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6" r:id="rId12"/>
    <p:sldId id="270" r:id="rId13"/>
    <p:sldId id="265" r:id="rId14"/>
    <p:sldId id="269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22" autoAdjust="0"/>
    <p:restoredTop sz="94660"/>
  </p:normalViewPr>
  <p:slideViewPr>
    <p:cSldViewPr snapToGrid="0">
      <p:cViewPr varScale="1">
        <p:scale>
          <a:sx n="58" d="100"/>
          <a:sy n="58" d="100"/>
        </p:scale>
        <p:origin x="7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16BB5-8D50-4412-BC5E-44AC18797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7C047-00FA-42CB-80C0-D4BB0F036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BA6EE-469E-4C9A-BF8D-3F1F2F625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D724-01AC-4F9B-90A1-EE18C77D5090}" type="datetimeFigureOut">
              <a:rPr lang="es-ES" smtClean="0"/>
              <a:t>18/02/2018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4055F-B29A-4EDE-BE28-E893C5FE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4554F-6437-4DCF-AC05-D8CCE147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F63-192E-40EF-9F86-7530F46C70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07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E4AE1-4101-4934-8CDF-73FB44E40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FFB9D-95A3-4192-ADB7-2E55E6ED2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1A15B-DC1D-4AE6-BC00-4CC061C3F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D724-01AC-4F9B-90A1-EE18C77D5090}" type="datetimeFigureOut">
              <a:rPr lang="es-ES" smtClean="0"/>
              <a:t>18/02/2018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C8A30-AF94-4573-B628-59B845129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F6964-05A7-46DF-9EC8-A624CC61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F63-192E-40EF-9F86-7530F46C70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506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D4CF5-A634-4492-B6BA-6A9A834010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B16CE-9F10-4EBD-8B49-546060CA9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7CD01-147C-47E7-824A-CDAA7B20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D724-01AC-4F9B-90A1-EE18C77D5090}" type="datetimeFigureOut">
              <a:rPr lang="es-ES" smtClean="0"/>
              <a:t>18/02/2018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3E818-95BD-48C7-8C49-906E532CE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D0A37-FD96-4E82-8614-38D02D8C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F63-192E-40EF-9F86-7530F46C70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293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54180-2D53-445D-812C-961ADEAA4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25DE8-B8B8-4959-93DC-20C2233EB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88762-CBF5-4463-9D3C-5FEC3072D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D724-01AC-4F9B-90A1-EE18C77D5090}" type="datetimeFigureOut">
              <a:rPr lang="es-ES" smtClean="0"/>
              <a:t>18/02/2018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0914E-DC17-487A-A673-464E58E66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518BE-6356-451C-8027-E08C0996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F63-192E-40EF-9F86-7530F46C70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067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35620-D602-447E-8039-CB73754DD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9E446-C2CB-43E6-8B50-DB7035CA7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D1EBC-7765-4EB0-8276-878A82C72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D724-01AC-4F9B-90A1-EE18C77D5090}" type="datetimeFigureOut">
              <a:rPr lang="es-ES" smtClean="0"/>
              <a:t>18/02/2018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ECFE1-DE90-4995-9237-14F367191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FDE29-E7A8-4BEA-ABA1-F66E26738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F63-192E-40EF-9F86-7530F46C70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583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7B6B-D8F1-4346-A522-253E59DE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3075E-0CC7-4A14-9366-443D6105E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EB526C-35CD-4E6E-89E1-EF6E60785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F63B4-B18B-4BF0-A2C8-1CBCD1DE6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D724-01AC-4F9B-90A1-EE18C77D5090}" type="datetimeFigureOut">
              <a:rPr lang="es-ES" smtClean="0"/>
              <a:t>18/02/2018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53F64-B135-4106-BAB1-AFAB358D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952CE-AC63-408E-8734-1CB16B09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F63-192E-40EF-9F86-7530F46C70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976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04CE-E952-4757-96E9-BFBE3D5AB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93900-A34F-4B4B-BF27-DE61BE4C3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A0F42-595A-4307-B96C-1CCDD84DE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044681-F172-47B3-8760-748F50874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61587-9446-4F12-A5A3-3D8D55BE0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588064-198B-4A07-A784-B23722D2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D724-01AC-4F9B-90A1-EE18C77D5090}" type="datetimeFigureOut">
              <a:rPr lang="es-ES" smtClean="0"/>
              <a:t>18/02/2018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9C1360-F7ED-4B65-A15C-232643582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1B00A3-FD12-40D8-A531-20AC246A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F63-192E-40EF-9F86-7530F46C70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942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341DD-5934-4F8F-AA8F-D65C822B6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0AE1A-B4EC-4110-8DE9-8F02FD1F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D724-01AC-4F9B-90A1-EE18C77D5090}" type="datetimeFigureOut">
              <a:rPr lang="es-ES" smtClean="0"/>
              <a:t>18/02/2018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78E3B-82DC-4C16-B736-7FDB49CB3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F2D7D-D5BC-4CE8-AE9D-B33BE269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F63-192E-40EF-9F86-7530F46C70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493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EE88E5-5AD2-4EE5-925D-8DC4C032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D724-01AC-4F9B-90A1-EE18C77D5090}" type="datetimeFigureOut">
              <a:rPr lang="es-ES" smtClean="0"/>
              <a:t>18/02/2018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02ACB6-62C6-48AA-AD8C-264EC8790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6EE58-6129-45A9-863E-2737832B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F63-192E-40EF-9F86-7530F46C70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54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A232-91D1-4926-AFA7-86BB6B63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D60A3-F164-4758-8AC3-C8BE93395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73946-9725-43C8-A246-B4BDF8C01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D5E0A-3D9B-4C1C-B9DB-617DED1C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D724-01AC-4F9B-90A1-EE18C77D5090}" type="datetimeFigureOut">
              <a:rPr lang="es-ES" smtClean="0"/>
              <a:t>18/02/2018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33A19-5FEB-4842-A7E8-178F3E162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52392-5045-43F8-879F-EF3F7821E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F63-192E-40EF-9F86-7530F46C70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861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6AB7-4154-4CFE-97D3-FA0FA5BF4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ECF438-7D98-4AD8-950A-BD068C37DF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3AB25-DBC7-41A0-8EE4-48D02D793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10977-CF78-45EC-88DD-B85380C2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D724-01AC-4F9B-90A1-EE18C77D5090}" type="datetimeFigureOut">
              <a:rPr lang="es-ES" smtClean="0"/>
              <a:t>18/02/2018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AA102-68A6-4FF3-94FB-42FF5AC14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B7213-0047-40D7-BCCD-29ADAE92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F63-192E-40EF-9F86-7530F46C70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092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76BCA1-53BB-4500-8782-C7FE9CE40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F717C-E656-45ED-827A-430D8C054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08FCF-DBD1-4C88-9401-DA5EE47C8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3D724-01AC-4F9B-90A1-EE18C77D5090}" type="datetimeFigureOut">
              <a:rPr lang="es-ES" smtClean="0"/>
              <a:t>18/02/2018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76BFF-E867-4645-A5CC-83735A922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B1601-9B69-4023-A674-480BDDCE3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7CF63-192E-40EF-9F86-7530F46C70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601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C3055-46F7-4F8E-862F-256A32123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1138237"/>
            <a:ext cx="7762875" cy="45815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9E27D0-A7DA-4FCE-A967-EC037D0B3FA2}"/>
              </a:ext>
            </a:extLst>
          </p:cNvPr>
          <p:cNvSpPr/>
          <p:nvPr/>
        </p:nvSpPr>
        <p:spPr>
          <a:xfrm>
            <a:off x="0" y="98474"/>
            <a:ext cx="12192000" cy="6759526"/>
          </a:xfrm>
          <a:prstGeom prst="rect">
            <a:avLst/>
          </a:prstGeom>
          <a:noFill/>
          <a:ln w="260350" cap="sq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5391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90D2D1-3467-4D67-9975-0E4200EE8498}"/>
              </a:ext>
            </a:extLst>
          </p:cNvPr>
          <p:cNvSpPr/>
          <p:nvPr/>
        </p:nvSpPr>
        <p:spPr>
          <a:xfrm>
            <a:off x="0" y="98474"/>
            <a:ext cx="12192000" cy="6759526"/>
          </a:xfrm>
          <a:prstGeom prst="rect">
            <a:avLst/>
          </a:prstGeom>
          <a:noFill/>
          <a:ln w="260350" cap="sq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B8AC46-4184-4104-8615-6DADB213AC76}"/>
              </a:ext>
            </a:extLst>
          </p:cNvPr>
          <p:cNvSpPr txBox="1">
            <a:spLocks/>
          </p:cNvSpPr>
          <p:nvPr/>
        </p:nvSpPr>
        <p:spPr>
          <a:xfrm>
            <a:off x="4703618" y="2071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Simulation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0B865B-431E-49B5-BB0D-77994404A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691" y="1957193"/>
            <a:ext cx="5682012" cy="6087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9ECE0F-378C-4702-A87D-520E41CA1F44}"/>
              </a:ext>
            </a:extLst>
          </p:cNvPr>
          <p:cNvSpPr/>
          <p:nvPr/>
        </p:nvSpPr>
        <p:spPr>
          <a:xfrm>
            <a:off x="2439147" y="1641325"/>
            <a:ext cx="7522271" cy="1161005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398218-1B1F-4853-9984-2EDB89A49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5703" y="1913926"/>
            <a:ext cx="1443284" cy="6158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994B85-BD39-416F-AC8F-63CD2EA51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803" y="3145728"/>
            <a:ext cx="4348843" cy="290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51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1AA51A-136B-4B1C-BD69-51562060D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888" y="1983551"/>
            <a:ext cx="4150736" cy="38056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490D2D1-3467-4D67-9975-0E4200EE8498}"/>
              </a:ext>
            </a:extLst>
          </p:cNvPr>
          <p:cNvSpPr/>
          <p:nvPr/>
        </p:nvSpPr>
        <p:spPr>
          <a:xfrm>
            <a:off x="0" y="98474"/>
            <a:ext cx="12192000" cy="6759526"/>
          </a:xfrm>
          <a:prstGeom prst="rect">
            <a:avLst/>
          </a:prstGeom>
          <a:noFill/>
          <a:ln w="260350" cap="sq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3A54C2-19A1-4380-B42E-1420BEDC6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674" y="929632"/>
            <a:ext cx="2175164" cy="4894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619FD3-6EF9-4088-A696-C260221B6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038" y="862365"/>
            <a:ext cx="6695871" cy="42213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AA28A7C-C351-4607-A208-B64FAA3FB853}"/>
              </a:ext>
            </a:extLst>
          </p:cNvPr>
          <p:cNvSpPr/>
          <p:nvPr/>
        </p:nvSpPr>
        <p:spPr>
          <a:xfrm>
            <a:off x="1925782" y="692727"/>
            <a:ext cx="2455056" cy="7263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BCD425-3A52-493C-8C0C-62A2108679F7}"/>
              </a:ext>
            </a:extLst>
          </p:cNvPr>
          <p:cNvSpPr/>
          <p:nvPr/>
        </p:nvSpPr>
        <p:spPr>
          <a:xfrm>
            <a:off x="5079091" y="710271"/>
            <a:ext cx="6835817" cy="7263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288EC8-A637-48FA-9AEF-139594EAC7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3196" y="1983551"/>
            <a:ext cx="4218473" cy="380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84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8F041-39D3-40D1-9BEB-D27F5FE07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Entrenamiento</a:t>
            </a:r>
            <a:r>
              <a:rPr lang="en-US" dirty="0"/>
              <a:t>/</a:t>
            </a:r>
            <a:r>
              <a:rPr lang="en-US" dirty="0" err="1"/>
              <a:t>Validación</a:t>
            </a:r>
            <a:r>
              <a:rPr lang="en-US" dirty="0"/>
              <a:t>/Test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Estandarizar</a:t>
            </a:r>
            <a:r>
              <a:rPr lang="en-US" dirty="0"/>
              <a:t> (</a:t>
            </a:r>
            <a:r>
              <a:rPr lang="en-US" dirty="0" err="1"/>
              <a:t>según</a:t>
            </a:r>
            <a:r>
              <a:rPr lang="en-US" dirty="0"/>
              <a:t> </a:t>
            </a:r>
            <a:r>
              <a:rPr lang="en-US" dirty="0" err="1"/>
              <a:t>muestra</a:t>
            </a:r>
            <a:r>
              <a:rPr lang="en-US" dirty="0"/>
              <a:t> de </a:t>
            </a:r>
            <a:r>
              <a:rPr lang="en-US" dirty="0" err="1"/>
              <a:t>entrenamiento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Elegir</a:t>
            </a:r>
            <a:r>
              <a:rPr lang="en-US" dirty="0"/>
              <a:t> </a:t>
            </a:r>
            <a:r>
              <a:rPr lang="en-US" dirty="0" err="1"/>
              <a:t>distintos</a:t>
            </a:r>
            <a:r>
              <a:rPr lang="en-US" dirty="0"/>
              <a:t> C y 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Calcular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parámetros</a:t>
            </a:r>
            <a:r>
              <a:rPr lang="en-US" dirty="0"/>
              <a:t> para </a:t>
            </a:r>
            <a:r>
              <a:rPr lang="en-US" dirty="0" err="1"/>
              <a:t>cada</a:t>
            </a:r>
            <a:r>
              <a:rPr lang="en-US" dirty="0"/>
              <a:t> C y 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Elegir</a:t>
            </a:r>
            <a:r>
              <a:rPr lang="en-US" dirty="0"/>
              <a:t> el major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base 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métrica</a:t>
            </a:r>
            <a:r>
              <a:rPr lang="en-US" dirty="0"/>
              <a:t> de </a:t>
            </a:r>
            <a:r>
              <a:rPr lang="en-US" dirty="0" err="1"/>
              <a:t>éxito</a:t>
            </a:r>
            <a:r>
              <a:rPr lang="en-US" dirty="0"/>
              <a:t> </a:t>
            </a:r>
            <a:r>
              <a:rPr lang="en-US" dirty="0" err="1"/>
              <a:t>evaluada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conjunto de </a:t>
            </a:r>
            <a:r>
              <a:rPr lang="en-US" dirty="0" err="1"/>
              <a:t>validación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Evaluar</a:t>
            </a:r>
            <a:r>
              <a:rPr lang="en-US" dirty="0"/>
              <a:t> la </a:t>
            </a:r>
            <a:r>
              <a:rPr lang="en-US" dirty="0" err="1"/>
              <a:t>capacidad</a:t>
            </a:r>
            <a:r>
              <a:rPr lang="en-US" dirty="0"/>
              <a:t> de </a:t>
            </a:r>
            <a:r>
              <a:rPr lang="en-US" dirty="0" err="1"/>
              <a:t>generalización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conjunto de test.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Entrenar</a:t>
            </a:r>
            <a:r>
              <a:rPr lang="en-US" dirty="0"/>
              <a:t> el </a:t>
            </a:r>
            <a:r>
              <a:rPr lang="en-US" dirty="0" err="1"/>
              <a:t>modelo</a:t>
            </a:r>
            <a:r>
              <a:rPr lang="en-US" dirty="0"/>
              <a:t> final con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 (h* y C*)</a:t>
            </a:r>
            <a:endParaRPr lang="es-E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90D2D1-3467-4D67-9975-0E4200EE8498}"/>
              </a:ext>
            </a:extLst>
          </p:cNvPr>
          <p:cNvSpPr/>
          <p:nvPr/>
        </p:nvSpPr>
        <p:spPr>
          <a:xfrm>
            <a:off x="0" y="98474"/>
            <a:ext cx="12192000" cy="6759526"/>
          </a:xfrm>
          <a:prstGeom prst="rect">
            <a:avLst/>
          </a:prstGeom>
          <a:noFill/>
          <a:ln w="260350" cap="sq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8AE2FBB-C32D-46E1-8B7B-13C82E9EB412}"/>
              </a:ext>
            </a:extLst>
          </p:cNvPr>
          <p:cNvSpPr txBox="1">
            <a:spLocks/>
          </p:cNvSpPr>
          <p:nvPr/>
        </p:nvSpPr>
        <p:spPr>
          <a:xfrm>
            <a:off x="2823117" y="2992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Metodología</a:t>
            </a:r>
            <a:r>
              <a:rPr lang="en-US" b="1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Propuesta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959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90D2D1-3467-4D67-9975-0E4200EE8498}"/>
              </a:ext>
            </a:extLst>
          </p:cNvPr>
          <p:cNvSpPr/>
          <p:nvPr/>
        </p:nvSpPr>
        <p:spPr>
          <a:xfrm>
            <a:off x="0" y="98474"/>
            <a:ext cx="12192000" cy="6759526"/>
          </a:xfrm>
          <a:prstGeom prst="rect">
            <a:avLst/>
          </a:prstGeom>
          <a:noFill/>
          <a:ln w="260350" cap="sq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59D59B-B53C-40B8-AD95-113B3E9A1C4D}"/>
              </a:ext>
            </a:extLst>
          </p:cNvPr>
          <p:cNvSpPr txBox="1">
            <a:spLocks/>
          </p:cNvSpPr>
          <p:nvPr/>
        </p:nvSpPr>
        <p:spPr>
          <a:xfrm>
            <a:off x="2300718" y="5954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Breast Cancer Prediction</a:t>
            </a:r>
            <a:endParaRPr lang="es-E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7743EB-D5A0-4BC4-99E4-0A7329FA0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28" y="2418049"/>
            <a:ext cx="8573193" cy="255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68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90D2D1-3467-4D67-9975-0E4200EE8498}"/>
              </a:ext>
            </a:extLst>
          </p:cNvPr>
          <p:cNvSpPr/>
          <p:nvPr/>
        </p:nvSpPr>
        <p:spPr>
          <a:xfrm>
            <a:off x="0" y="98474"/>
            <a:ext cx="12192000" cy="6759526"/>
          </a:xfrm>
          <a:prstGeom prst="rect">
            <a:avLst/>
          </a:prstGeom>
          <a:noFill/>
          <a:ln w="260350" cap="sq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6719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92A1D-204A-4098-9DCD-F87D23226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3500" b="1" i="1" dirty="0" err="1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Modelización</a:t>
            </a:r>
            <a:endParaRPr lang="en-US" sz="3500" b="1" i="1" dirty="0">
              <a:solidFill>
                <a:srgbClr val="7030A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3500" i="1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Probabilidad</a:t>
            </a:r>
            <a:r>
              <a:rPr lang="en-US" sz="3500" i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/ </a:t>
            </a:r>
            <a:r>
              <a:rPr lang="en-US" sz="3500" i="1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Estadística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F.coste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 y </a:t>
            </a:r>
            <a:r>
              <a:rPr lang="en-US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regularización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r>
              <a:rPr lang="en-US" sz="3500" i="1" dirty="0" err="1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Investigación</a:t>
            </a:r>
            <a:r>
              <a:rPr lang="en-US" sz="3500" i="1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500" i="1" dirty="0" err="1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Operativa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Descenso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 del </a:t>
            </a:r>
            <a:r>
              <a:rPr lang="en-US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gradiente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r>
              <a:rPr lang="en-US" sz="3500" i="1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Machine Learning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Uso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 de la </a:t>
            </a:r>
            <a:r>
              <a:rPr lang="en-US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librería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 de Python </a:t>
            </a:r>
            <a:r>
              <a:rPr lang="en-US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scikit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-learn.</a:t>
            </a:r>
          </a:p>
          <a:p>
            <a:r>
              <a:rPr lang="en-US" sz="3500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Programación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Repositorio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en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 GitHub.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8B5E1FC-BF52-45B8-9F04-2F8714F7664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Motivación</a:t>
            </a:r>
            <a:endParaRPr lang="es-ES" b="1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BA52F8-CEE1-4FC2-8371-4728E80CBB61}"/>
              </a:ext>
            </a:extLst>
          </p:cNvPr>
          <p:cNvSpPr/>
          <p:nvPr/>
        </p:nvSpPr>
        <p:spPr>
          <a:xfrm>
            <a:off x="0" y="98474"/>
            <a:ext cx="12192000" cy="6759526"/>
          </a:xfrm>
          <a:prstGeom prst="rect">
            <a:avLst/>
          </a:prstGeom>
          <a:noFill/>
          <a:ln w="260350" cap="sq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4628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66729-BB7B-4448-89E0-D2B6CD78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443" y="64726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Aprendizaje</a:t>
            </a:r>
            <a:r>
              <a:rPr lang="en-US" b="1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supervisado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6B9E5-E6B0-4C61-903C-DFEB47E79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443" y="2452336"/>
            <a:ext cx="6092687" cy="1031643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5700" dirty="0" err="1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Regresión</a:t>
            </a:r>
            <a:endParaRPr lang="en-US" sz="5700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err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8A9DE8-97E8-41AE-81F7-873D751AC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896" y="290823"/>
            <a:ext cx="3517030" cy="20384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1020A6-DE9F-435A-B4AF-F970F03C4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484" y="4245628"/>
            <a:ext cx="3046344" cy="20078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516AFB-3B6F-4B40-93BC-813AFBCAF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1946" y="4245627"/>
            <a:ext cx="3009900" cy="225742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4E71A99-171F-479E-9B75-368B96655C73}"/>
              </a:ext>
            </a:extLst>
          </p:cNvPr>
          <p:cNvSpPr txBox="1">
            <a:spLocks/>
          </p:cNvSpPr>
          <p:nvPr/>
        </p:nvSpPr>
        <p:spPr>
          <a:xfrm>
            <a:off x="6621946" y="2475723"/>
            <a:ext cx="6092687" cy="1031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sz="6400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Clasificación</a:t>
            </a:r>
            <a:endParaRPr lang="en-US" sz="64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err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D6B702-5DA7-44FB-9B4C-474B26CC23A4}"/>
              </a:ext>
            </a:extLst>
          </p:cNvPr>
          <p:cNvSpPr/>
          <p:nvPr/>
        </p:nvSpPr>
        <p:spPr>
          <a:xfrm>
            <a:off x="0" y="98474"/>
            <a:ext cx="12192000" cy="6759526"/>
          </a:xfrm>
          <a:prstGeom prst="rect">
            <a:avLst/>
          </a:prstGeom>
          <a:noFill/>
          <a:ln w="260350" cap="sq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8967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0A663F9-C56B-4992-9C06-2FD16FFFF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799" y="1573409"/>
            <a:ext cx="4336402" cy="4336402"/>
          </a:xfrm>
        </p:spPr>
      </p:pic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FD090298-F4B0-43B9-B205-03A65D6A179A}"/>
              </a:ext>
            </a:extLst>
          </p:cNvPr>
          <p:cNvSpPr/>
          <p:nvPr/>
        </p:nvSpPr>
        <p:spPr>
          <a:xfrm>
            <a:off x="8136836" y="940806"/>
            <a:ext cx="2226365" cy="189506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Modelización</a:t>
            </a:r>
            <a:endParaRPr lang="en-US" sz="2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s-ES" sz="2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1842465-9C70-48E5-B54A-E07744FFF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6587" y="1888336"/>
            <a:ext cx="886861" cy="537932"/>
          </a:xfrm>
          <a:prstGeom prst="rect">
            <a:avLst/>
          </a:prstGeom>
        </p:spPr>
      </p:pic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E90B63EE-C550-4805-B34A-9774A88F04B8}"/>
              </a:ext>
            </a:extLst>
          </p:cNvPr>
          <p:cNvSpPr/>
          <p:nvPr/>
        </p:nvSpPr>
        <p:spPr>
          <a:xfrm>
            <a:off x="7977808" y="4558749"/>
            <a:ext cx="3074505" cy="1762539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Función</a:t>
            </a:r>
            <a:r>
              <a:rPr lang="en-US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coste</a:t>
            </a:r>
            <a:endParaRPr lang="en-US" sz="2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700" b="1" i="1" dirty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MSE</a:t>
            </a:r>
          </a:p>
          <a:p>
            <a:pPr algn="ctr"/>
            <a:r>
              <a:rPr lang="en-US" sz="1700" b="1" i="1" dirty="0" err="1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LogLoss</a:t>
            </a:r>
            <a:endParaRPr lang="en-US" sz="1700" b="1" i="1" dirty="0">
              <a:solidFill>
                <a:srgbClr val="7030A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sz="1700" b="1" i="1" dirty="0" err="1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Regularización</a:t>
            </a:r>
            <a:endParaRPr lang="en-US" sz="1700" b="1" i="1" dirty="0">
              <a:solidFill>
                <a:srgbClr val="7030A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9FD22908-3E94-497C-A4F1-0C4CC7D834A3}"/>
              </a:ext>
            </a:extLst>
          </p:cNvPr>
          <p:cNvSpPr/>
          <p:nvPr/>
        </p:nvSpPr>
        <p:spPr>
          <a:xfrm>
            <a:off x="1008304" y="4558748"/>
            <a:ext cx="2808322" cy="1762539"/>
          </a:xfrm>
          <a:prstGeom prst="flowChartAlternate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Optimización</a:t>
            </a:r>
            <a:endParaRPr lang="en-US" sz="2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700" b="1" i="1" dirty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Gradient descent</a:t>
            </a:r>
          </a:p>
          <a:p>
            <a:pPr algn="ctr"/>
            <a:endParaRPr lang="es-E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AEB7D37-92BA-461D-BF67-8DFFEF0BB70F}"/>
              </a:ext>
            </a:extLst>
          </p:cNvPr>
          <p:cNvSpPr/>
          <p:nvPr/>
        </p:nvSpPr>
        <p:spPr>
          <a:xfrm>
            <a:off x="1008304" y="1259418"/>
            <a:ext cx="2808321" cy="179576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Evaluación</a:t>
            </a:r>
            <a:endParaRPr lang="en-US" sz="28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i="1" dirty="0" err="1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Métricas</a:t>
            </a:r>
            <a:r>
              <a:rPr lang="en-US" b="1" i="1" dirty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de </a:t>
            </a:r>
            <a:r>
              <a:rPr lang="en-US" b="1" i="1" dirty="0" err="1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éxito</a:t>
            </a:r>
            <a:endParaRPr lang="en-US" b="1" i="1" dirty="0">
              <a:solidFill>
                <a:srgbClr val="7030A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D53BFC-BEF9-44B5-BB22-CFE3E93B1BDF}"/>
              </a:ext>
            </a:extLst>
          </p:cNvPr>
          <p:cNvSpPr/>
          <p:nvPr/>
        </p:nvSpPr>
        <p:spPr>
          <a:xfrm>
            <a:off x="0" y="98474"/>
            <a:ext cx="12192000" cy="6759526"/>
          </a:xfrm>
          <a:prstGeom prst="rect">
            <a:avLst/>
          </a:prstGeom>
          <a:noFill/>
          <a:ln w="260350" cap="sq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8698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D38E3A-B593-41B2-BDB6-AED0DE53B5F2}"/>
              </a:ext>
            </a:extLst>
          </p:cNvPr>
          <p:cNvSpPr/>
          <p:nvPr/>
        </p:nvSpPr>
        <p:spPr>
          <a:xfrm>
            <a:off x="0" y="98474"/>
            <a:ext cx="12192000" cy="6759526"/>
          </a:xfrm>
          <a:prstGeom prst="rect">
            <a:avLst/>
          </a:prstGeom>
          <a:noFill/>
          <a:ln w="260350" cap="sq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DEC93F-FBBB-4D9C-A094-5E75AF7E084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Regresión</a:t>
            </a:r>
            <a:r>
              <a:rPr lang="en-US" b="1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Lineal</a:t>
            </a:r>
            <a:endParaRPr lang="es-E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F59F75-041F-44CF-8319-4453E9EE8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7350"/>
            <a:ext cx="4432276" cy="3047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D00018-3F17-4932-9028-EE82B4D7D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916" y="1027906"/>
            <a:ext cx="3914775" cy="2533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308B4D-45CB-4B95-BEEE-9E0E88078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244" y="3730625"/>
            <a:ext cx="40862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144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7790E4-7ABE-41E4-9167-8E91A80477C8}"/>
              </a:ext>
            </a:extLst>
          </p:cNvPr>
          <p:cNvSpPr txBox="1">
            <a:spLocks/>
          </p:cNvSpPr>
          <p:nvPr/>
        </p:nvSpPr>
        <p:spPr>
          <a:xfrm>
            <a:off x="679174" y="4826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Regresión</a:t>
            </a:r>
            <a:r>
              <a:rPr lang="en-US" b="1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Logística</a:t>
            </a:r>
            <a:endParaRPr lang="es-E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45B33D-174A-4A9C-875D-8884DDD3A06C}"/>
              </a:ext>
            </a:extLst>
          </p:cNvPr>
          <p:cNvSpPr/>
          <p:nvPr/>
        </p:nvSpPr>
        <p:spPr>
          <a:xfrm>
            <a:off x="0" y="98474"/>
            <a:ext cx="12192000" cy="6759526"/>
          </a:xfrm>
          <a:prstGeom prst="rect">
            <a:avLst/>
          </a:prstGeom>
          <a:noFill/>
          <a:ln w="260350" cap="sq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E782ED-154B-4CC1-8D3E-1F0F12A1404E}"/>
              </a:ext>
            </a:extLst>
          </p:cNvPr>
          <p:cNvSpPr txBox="1"/>
          <p:nvPr/>
        </p:nvSpPr>
        <p:spPr>
          <a:xfrm>
            <a:off x="7262713" y="632884"/>
            <a:ext cx="341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Clasificador</a:t>
            </a:r>
            <a:r>
              <a:rPr lang="en-US" b="1" dirty="0"/>
              <a:t> lineal</a:t>
            </a:r>
            <a:endParaRPr lang="es-E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F3E3E8-0FEF-461F-9F8F-1873D3670DD6}"/>
              </a:ext>
            </a:extLst>
          </p:cNvPr>
          <p:cNvSpPr txBox="1"/>
          <p:nvPr/>
        </p:nvSpPr>
        <p:spPr>
          <a:xfrm>
            <a:off x="7262713" y="3568670"/>
            <a:ext cx="341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Clasificador</a:t>
            </a:r>
            <a:r>
              <a:rPr lang="en-US" b="1" dirty="0"/>
              <a:t> no lineal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CC3BBE-E9B7-446B-B5EF-A6AA9D216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530" y="2211196"/>
            <a:ext cx="3781425" cy="2533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A123E6-B531-4E4F-9A9C-CB53CA0B1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361" y="930108"/>
            <a:ext cx="3733800" cy="2562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57075A-B939-401C-8E17-F87CF0FEB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074" y="4080325"/>
            <a:ext cx="38957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395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9652EF-714E-458E-AD76-56A02FD1C34C}"/>
              </a:ext>
            </a:extLst>
          </p:cNvPr>
          <p:cNvSpPr/>
          <p:nvPr/>
        </p:nvSpPr>
        <p:spPr>
          <a:xfrm>
            <a:off x="0" y="98474"/>
            <a:ext cx="12192000" cy="6759526"/>
          </a:xfrm>
          <a:prstGeom prst="rect">
            <a:avLst/>
          </a:prstGeom>
          <a:noFill/>
          <a:ln w="260350" cap="sq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4010698-EBCE-4B3D-B611-251D00A572A6}"/>
              </a:ext>
            </a:extLst>
          </p:cNvPr>
          <p:cNvSpPr txBox="1">
            <a:spLocks/>
          </p:cNvSpPr>
          <p:nvPr/>
        </p:nvSpPr>
        <p:spPr>
          <a:xfrm>
            <a:off x="1335382" y="98474"/>
            <a:ext cx="38530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Alto </a:t>
            </a:r>
            <a:r>
              <a:rPr lang="en-US" b="1" dirty="0" err="1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Sesgo</a:t>
            </a:r>
            <a:endParaRPr lang="es-E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26553E5-7604-4F0A-8998-F4CE4B66C1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26137" y="120041"/>
            <a:ext cx="44812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Alta </a:t>
            </a:r>
            <a:r>
              <a:rPr lang="en-US" b="1" dirty="0" err="1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Varianza</a:t>
            </a:r>
            <a:endParaRPr lang="es-E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FF2876-0B54-4612-9B68-420D193E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117" y="4118584"/>
            <a:ext cx="3657600" cy="2438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FFC8BC-4BCE-490B-8975-1321EA1E3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872" y="1424037"/>
            <a:ext cx="3689902" cy="234260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EC0EED-7750-4919-A877-D1053BDF0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892" y="1269806"/>
            <a:ext cx="3934825" cy="247577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A48FEDD-9581-4F90-A4B0-FD6020BFCA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4177" y="4156684"/>
            <a:ext cx="36671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670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90D2D1-3467-4D67-9975-0E4200EE8498}"/>
              </a:ext>
            </a:extLst>
          </p:cNvPr>
          <p:cNvSpPr/>
          <p:nvPr/>
        </p:nvSpPr>
        <p:spPr>
          <a:xfrm>
            <a:off x="0" y="98474"/>
            <a:ext cx="12192000" cy="6759526"/>
          </a:xfrm>
          <a:prstGeom prst="rect">
            <a:avLst/>
          </a:prstGeom>
          <a:noFill/>
          <a:ln w="260350" cap="sq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4E289D-D29B-4E12-8A04-0BF92097CC30}"/>
              </a:ext>
            </a:extLst>
          </p:cNvPr>
          <p:cNvSpPr txBox="1">
            <a:spLocks/>
          </p:cNvSpPr>
          <p:nvPr/>
        </p:nvSpPr>
        <p:spPr>
          <a:xfrm>
            <a:off x="957470" y="481806"/>
            <a:ext cx="43964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Regularización</a:t>
            </a:r>
            <a:endParaRPr lang="es-E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1F5823-006E-4EE3-8BFB-EF87AA032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224" y="2122645"/>
            <a:ext cx="2853981" cy="81542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3158B03-62BA-4BD4-8067-B8BA78F41886}"/>
              </a:ext>
            </a:extLst>
          </p:cNvPr>
          <p:cNvSpPr/>
          <p:nvPr/>
        </p:nvSpPr>
        <p:spPr>
          <a:xfrm>
            <a:off x="1415673" y="1807369"/>
            <a:ext cx="3163955" cy="1325563"/>
          </a:xfrm>
          <a:prstGeom prst="rect">
            <a:avLst/>
          </a:prstGeom>
          <a:noFill/>
          <a:ln w="920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9689EF-E3C7-472C-883A-3A6399298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673" y="4012497"/>
            <a:ext cx="3199081" cy="2127544"/>
          </a:xfrm>
          <a:prstGeom prst="rect">
            <a:avLst/>
          </a:prstGeom>
        </p:spPr>
      </p:pic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89F83402-8932-4C65-9F5A-A84646FCD1A3}"/>
              </a:ext>
            </a:extLst>
          </p:cNvPr>
          <p:cNvSpPr/>
          <p:nvPr/>
        </p:nvSpPr>
        <p:spPr>
          <a:xfrm>
            <a:off x="5526430" y="886265"/>
            <a:ext cx="6220093" cy="5409792"/>
          </a:xfrm>
          <a:prstGeom prst="flowChartProcess">
            <a:avLst/>
          </a:prstGeom>
          <a:noFill/>
          <a:ln w="508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39B29F-3B6D-4D83-BE0E-DB722F80216A}"/>
              </a:ext>
            </a:extLst>
          </p:cNvPr>
          <p:cNvSpPr/>
          <p:nvPr/>
        </p:nvSpPr>
        <p:spPr>
          <a:xfrm>
            <a:off x="8429591" y="1136348"/>
            <a:ext cx="562708" cy="490962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F518BE84-5D1C-406D-B433-BE96BCB74F7C}"/>
              </a:ext>
            </a:extLst>
          </p:cNvPr>
          <p:cNvSpPr/>
          <p:nvPr/>
        </p:nvSpPr>
        <p:spPr>
          <a:xfrm>
            <a:off x="6816625" y="3059541"/>
            <a:ext cx="191831" cy="28222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4E770C-4B83-474F-9ADA-CB5C0AEDE4E0}"/>
              </a:ext>
            </a:extLst>
          </p:cNvPr>
          <p:cNvSpPr txBox="1"/>
          <p:nvPr/>
        </p:nvSpPr>
        <p:spPr>
          <a:xfrm>
            <a:off x="9333123" y="1323505"/>
            <a:ext cx="20492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b="1" u="sng" dirty="0" err="1">
                <a:latin typeface="Helvetica" panose="020B0604020202020204" pitchFamily="34" charset="0"/>
                <a:cs typeface="Helvetica" panose="020B0604020202020204" pitchFamily="34" charset="0"/>
              </a:rPr>
              <a:t>Overfitting</a:t>
            </a:r>
            <a:endParaRPr lang="en-GB" sz="2600" b="1" u="sng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56D7F6-B13F-4ACC-9194-8C287BEB215D}"/>
              </a:ext>
            </a:extLst>
          </p:cNvPr>
          <p:cNvSpPr txBox="1"/>
          <p:nvPr/>
        </p:nvSpPr>
        <p:spPr>
          <a:xfrm>
            <a:off x="6096000" y="1323505"/>
            <a:ext cx="214709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b="1" u="sng" dirty="0" err="1">
                <a:latin typeface="Helvetica" panose="020B0604020202020204" pitchFamily="34" charset="0"/>
                <a:cs typeface="Helvetica" panose="020B0604020202020204" pitchFamily="34" charset="0"/>
              </a:rPr>
              <a:t>Underfitting</a:t>
            </a:r>
            <a:endParaRPr lang="en-GB" sz="2600" b="1" u="sng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A3A4A9-E8DD-4D1B-BE8E-0A073B0D7947}"/>
              </a:ext>
            </a:extLst>
          </p:cNvPr>
          <p:cNvSpPr txBox="1"/>
          <p:nvPr/>
        </p:nvSpPr>
        <p:spPr>
          <a:xfrm>
            <a:off x="6437893" y="2253187"/>
            <a:ext cx="21655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100" dirty="0">
                <a:solidFill>
                  <a:schemeClr val="accent6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Regularización</a:t>
            </a:r>
            <a:endParaRPr lang="en-GB" sz="2100" dirty="0">
              <a:solidFill>
                <a:schemeClr val="accent6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79BCD1-BC18-49E0-ACCB-0FB425EFA102}"/>
              </a:ext>
            </a:extLst>
          </p:cNvPr>
          <p:cNvSpPr txBox="1"/>
          <p:nvPr/>
        </p:nvSpPr>
        <p:spPr>
          <a:xfrm>
            <a:off x="6319168" y="2987216"/>
            <a:ext cx="21599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          </a:t>
            </a:r>
            <a:r>
              <a:rPr lang="es-ES" sz="2100" dirty="0">
                <a:solidFill>
                  <a:schemeClr val="accent6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endParaRPr lang="en-GB" sz="2100" dirty="0">
              <a:solidFill>
                <a:schemeClr val="accent6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480FFC-F0B1-4600-BC47-82179013F560}"/>
              </a:ext>
            </a:extLst>
          </p:cNvPr>
          <p:cNvSpPr/>
          <p:nvPr/>
        </p:nvSpPr>
        <p:spPr>
          <a:xfrm>
            <a:off x="5871771" y="2040396"/>
            <a:ext cx="8418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>
                <a:solidFill>
                  <a:schemeClr val="accent6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(-) </a:t>
            </a:r>
            <a:endParaRPr lang="en-GB" sz="4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E80485-04BE-40A0-A5FB-5ACA02B40188}"/>
              </a:ext>
            </a:extLst>
          </p:cNvPr>
          <p:cNvSpPr/>
          <p:nvPr/>
        </p:nvSpPr>
        <p:spPr>
          <a:xfrm>
            <a:off x="5871770" y="3563052"/>
            <a:ext cx="8947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>
                <a:solidFill>
                  <a:schemeClr val="accent6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s-ES" sz="3000" dirty="0">
                <a:solidFill>
                  <a:schemeClr val="accent6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</a:t>
            </a:r>
            <a:r>
              <a:rPr lang="es-ES" sz="4000" dirty="0">
                <a:solidFill>
                  <a:schemeClr val="accent6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endParaRPr lang="en-GB" sz="40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84A5DA8-C5C0-4188-9A01-13FA75739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567" y="3648029"/>
            <a:ext cx="886861" cy="53793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791035C-C3A1-4029-9453-0DB00451162F}"/>
              </a:ext>
            </a:extLst>
          </p:cNvPr>
          <p:cNvSpPr txBox="1"/>
          <p:nvPr/>
        </p:nvSpPr>
        <p:spPr>
          <a:xfrm>
            <a:off x="6127327" y="4542493"/>
            <a:ext cx="21599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            </a:t>
            </a:r>
            <a:r>
              <a:rPr lang="es-ES" sz="2100" dirty="0" err="1">
                <a:solidFill>
                  <a:schemeClr val="accent6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Degree</a:t>
            </a:r>
            <a:endParaRPr lang="en-GB" sz="2100" dirty="0">
              <a:solidFill>
                <a:schemeClr val="accent6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18C121AD-0E84-48C8-BE42-E43B92D31C3B}"/>
              </a:ext>
            </a:extLst>
          </p:cNvPr>
          <p:cNvSpPr/>
          <p:nvPr/>
        </p:nvSpPr>
        <p:spPr>
          <a:xfrm>
            <a:off x="6617752" y="4597673"/>
            <a:ext cx="191831" cy="28222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4EDE934E-5484-43B2-BB60-80839AD360E2}"/>
              </a:ext>
            </a:extLst>
          </p:cNvPr>
          <p:cNvSpPr/>
          <p:nvPr/>
        </p:nvSpPr>
        <p:spPr>
          <a:xfrm>
            <a:off x="6624531" y="5142841"/>
            <a:ext cx="191831" cy="28222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7C188-A735-40D7-9060-A5AE109A6EFA}"/>
              </a:ext>
            </a:extLst>
          </p:cNvPr>
          <p:cNvSpPr txBox="1"/>
          <p:nvPr/>
        </p:nvSpPr>
        <p:spPr>
          <a:xfrm>
            <a:off x="6125220" y="5137723"/>
            <a:ext cx="23422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100" dirty="0"/>
              <a:t>          </a:t>
            </a:r>
            <a:r>
              <a:rPr lang="es-ES" sz="2100" dirty="0">
                <a:solidFill>
                  <a:schemeClr val="accent6">
                    <a:lumMod val="50000"/>
                  </a:schemeClr>
                </a:solidFill>
              </a:rPr>
              <a:t># Variables</a:t>
            </a:r>
            <a:endParaRPr lang="en-GB" sz="2100" dirty="0">
              <a:solidFill>
                <a:schemeClr val="accent6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B00560-A3A5-4809-AAF9-6E7BA51DC977}"/>
              </a:ext>
            </a:extLst>
          </p:cNvPr>
          <p:cNvSpPr txBox="1"/>
          <p:nvPr/>
        </p:nvSpPr>
        <p:spPr>
          <a:xfrm>
            <a:off x="9134489" y="4597673"/>
            <a:ext cx="21599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            </a:t>
            </a:r>
            <a:r>
              <a:rPr lang="es-ES" sz="2100" dirty="0" err="1">
                <a:solidFill>
                  <a:schemeClr val="accent6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Degree</a:t>
            </a:r>
            <a:endParaRPr lang="en-GB" sz="2100" dirty="0">
              <a:solidFill>
                <a:schemeClr val="accent6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180D94-7B97-4D37-B188-8BAF0FB8EAC8}"/>
              </a:ext>
            </a:extLst>
          </p:cNvPr>
          <p:cNvSpPr txBox="1"/>
          <p:nvPr/>
        </p:nvSpPr>
        <p:spPr>
          <a:xfrm>
            <a:off x="9134489" y="5137723"/>
            <a:ext cx="23422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100" dirty="0"/>
              <a:t>          </a:t>
            </a:r>
            <a:r>
              <a:rPr lang="es-ES" sz="2100" dirty="0">
                <a:solidFill>
                  <a:schemeClr val="accent6">
                    <a:lumMod val="50000"/>
                  </a:schemeClr>
                </a:solidFill>
              </a:rPr>
              <a:t># Variables</a:t>
            </a:r>
            <a:endParaRPr lang="en-GB" sz="2100" dirty="0">
              <a:solidFill>
                <a:schemeClr val="accent6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86DBCD-ACC4-4E5C-8688-459726F3F420}"/>
              </a:ext>
            </a:extLst>
          </p:cNvPr>
          <p:cNvSpPr/>
          <p:nvPr/>
        </p:nvSpPr>
        <p:spPr>
          <a:xfrm>
            <a:off x="9230988" y="3563052"/>
            <a:ext cx="7986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>
                <a:solidFill>
                  <a:schemeClr val="accent6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s-ES" sz="3000" dirty="0">
                <a:solidFill>
                  <a:schemeClr val="accent6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</a:t>
            </a:r>
            <a:r>
              <a:rPr lang="es-ES" sz="4000" dirty="0">
                <a:solidFill>
                  <a:schemeClr val="accent6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endParaRPr lang="en-GB" sz="40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36D0F87-C97D-4C0D-B024-46EF8443B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5785" y="3648029"/>
            <a:ext cx="886861" cy="53793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FDE02A3-0DB1-456E-A7DF-2360DEE6D6B2}"/>
              </a:ext>
            </a:extLst>
          </p:cNvPr>
          <p:cNvSpPr txBox="1"/>
          <p:nvPr/>
        </p:nvSpPr>
        <p:spPr>
          <a:xfrm>
            <a:off x="9547420" y="2992906"/>
            <a:ext cx="21599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          </a:t>
            </a:r>
            <a:r>
              <a:rPr lang="es-ES" sz="2100" dirty="0">
                <a:solidFill>
                  <a:schemeClr val="accent6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endParaRPr lang="en-GB" sz="2100" dirty="0">
              <a:solidFill>
                <a:schemeClr val="accent6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A5BD313-F84B-489B-839B-8FBB7C01DE27}"/>
              </a:ext>
            </a:extLst>
          </p:cNvPr>
          <p:cNvSpPr/>
          <p:nvPr/>
        </p:nvSpPr>
        <p:spPr>
          <a:xfrm>
            <a:off x="9020930" y="2034083"/>
            <a:ext cx="8947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>
                <a:solidFill>
                  <a:schemeClr val="accent6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s-ES" sz="3000" dirty="0">
                <a:solidFill>
                  <a:schemeClr val="accent6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</a:t>
            </a:r>
            <a:r>
              <a:rPr lang="es-ES" sz="4000" dirty="0">
                <a:solidFill>
                  <a:schemeClr val="accent6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endParaRPr lang="en-GB" sz="4000" dirty="0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D2F413E8-88E7-4D2B-B7BA-D197D85398BF}"/>
              </a:ext>
            </a:extLst>
          </p:cNvPr>
          <p:cNvSpPr/>
          <p:nvPr/>
        </p:nvSpPr>
        <p:spPr>
          <a:xfrm>
            <a:off x="10029605" y="3059541"/>
            <a:ext cx="184851" cy="2822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7092CF95-2DCB-4C8A-80BC-040C17F7A959}"/>
              </a:ext>
            </a:extLst>
          </p:cNvPr>
          <p:cNvSpPr/>
          <p:nvPr/>
        </p:nvSpPr>
        <p:spPr>
          <a:xfrm>
            <a:off x="9659335" y="4664308"/>
            <a:ext cx="184851" cy="2822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BE6E1B5C-548C-4282-BF83-C46C4C6B0577}"/>
              </a:ext>
            </a:extLst>
          </p:cNvPr>
          <p:cNvSpPr/>
          <p:nvPr/>
        </p:nvSpPr>
        <p:spPr>
          <a:xfrm>
            <a:off x="9659335" y="5199030"/>
            <a:ext cx="184851" cy="2822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E0F075-347B-43CE-BD79-C6D499D1B507}"/>
              </a:ext>
            </a:extLst>
          </p:cNvPr>
          <p:cNvSpPr txBox="1"/>
          <p:nvPr/>
        </p:nvSpPr>
        <p:spPr>
          <a:xfrm>
            <a:off x="9595323" y="2233502"/>
            <a:ext cx="21655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100" dirty="0">
                <a:solidFill>
                  <a:schemeClr val="accent6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Regularización</a:t>
            </a:r>
            <a:endParaRPr lang="en-GB" sz="2100" dirty="0">
              <a:solidFill>
                <a:schemeClr val="accent6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259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E9F77B-5B69-4DBB-B269-FDF0AD20D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5"/>
            <a:ext cx="6439522" cy="447189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490D2D1-3467-4D67-9975-0E4200EE8498}"/>
              </a:ext>
            </a:extLst>
          </p:cNvPr>
          <p:cNvSpPr/>
          <p:nvPr/>
        </p:nvSpPr>
        <p:spPr>
          <a:xfrm>
            <a:off x="0" y="98474"/>
            <a:ext cx="12192000" cy="6759526"/>
          </a:xfrm>
          <a:prstGeom prst="rect">
            <a:avLst/>
          </a:prstGeom>
          <a:noFill/>
          <a:ln w="260350" cap="sq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4E289D-D29B-4E12-8A04-0BF92097CC30}"/>
              </a:ext>
            </a:extLst>
          </p:cNvPr>
          <p:cNvSpPr txBox="1">
            <a:spLocks/>
          </p:cNvSpPr>
          <p:nvPr/>
        </p:nvSpPr>
        <p:spPr>
          <a:xfrm>
            <a:off x="838200" y="2992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Curvas</a:t>
            </a:r>
            <a:r>
              <a:rPr lang="en-US" b="1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de </a:t>
            </a:r>
            <a:r>
              <a:rPr lang="en-US" b="1" dirty="0" err="1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aprendizaje</a:t>
            </a:r>
            <a:r>
              <a:rPr lang="en-US" b="1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</a:t>
            </a:r>
            <a:r>
              <a:rPr lang="en-US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¿# </a:t>
            </a:r>
            <a:r>
              <a:rPr lang="en-US" b="1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Datos</a:t>
            </a:r>
            <a:r>
              <a:rPr lang="en-US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5D9D9C-EAC8-4B09-AC23-F1B513BD6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203" y="1825625"/>
            <a:ext cx="5998302" cy="419701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B42C66-D6E4-4401-9DBA-3F8CCFDDCFFD}"/>
              </a:ext>
            </a:extLst>
          </p:cNvPr>
          <p:cNvSpPr/>
          <p:nvPr/>
        </p:nvSpPr>
        <p:spPr>
          <a:xfrm>
            <a:off x="838200" y="1624831"/>
            <a:ext cx="4606636" cy="4672684"/>
          </a:xfrm>
          <a:prstGeom prst="rect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A924DC-340B-4626-AA7E-54CC4A26B1D9}"/>
              </a:ext>
            </a:extLst>
          </p:cNvPr>
          <p:cNvSpPr/>
          <p:nvPr/>
        </p:nvSpPr>
        <p:spPr>
          <a:xfrm>
            <a:off x="6283036" y="1587788"/>
            <a:ext cx="4606636" cy="4672684"/>
          </a:xfrm>
          <a:prstGeom prst="rect">
            <a:avLst/>
          </a:prstGeom>
          <a:noFill/>
          <a:ln w="190500"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988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175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 Aprendizaje supervisado</vt:lpstr>
      <vt:lpstr>PowerPoint Presentation</vt:lpstr>
      <vt:lpstr>PowerPoint Presentation</vt:lpstr>
      <vt:lpstr>PowerPoint Presentation</vt:lpstr>
      <vt:lpstr>Alta Varianza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pablovargasibarra12@hotmail.com</dc:creator>
  <cp:lastModifiedBy>pablovargasibarra12@hotmail.com</cp:lastModifiedBy>
  <cp:revision>39</cp:revision>
  <dcterms:created xsi:type="dcterms:W3CDTF">2018-02-07T16:37:15Z</dcterms:created>
  <dcterms:modified xsi:type="dcterms:W3CDTF">2018-02-18T18:27:28Z</dcterms:modified>
</cp:coreProperties>
</file>