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14B8C4-1498-49C7-9F81-8848FC9D29E0}">
  <a:tblStyle styleId="{E314B8C4-1498-49C7-9F81-8848FC9D2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7594ced2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7594ced2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b35a1b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b35a1b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7594ced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7594ced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7594c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7594c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7594ced2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7594ced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7594ced2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7594ced2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7594ced2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7594ced2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b35a1b7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b35a1b7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b3faa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b3faa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b3faa9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b3faa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b3faa9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b3faa9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b3faa9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b3faa9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b3faa9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b3faa9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b3faa91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b3faa91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399332">
            <a:off x="5561239" y="3512501"/>
            <a:ext cx="6174300" cy="990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 rot="-668">
            <a:off x="-74436" y="-75599"/>
            <a:ext cx="6174300" cy="9900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1817476">
            <a:off x="1660834" y="604095"/>
            <a:ext cx="11156117" cy="989956"/>
          </a:xfrm>
          <a:prstGeom prst="rect">
            <a:avLst/>
          </a:prstGeom>
          <a:solidFill>
            <a:srgbClr val="CC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 rot="1817490">
            <a:off x="4903014" y="-214076"/>
            <a:ext cx="6174271" cy="98995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-334675" y="1628225"/>
            <a:ext cx="8205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s" sz="3600"/>
              <a:t>Procedural Map Generation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s" sz="3000"/>
              <a:t>Entrega Final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-334675" y="3120275"/>
            <a:ext cx="8520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Diego Domínguez Rivera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Pablo Venegas Olate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generación procedural en mazmorras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1" y="1184954"/>
            <a:ext cx="8552925" cy="2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16855" l="10204" r="5740" t="18415"/>
          <a:stretch/>
        </p:blipFill>
        <p:spPr>
          <a:xfrm>
            <a:off x="728938" y="1017725"/>
            <a:ext cx="7686125" cy="33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46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de Cambios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0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Enfoque de la versión paralela inicial.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>
                <a:solidFill>
                  <a:srgbClr val="CC5050"/>
                </a:solidFill>
              </a:rPr>
              <a:t>S</a:t>
            </a:r>
            <a:r>
              <a:rPr lang="es">
                <a:solidFill>
                  <a:srgbClr val="CC5050"/>
                </a:solidFill>
              </a:rPr>
              <a:t>ubdividir en matrices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La subdivisión era visible para una cantidad baja de hebras.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La naturaleza aleatoria del algoritmo no daba buenos resultados.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Hebras pueden trabajar en un </a:t>
            </a:r>
            <a:r>
              <a:rPr lang="es">
                <a:solidFill>
                  <a:srgbClr val="CC5050"/>
                </a:solidFill>
              </a:rPr>
              <a:t>área inicial definida.</a:t>
            </a:r>
            <a:endParaRPr>
              <a:solidFill>
                <a:srgbClr val="CC5050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Hebras aparecen en cualquier punto dentro de los límites, luego se expanden de forma aleatoria.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Las condiciones de carrera no son relevantes. </a:t>
            </a:r>
            <a:r>
              <a:rPr lang="es">
                <a:solidFill>
                  <a:srgbClr val="CC3232"/>
                </a:solidFill>
              </a:rPr>
              <a:t>Aumentan la diversidad del entorno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46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de Cambios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6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Reemplazo de </a:t>
            </a:r>
            <a:r>
              <a:rPr lang="es">
                <a:solidFill>
                  <a:srgbClr val="CC5050"/>
                </a:solidFill>
              </a:rPr>
              <a:t>omp task</a:t>
            </a:r>
            <a:r>
              <a:rPr lang="es"/>
              <a:t> por </a:t>
            </a:r>
            <a:r>
              <a:rPr lang="es">
                <a:solidFill>
                  <a:srgbClr val="CC5050"/>
                </a:solidFill>
              </a:rPr>
              <a:t>omp sections.</a:t>
            </a:r>
            <a:endParaRPr>
              <a:solidFill>
                <a:srgbClr val="CC505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Propósito: dividir la cantidad de túneles a generar en la cantidad de hebras.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3232"/>
              </a:buClr>
              <a:buSzPts val="1400"/>
              <a:buAutoNum type="arabicPeriod"/>
            </a:pPr>
            <a:r>
              <a:rPr b="1" lang="es"/>
              <a:t>Primer enfoque:</a:t>
            </a:r>
            <a:r>
              <a:rPr lang="es"/>
              <a:t> hebra principal crea </a:t>
            </a:r>
            <a:r>
              <a:rPr lang="es">
                <a:solidFill>
                  <a:srgbClr val="CC3232"/>
                </a:solidFill>
              </a:rPr>
              <a:t>tasks</a:t>
            </a:r>
            <a:r>
              <a:rPr lang="es"/>
              <a:t>, las demás hebras toman una task y la ejecutan en paralelo.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No se obtuvo aceleración.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3232"/>
              </a:buClr>
              <a:buSzPts val="1400"/>
              <a:buAutoNum type="arabicPeriod"/>
            </a:pPr>
            <a:r>
              <a:rPr b="1" lang="es"/>
              <a:t>Segundo enfoque:</a:t>
            </a:r>
            <a:r>
              <a:rPr lang="es"/>
              <a:t> sección paralela tiene múltiples </a:t>
            </a:r>
            <a:r>
              <a:rPr lang="es">
                <a:solidFill>
                  <a:srgbClr val="CC3232"/>
                </a:solidFill>
              </a:rPr>
              <a:t>omp sections</a:t>
            </a:r>
            <a:r>
              <a:rPr lang="es"/>
              <a:t>. Cada section es ejecutada por una hebra.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Aceleración &gt; 2, poco escalable.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3232"/>
              </a:buClr>
              <a:buSzPts val="1400"/>
              <a:buAutoNum type="arabicPeriod"/>
            </a:pPr>
            <a:r>
              <a:rPr b="1" lang="es"/>
              <a:t>Tercer enfoque:</a:t>
            </a:r>
            <a:r>
              <a:rPr lang="es"/>
              <a:t> </a:t>
            </a:r>
            <a:r>
              <a:rPr lang="es">
                <a:solidFill>
                  <a:srgbClr val="CC3232"/>
                </a:solidFill>
              </a:rPr>
              <a:t>omp parallel for</a:t>
            </a:r>
            <a:r>
              <a:rPr lang="es"/>
              <a:t>. Se tiene una matriz bidimensional que define el inicio y final de una submatriz a partir de la original, cada hebra trabaja sobre una submatriz.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Mayor aceleración, fácilmente escalable, pero la aceleración decae rápidamente.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336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Adiciones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66113" y="1230525"/>
            <a:ext cx="4831800" cy="3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2400"/>
              <a:buChar char="＋"/>
            </a:pPr>
            <a:r>
              <a:rPr lang="es"/>
              <a:t>Implementación del enfoque de Random Walk propuesto por el paper (secuencial y paralelo).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2400"/>
              <a:buChar char="＋"/>
            </a:pPr>
            <a:r>
              <a:rPr lang="es"/>
              <a:t>Implementación de algoritmo basado en Game of Life para refinar mapa.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250" y="1682600"/>
            <a:ext cx="1952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336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Enfoques Random Walk implementados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43350"/>
            <a:ext cx="8520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realizaron dos implementaciones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50" y="1662050"/>
            <a:ext cx="2741775" cy="27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062" y="1662050"/>
            <a:ext cx="2741775" cy="27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819936" y="4476825"/>
            <a:ext cx="3183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Hebras escogen punto de partida aleatorio.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5101350" y="4443400"/>
            <a:ext cx="3528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Hebras parten desde una de las direcciones de un punto en la mitad del mapa (paper).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Preliminares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Promedio de 10 ejecuciones de cada versión (secuencial y paralela).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Matriz de 2000x2000.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Número de caminos a generar 2500.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Largo </a:t>
            </a:r>
            <a:r>
              <a:rPr lang="es"/>
              <a:t>máximo</a:t>
            </a:r>
            <a:r>
              <a:rPr lang="es"/>
              <a:t> del camino 10.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2247450" y="3127625"/>
            <a:ext cx="4649100" cy="130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06666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Equipo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Intel Core i3 5005U 2.0Ghz (2C/4T)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8 GB RAM 2133Mhz.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Ubuntu 16.04 x64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Preliminares Entrega 2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586175"/>
            <a:ext cx="5456700" cy="25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la implementación inicial: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Random Walk + refinación secuencial: 3.266383 segundos.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Random Walk + refinación paralela: 1.50662 segundos.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Aceleración: </a:t>
            </a:r>
            <a:r>
              <a:rPr b="1" lang="es" sz="2400">
                <a:solidFill>
                  <a:srgbClr val="CC3232"/>
                </a:solidFill>
              </a:rPr>
              <a:t>2.11</a:t>
            </a:r>
            <a:endParaRPr b="1" sz="2400">
              <a:solidFill>
                <a:srgbClr val="CC3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00" y="1513988"/>
            <a:ext cx="2741775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Resultados Preliminares Entrega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55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Para la implementación </a:t>
            </a:r>
            <a:r>
              <a:rPr lang="es" sz="1400"/>
              <a:t>basada en el paper</a:t>
            </a:r>
            <a:r>
              <a:rPr lang="es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Random Walk + refinación secuencial: 3.277462 segundos.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Random Walk </a:t>
            </a:r>
            <a:r>
              <a:rPr lang="es" sz="1400"/>
              <a:t>+ refinación</a:t>
            </a:r>
            <a:r>
              <a:rPr lang="es" sz="1400"/>
              <a:t> paralela: 1.556244 segundos.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400"/>
              <a:buChar char="●"/>
            </a:pPr>
            <a:r>
              <a:rPr lang="es" sz="1400"/>
              <a:t>Aceleración: </a:t>
            </a:r>
            <a:r>
              <a:rPr b="1" lang="es" sz="2400">
                <a:solidFill>
                  <a:srgbClr val="CC3232"/>
                </a:solidFill>
              </a:rPr>
              <a:t>2.16</a:t>
            </a:r>
            <a:endParaRPr b="1" sz="2400">
              <a:solidFill>
                <a:srgbClr val="CC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12" y="1384500"/>
            <a:ext cx="2741775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Entrega Final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5206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Promedio de 3 ejecuciones para cada cantidad de hebras.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Matriz de 2000x2000.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Número de caminos a generar 2500.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5050"/>
              </a:buClr>
              <a:buSzPts val="1800"/>
              <a:buChar char="■"/>
            </a:pPr>
            <a:r>
              <a:rPr lang="es"/>
              <a:t>Largo máximo del camino 10.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017050" y="2903975"/>
            <a:ext cx="5109900" cy="1781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06666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2"/>
                </a:solidFill>
              </a:rPr>
              <a:t>Equipo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2"/>
                </a:solidFill>
              </a:rPr>
              <a:t>AMD Ryzen 2600 3.4/3.9Ghz (6C/12T)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2"/>
                </a:solidFill>
              </a:rPr>
              <a:t>8 GB RAM DDR4 2933Mhz.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2"/>
                </a:solidFill>
              </a:rPr>
              <a:t>Ubuntu 18.04 x64</a:t>
            </a:r>
            <a:endParaRPr b="1"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802350" y="573750"/>
            <a:ext cx="440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Corresponde a el método de crear datos algorítmicamente, no manualmente ni aleatoriamente.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14650" y="648000"/>
            <a:ext cx="2331000" cy="9384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 es la generación por procedimientos?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95200" y="648000"/>
            <a:ext cx="96000" cy="93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>
            <a:stCxn id="68" idx="2"/>
            <a:endCxn id="69" idx="1"/>
          </p:cNvCxnSpPr>
          <p:nvPr/>
        </p:nvCxnSpPr>
        <p:spPr>
          <a:xfrm>
            <a:off x="1278441" y="3367323"/>
            <a:ext cx="538200" cy="1030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>
            <a:stCxn id="68" idx="2"/>
            <a:endCxn id="71" idx="1"/>
          </p:cNvCxnSpPr>
          <p:nvPr/>
        </p:nvCxnSpPr>
        <p:spPr>
          <a:xfrm flipH="1" rot="10800000">
            <a:off x="1278441" y="2227623"/>
            <a:ext cx="538200" cy="1139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/>
          <p:nvPr/>
        </p:nvSpPr>
        <p:spPr>
          <a:xfrm rot="-5400000">
            <a:off x="-313809" y="3135423"/>
            <a:ext cx="27207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Beneficios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816790" y="2007073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Ahorrar espacio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816790" y="3453777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Juegos más grandes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816807" y="2730414"/>
            <a:ext cx="23658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Ayuda para presupuestos bajos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816742" y="4177124"/>
            <a:ext cx="21027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Incrementar variedad en el juego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4"/>
          <p:cNvCxnSpPr>
            <a:stCxn id="68" idx="2"/>
            <a:endCxn id="73" idx="1"/>
          </p:cNvCxnSpPr>
          <p:nvPr/>
        </p:nvCxnSpPr>
        <p:spPr>
          <a:xfrm flipH="1" rot="10800000">
            <a:off x="1278441" y="2950923"/>
            <a:ext cx="538500" cy="416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>
            <a:stCxn id="68" idx="2"/>
            <a:endCxn id="72" idx="1"/>
          </p:cNvCxnSpPr>
          <p:nvPr/>
        </p:nvCxnSpPr>
        <p:spPr>
          <a:xfrm>
            <a:off x="1278441" y="3367323"/>
            <a:ext cx="538200" cy="306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814650" y="1586400"/>
            <a:ext cx="2331000" cy="82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658310" y="2652800"/>
            <a:ext cx="35451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el desarrollo de videojuegos, se utilizan algoritmos con algunos elementos aleatorios.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572000" y="2727050"/>
            <a:ext cx="77400" cy="93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2328" l="17100" r="11972" t="12368"/>
          <a:stretch/>
        </p:blipFill>
        <p:spPr>
          <a:xfrm>
            <a:off x="1319450" y="872150"/>
            <a:ext cx="6597077" cy="427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Finales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3"/>
          <p:cNvGraphicFramePr/>
          <p:nvPr/>
        </p:nvGraphicFramePr>
        <p:xfrm>
          <a:off x="983250" y="20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{E314B8C4-1498-49C7-9F81-8848FC9D29E0}</a:tableStyleId>
              </a:tblPr>
              <a:tblGrid>
                <a:gridCol w="2338450"/>
                <a:gridCol w="2338450"/>
                <a:gridCol w="2338450"/>
              </a:tblGrid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Número</a:t>
                      </a:r>
                      <a:r>
                        <a:rPr lang="es" sz="1200"/>
                        <a:t> de hebras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Random Spawn Point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Paper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6.480593333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7.236696667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3.31101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3.45268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2.414973333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2.47967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1.683703333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1.7163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1.63144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1.735603333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1.31227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1.398246667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1.36664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1.39477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1.143783333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1.146263333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1.109523333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1.127896667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1.08573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1.09524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1.01014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1.058063333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6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1.043903333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1.122703333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Finales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6285" l="10758" r="6102" t="17807"/>
          <a:stretch/>
        </p:blipFill>
        <p:spPr>
          <a:xfrm>
            <a:off x="770825" y="1017725"/>
            <a:ext cx="7602326" cy="3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5"/>
          <p:cNvGraphicFramePr/>
          <p:nvPr/>
        </p:nvGraphicFramePr>
        <p:xfrm>
          <a:off x="1016775" y="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{E314B8C4-1498-49C7-9F81-8848FC9D29E0}</a:tableStyleId>
              </a:tblPr>
              <a:tblGrid>
                <a:gridCol w="2370150"/>
                <a:gridCol w="2370150"/>
                <a:gridCol w="2370150"/>
              </a:tblGrid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Número de Hebras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Random Spawn Point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Paper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1.957285944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2.095965067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2.683505132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2.918411186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3.849011405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4.216452058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3.972314847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4.169556792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4.938460327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5.175550809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4.741990088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5.18845162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5.665927405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6.313293339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5.840880618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6.416098993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5.968881152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6.607407205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11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6.41553976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6.83956852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  <a:tr h="37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6.208039697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6.445778196</a:t>
                      </a:r>
                      <a:endParaRPr sz="12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Ideas no implementadas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Evitar Ghost cells (condiciones de carrera en las celdas del borde de cada submatriz) en Game of life,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Implementación paralela Red/Black.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Orden de ejecución método de hiperplano.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Vectorización.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Difícil</a:t>
            </a:r>
            <a:r>
              <a:rPr lang="es"/>
              <a:t>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Acceso a memoria varía dependiendo la </a:t>
            </a:r>
            <a:r>
              <a:rPr lang="es"/>
              <a:t>dirección</a:t>
            </a:r>
            <a:r>
              <a:rPr lang="es"/>
              <a:t> del Random Walk.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 obtener una </a:t>
            </a:r>
            <a:r>
              <a:rPr lang="es"/>
              <a:t>disminución</a:t>
            </a:r>
            <a:r>
              <a:rPr lang="es"/>
              <a:t> considerable del tiempo de ejecución implementando estas técnicas para la generación de mapas de forma paralela.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disminuciones más drásticas ocurren hasta las 4 hebras en ambas implementaciones.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implementación de Random Walk propuesta en el paper se demora un poco más que la otra ya que está limitada a la cantidad de direcciones del punto de partida.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realizar una comparación de rendimiento para esta implementación se tiene que tener en cuenta el elemento aleatorio del algoritmo Random Walk, ya que el largo del camino a producir es variable.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Usos en el Desarrollo de Videojuegos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5"/>
          <p:cNvCxnSpPr>
            <a:stCxn id="85" idx="2"/>
            <a:endCxn id="86" idx="1"/>
          </p:cNvCxnSpPr>
          <p:nvPr/>
        </p:nvCxnSpPr>
        <p:spPr>
          <a:xfrm>
            <a:off x="1257641" y="3007798"/>
            <a:ext cx="634800" cy="722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5"/>
          <p:cNvCxnSpPr>
            <a:stCxn id="85" idx="2"/>
            <a:endCxn id="88" idx="1"/>
          </p:cNvCxnSpPr>
          <p:nvPr/>
        </p:nvCxnSpPr>
        <p:spPr>
          <a:xfrm flipH="1" rot="10800000">
            <a:off x="1257641" y="1502998"/>
            <a:ext cx="634800" cy="1504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/>
          <p:nvPr/>
        </p:nvSpPr>
        <p:spPr>
          <a:xfrm rot="-5400000">
            <a:off x="-334609" y="2775898"/>
            <a:ext cx="27207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Usos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892490" y="1282648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Entornos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892490" y="2786152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892502" y="2062800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892449" y="3509500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Texturas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5"/>
          <p:cNvCxnSpPr>
            <a:stCxn id="85" idx="2"/>
            <a:endCxn id="90" idx="1"/>
          </p:cNvCxnSpPr>
          <p:nvPr/>
        </p:nvCxnSpPr>
        <p:spPr>
          <a:xfrm flipH="1" rot="10800000">
            <a:off x="1257641" y="2283298"/>
            <a:ext cx="634800" cy="724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85" idx="2"/>
            <a:endCxn id="89" idx="1"/>
          </p:cNvCxnSpPr>
          <p:nvPr/>
        </p:nvCxnSpPr>
        <p:spPr>
          <a:xfrm flipH="1" rot="10800000">
            <a:off x="1257641" y="3006598"/>
            <a:ext cx="634800" cy="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/>
          <p:nvPr/>
        </p:nvSpPr>
        <p:spPr>
          <a:xfrm>
            <a:off x="1892449" y="426072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Animaciones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5"/>
          <p:cNvCxnSpPr>
            <a:stCxn id="85" idx="2"/>
            <a:endCxn id="93" idx="1"/>
          </p:cNvCxnSpPr>
          <p:nvPr/>
        </p:nvCxnSpPr>
        <p:spPr>
          <a:xfrm>
            <a:off x="1257641" y="3007798"/>
            <a:ext cx="634800" cy="1473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825" y="2038000"/>
            <a:ext cx="4860807" cy="166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2437" y="-21850"/>
            <a:ext cx="10308876" cy="51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Principales debilidades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7"/>
          <p:cNvCxnSpPr>
            <a:stCxn id="109" idx="2"/>
            <a:endCxn id="110" idx="1"/>
          </p:cNvCxnSpPr>
          <p:nvPr/>
        </p:nvCxnSpPr>
        <p:spPr>
          <a:xfrm>
            <a:off x="1228525" y="2790299"/>
            <a:ext cx="634800" cy="72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7"/>
          <p:cNvSpPr/>
          <p:nvPr/>
        </p:nvSpPr>
        <p:spPr>
          <a:xfrm rot="-5400000">
            <a:off x="-22325" y="2558399"/>
            <a:ext cx="2037900" cy="4638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863365" y="2568727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Mundos generados pueden ser repetitivos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863377" y="184537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Demandante en cuanto a hardware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863324" y="3292075"/>
            <a:ext cx="1784100" cy="441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Sacrificio de control de calidad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7"/>
          <p:cNvCxnSpPr>
            <a:stCxn id="109" idx="2"/>
            <a:endCxn id="112" idx="1"/>
          </p:cNvCxnSpPr>
          <p:nvPr/>
        </p:nvCxnSpPr>
        <p:spPr>
          <a:xfrm flipH="1" rot="10800000">
            <a:off x="1228525" y="2065799"/>
            <a:ext cx="634800" cy="724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>
            <a:stCxn id="109" idx="2"/>
            <a:endCxn id="111" idx="1"/>
          </p:cNvCxnSpPr>
          <p:nvPr/>
        </p:nvCxnSpPr>
        <p:spPr>
          <a:xfrm flipH="1" rot="10800000">
            <a:off x="1228525" y="2789099"/>
            <a:ext cx="634800" cy="1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3897700" y="1887375"/>
            <a:ext cx="743100" cy="3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859375" y="1904175"/>
            <a:ext cx="3788400" cy="10854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Los algoritmos empleados pueden generar mucha carga al aumentar la escala del juego. Siempre se debe tener en cuenta el hardware objetivo al que apunta.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859375" y="2989575"/>
            <a:ext cx="3788100" cy="8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500" y="0"/>
            <a:ext cx="9184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 consideramos el caso del comportamiento...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9"/>
          <p:cNvCxnSpPr>
            <a:stCxn id="129" idx="2"/>
            <a:endCxn id="130" idx="1"/>
          </p:cNvCxnSpPr>
          <p:nvPr/>
        </p:nvCxnSpPr>
        <p:spPr>
          <a:xfrm flipH="1" rot="10800000">
            <a:off x="1136415" y="1749022"/>
            <a:ext cx="1773900" cy="1138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9"/>
          <p:cNvSpPr/>
          <p:nvPr/>
        </p:nvSpPr>
        <p:spPr>
          <a:xfrm rot="-5400000">
            <a:off x="-611385" y="2605672"/>
            <a:ext cx="2931300" cy="564300"/>
          </a:xfrm>
          <a:prstGeom prst="roundRect">
            <a:avLst>
              <a:gd fmla="val 16667" name="adj"/>
            </a:avLst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Algoritmos “Pathfinding” comunes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910460" y="1441570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910460" y="3793540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Walking Algorithm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910290" y="2580165"/>
            <a:ext cx="2171100" cy="61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9"/>
          <p:cNvCxnSpPr>
            <a:stCxn id="129" idx="2"/>
            <a:endCxn id="132" idx="1"/>
          </p:cNvCxnSpPr>
          <p:nvPr/>
        </p:nvCxnSpPr>
        <p:spPr>
          <a:xfrm>
            <a:off x="1136415" y="2887822"/>
            <a:ext cx="1773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9"/>
          <p:cNvCxnSpPr>
            <a:stCxn id="129" idx="2"/>
            <a:endCxn id="131" idx="1"/>
          </p:cNvCxnSpPr>
          <p:nvPr/>
        </p:nvCxnSpPr>
        <p:spPr>
          <a:xfrm>
            <a:off x="1136415" y="2887822"/>
            <a:ext cx="1773900" cy="1213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097600" y="2467350"/>
            <a:ext cx="2481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Estos algoritmos se pueden paralelizar.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956875" y="2478950"/>
            <a:ext cx="96000" cy="8184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Usos comunes de la creación procedural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la actualidad la creación de contenido de manera procedural abarca casi todos los aspectos dentro de un videojuego, desde la creación de los mapas, hasta incluso la modificación y alteración de los sonidos, convirtiendo así la experiencia en algo distinto cada vez. De esta manera el tiempo ocupado antiguamente designado para el trabajo a mano de estos contenidos abarcaba tiempo, dinero, y muchos recursos, capaces de ser realizados de manera automática o sin necesidad de atender a ese tipo de trabajo.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125" y="910325"/>
            <a:ext cx="6656125" cy="1920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4125" y="2907413"/>
            <a:ext cx="6656125" cy="1920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9" name="Google Shape;149;p21"/>
          <p:cNvSpPr txBox="1"/>
          <p:nvPr/>
        </p:nvSpPr>
        <p:spPr>
          <a:xfrm>
            <a:off x="632150" y="172400"/>
            <a:ext cx="7988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832800" y="149300"/>
            <a:ext cx="7478400" cy="528900"/>
          </a:xfrm>
          <a:prstGeom prst="rect">
            <a:avLst/>
          </a:prstGeom>
          <a:solidFill>
            <a:srgbClr val="CC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Comparación de algoritmos de búsqueda de ruta, Dijsktra vs A*.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832900" y="678200"/>
            <a:ext cx="7478400" cy="82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55400" y="1565075"/>
            <a:ext cx="1472100" cy="528900"/>
          </a:xfrm>
          <a:prstGeom prst="rect">
            <a:avLst/>
          </a:prstGeom>
          <a:solidFill>
            <a:srgbClr val="CC323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55400" y="2093975"/>
            <a:ext cx="1472100" cy="82500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55400" y="3562163"/>
            <a:ext cx="1472100" cy="528900"/>
          </a:xfrm>
          <a:prstGeom prst="rect">
            <a:avLst/>
          </a:prstGeom>
          <a:solidFill>
            <a:srgbClr val="CC323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55400" y="4091063"/>
            <a:ext cx="1472100" cy="82500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