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 rot="5399332">
            <a:off x="5561239" y="3512501"/>
            <a:ext cx="6174300" cy="9900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 rot="-668">
            <a:off x="-74436" y="-75599"/>
            <a:ext cx="6174300" cy="990000"/>
          </a:xfrm>
          <a:prstGeom prst="rect">
            <a:avLst/>
          </a:prstGeom>
          <a:solidFill>
            <a:srgbClr val="CC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 rot="1817476">
            <a:off x="1660834" y="604095"/>
            <a:ext cx="11156117" cy="989956"/>
          </a:xfrm>
          <a:prstGeom prst="rect">
            <a:avLst/>
          </a:prstGeom>
          <a:solidFill>
            <a:srgbClr val="CC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 rot="1817490">
            <a:off x="4903014" y="-214076"/>
            <a:ext cx="6174271" cy="98995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type="ctrTitle"/>
          </p:nvPr>
        </p:nvSpPr>
        <p:spPr>
          <a:xfrm>
            <a:off x="-334675" y="1628225"/>
            <a:ext cx="8205600" cy="1408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Generación de Contenido por Procedimientos en Videojuegos</a:t>
            </a:r>
            <a:endParaRPr sz="3600"/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-334675" y="3120275"/>
            <a:ext cx="8520600" cy="10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Diego Domínguez Rivera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Pablo Venegas Olate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de </a:t>
            </a:r>
            <a:r>
              <a:rPr lang="es"/>
              <a:t>generación</a:t>
            </a:r>
            <a:r>
              <a:rPr lang="es"/>
              <a:t> procedural en mazmorras</a:t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1" y="1184954"/>
            <a:ext cx="8552925" cy="29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 b="16855" l="10204" r="5740" t="18415"/>
          <a:stretch/>
        </p:blipFill>
        <p:spPr>
          <a:xfrm>
            <a:off x="728938" y="1017725"/>
            <a:ext cx="7686125" cy="332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3802350" y="573750"/>
            <a:ext cx="4401000" cy="10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Corresponde a el método de crear datos algorítmicamente, no manualmente ni aleatoriamente.</a:t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814650" y="648000"/>
            <a:ext cx="2331000" cy="938400"/>
          </a:xfrm>
          <a:prstGeom prst="rect">
            <a:avLst/>
          </a:prstGeom>
          <a:solidFill>
            <a:srgbClr val="CC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Qué es la generación por procedimientos?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6" name="Shape 66"/>
          <p:cNvSpPr/>
          <p:nvPr/>
        </p:nvSpPr>
        <p:spPr>
          <a:xfrm>
            <a:off x="3695200" y="648000"/>
            <a:ext cx="96000" cy="9384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" name="Shape 67"/>
          <p:cNvCxnSpPr>
            <a:stCxn id="68" idx="2"/>
            <a:endCxn id="69" idx="1"/>
          </p:cNvCxnSpPr>
          <p:nvPr/>
        </p:nvCxnSpPr>
        <p:spPr>
          <a:xfrm>
            <a:off x="1278441" y="3367323"/>
            <a:ext cx="538200" cy="10302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Shape 70"/>
          <p:cNvCxnSpPr>
            <a:stCxn id="68" idx="2"/>
            <a:endCxn id="71" idx="1"/>
          </p:cNvCxnSpPr>
          <p:nvPr/>
        </p:nvCxnSpPr>
        <p:spPr>
          <a:xfrm flipH="1" rot="10800000">
            <a:off x="1278441" y="2227623"/>
            <a:ext cx="538200" cy="11397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Shape 68"/>
          <p:cNvSpPr/>
          <p:nvPr/>
        </p:nvSpPr>
        <p:spPr>
          <a:xfrm rot="-5400000">
            <a:off x="-313809" y="3135423"/>
            <a:ext cx="2720700" cy="463800"/>
          </a:xfrm>
          <a:prstGeom prst="roundRect">
            <a:avLst>
              <a:gd fmla="val 16667" name="adj"/>
            </a:avLst>
          </a:prstGeom>
          <a:solidFill>
            <a:srgbClr val="CC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Beneficios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1816790" y="2007073"/>
            <a:ext cx="1784100" cy="441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Ahorrar espacio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1816790" y="3453777"/>
            <a:ext cx="1784100" cy="441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Juegos más grandes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1816807" y="2730414"/>
            <a:ext cx="2365800" cy="441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Ayuda para presupuestos bajos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1816742" y="4177124"/>
            <a:ext cx="2102700" cy="441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Incrementar variedad en el juego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" name="Shape 74"/>
          <p:cNvCxnSpPr>
            <a:stCxn id="68" idx="2"/>
            <a:endCxn id="73" idx="1"/>
          </p:cNvCxnSpPr>
          <p:nvPr/>
        </p:nvCxnSpPr>
        <p:spPr>
          <a:xfrm flipH="1" rot="10800000">
            <a:off x="1278441" y="2950923"/>
            <a:ext cx="538500" cy="4164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Shape 75"/>
          <p:cNvCxnSpPr>
            <a:stCxn id="68" idx="2"/>
            <a:endCxn id="72" idx="1"/>
          </p:cNvCxnSpPr>
          <p:nvPr/>
        </p:nvCxnSpPr>
        <p:spPr>
          <a:xfrm>
            <a:off x="1278441" y="3367323"/>
            <a:ext cx="538200" cy="3069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Shape 76"/>
          <p:cNvSpPr/>
          <p:nvPr/>
        </p:nvSpPr>
        <p:spPr>
          <a:xfrm>
            <a:off x="814650" y="1586400"/>
            <a:ext cx="2331000" cy="825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658310" y="2652800"/>
            <a:ext cx="3545100" cy="10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En el desarrollo de videojuegos, se utilizan algoritmos con algunos elementos aleatorios.</a:t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4572000" y="2727050"/>
            <a:ext cx="77400" cy="9384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Usos en el Desarrollo de Videojuegos</a:t>
            </a:r>
            <a:endParaRPr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Shape 84"/>
          <p:cNvCxnSpPr>
            <a:stCxn id="85" idx="2"/>
            <a:endCxn id="86" idx="1"/>
          </p:cNvCxnSpPr>
          <p:nvPr/>
        </p:nvCxnSpPr>
        <p:spPr>
          <a:xfrm>
            <a:off x="1257641" y="3007798"/>
            <a:ext cx="634800" cy="7221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Shape 87"/>
          <p:cNvCxnSpPr>
            <a:stCxn id="85" idx="2"/>
            <a:endCxn id="88" idx="1"/>
          </p:cNvCxnSpPr>
          <p:nvPr/>
        </p:nvCxnSpPr>
        <p:spPr>
          <a:xfrm flipH="1" rot="10800000">
            <a:off x="1257641" y="1502998"/>
            <a:ext cx="634800" cy="15048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Shape 85"/>
          <p:cNvSpPr/>
          <p:nvPr/>
        </p:nvSpPr>
        <p:spPr>
          <a:xfrm rot="-5400000">
            <a:off x="-334609" y="2775898"/>
            <a:ext cx="2720700" cy="463800"/>
          </a:xfrm>
          <a:prstGeom prst="roundRect">
            <a:avLst>
              <a:gd fmla="val 16667" name="adj"/>
            </a:avLst>
          </a:prstGeom>
          <a:solidFill>
            <a:srgbClr val="CC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Usos 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1892490" y="1282648"/>
            <a:ext cx="1784100" cy="441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Entornos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1892490" y="2786152"/>
            <a:ext cx="1784100" cy="441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Audio 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1892502" y="2062800"/>
            <a:ext cx="1784100" cy="441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Objetos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1892449" y="3509500"/>
            <a:ext cx="1784100" cy="441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Texturas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" name="Shape 91"/>
          <p:cNvCxnSpPr>
            <a:stCxn id="85" idx="2"/>
            <a:endCxn id="90" idx="1"/>
          </p:cNvCxnSpPr>
          <p:nvPr/>
        </p:nvCxnSpPr>
        <p:spPr>
          <a:xfrm flipH="1" rot="10800000">
            <a:off x="1257641" y="2283298"/>
            <a:ext cx="634800" cy="7245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Shape 92"/>
          <p:cNvCxnSpPr>
            <a:stCxn id="85" idx="2"/>
            <a:endCxn id="89" idx="1"/>
          </p:cNvCxnSpPr>
          <p:nvPr/>
        </p:nvCxnSpPr>
        <p:spPr>
          <a:xfrm flipH="1" rot="10800000">
            <a:off x="1257641" y="3006598"/>
            <a:ext cx="634800" cy="12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Shape 93"/>
          <p:cNvSpPr/>
          <p:nvPr/>
        </p:nvSpPr>
        <p:spPr>
          <a:xfrm>
            <a:off x="1892449" y="4260725"/>
            <a:ext cx="1784100" cy="441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Animaciones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4" name="Shape 94"/>
          <p:cNvCxnSpPr>
            <a:stCxn id="85" idx="2"/>
            <a:endCxn id="93" idx="1"/>
          </p:cNvCxnSpPr>
          <p:nvPr/>
        </p:nvCxnSpPr>
        <p:spPr>
          <a:xfrm>
            <a:off x="1257641" y="3007798"/>
            <a:ext cx="634800" cy="14733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1825" y="2038000"/>
            <a:ext cx="4860807" cy="1667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0" y="0"/>
            <a:ext cx="9184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82437" y="-21850"/>
            <a:ext cx="10308876" cy="518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Principales debilidades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13" name="Shape 113"/>
          <p:cNvCxnSpPr>
            <a:stCxn id="114" idx="2"/>
            <a:endCxn id="115" idx="1"/>
          </p:cNvCxnSpPr>
          <p:nvPr/>
        </p:nvCxnSpPr>
        <p:spPr>
          <a:xfrm>
            <a:off x="1228525" y="2790299"/>
            <a:ext cx="634800" cy="722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Shape 114"/>
          <p:cNvSpPr/>
          <p:nvPr/>
        </p:nvSpPr>
        <p:spPr>
          <a:xfrm rot="-5400000">
            <a:off x="-22325" y="2558399"/>
            <a:ext cx="2037900" cy="463800"/>
          </a:xfrm>
          <a:prstGeom prst="roundRect">
            <a:avLst>
              <a:gd fmla="val 16667" name="adj"/>
            </a:avLst>
          </a:prstGeom>
          <a:solidFill>
            <a:srgbClr val="CC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Contras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863365" y="2568727"/>
            <a:ext cx="1784100" cy="441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Mundos generados pueden ser repetitivos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1863377" y="1845375"/>
            <a:ext cx="1784100" cy="441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Demandante en cuanto a hardware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1863324" y="3292075"/>
            <a:ext cx="1784100" cy="441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Sacrificio de control de calidad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8" name="Shape 118"/>
          <p:cNvCxnSpPr>
            <a:stCxn id="114" idx="2"/>
            <a:endCxn id="117" idx="1"/>
          </p:cNvCxnSpPr>
          <p:nvPr/>
        </p:nvCxnSpPr>
        <p:spPr>
          <a:xfrm flipH="1" rot="10800000">
            <a:off x="1228525" y="2065799"/>
            <a:ext cx="634800" cy="7245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Shape 119"/>
          <p:cNvCxnSpPr>
            <a:stCxn id="114" idx="2"/>
            <a:endCxn id="116" idx="1"/>
          </p:cNvCxnSpPr>
          <p:nvPr/>
        </p:nvCxnSpPr>
        <p:spPr>
          <a:xfrm flipH="1" rot="10800000">
            <a:off x="1228525" y="2789099"/>
            <a:ext cx="634800" cy="12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Shape 120"/>
          <p:cNvSpPr/>
          <p:nvPr/>
        </p:nvSpPr>
        <p:spPr>
          <a:xfrm>
            <a:off x="3897700" y="1887375"/>
            <a:ext cx="743100" cy="35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4859375" y="1904175"/>
            <a:ext cx="3788400" cy="1085400"/>
          </a:xfrm>
          <a:prstGeom prst="rect">
            <a:avLst/>
          </a:prstGeom>
          <a:solidFill>
            <a:srgbClr val="CC3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</a:rPr>
              <a:t>Los algoritmos empleados pueden generar mucha carga al aumentar la escala del juego. Siempre se debe tener en cuenta el hardware objetivo al que apunta.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4859375" y="2989575"/>
            <a:ext cx="3788100" cy="801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Si consideramos el caso del comportamiento...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28" name="Shape 128"/>
          <p:cNvCxnSpPr>
            <a:stCxn id="129" idx="2"/>
            <a:endCxn id="130" idx="1"/>
          </p:cNvCxnSpPr>
          <p:nvPr/>
        </p:nvCxnSpPr>
        <p:spPr>
          <a:xfrm flipH="1" rot="10800000">
            <a:off x="1136415" y="1749022"/>
            <a:ext cx="1773900" cy="11388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Shape 129"/>
          <p:cNvSpPr/>
          <p:nvPr/>
        </p:nvSpPr>
        <p:spPr>
          <a:xfrm rot="-5400000">
            <a:off x="-611385" y="2605672"/>
            <a:ext cx="2931300" cy="564300"/>
          </a:xfrm>
          <a:prstGeom prst="roundRect">
            <a:avLst>
              <a:gd fmla="val 16667" name="adj"/>
            </a:avLst>
          </a:prstGeom>
          <a:solidFill>
            <a:srgbClr val="CC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Algoritmos “Pathfinding” comunes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2910460" y="1441570"/>
            <a:ext cx="2171100" cy="615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Dijkstra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2910460" y="3793540"/>
            <a:ext cx="2171100" cy="615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Random Walking Algorithm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2910290" y="2580165"/>
            <a:ext cx="2171100" cy="615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A*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Shape 133"/>
          <p:cNvCxnSpPr>
            <a:stCxn id="129" idx="2"/>
            <a:endCxn id="132" idx="1"/>
          </p:cNvCxnSpPr>
          <p:nvPr/>
        </p:nvCxnSpPr>
        <p:spPr>
          <a:xfrm>
            <a:off x="1136415" y="2887822"/>
            <a:ext cx="1773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Shape 134"/>
          <p:cNvCxnSpPr>
            <a:stCxn id="129" idx="2"/>
            <a:endCxn id="131" idx="1"/>
          </p:cNvCxnSpPr>
          <p:nvPr/>
        </p:nvCxnSpPr>
        <p:spPr>
          <a:xfrm>
            <a:off x="1136415" y="2887822"/>
            <a:ext cx="1773900" cy="12132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Shape 135"/>
          <p:cNvSpPr txBox="1"/>
          <p:nvPr>
            <p:ph idx="1" type="body"/>
          </p:nvPr>
        </p:nvSpPr>
        <p:spPr>
          <a:xfrm>
            <a:off x="6097600" y="2467350"/>
            <a:ext cx="24816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Estos algoritmos se pueden paralelizar.</a:t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5956875" y="2478950"/>
            <a:ext cx="96000" cy="8184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Usos comunes de la </a:t>
            </a:r>
            <a:r>
              <a:rPr lang="es"/>
              <a:t>creación</a:t>
            </a:r>
            <a:r>
              <a:rPr lang="es"/>
              <a:t> procedural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En la actualidad la </a:t>
            </a:r>
            <a:r>
              <a:rPr lang="es"/>
              <a:t>creación</a:t>
            </a:r>
            <a:r>
              <a:rPr lang="es"/>
              <a:t> de contenido </a:t>
            </a:r>
            <a:r>
              <a:rPr lang="es"/>
              <a:t>de</a:t>
            </a:r>
            <a:r>
              <a:rPr lang="es"/>
              <a:t> manera </a:t>
            </a:r>
            <a:r>
              <a:rPr lang="es"/>
              <a:t>procedural </a:t>
            </a:r>
            <a:r>
              <a:rPr lang="es"/>
              <a:t>abarca casi todos los aspectos dentro de un videojuego, desde la </a:t>
            </a:r>
            <a:r>
              <a:rPr lang="es"/>
              <a:t>creación</a:t>
            </a:r>
            <a:r>
              <a:rPr lang="es"/>
              <a:t> de los mapas, hasta </a:t>
            </a:r>
            <a:r>
              <a:rPr lang="es"/>
              <a:t>incluso</a:t>
            </a:r>
            <a:r>
              <a:rPr lang="es"/>
              <a:t> la </a:t>
            </a:r>
            <a:r>
              <a:rPr lang="es"/>
              <a:t>modificación</a:t>
            </a:r>
            <a:r>
              <a:rPr lang="es"/>
              <a:t> y </a:t>
            </a:r>
            <a:r>
              <a:rPr lang="es"/>
              <a:t>alteración</a:t>
            </a:r>
            <a:r>
              <a:rPr lang="es"/>
              <a:t> de los sonidos, convirtiendo </a:t>
            </a:r>
            <a:r>
              <a:rPr lang="es"/>
              <a:t>así</a:t>
            </a:r>
            <a:r>
              <a:rPr lang="es"/>
              <a:t> la experiencia en algo distinto cada vez. De esta manera el tiempo ocupado antiguamente designado para el trabajo a mano de estos contenidos abarcaba tiempo, dinero, y muchos recursos, capaces de ser realizados de manera </a:t>
            </a:r>
            <a:r>
              <a:rPr lang="es"/>
              <a:t>automática</a:t>
            </a:r>
            <a:r>
              <a:rPr lang="es"/>
              <a:t> o sin necesidad de atender a ese tipo de trabajo.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125" y="910325"/>
            <a:ext cx="6656125" cy="192088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4125" y="2907413"/>
            <a:ext cx="6656125" cy="192088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9" name="Shape 149"/>
          <p:cNvSpPr txBox="1"/>
          <p:nvPr/>
        </p:nvSpPr>
        <p:spPr>
          <a:xfrm>
            <a:off x="632150" y="172400"/>
            <a:ext cx="79881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832800" y="149300"/>
            <a:ext cx="7478400" cy="528900"/>
          </a:xfrm>
          <a:prstGeom prst="rect">
            <a:avLst/>
          </a:prstGeom>
          <a:solidFill>
            <a:srgbClr val="CC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</a:rPr>
              <a:t>Comparación de algoritmos de búsqueda de ruta, Dijsktra vs A*.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832900" y="678200"/>
            <a:ext cx="7478400" cy="825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155400" y="1565075"/>
            <a:ext cx="1472100" cy="528900"/>
          </a:xfrm>
          <a:prstGeom prst="rect">
            <a:avLst/>
          </a:prstGeom>
          <a:solidFill>
            <a:srgbClr val="CC323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Dijkstra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155400" y="2093975"/>
            <a:ext cx="1472100" cy="82500"/>
          </a:xfrm>
          <a:prstGeom prst="rect">
            <a:avLst/>
          </a:prstGeom>
          <a:solidFill>
            <a:srgbClr val="980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155400" y="3562163"/>
            <a:ext cx="1472100" cy="528900"/>
          </a:xfrm>
          <a:prstGeom prst="rect">
            <a:avLst/>
          </a:prstGeom>
          <a:solidFill>
            <a:srgbClr val="CC323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A*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155400" y="4091063"/>
            <a:ext cx="1472100" cy="82500"/>
          </a:xfrm>
          <a:prstGeom prst="rect">
            <a:avLst/>
          </a:prstGeom>
          <a:solidFill>
            <a:srgbClr val="980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