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098195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098195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a08ac4bb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a08ac4bb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08ac4bb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08ac4bb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08ac4bb6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08ac4bb6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a08ac4bb6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a08ac4bb6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0981954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0981954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47897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47897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0981954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a0981954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c478974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c478974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08ac4bb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08ac4bb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a08ac4bb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a08ac4bb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c478974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c478974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098195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098195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a08ac4b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a08ac4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de40a6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de40a6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de40a6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de40a6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.gif"/><Relationship Id="rId5" Type="http://schemas.openxmlformats.org/officeDocument/2006/relationships/image" Target="../media/image5.jp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8305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Presentación de Paper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D9EEB"/>
                </a:solidFill>
              </a:rPr>
              <a:t>Many Random Walks are Faster Than One</a:t>
            </a:r>
            <a:endParaRPr b="1" sz="4000">
              <a:solidFill>
                <a:srgbClr val="6D9EE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2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Diego Domínguez Rivera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Pablo Venegas Olate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7338" l="0" r="12426" t="-1256"/>
          <a:stretch/>
        </p:blipFill>
        <p:spPr>
          <a:xfrm>
            <a:off x="5255350" y="2987250"/>
            <a:ext cx="4081225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23242" r="0" t="59044"/>
          <a:stretch/>
        </p:blipFill>
        <p:spPr>
          <a:xfrm>
            <a:off x="-369000" y="-357800"/>
            <a:ext cx="3577125" cy="21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Expanders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98975"/>
            <a:ext cx="85206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 estos casos se puede alcanzar una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lineal cuando k es tan grande como k &lt;=n.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 este tipo de grafos, dado la forma en que estos grafos </a:t>
            </a:r>
            <a:r>
              <a:rPr lang="en">
                <a:solidFill>
                  <a:srgbClr val="000000"/>
                </a:solidFill>
              </a:rPr>
              <a:t>están</a:t>
            </a:r>
            <a:r>
              <a:rPr lang="en">
                <a:solidFill>
                  <a:srgbClr val="000000"/>
                </a:solidFill>
              </a:rPr>
              <a:t> tan conectados con sus vecinos, se puede alcanzar una gran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dado que existen </a:t>
            </a:r>
            <a:r>
              <a:rPr lang="en">
                <a:solidFill>
                  <a:srgbClr val="000000"/>
                </a:solidFill>
              </a:rPr>
              <a:t>más</a:t>
            </a:r>
            <a:r>
              <a:rPr lang="en">
                <a:solidFill>
                  <a:srgbClr val="000000"/>
                </a:solidFill>
              </a:rPr>
              <a:t> caminos posibles para seguir y estos nodos </a:t>
            </a:r>
            <a:r>
              <a:rPr lang="en">
                <a:solidFill>
                  <a:srgbClr val="000000"/>
                </a:solidFill>
              </a:rPr>
              <a:t>están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más</a:t>
            </a:r>
            <a:r>
              <a:rPr lang="en">
                <a:solidFill>
                  <a:srgbClr val="000000"/>
                </a:solidFill>
              </a:rPr>
              <a:t> “</a:t>
            </a:r>
            <a:r>
              <a:rPr lang="en">
                <a:solidFill>
                  <a:srgbClr val="000000"/>
                </a:solidFill>
              </a:rPr>
              <a:t>concentrados</a:t>
            </a:r>
            <a:r>
              <a:rPr lang="en">
                <a:solidFill>
                  <a:srgbClr val="000000"/>
                </a:solidFill>
              </a:rPr>
              <a:t>” aplicar un </a:t>
            </a:r>
            <a:r>
              <a:rPr lang="en">
                <a:solidFill>
                  <a:srgbClr val="000000"/>
                </a:solidFill>
              </a:rPr>
              <a:t>número</a:t>
            </a:r>
            <a:r>
              <a:rPr lang="en">
                <a:solidFill>
                  <a:srgbClr val="000000"/>
                </a:solidFill>
              </a:rPr>
              <a:t> grande de k random walks nos entregara mejores resultados dado que en </a:t>
            </a:r>
            <a:r>
              <a:rPr lang="en">
                <a:solidFill>
                  <a:srgbClr val="000000"/>
                </a:solidFill>
              </a:rPr>
              <a:t>comparación</a:t>
            </a:r>
            <a:r>
              <a:rPr lang="en">
                <a:solidFill>
                  <a:srgbClr val="000000"/>
                </a:solidFill>
              </a:rPr>
              <a:t> a un simple random walk el tiempo entre que se visita todo el grafo y un nodo en </a:t>
            </a:r>
            <a:r>
              <a:rPr lang="en">
                <a:solidFill>
                  <a:srgbClr val="000000"/>
                </a:solidFill>
              </a:rPr>
              <a:t>específico</a:t>
            </a:r>
            <a:r>
              <a:rPr lang="en">
                <a:solidFill>
                  <a:srgbClr val="000000"/>
                </a:solidFill>
              </a:rPr>
              <a:t> es mayor dado que </a:t>
            </a:r>
            <a:r>
              <a:rPr lang="en">
                <a:solidFill>
                  <a:srgbClr val="000000"/>
                </a:solidFill>
              </a:rPr>
              <a:t>quizás</a:t>
            </a:r>
            <a:r>
              <a:rPr lang="en">
                <a:solidFill>
                  <a:srgbClr val="000000"/>
                </a:solidFill>
              </a:rPr>
              <a:t> solo se sigue un camino posible en vez de k caminos a la vez.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700" y="0"/>
            <a:ext cx="1550550" cy="15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Aceleración</a:t>
            </a:r>
            <a:r>
              <a:rPr lang="en">
                <a:solidFill>
                  <a:srgbClr val="6D9EEB"/>
                </a:solidFill>
              </a:rPr>
              <a:t> y tiempo de </a:t>
            </a:r>
            <a:r>
              <a:rPr lang="en">
                <a:solidFill>
                  <a:srgbClr val="6D9EEB"/>
                </a:solidFill>
              </a:rPr>
              <a:t>combinación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Si el tiempo de </a:t>
            </a:r>
            <a:r>
              <a:rPr lang="en">
                <a:solidFill>
                  <a:srgbClr val="000000"/>
                </a:solidFill>
              </a:rPr>
              <a:t>combinación</a:t>
            </a:r>
            <a:r>
              <a:rPr lang="en">
                <a:solidFill>
                  <a:srgbClr val="000000"/>
                </a:solidFill>
              </a:rPr>
              <a:t> de un grafo G d-regular es t</a:t>
            </a:r>
            <a:r>
              <a:rPr lang="en" sz="1000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, entonces para k&lt;=n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es </a:t>
            </a:r>
            <a:r>
              <a:rPr lang="en"/>
              <a:t>      		   </a:t>
            </a:r>
            <a:r>
              <a:rPr lang="en">
                <a:solidFill>
                  <a:srgbClr val="000000"/>
                </a:solidFill>
              </a:rPr>
              <a:t>de esta forma podemos obtener un segundo </a:t>
            </a:r>
            <a:r>
              <a:rPr lang="en">
                <a:solidFill>
                  <a:srgbClr val="000000"/>
                </a:solidFill>
              </a:rPr>
              <a:t>límite</a:t>
            </a:r>
            <a:r>
              <a:rPr lang="en">
                <a:solidFill>
                  <a:srgbClr val="000000"/>
                </a:solidFill>
              </a:rPr>
              <a:t> en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en </a:t>
            </a:r>
            <a:r>
              <a:rPr lang="en">
                <a:solidFill>
                  <a:srgbClr val="000000"/>
                </a:solidFill>
              </a:rPr>
              <a:t>términos</a:t>
            </a:r>
            <a:r>
              <a:rPr lang="en">
                <a:solidFill>
                  <a:srgbClr val="000000"/>
                </a:solidFill>
              </a:rPr>
              <a:t> del tiempo de </a:t>
            </a:r>
            <a:r>
              <a:rPr lang="en">
                <a:solidFill>
                  <a:srgbClr val="000000"/>
                </a:solidFill>
              </a:rPr>
              <a:t>combinación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75" y="1569953"/>
            <a:ext cx="1280651" cy="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Aceleración</a:t>
            </a:r>
            <a:r>
              <a:rPr lang="en">
                <a:solidFill>
                  <a:srgbClr val="6D9EEB"/>
                </a:solidFill>
              </a:rPr>
              <a:t> </a:t>
            </a:r>
            <a:r>
              <a:rPr lang="en">
                <a:solidFill>
                  <a:srgbClr val="6D9EEB"/>
                </a:solidFill>
              </a:rPr>
              <a:t>logarítmica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Dado que no siempre se da el caso en que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sea lineal, </a:t>
            </a:r>
            <a:r>
              <a:rPr lang="en">
                <a:solidFill>
                  <a:srgbClr val="000000"/>
                </a:solidFill>
              </a:rPr>
              <a:t>también</a:t>
            </a:r>
            <a:r>
              <a:rPr lang="en">
                <a:solidFill>
                  <a:srgbClr val="000000"/>
                </a:solidFill>
              </a:rPr>
              <a:t> se encuentra que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puede ser tan baja como lo(k)</a:t>
            </a:r>
            <a:r>
              <a:rPr lang="en">
                <a:solidFill>
                  <a:srgbClr val="000000"/>
                </a:solidFill>
              </a:rPr>
              <a:t>. El tiempo de cobertura de un ciclo L</a:t>
            </a:r>
            <a:r>
              <a:rPr lang="en" sz="1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 en n vértices es (n^2). Probamos lo siguiente.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Para cualquier entero n, y k &lt; e^(n/4),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en un </a:t>
            </a:r>
            <a:r>
              <a:rPr lang="en">
                <a:solidFill>
                  <a:srgbClr val="000000"/>
                </a:solidFill>
              </a:rPr>
              <a:t>ciclo</a:t>
            </a:r>
            <a:r>
              <a:rPr lang="en">
                <a:solidFill>
                  <a:srgbClr val="000000"/>
                </a:solidFill>
              </a:rPr>
              <a:t> con n </a:t>
            </a:r>
            <a:r>
              <a:rPr lang="en">
                <a:solidFill>
                  <a:srgbClr val="000000"/>
                </a:solidFill>
              </a:rPr>
              <a:t>vértices</a:t>
            </a:r>
            <a:r>
              <a:rPr lang="en">
                <a:solidFill>
                  <a:srgbClr val="000000"/>
                </a:solidFill>
              </a:rPr>
              <a:t> es S^k(L</a:t>
            </a:r>
            <a:r>
              <a:rPr lang="en" sz="1000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) = Θ(log k).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Por lo tanto para un ciclo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moderada es </a:t>
            </a:r>
            <a:r>
              <a:rPr lang="en">
                <a:solidFill>
                  <a:srgbClr val="000000"/>
                </a:solidFill>
              </a:rPr>
              <a:t>al menos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ω(log n) requiere al menos</a:t>
            </a:r>
            <a:r>
              <a:rPr lang="en">
                <a:solidFill>
                  <a:srgbClr val="000000"/>
                </a:solidFill>
              </a:rPr>
              <a:t> muchos super-polinomialmente muchos caminos, y para alcanzar una aceleración de n^є se requiere 2^Ω(</a:t>
            </a:r>
            <a:r>
              <a:rPr lang="en">
                <a:solidFill>
                  <a:schemeClr val="dk1"/>
                </a:solidFill>
              </a:rPr>
              <a:t>n^є) caminos.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Aceleración</a:t>
            </a:r>
            <a:r>
              <a:rPr lang="en">
                <a:solidFill>
                  <a:srgbClr val="6D9EEB"/>
                </a:solidFill>
              </a:rPr>
              <a:t> exponencial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15450"/>
            <a:ext cx="85206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 algunos grafos de este estilo la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puede ser exponencial en k para alguna </a:t>
            </a:r>
            <a:r>
              <a:rPr lang="en">
                <a:solidFill>
                  <a:srgbClr val="000000"/>
                </a:solidFill>
              </a:rPr>
              <a:t>elección</a:t>
            </a:r>
            <a:r>
              <a:rPr lang="en">
                <a:solidFill>
                  <a:srgbClr val="000000"/>
                </a:solidFill>
              </a:rPr>
              <a:t> del punto inicial. El tiempo esperado para cubrir Bn por un “RW” es O (n2) ya que una vez que el algoritmo se inicia en una de las “campanas” toma en promedio O (n2) pasos para salir de esa “campana”. Siguiendo el siguiente teorema: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Sea n &gt; 1 un entero impar, vc sea el centro de Bn y k = 20 ln(n). El tiempo de cobertura que comienza desde vc satisface a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175" y="117097"/>
            <a:ext cx="3241125" cy="1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825" y="3481551"/>
            <a:ext cx="1125276" cy="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Por lo tanto, la aceleración en un tiempo de cobertura a partir de un vértice particular de una k-caminata aleatoria en comparación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 una caminata aleatoria por un solo token puede ser sustancialmente mayor que k. En el caso de Bn, la aceleración es (n) para O (log n): caminatas comenzando en un vértice particular.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Conclusiones	del Paper</a:t>
            </a:r>
            <a:endParaRPr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En este paper se </a:t>
            </a:r>
            <a:r>
              <a:rPr lang="en">
                <a:solidFill>
                  <a:srgbClr val="000000"/>
                </a:solidFill>
              </a:rPr>
              <a:t>demostró</a:t>
            </a:r>
            <a:r>
              <a:rPr lang="en">
                <a:solidFill>
                  <a:srgbClr val="000000"/>
                </a:solidFill>
              </a:rPr>
              <a:t> que muchos Random Walks pueden ser </a:t>
            </a:r>
            <a:r>
              <a:rPr lang="en">
                <a:solidFill>
                  <a:srgbClr val="000000"/>
                </a:solidFill>
              </a:rPr>
              <a:t>más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rápidos</a:t>
            </a:r>
            <a:r>
              <a:rPr lang="en">
                <a:solidFill>
                  <a:srgbClr val="000000"/>
                </a:solidFill>
              </a:rPr>
              <a:t> que uno, para la </a:t>
            </a:r>
            <a:r>
              <a:rPr lang="en">
                <a:solidFill>
                  <a:srgbClr val="000000"/>
                </a:solidFill>
              </a:rPr>
              <a:t>mayoría</a:t>
            </a:r>
            <a:r>
              <a:rPr lang="en">
                <a:solidFill>
                  <a:srgbClr val="000000"/>
                </a:solidFill>
              </a:rPr>
              <a:t> de los tipos de grafos existentes con k &lt;= logn random walks  pueden cubrir un grafo de n nodos </a:t>
            </a:r>
            <a:r>
              <a:rPr lang="en">
                <a:solidFill>
                  <a:srgbClr val="000000"/>
                </a:solidFill>
              </a:rPr>
              <a:t>más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rápido</a:t>
            </a:r>
            <a:r>
              <a:rPr lang="en">
                <a:solidFill>
                  <a:srgbClr val="000000"/>
                </a:solidFill>
              </a:rPr>
              <a:t> que con un solo random walk. La </a:t>
            </a:r>
            <a:r>
              <a:rPr lang="en">
                <a:solidFill>
                  <a:srgbClr val="000000"/>
                </a:solidFill>
              </a:rPr>
              <a:t>técnica</a:t>
            </a:r>
            <a:r>
              <a:rPr lang="en">
                <a:solidFill>
                  <a:srgbClr val="000000"/>
                </a:solidFill>
              </a:rPr>
              <a:t> ocupada en este caso buscaba relacionar el tiempo esperado de cobertura y de </a:t>
            </a:r>
            <a:r>
              <a:rPr lang="en">
                <a:solidFill>
                  <a:srgbClr val="000000"/>
                </a:solidFill>
              </a:rPr>
              <a:t>alcance</a:t>
            </a:r>
            <a:r>
              <a:rPr lang="en">
                <a:solidFill>
                  <a:srgbClr val="000000"/>
                </a:solidFill>
              </a:rPr>
              <a:t> (hitting time) para un simple random walk, de observarse una gran diferencia entre ambos tiempos para este caso, se </a:t>
            </a:r>
            <a:r>
              <a:rPr lang="en">
                <a:solidFill>
                  <a:srgbClr val="000000"/>
                </a:solidFill>
              </a:rPr>
              <a:t>podría</a:t>
            </a:r>
            <a:r>
              <a:rPr lang="en">
                <a:solidFill>
                  <a:srgbClr val="000000"/>
                </a:solidFill>
              </a:rPr>
              <a:t> esperar una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lineal usando </a:t>
            </a:r>
            <a:r>
              <a:rPr lang="en">
                <a:solidFill>
                  <a:srgbClr val="000000"/>
                </a:solidFill>
              </a:rPr>
              <a:t>múltiples</a:t>
            </a:r>
            <a:r>
              <a:rPr lang="en">
                <a:solidFill>
                  <a:srgbClr val="000000"/>
                </a:solidFill>
              </a:rPr>
              <a:t> random walks. Demostrando de esta manera que en la gran </a:t>
            </a:r>
            <a:r>
              <a:rPr lang="en">
                <a:solidFill>
                  <a:srgbClr val="000000"/>
                </a:solidFill>
              </a:rPr>
              <a:t>mayoría</a:t>
            </a:r>
            <a:r>
              <a:rPr lang="en">
                <a:solidFill>
                  <a:srgbClr val="000000"/>
                </a:solidFill>
              </a:rPr>
              <a:t> de las veces y los grafos ocupados se puede esperar </a:t>
            </a:r>
            <a:r>
              <a:rPr lang="en">
                <a:solidFill>
                  <a:srgbClr val="000000"/>
                </a:solidFill>
              </a:rPr>
              <a:t>al menos</a:t>
            </a:r>
            <a:r>
              <a:rPr lang="en">
                <a:solidFill>
                  <a:srgbClr val="000000"/>
                </a:solidFill>
              </a:rPr>
              <a:t> una </a:t>
            </a:r>
            <a:r>
              <a:rPr lang="en">
                <a:solidFill>
                  <a:srgbClr val="000000"/>
                </a:solidFill>
              </a:rPr>
              <a:t>aceleración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lineal</a:t>
            </a:r>
            <a:r>
              <a:rPr lang="en">
                <a:solidFill>
                  <a:srgbClr val="000000"/>
                </a:solidFill>
              </a:rPr>
              <a:t> en tiempo, si la diferencia entre el tiempo de </a:t>
            </a:r>
            <a:r>
              <a:rPr lang="en">
                <a:solidFill>
                  <a:srgbClr val="000000"/>
                </a:solidFill>
              </a:rPr>
              <a:t>cobertura y el tiempo de “hitting” es grande</a:t>
            </a:r>
            <a:r>
              <a:rPr lang="en">
                <a:solidFill>
                  <a:srgbClr val="000000"/>
                </a:solidFill>
              </a:rPr>
              <a:t> 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5" y="1011713"/>
            <a:ext cx="8839202" cy="312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5" y="1415075"/>
            <a:ext cx="1524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025" y="1152475"/>
            <a:ext cx="24003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788" y="612275"/>
            <a:ext cx="24098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775" y="3145925"/>
            <a:ext cx="1786175" cy="17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6450" y="3253313"/>
            <a:ext cx="1571400" cy="1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2800" y="3436075"/>
            <a:ext cx="1496024" cy="14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30350" y="436275"/>
            <a:ext cx="6613200" cy="76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D9EEB"/>
                </a:solidFill>
              </a:rPr>
              <a:t>Contenido</a:t>
            </a:r>
            <a:endParaRPr sz="2800">
              <a:solidFill>
                <a:srgbClr val="6D9EEB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49400" y="1392325"/>
            <a:ext cx="66132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Resumen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Introducción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Teorema de Matthew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k-Random Walks Tiempo de Cobertura y Aceleración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Aceleración Lineal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Expanders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Aceleración y tiempo de combinación !!!!!!!!!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Aceleración </a:t>
            </a:r>
            <a:r>
              <a:rPr lang="en" sz="1800"/>
              <a:t>Logarítmica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Aceleración Exponencial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Conclusiones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Resumen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En este artículo se estudia el tiempo de </a:t>
            </a:r>
            <a:r>
              <a:rPr lang="en">
                <a:solidFill>
                  <a:srgbClr val="000000"/>
                </a:solidFill>
              </a:rPr>
              <a:t>cobertura</a:t>
            </a:r>
            <a:r>
              <a:rPr lang="en">
                <a:solidFill>
                  <a:srgbClr val="000000"/>
                </a:solidFill>
              </a:rPr>
              <a:t> de </a:t>
            </a:r>
            <a:r>
              <a:rPr lang="en">
                <a:solidFill>
                  <a:srgbClr val="000000"/>
                </a:solidFill>
              </a:rPr>
              <a:t>múltiples</a:t>
            </a:r>
            <a:r>
              <a:rPr lang="en">
                <a:solidFill>
                  <a:srgbClr val="000000"/>
                </a:solidFill>
              </a:rPr>
              <a:t> Random Walks en paralelo sobre distintos tipos de grafos, obteniendo desde aceleraciones </a:t>
            </a:r>
            <a:r>
              <a:rPr lang="en">
                <a:solidFill>
                  <a:srgbClr val="000000"/>
                </a:solidFill>
              </a:rPr>
              <a:t>logarítmicas</a:t>
            </a:r>
            <a:r>
              <a:rPr lang="en">
                <a:solidFill>
                  <a:srgbClr val="000000"/>
                </a:solidFill>
              </a:rPr>
              <a:t> hasta aceleraciones exponenciales dependiendo del tipo de grafo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Introducción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Consideremos el problema de seguimiento o “caza” en un grafo: cazadores vs 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¿Mejores algoritmos de resolución?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Algoritmos aleatorios, no necesitan de mucha información, no se ven muy afectados por grafos dinámicos.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Random Walk Algorithm, pero tiene problemas de latencia.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Introducción: Pregunta central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¿Pueden múltiples Random Walks buscar en un grafo más rápido que un solo Random Walk?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¿Cual es el tiempo de </a:t>
            </a:r>
            <a:r>
              <a:rPr lang="en" sz="1400"/>
              <a:t>cobertura</a:t>
            </a:r>
            <a:r>
              <a:rPr lang="en" sz="1400"/>
              <a:t> de un grafo lanzando múltiples Random Walks desde un mismo nodo, donde el tiempo de </a:t>
            </a:r>
            <a:r>
              <a:rPr lang="en" sz="1400"/>
              <a:t>cobertura</a:t>
            </a:r>
            <a:r>
              <a:rPr lang="en" sz="1400"/>
              <a:t> es el tiempo para que todos los nodos del grafo sean visitados por lo menos una vez por alguno de los random walks?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Antes de Comenzar...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Tiempo esperado para que el algoritmo visite todos los nodos del grafo.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Hitting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Tiempo en que un random walk se mueve desde un nodo u a v en un grafo.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Mixing Time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916" y="3762100"/>
            <a:ext cx="4386158" cy="5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22350" y="340925"/>
            <a:ext cx="50322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Teorema de </a:t>
            </a:r>
            <a:r>
              <a:rPr lang="en">
                <a:solidFill>
                  <a:srgbClr val="6D9EEB"/>
                </a:solidFill>
              </a:rPr>
              <a:t>Matthew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419900"/>
            <a:ext cx="85206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Donde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ln(k) +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Θ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">
                <a:solidFill>
                  <a:srgbClr val="000000"/>
                </a:solidFill>
              </a:rPr>
              <a:t> es el k-</a:t>
            </a:r>
            <a:r>
              <a:rPr lang="en">
                <a:solidFill>
                  <a:srgbClr val="000000"/>
                </a:solidFill>
              </a:rPr>
              <a:t>ésimo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número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armónico,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el hitting time entre u y v en el grafo.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 no </a:t>
            </a:r>
            <a:r>
              <a:rPr lang="en">
                <a:solidFill>
                  <a:srgbClr val="000000"/>
                </a:solidFill>
              </a:rPr>
              <a:t>están</a:t>
            </a:r>
            <a:r>
              <a:rPr lang="en">
                <a:solidFill>
                  <a:srgbClr val="000000"/>
                </a:solidFill>
              </a:rPr>
              <a:t> bien acotados,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C(G)=h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">
                <a:solidFill>
                  <a:srgbClr val="000000"/>
                </a:solidFill>
              </a:rPr>
              <a:t>, donde C es el tiempo de cobertura de un grafo ocupando este algoritmo, </a:t>
            </a:r>
            <a:r>
              <a:rPr lang="en">
                <a:solidFill>
                  <a:srgbClr val="000000"/>
                </a:solidFill>
              </a:rPr>
              <a:t>	      </a:t>
            </a:r>
            <a:r>
              <a:rPr lang="en">
                <a:solidFill>
                  <a:srgbClr val="000000"/>
                </a:solidFill>
              </a:rPr>
              <a:t> la probabilidad de que un random walk simple llegue de u a v en tiempo t y π(v) </a:t>
            </a:r>
            <a:r>
              <a:rPr lang="en">
                <a:solidFill>
                  <a:srgbClr val="000000"/>
                </a:solidFill>
              </a:rPr>
              <a:t>denota</a:t>
            </a:r>
            <a:r>
              <a:rPr lang="en">
                <a:solidFill>
                  <a:srgbClr val="000000"/>
                </a:solidFill>
              </a:rPr>
              <a:t> la probabilidad de estar en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>
                <a:solidFill>
                  <a:srgbClr val="000000"/>
                </a:solidFill>
              </a:rPr>
              <a:t> bajo la </a:t>
            </a:r>
            <a:r>
              <a:rPr lang="en">
                <a:solidFill>
                  <a:srgbClr val="000000"/>
                </a:solidFill>
              </a:rPr>
              <a:t>distribución</a:t>
            </a:r>
            <a:r>
              <a:rPr lang="en">
                <a:solidFill>
                  <a:srgbClr val="000000"/>
                </a:solidFill>
              </a:rPr>
              <a:t> estacionaria de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>
                <a:solidFill>
                  <a:srgbClr val="000000"/>
                </a:solidFill>
              </a:rPr>
              <a:t>. Al mezclar el tiempo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</a:t>
            </a:r>
            <a:r>
              <a:rPr lang="en">
                <a:solidFill>
                  <a:srgbClr val="000000"/>
                </a:solidFill>
              </a:rPr>
              <a:t> de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>
                <a:solidFill>
                  <a:srgbClr val="000000"/>
                </a:solidFill>
              </a:rPr>
              <a:t>, entendemos como el entero más pequeño t &gt; 0 tal que para todos los vértices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>
                <a:solidFill>
                  <a:srgbClr val="000000"/>
                </a:solidFill>
              </a:rPr>
              <a:t> en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">
                <a:solidFill>
                  <a:srgbClr val="000000"/>
                </a:solidFill>
              </a:rPr>
              <a:t>tenemos lo siguiente.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911" y="927425"/>
            <a:ext cx="7791838" cy="5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025" y="2759647"/>
            <a:ext cx="489350" cy="2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4841" y="4125250"/>
            <a:ext cx="4386158" cy="5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D9EEB"/>
                </a:solidFill>
              </a:rPr>
              <a:t>k-Random Walks Tiempo de Cobertura y Aceleración</a:t>
            </a:r>
            <a:endParaRPr sz="2400">
              <a:solidFill>
                <a:srgbClr val="6D9EEB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</a:t>
            </a:r>
            <a:r>
              <a:rPr lang="en"/>
              <a:t>a</a:t>
            </a:r>
            <a:r>
              <a:rPr lang="en"/>
              <a:t> responder l</a:t>
            </a:r>
            <a:r>
              <a:rPr lang="en"/>
              <a:t>a</a:t>
            </a:r>
            <a:r>
              <a:rPr lang="en"/>
              <a:t>s pregunt</a:t>
            </a:r>
            <a:r>
              <a:rPr lang="en"/>
              <a:t>a</a:t>
            </a:r>
            <a:r>
              <a:rPr lang="en"/>
              <a:t>s anteriores se realiz</a:t>
            </a:r>
            <a:r>
              <a:rPr lang="en"/>
              <a:t>a</a:t>
            </a:r>
            <a:r>
              <a:rPr lang="en"/>
              <a:t> un </a:t>
            </a:r>
            <a:r>
              <a:rPr lang="en"/>
              <a:t>análisis</a:t>
            </a:r>
            <a:r>
              <a:rPr lang="en"/>
              <a:t> de tiemp</a:t>
            </a:r>
            <a:r>
              <a:rPr lang="en"/>
              <a:t>o</a:t>
            </a:r>
            <a:r>
              <a:rPr lang="en"/>
              <a:t> y </a:t>
            </a:r>
            <a:r>
              <a:rPr lang="en"/>
              <a:t>aceleración</a:t>
            </a:r>
            <a:r>
              <a:rPr lang="en"/>
              <a:t> partiend</a:t>
            </a:r>
            <a:r>
              <a:rPr lang="en"/>
              <a:t>o</a:t>
            </a:r>
            <a:r>
              <a:rPr lang="en"/>
              <a:t> de l</a:t>
            </a:r>
            <a:r>
              <a:rPr lang="en"/>
              <a:t>a</a:t>
            </a:r>
            <a:r>
              <a:rPr lang="en"/>
              <a:t> premis</a:t>
            </a:r>
            <a:r>
              <a:rPr lang="en"/>
              <a:t>a</a:t>
            </a:r>
            <a:r>
              <a:rPr lang="en"/>
              <a:t> que se tiene un graf</a:t>
            </a:r>
            <a:r>
              <a:rPr lang="en"/>
              <a:t>o</a:t>
            </a:r>
            <a:r>
              <a:rPr lang="en"/>
              <a:t> cualquiera no </a:t>
            </a:r>
            <a:r>
              <a:rPr lang="en"/>
              <a:t>dirigido</a:t>
            </a:r>
            <a:r>
              <a:rPr lang="en"/>
              <a:t> y un </a:t>
            </a:r>
            <a:r>
              <a:rPr lang="en"/>
              <a:t>número</a:t>
            </a:r>
            <a:r>
              <a:rPr lang="en"/>
              <a:t> k de Random Walks aplicados a un </a:t>
            </a:r>
            <a:r>
              <a:rPr lang="en"/>
              <a:t>vértice</a:t>
            </a:r>
            <a:r>
              <a:rPr lang="en"/>
              <a:t> del grafo, la </a:t>
            </a:r>
            <a:r>
              <a:rPr lang="en"/>
              <a:t>aceleración</a:t>
            </a:r>
            <a:r>
              <a:rPr lang="en"/>
              <a:t> del “algoritmo” se define como la </a:t>
            </a:r>
            <a:r>
              <a:rPr lang="en"/>
              <a:t>razón</a:t>
            </a:r>
            <a:r>
              <a:rPr lang="en"/>
              <a:t> entre el tiempo de </a:t>
            </a:r>
            <a:r>
              <a:rPr lang="en"/>
              <a:t>cobertura</a:t>
            </a:r>
            <a:r>
              <a:rPr lang="en"/>
              <a:t> de 1 random walk vs k random walks.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63" y="2916163"/>
            <a:ext cx="41814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Aceleracion lineal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Ahora mostramos una aceleración lineal en una clase de grafos mucho más grande, siempre que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≤ log (n)</a:t>
            </a:r>
            <a:r>
              <a:rPr lang="en">
                <a:solidFill>
                  <a:srgbClr val="000000"/>
                </a:solidFill>
              </a:rPr>
              <a:t>. Comenzamos con  el límite superior de Matthew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C(G) ≤ hmax · Hn</a:t>
            </a:r>
            <a:r>
              <a:rPr lang="en">
                <a:solidFill>
                  <a:srgbClr val="000000"/>
                </a:solidFill>
              </a:rPr>
              <a:t>; para el tiempo de cobertura mediante un random walk, y generaliza el </a:t>
            </a:r>
            <a:r>
              <a:rPr lang="en">
                <a:solidFill>
                  <a:srgbClr val="000000"/>
                </a:solidFill>
              </a:rPr>
              <a:t>límite</a:t>
            </a:r>
            <a:r>
              <a:rPr lang="en">
                <a:solidFill>
                  <a:srgbClr val="000000"/>
                </a:solidFill>
              </a:rPr>
              <a:t> a mostrar que k random walks mejoran el límite de Matthew por un factor lineal. Con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>
                <a:solidFill>
                  <a:srgbClr val="000000"/>
                </a:solidFill>
              </a:rPr>
              <a:t> un grafo de n </a:t>
            </a:r>
            <a:r>
              <a:rPr lang="en">
                <a:solidFill>
                  <a:srgbClr val="000000"/>
                </a:solidFill>
              </a:rPr>
              <a:t>vértices</a:t>
            </a:r>
            <a:r>
              <a:rPr lang="en">
                <a:solidFill>
                  <a:srgbClr val="000000"/>
                </a:solidFill>
              </a:rPr>
              <a:t> y 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&lt;= log(n)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01" y="3613922"/>
            <a:ext cx="6130999" cy="10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