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54"/>
  </p:notesMasterIdLst>
  <p:sldIdLst>
    <p:sldId id="256" r:id="rId2"/>
    <p:sldId id="291" r:id="rId3"/>
    <p:sldId id="292" r:id="rId4"/>
    <p:sldId id="35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52" r:id="rId19"/>
    <p:sldId id="309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53" r:id="rId32"/>
    <p:sldId id="326" r:id="rId33"/>
    <p:sldId id="327" r:id="rId34"/>
    <p:sldId id="329" r:id="rId35"/>
    <p:sldId id="354" r:id="rId36"/>
    <p:sldId id="330" r:id="rId37"/>
    <p:sldId id="331" r:id="rId38"/>
    <p:sldId id="333" r:id="rId39"/>
    <p:sldId id="334" r:id="rId40"/>
    <p:sldId id="335" r:id="rId41"/>
    <p:sldId id="336" r:id="rId42"/>
    <p:sldId id="337" r:id="rId43"/>
    <p:sldId id="355" r:id="rId44"/>
    <p:sldId id="339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258" r:id="rId5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66"/>
    <a:srgbClr val="DDEAF7"/>
    <a:srgbClr val="F2F7FC"/>
    <a:srgbClr val="AA71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AABB5-C37A-4BDA-8515-FDD2CDF9EA55}" v="8" dt="2019-08-20T00:23:31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id Monteiro" userId="4f1f53ea42604cf1" providerId="LiveId" clId="{C45AABB5-C37A-4BDA-8515-FDD2CDF9EA55}"/>
    <pc:docChg chg="custSel modSld modMainMaster">
      <pc:chgData name="Ingrid Monteiro" userId="4f1f53ea42604cf1" providerId="LiveId" clId="{C45AABB5-C37A-4BDA-8515-FDD2CDF9EA55}" dt="2019-08-20T00:24:19.795" v="24" actId="20577"/>
      <pc:docMkLst>
        <pc:docMk/>
      </pc:docMkLst>
      <pc:sldChg chg="modSp">
        <pc:chgData name="Ingrid Monteiro" userId="4f1f53ea42604cf1" providerId="LiveId" clId="{C45AABB5-C37A-4BDA-8515-FDD2CDF9EA55}" dt="2019-08-20T00:22:28.068" v="14" actId="6549"/>
        <pc:sldMkLst>
          <pc:docMk/>
          <pc:sldMk cId="3716830568" sldId="256"/>
        </pc:sldMkLst>
        <pc:spChg chg="mod">
          <ac:chgData name="Ingrid Monteiro" userId="4f1f53ea42604cf1" providerId="LiveId" clId="{C45AABB5-C37A-4BDA-8515-FDD2CDF9EA55}" dt="2019-08-20T00:22:28.068" v="14" actId="6549"/>
          <ac:spMkLst>
            <pc:docMk/>
            <pc:sldMk cId="3716830568" sldId="256"/>
            <ac:spMk id="2" creationId="{00000000-0000-0000-0000-000000000000}"/>
          </ac:spMkLst>
        </pc:spChg>
      </pc:sldChg>
      <pc:sldChg chg="modSp">
        <pc:chgData name="Ingrid Monteiro" userId="4f1f53ea42604cf1" providerId="LiveId" clId="{C45AABB5-C37A-4BDA-8515-FDD2CDF9EA55}" dt="2019-08-20T00:24:19.795" v="24" actId="20577"/>
        <pc:sldMkLst>
          <pc:docMk/>
          <pc:sldMk cId="4231702699" sldId="258"/>
        </pc:sldMkLst>
        <pc:spChg chg="mod">
          <ac:chgData name="Ingrid Monteiro" userId="4f1f53ea42604cf1" providerId="LiveId" clId="{C45AABB5-C37A-4BDA-8515-FDD2CDF9EA55}" dt="2019-08-20T00:24:19.795" v="24" actId="20577"/>
          <ac:spMkLst>
            <pc:docMk/>
            <pc:sldMk cId="4231702699" sldId="258"/>
            <ac:spMk id="12" creationId="{0381E908-98BE-4406-8DE3-E966E520F685}"/>
          </ac:spMkLst>
        </pc:spChg>
      </pc:sldChg>
      <pc:sldChg chg="modSp">
        <pc:chgData name="Ingrid Monteiro" userId="4f1f53ea42604cf1" providerId="LiveId" clId="{C45AABB5-C37A-4BDA-8515-FDD2CDF9EA55}" dt="2019-08-20T00:22:14.886" v="1" actId="27636"/>
        <pc:sldMkLst>
          <pc:docMk/>
          <pc:sldMk cId="506712381" sldId="303"/>
        </pc:sldMkLst>
        <pc:spChg chg="mod">
          <ac:chgData name="Ingrid Monteiro" userId="4f1f53ea42604cf1" providerId="LiveId" clId="{C45AABB5-C37A-4BDA-8515-FDD2CDF9EA55}" dt="2019-08-20T00:22:14.886" v="1" actId="27636"/>
          <ac:spMkLst>
            <pc:docMk/>
            <pc:sldMk cId="506712381" sldId="303"/>
            <ac:spMk id="3" creationId="{00000000-0000-0000-0000-000000000000}"/>
          </ac:spMkLst>
        </pc:spChg>
      </pc:sldChg>
      <pc:sldChg chg="modSp">
        <pc:chgData name="Ingrid Monteiro" userId="4f1f53ea42604cf1" providerId="LiveId" clId="{C45AABB5-C37A-4BDA-8515-FDD2CDF9EA55}" dt="2019-08-20T00:23:31.027" v="21" actId="1076"/>
        <pc:sldMkLst>
          <pc:docMk/>
          <pc:sldMk cId="3064135922" sldId="320"/>
        </pc:sldMkLst>
        <pc:picChg chg="mod">
          <ac:chgData name="Ingrid Monteiro" userId="4f1f53ea42604cf1" providerId="LiveId" clId="{C45AABB5-C37A-4BDA-8515-FDD2CDF9EA55}" dt="2019-08-20T00:23:31.027" v="21" actId="1076"/>
          <ac:picMkLst>
            <pc:docMk/>
            <pc:sldMk cId="3064135922" sldId="320"/>
            <ac:picMk id="4099" creationId="{00000000-0000-0000-0000-000000000000}"/>
          </ac:picMkLst>
        </pc:picChg>
      </pc:sldChg>
      <pc:sldChg chg="modSp">
        <pc:chgData name="Ingrid Monteiro" userId="4f1f53ea42604cf1" providerId="LiveId" clId="{C45AABB5-C37A-4BDA-8515-FDD2CDF9EA55}" dt="2019-08-20T00:22:15.331" v="2" actId="27636"/>
        <pc:sldMkLst>
          <pc:docMk/>
          <pc:sldMk cId="2261994139" sldId="330"/>
        </pc:sldMkLst>
        <pc:spChg chg="mod">
          <ac:chgData name="Ingrid Monteiro" userId="4f1f53ea42604cf1" providerId="LiveId" clId="{C45AABB5-C37A-4BDA-8515-FDD2CDF9EA55}" dt="2019-08-20T00:22:15.331" v="2" actId="27636"/>
          <ac:spMkLst>
            <pc:docMk/>
            <pc:sldMk cId="2261994139" sldId="330"/>
            <ac:spMk id="3" creationId="{00000000-0000-0000-0000-000000000000}"/>
          </ac:spMkLst>
        </pc:spChg>
      </pc:sldChg>
      <pc:sldChg chg="modSp">
        <pc:chgData name="Ingrid Monteiro" userId="4f1f53ea42604cf1" providerId="LiveId" clId="{C45AABB5-C37A-4BDA-8515-FDD2CDF9EA55}" dt="2019-08-20T00:22:15.737" v="3" actId="27636"/>
        <pc:sldMkLst>
          <pc:docMk/>
          <pc:sldMk cId="2298857346" sldId="339"/>
        </pc:sldMkLst>
        <pc:spChg chg="mod">
          <ac:chgData name="Ingrid Monteiro" userId="4f1f53ea42604cf1" providerId="LiveId" clId="{C45AABB5-C37A-4BDA-8515-FDD2CDF9EA55}" dt="2019-08-20T00:22:15.737" v="3" actId="27636"/>
          <ac:spMkLst>
            <pc:docMk/>
            <pc:sldMk cId="2298857346" sldId="339"/>
            <ac:spMk id="3" creationId="{00000000-0000-0000-0000-000000000000}"/>
          </ac:spMkLst>
        </pc:spChg>
      </pc:sldChg>
      <pc:sldMasterChg chg="modSldLayout">
        <pc:chgData name="Ingrid Monteiro" userId="4f1f53ea42604cf1" providerId="LiveId" clId="{C45AABB5-C37A-4BDA-8515-FDD2CDF9EA55}" dt="2019-08-20T00:22:13.736" v="0"/>
        <pc:sldMasterMkLst>
          <pc:docMk/>
          <pc:sldMasterMk cId="1904080237" sldId="2147483735"/>
        </pc:sldMasterMkLst>
        <pc:sldLayoutChg chg="addSp">
          <pc:chgData name="Ingrid Monteiro" userId="4f1f53ea42604cf1" providerId="LiveId" clId="{C45AABB5-C37A-4BDA-8515-FDD2CDF9EA55}" dt="2019-08-20T00:22:13.736" v="0"/>
          <pc:sldLayoutMkLst>
            <pc:docMk/>
            <pc:sldMasterMk cId="1904080237" sldId="2147483735"/>
            <pc:sldLayoutMk cId="358890260" sldId="2147483739"/>
          </pc:sldLayoutMkLst>
          <pc:picChg chg="add">
            <ac:chgData name="Ingrid Monteiro" userId="4f1f53ea42604cf1" providerId="LiveId" clId="{C45AABB5-C37A-4BDA-8515-FDD2CDF9EA55}" dt="2019-08-20T00:22:13.736" v="0"/>
            <ac:picMkLst>
              <pc:docMk/>
              <pc:sldMasterMk cId="1904080237" sldId="2147483735"/>
              <pc:sldLayoutMk cId="358890260" sldId="2147483739"/>
              <ac:picMk id="8" creationId="{25449168-740E-413D-984B-1E08242EDF66}"/>
            </ac:picMkLst>
          </pc:picChg>
        </pc:sldLayoutChg>
        <pc:sldLayoutChg chg="addSp">
          <pc:chgData name="Ingrid Monteiro" userId="4f1f53ea42604cf1" providerId="LiveId" clId="{C45AABB5-C37A-4BDA-8515-FDD2CDF9EA55}" dt="2019-08-20T00:22:13.736" v="0"/>
          <pc:sldLayoutMkLst>
            <pc:docMk/>
            <pc:sldMasterMk cId="1904080237" sldId="2147483735"/>
            <pc:sldLayoutMk cId="2320249674" sldId="2147483740"/>
          </pc:sldLayoutMkLst>
          <pc:picChg chg="add">
            <ac:chgData name="Ingrid Monteiro" userId="4f1f53ea42604cf1" providerId="LiveId" clId="{C45AABB5-C37A-4BDA-8515-FDD2CDF9EA55}" dt="2019-08-20T00:22:13.736" v="0"/>
            <ac:picMkLst>
              <pc:docMk/>
              <pc:sldMasterMk cId="1904080237" sldId="2147483735"/>
              <pc:sldLayoutMk cId="2320249674" sldId="2147483740"/>
              <ac:picMk id="10" creationId="{5E2F2274-A125-4EE5-8533-C96691E2C5CD}"/>
            </ac:picMkLst>
          </pc:picChg>
        </pc:sldLayoutChg>
        <pc:sldLayoutChg chg="addSp">
          <pc:chgData name="Ingrid Monteiro" userId="4f1f53ea42604cf1" providerId="LiveId" clId="{C45AABB5-C37A-4BDA-8515-FDD2CDF9EA55}" dt="2019-08-20T00:22:13.736" v="0"/>
          <pc:sldLayoutMkLst>
            <pc:docMk/>
            <pc:sldMasterMk cId="1904080237" sldId="2147483735"/>
            <pc:sldLayoutMk cId="3118305523" sldId="2147483743"/>
          </pc:sldLayoutMkLst>
          <pc:picChg chg="add">
            <ac:chgData name="Ingrid Monteiro" userId="4f1f53ea42604cf1" providerId="LiveId" clId="{C45AABB5-C37A-4BDA-8515-FDD2CDF9EA55}" dt="2019-08-20T00:22:13.736" v="0"/>
            <ac:picMkLst>
              <pc:docMk/>
              <pc:sldMasterMk cId="1904080237" sldId="2147483735"/>
              <pc:sldLayoutMk cId="3118305523" sldId="2147483743"/>
              <ac:picMk id="8" creationId="{3E3A1527-7657-4242-82F7-47878F7FE599}"/>
            </ac:picMkLst>
          </pc:picChg>
        </pc:sldLayoutChg>
      </pc:sldMasterChg>
    </pc:docChg>
  </pc:docChgLst>
  <pc:docChgLst>
    <pc:chgData name="Ingrid Monteiro" userId="4f1f53ea42604cf1" providerId="LiveId" clId="{08657BB6-6D75-4D5A-AEFA-3B41BE7C77B8}"/>
  </pc:docChgLst>
  <pc:docChgLst>
    <pc:chgData name="Ingrid Monteiro" userId="4f1f53ea42604cf1" providerId="LiveId" clId="{DDE8CB61-C4F3-4769-9370-015CA3660D6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C300E-04F4-4BB6-A82F-A0F7FE928FA2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E832F-BB7F-4CD1-BB71-FEAB81F43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1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Aula do dia 11/11</a:t>
            </a:r>
          </a:p>
          <a:p>
            <a:r>
              <a:rPr lang="pt-BR" dirty="0"/>
              <a:t>C:\Users\Ingrid\Documents\PUC\Doutorado\2013.2\SGD-BR\EARJ\Turma de Segunda\2013.11.11</a:t>
            </a:r>
          </a:p>
          <a:p>
            <a:endParaRPr lang="pt-BR" dirty="0"/>
          </a:p>
          <a:p>
            <a:r>
              <a:rPr lang="pt-BR" dirty="0"/>
              <a:t>Perfil</a:t>
            </a:r>
            <a:r>
              <a:rPr lang="pt-BR" baseline="0" dirty="0"/>
              <a:t> dos idosos</a:t>
            </a:r>
          </a:p>
          <a:p>
            <a:r>
              <a:rPr lang="pt-BR" dirty="0"/>
              <a:t>C:\Users\Ingrid\Documents\PUC\Mestrado\2010.1\Pesquisa\assets 2010\segundo experimento\material experimentos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10905-2630-4075-820F-C85A8E6D5A40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CA3C-BEBB-486D-960B-A89C618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39B7-960C-4351-8F8F-97F5F3B0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2056-BDE6-4AA7-A123-A1199686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10499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9C20-317E-4A94-9B89-2780722B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D835-CC18-4BF6-9159-C020DCF1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B865-254A-4F93-9D5D-F25FCBD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77568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529389"/>
            <a:ext cx="3143543" cy="564757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557" y="529389"/>
            <a:ext cx="8248943" cy="564757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1986-A0B6-4B85-8B94-36698A39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810A-D584-40C5-9A71-9D611131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4568-3BDD-4304-8FEE-91786526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25501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870D-AFE0-4E3F-BBE4-6F35B796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C3A8-9A39-4B7B-BCF8-7B59B812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A676-A77D-4601-AB2B-39B2A718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5738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0279-8813-4FB6-9C01-BC4F4D84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C89F-1325-4935-A8C2-757B2F6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F6FF-F72F-4A34-B851-D737528D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20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57" y="1825625"/>
            <a:ext cx="5696243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96243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0C080D-C7AB-409D-BDDE-1BA66D4D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F620C3-17AF-4066-B391-F667A9D9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F38AAF-F9E2-4273-92DE-9A4B9DE8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Logo Vertical-01.png">
            <a:extLst>
              <a:ext uri="{FF2B5EF4-FFF2-40B4-BE49-F238E27FC236}">
                <a16:creationId xmlns:a16="http://schemas.microsoft.com/office/drawing/2014/main" id="{25449168-740E-413D-984B-1E08242ED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37" t="11205" r="14494" b="11920"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579437"/>
            <a:ext cx="10515600" cy="9350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56" y="1681163"/>
            <a:ext cx="576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56" y="2505075"/>
            <a:ext cx="576000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681163"/>
            <a:ext cx="576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8" y="2505075"/>
            <a:ext cx="576000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54DCDC4-FEE0-4C3E-A3A9-3ED07CD9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2AA627-0187-4C75-AA14-F36FD10D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65A854-D57F-4704-97A6-7552D1C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 Vertical-01.png">
            <a:extLst>
              <a:ext uri="{FF2B5EF4-FFF2-40B4-BE49-F238E27FC236}">
                <a16:creationId xmlns:a16="http://schemas.microsoft.com/office/drawing/2014/main" id="{5E2F2274-A125-4EE5-8533-C96691E2C5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37" t="11205" r="14494" b="11920"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4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831757A-CB13-47A7-A08D-1F1BDC64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A7F01C-3D72-4792-ABB1-2B6F5164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354516-742B-4411-9552-3FDA52C6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50731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4E3666-3C0B-4E46-A2E8-ED52BABA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F4BDA6D-BC34-4305-AE26-D4AD31A2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C420C5-2F3B-4F54-A99D-D522138B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7941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8" y="577516"/>
            <a:ext cx="4448468" cy="14798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884" y="577517"/>
            <a:ext cx="6959558" cy="52835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58" y="2057400"/>
            <a:ext cx="4448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20430-F28F-47E3-B6B6-AA423253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EFB09E-CAE8-4F63-9BAE-93D20BD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F35FDE-61F3-4089-81EF-360FAB0C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Logo Vertical-01.png">
            <a:extLst>
              <a:ext uri="{FF2B5EF4-FFF2-40B4-BE49-F238E27FC236}">
                <a16:creationId xmlns:a16="http://schemas.microsoft.com/office/drawing/2014/main" id="{3E3A1527-7657-4242-82F7-47878F7FE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37" t="11205" r="14494" b="11920"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ECB7FB-98BD-4B4A-84FF-47E1A7C9D5A7}"/>
              </a:ext>
            </a:extLst>
          </p:cNvPr>
          <p:cNvSpPr txBox="1">
            <a:spLocks/>
          </p:cNvSpPr>
          <p:nvPr/>
        </p:nvSpPr>
        <p:spPr>
          <a:xfrm>
            <a:off x="323850" y="577850"/>
            <a:ext cx="4448175" cy="1479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0968" y="987425"/>
            <a:ext cx="6927474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ABF984-BD12-4A1E-BE7D-02AC9CE9FBF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23558" y="2057400"/>
            <a:ext cx="4448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04E7-20E6-4648-83BB-A6ED4352D8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92A73-4C95-49CF-9188-CF6C08EAD8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93A4-30BB-4B46-BDB8-22185A619C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0584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057E057-6DD5-435A-9328-02D86E0DA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92138"/>
            <a:ext cx="115347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DF07BB5-4F57-4E17-B0E5-8CCE7E26B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825625"/>
            <a:ext cx="1153477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F19E-AA12-4220-9C77-3B410A9E0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/>
              <a:t>12/03/2018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E4F2-A56F-4B7E-8B77-448ADFE5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2463" y="6356350"/>
            <a:ext cx="7218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3A64-EC09-41CB-8F13-3953F110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4950" y="4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08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Coleta de dados do usuário (técnicas)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Ingrid Teixeira Monteiro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b="1" dirty="0">
                <a:solidFill>
                  <a:srgbClr val="010066"/>
                </a:solidFill>
              </a:rPr>
              <a:t>QXD0221 – Interação Humano-Computador</a:t>
            </a:r>
          </a:p>
        </p:txBody>
      </p:sp>
    </p:spTree>
    <p:extLst>
      <p:ext uri="{BB962C8B-B14F-4D97-AF65-F5344CB8AC3E}">
        <p14:creationId xmlns:p14="http://schemas.microsoft.com/office/powerpoint/2010/main" val="371683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 semiestruturada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entrevistador </a:t>
            </a:r>
            <a:r>
              <a:rPr lang="pt-BR" b="1" dirty="0"/>
              <a:t>tem liberdade </a:t>
            </a:r>
            <a:r>
              <a:rPr lang="pt-BR" dirty="0"/>
              <a:t>para explorar em maior profundidade as respostas fornecidas</a:t>
            </a:r>
          </a:p>
          <a:p>
            <a:r>
              <a:rPr lang="pt-BR" dirty="0"/>
              <a:t>O entrevistador </a:t>
            </a:r>
            <a:r>
              <a:rPr lang="pt-BR" b="1" dirty="0"/>
              <a:t>pode modificar </a:t>
            </a:r>
            <a:r>
              <a:rPr lang="pt-BR" dirty="0"/>
              <a:t>a ordem dos tópicos, mas mantendo o foco nos objetivos da entrevista</a:t>
            </a:r>
          </a:p>
          <a:p>
            <a:r>
              <a:rPr lang="pt-BR" dirty="0"/>
              <a:t>O roteiro de entrevistas pode conter perguntas completas ou apenas os tópicos que devem ser tratados na entrevista.</a:t>
            </a:r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das entrevistas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Apresentação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o</a:t>
            </a:r>
            <a:r>
              <a:rPr lang="pt-BR" dirty="0"/>
              <a:t> entrevistador se apresenta e explica o objetivo da entrevista</a:t>
            </a:r>
          </a:p>
          <a:p>
            <a:r>
              <a:rPr lang="pt-BR" b="1" dirty="0"/>
              <a:t>Aquecimento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são feitas perguntas de fácil resposta, como dados demográficos</a:t>
            </a:r>
          </a:p>
          <a:p>
            <a:r>
              <a:rPr lang="pt-BR" b="1" dirty="0">
                <a:sym typeface="Wingdings" panose="05000000000000000000" pitchFamily="2" charset="2"/>
              </a:rPr>
              <a:t>Parte principal </a:t>
            </a:r>
            <a:r>
              <a:rPr lang="pt-BR" dirty="0">
                <a:sym typeface="Wingdings" panose="05000000000000000000" pitchFamily="2" charset="2"/>
              </a:rPr>
              <a:t> quando o roteiro é explorado</a:t>
            </a:r>
          </a:p>
          <a:p>
            <a:r>
              <a:rPr lang="pt-BR" b="1" dirty="0">
                <a:sym typeface="Wingdings" panose="05000000000000000000" pitchFamily="2" charset="2"/>
              </a:rPr>
              <a:t>Desaquecimento</a:t>
            </a:r>
            <a:r>
              <a:rPr lang="pt-BR" dirty="0">
                <a:sym typeface="Wingdings" panose="05000000000000000000" pitchFamily="2" charset="2"/>
              </a:rPr>
              <a:t>  desfazer alguma tensão que tenha surgido</a:t>
            </a:r>
          </a:p>
          <a:p>
            <a:r>
              <a:rPr lang="pt-BR" b="1" dirty="0">
                <a:sym typeface="Wingdings" panose="05000000000000000000" pitchFamily="2" charset="2"/>
              </a:rPr>
              <a:t>Conclusão</a:t>
            </a:r>
            <a:r>
              <a:rPr lang="pt-BR" dirty="0">
                <a:sym typeface="Wingdings" panose="05000000000000000000" pitchFamily="2" charset="2"/>
              </a:rPr>
              <a:t>  o entrevistador agradece ao entrevistado pelo seu tempo, desliga o gravador e guarda suas anotações</a:t>
            </a:r>
            <a:endParaRPr lang="pt-BR" dirty="0"/>
          </a:p>
          <a:p>
            <a:pPr lvl="2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89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entrevistador deve </a:t>
            </a:r>
            <a:r>
              <a:rPr lang="pt-BR" b="1" dirty="0"/>
              <a:t>evitar influenciar </a:t>
            </a:r>
            <a:r>
              <a:rPr lang="pt-BR" dirty="0"/>
              <a:t>as respostas dos entrevistados</a:t>
            </a:r>
          </a:p>
          <a:p>
            <a:pPr lvl="1"/>
            <a:r>
              <a:rPr lang="pt-BR" dirty="0"/>
              <a:t>formulação de perguntas, expressões faciais, gestos ou entonação de voz</a:t>
            </a:r>
          </a:p>
          <a:p>
            <a:r>
              <a:rPr lang="pt-BR" dirty="0"/>
              <a:t>“O que você mais gostou na ferramenta?”</a:t>
            </a:r>
          </a:p>
          <a:p>
            <a:pPr lvl="1"/>
            <a:r>
              <a:rPr lang="pt-BR" dirty="0"/>
              <a:t>Esse tipo de pergunta pode desmotivar o entrevistado a </a:t>
            </a:r>
            <a:r>
              <a:rPr lang="pt-BR" b="1" dirty="0"/>
              <a:t>dar sua opinião</a:t>
            </a:r>
          </a:p>
          <a:p>
            <a:pPr lvl="1"/>
            <a:r>
              <a:rPr lang="pt-BR" dirty="0"/>
              <a:t>Ele responde o que acredita que o entrevistador </a:t>
            </a:r>
            <a:r>
              <a:rPr lang="pt-BR" b="1" dirty="0"/>
              <a:t>quer ouvir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Perguntas do tipo “</a:t>
            </a:r>
            <a:r>
              <a:rPr lang="pt-BR" b="1" dirty="0"/>
              <a:t>sim ou não</a:t>
            </a:r>
            <a:r>
              <a:rPr lang="pt-BR" dirty="0"/>
              <a:t>” costumam ser utilizadas para </a:t>
            </a:r>
            <a:r>
              <a:rPr lang="pt-BR" b="1" dirty="0"/>
              <a:t>filtrar</a:t>
            </a:r>
            <a:r>
              <a:rPr lang="pt-BR" dirty="0"/>
              <a:t> algumas perguntas subsequentes e </a:t>
            </a:r>
            <a:r>
              <a:rPr lang="pt-BR" b="1" dirty="0"/>
              <a:t>definir o rumo </a:t>
            </a:r>
            <a:r>
              <a:rPr lang="pt-BR" dirty="0"/>
              <a:t>da entrevista</a:t>
            </a:r>
          </a:p>
          <a:p>
            <a:pPr lvl="1"/>
            <a:r>
              <a:rPr lang="pt-BR" dirty="0"/>
              <a:t>“Você já utilizou algum mecanismo de busca?”</a:t>
            </a:r>
          </a:p>
          <a:p>
            <a:r>
              <a:rPr lang="pt-BR" dirty="0"/>
              <a:t>Para outros propósitos, perguntas desse tipo </a:t>
            </a:r>
            <a:r>
              <a:rPr lang="pt-BR" b="1" dirty="0"/>
              <a:t>devem ser evitadas</a:t>
            </a:r>
          </a:p>
          <a:p>
            <a:pPr lvl="1"/>
            <a:r>
              <a:rPr lang="pt-BR" dirty="0"/>
              <a:t>“Você gosta da ferramenta X?”</a:t>
            </a:r>
          </a:p>
          <a:p>
            <a:pPr lvl="1"/>
            <a:r>
              <a:rPr lang="pt-BR" dirty="0"/>
              <a:t>“O que você acha da ferramenta X?”</a:t>
            </a:r>
          </a:p>
          <a:p>
            <a:r>
              <a:rPr lang="pt-BR" b="1" dirty="0"/>
              <a:t>Perguntas longas </a:t>
            </a:r>
            <a:r>
              <a:rPr lang="pt-BR" dirty="0"/>
              <a:t>também devem ser </a:t>
            </a:r>
            <a:r>
              <a:rPr lang="pt-BR" b="1" dirty="0"/>
              <a:t>evitadas</a:t>
            </a:r>
          </a:p>
          <a:p>
            <a:pPr lvl="1"/>
            <a:r>
              <a:rPr lang="pt-BR" dirty="0"/>
              <a:t>Decompostas em perguntas menores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41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14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559496" y="235669"/>
            <a:ext cx="9433048" cy="64858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pt-BR" sz="2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Roteiro (parcial de entrevista para um professor universitário)</a:t>
            </a:r>
          </a:p>
          <a:p>
            <a:r>
              <a:rPr lang="pt-B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Experiência como professor de curso (tempo – área – nível):</a:t>
            </a:r>
          </a:p>
          <a:p>
            <a:pPr lvl="1"/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quantos anos? Que área(s)?</a:t>
            </a:r>
          </a:p>
          <a:p>
            <a:pPr lvl="1"/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nível (graduação/pós-graduação/extensão)?</a:t>
            </a:r>
          </a:p>
          <a:p>
            <a:r>
              <a:rPr lang="pt-B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(atividades – frequência – satisfação)</a:t>
            </a:r>
          </a:p>
          <a:p>
            <a:pPr lvl="1"/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as principais atividades? Quais as mais frequentes? E as menos frequentes?</a:t>
            </a:r>
          </a:p>
          <a:p>
            <a:pPr lvl="1"/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quais gosta mais de realizar? E de quais gosta menos? Por quê?</a:t>
            </a:r>
          </a:p>
          <a:p>
            <a:r>
              <a:rPr lang="pt-B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Divisão de responsabilidades (divisão – responsável – satisfação – desejos)</a:t>
            </a:r>
          </a:p>
          <a:p>
            <a:pPr lvl="1"/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[professor, coordenação, suporte, universidade]</a:t>
            </a:r>
          </a:p>
          <a:p>
            <a:pPr lvl="1"/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faz o quê (</a:t>
            </a:r>
            <a:r>
              <a:rPr lang="pt-BR" sz="18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deﬁnição</a:t>
            </a:r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programa, critério de avaliação)?</a:t>
            </a:r>
          </a:p>
          <a:p>
            <a:pPr lvl="1"/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Satisfação com a divisão atual? Delegaria o quê? Centralizaria o quê?</a:t>
            </a:r>
          </a:p>
          <a:p>
            <a:r>
              <a:rPr lang="pt-B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de tecnologias computacionais para apoiar o seu trabalho (tecnologia/atividade – frequência – satisfação – desejos)</a:t>
            </a:r>
          </a:p>
          <a:p>
            <a:r>
              <a:rPr lang="pt-B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Usa?</a:t>
            </a:r>
          </a:p>
          <a:p>
            <a:pPr lvl="1"/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SIM: Quais? Para quê? Com que frequência?  O que mais gosta? O que menos gosta? O que faria diferente?</a:t>
            </a:r>
          </a:p>
          <a:p>
            <a:pPr lvl="1"/>
            <a:r>
              <a:rPr lang="pt-B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NÃO: Já usou? Por que não usa (mais)? O que precisaria ter para você usar?</a:t>
            </a:r>
          </a:p>
          <a:p>
            <a:r>
              <a:rPr lang="pt-B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ideal</a:t>
            </a:r>
          </a:p>
          <a:p>
            <a:r>
              <a:rPr lang="pt-B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Comentários adicionais</a:t>
            </a:r>
          </a:p>
        </p:txBody>
      </p:sp>
    </p:spTree>
    <p:extLst>
      <p:ext uri="{BB962C8B-B14F-4D97-AF65-F5344CB8AC3E}">
        <p14:creationId xmlns:p14="http://schemas.microsoft.com/office/powerpoint/2010/main" val="292021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entrevistadores </a:t>
            </a:r>
            <a:r>
              <a:rPr lang="pt-BR" b="1" dirty="0"/>
              <a:t>devem ser treinados </a:t>
            </a:r>
            <a:r>
              <a:rPr lang="pt-BR" dirty="0"/>
              <a:t>para realizar a entrevista</a:t>
            </a:r>
          </a:p>
          <a:p>
            <a:pPr lvl="1"/>
            <a:r>
              <a:rPr lang="pt-BR" dirty="0"/>
              <a:t>Devem </a:t>
            </a:r>
            <a:r>
              <a:rPr lang="pt-BR" b="1" dirty="0"/>
              <a:t>conhecer</a:t>
            </a:r>
            <a:r>
              <a:rPr lang="pt-BR" dirty="0"/>
              <a:t> a fundo o </a:t>
            </a:r>
            <a:r>
              <a:rPr lang="pt-BR" b="1" dirty="0"/>
              <a:t>roteiro</a:t>
            </a:r>
          </a:p>
          <a:p>
            <a:pPr lvl="1"/>
            <a:r>
              <a:rPr lang="pt-BR" dirty="0"/>
              <a:t>Ter </a:t>
            </a:r>
            <a:r>
              <a:rPr lang="pt-BR" b="1" dirty="0"/>
              <a:t>segurança</a:t>
            </a:r>
            <a:r>
              <a:rPr lang="pt-BR" dirty="0"/>
              <a:t> sobre os seus </a:t>
            </a:r>
            <a:r>
              <a:rPr lang="pt-BR" b="1" dirty="0"/>
              <a:t>objetivos</a:t>
            </a:r>
          </a:p>
          <a:p>
            <a:pPr lvl="1"/>
            <a:r>
              <a:rPr lang="pt-BR" b="1" dirty="0"/>
              <a:t>Prestar atenção </a:t>
            </a:r>
            <a:r>
              <a:rPr lang="pt-BR" dirty="0"/>
              <a:t>ao que os entrevistados dizem </a:t>
            </a:r>
          </a:p>
          <a:p>
            <a:r>
              <a:rPr lang="pt-BR" dirty="0"/>
              <a:t>Um entrevistador que não conheça bem o roteiro pode ficar tão </a:t>
            </a:r>
            <a:r>
              <a:rPr lang="pt-BR" b="1" dirty="0"/>
              <a:t>preocupado</a:t>
            </a:r>
            <a:r>
              <a:rPr lang="pt-BR" dirty="0"/>
              <a:t> com a próxima pergunta a ser feita que deixa de prestar atenção ao que o </a:t>
            </a:r>
            <a:r>
              <a:rPr lang="pt-BR" b="1" dirty="0"/>
              <a:t>entrevistado está dizendo</a:t>
            </a:r>
          </a:p>
          <a:p>
            <a:pPr lvl="1"/>
            <a:r>
              <a:rPr lang="pt-BR" b="1" dirty="0"/>
              <a:t>Oportunidades</a:t>
            </a:r>
            <a:r>
              <a:rPr lang="pt-BR" dirty="0"/>
              <a:t> para fazer perguntas </a:t>
            </a:r>
            <a:r>
              <a:rPr lang="pt-BR" b="1" dirty="0"/>
              <a:t>adicionais</a:t>
            </a:r>
          </a:p>
          <a:p>
            <a:r>
              <a:rPr lang="pt-BR" dirty="0"/>
              <a:t>Nem sempre o que uma pessoa </a:t>
            </a:r>
            <a:r>
              <a:rPr lang="pt-BR" b="1" dirty="0"/>
              <a:t>diz que faz </a:t>
            </a:r>
            <a:r>
              <a:rPr lang="pt-BR" dirty="0"/>
              <a:t>é o que ela </a:t>
            </a:r>
            <a:r>
              <a:rPr lang="pt-BR" b="1" dirty="0"/>
              <a:t>realmente faz</a:t>
            </a:r>
          </a:p>
          <a:p>
            <a:pPr lvl="1"/>
            <a:r>
              <a:rPr lang="pt-BR" dirty="0"/>
              <a:t>Se esquecem o que </a:t>
            </a:r>
            <a:r>
              <a:rPr lang="pt-BR" b="1" dirty="0"/>
              <a:t>exatamente</a:t>
            </a:r>
            <a:r>
              <a:rPr lang="pt-BR" dirty="0"/>
              <a:t> aconteceu</a:t>
            </a:r>
          </a:p>
          <a:p>
            <a:pPr lvl="1"/>
            <a:r>
              <a:rPr lang="pt-BR" dirty="0"/>
              <a:t>Se esquecem de </a:t>
            </a:r>
            <a:r>
              <a:rPr lang="pt-BR" b="1" dirty="0"/>
              <a:t>quanto tempo </a:t>
            </a:r>
            <a:r>
              <a:rPr lang="pt-BR" dirty="0"/>
              <a:t>levaram para realizar uma determinada tarefa</a:t>
            </a:r>
          </a:p>
          <a:p>
            <a:pPr lvl="1"/>
            <a:r>
              <a:rPr lang="pt-BR" dirty="0"/>
              <a:t>Podem querer projetar uma </a:t>
            </a:r>
            <a:r>
              <a:rPr lang="pt-BR" b="1" dirty="0"/>
              <a:t>boa imagem </a:t>
            </a:r>
            <a:r>
              <a:rPr lang="pt-BR" dirty="0"/>
              <a:t>de si mesmas e do seu trabalho</a:t>
            </a:r>
          </a:p>
          <a:p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71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Interparticipante</a:t>
            </a:r>
            <a:endParaRPr lang="pt-BR" b="1" dirty="0"/>
          </a:p>
          <a:p>
            <a:pPr lvl="1"/>
            <a:r>
              <a:rPr lang="pt-BR" dirty="0"/>
              <a:t>Para </a:t>
            </a:r>
            <a:r>
              <a:rPr lang="pt-BR" b="1" dirty="0"/>
              <a:t>cada pergunta </a:t>
            </a:r>
            <a:r>
              <a:rPr lang="pt-BR" dirty="0"/>
              <a:t>individual, todas as respostas de todos os entrevistados são analisadas sistemática e rigorosamente</a:t>
            </a:r>
          </a:p>
          <a:p>
            <a:pPr lvl="1"/>
            <a:r>
              <a:rPr lang="pt-BR" dirty="0"/>
              <a:t>Revela as </a:t>
            </a:r>
            <a:r>
              <a:rPr lang="pt-BR" b="1" dirty="0"/>
              <a:t>tendências centrais </a:t>
            </a:r>
            <a:r>
              <a:rPr lang="pt-BR" dirty="0"/>
              <a:t>das respostas</a:t>
            </a:r>
          </a:p>
          <a:p>
            <a:r>
              <a:rPr lang="pt-BR" b="1" dirty="0"/>
              <a:t>Intraparticipante</a:t>
            </a:r>
          </a:p>
          <a:p>
            <a:pPr lvl="1"/>
            <a:r>
              <a:rPr lang="pt-BR" dirty="0"/>
              <a:t>Para </a:t>
            </a:r>
            <a:r>
              <a:rPr lang="pt-BR" b="1" dirty="0"/>
              <a:t>cada entrevistado </a:t>
            </a:r>
            <a:r>
              <a:rPr lang="pt-BR" dirty="0"/>
              <a:t>individual, todas as suas respostas são analisadas</a:t>
            </a:r>
          </a:p>
          <a:p>
            <a:pPr lvl="1"/>
            <a:r>
              <a:rPr lang="pt-BR" dirty="0"/>
              <a:t>Busca identificar possíveis </a:t>
            </a:r>
            <a:r>
              <a:rPr lang="pt-BR" b="1" dirty="0"/>
              <a:t>conflitos de opiniões</a:t>
            </a:r>
            <a:r>
              <a:rPr lang="pt-BR" dirty="0"/>
              <a:t>, inconsistências entre respostas, sentimentos contraditórios etc.</a:t>
            </a:r>
          </a:p>
          <a:p>
            <a:r>
              <a:rPr lang="pt-BR" dirty="0"/>
              <a:t>Podem ser feitas </a:t>
            </a:r>
            <a:r>
              <a:rPr lang="pt-BR" b="1" dirty="0"/>
              <a:t>alternadamente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Normalmente não é viável realizar entrevistas com </a:t>
            </a:r>
            <a:r>
              <a:rPr lang="pt-BR" b="1" dirty="0"/>
              <a:t>muitas pessoas</a:t>
            </a:r>
          </a:p>
          <a:p>
            <a:r>
              <a:rPr lang="pt-BR" dirty="0"/>
              <a:t>Pode-se utilizar o </a:t>
            </a:r>
            <a:r>
              <a:rPr lang="pt-BR" b="1" dirty="0"/>
              <a:t>resultado</a:t>
            </a:r>
            <a:r>
              <a:rPr lang="pt-BR" dirty="0"/>
              <a:t> de uma entrevista para elaborar </a:t>
            </a:r>
            <a:r>
              <a:rPr lang="pt-BR" b="1" dirty="0"/>
              <a:t>questionários</a:t>
            </a:r>
          </a:p>
          <a:p>
            <a:pPr lvl="1"/>
            <a:r>
              <a:rPr lang="pt-BR" dirty="0"/>
              <a:t>Coleta de um </a:t>
            </a:r>
            <a:r>
              <a:rPr lang="pt-BR" b="1" dirty="0"/>
              <a:t>maior número </a:t>
            </a:r>
            <a:r>
              <a:rPr lang="pt-BR" dirty="0"/>
              <a:t>de pessoas</a:t>
            </a:r>
          </a:p>
          <a:p>
            <a:pPr lvl="1"/>
            <a:r>
              <a:rPr lang="pt-BR" dirty="0"/>
              <a:t>Obtenção de resultados </a:t>
            </a:r>
            <a:r>
              <a:rPr lang="pt-BR" b="1" dirty="0"/>
              <a:t>estatisticamente</a:t>
            </a:r>
            <a:r>
              <a:rPr lang="pt-BR" dirty="0"/>
              <a:t> significativos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8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questionário é um </a:t>
            </a:r>
            <a:r>
              <a:rPr lang="pt-BR" b="1" dirty="0"/>
              <a:t>formulário</a:t>
            </a:r>
            <a:r>
              <a:rPr lang="pt-BR" dirty="0"/>
              <a:t> (impresso ou on-line) com perguntas a serem respondidas</a:t>
            </a:r>
          </a:p>
          <a:p>
            <a:r>
              <a:rPr lang="pt-BR" dirty="0"/>
              <a:t>Permitem coletar dados de um </a:t>
            </a:r>
            <a:r>
              <a:rPr lang="pt-BR" b="1" dirty="0"/>
              <a:t>grande número </a:t>
            </a:r>
            <a:r>
              <a:rPr lang="pt-BR" dirty="0"/>
              <a:t>de pessoas</a:t>
            </a:r>
          </a:p>
          <a:p>
            <a:pPr lvl="1"/>
            <a:r>
              <a:rPr lang="pt-BR" dirty="0"/>
              <a:t>Possivelmente geograficamente </a:t>
            </a:r>
            <a:r>
              <a:rPr lang="pt-BR" b="1" dirty="0"/>
              <a:t>dispersas</a:t>
            </a:r>
          </a:p>
          <a:p>
            <a:pPr lvl="1"/>
            <a:r>
              <a:rPr lang="pt-BR" dirty="0"/>
              <a:t>Amostras</a:t>
            </a:r>
            <a:r>
              <a:rPr lang="pt-BR" b="1" dirty="0"/>
              <a:t> muito maiores </a:t>
            </a:r>
            <a:r>
              <a:rPr lang="pt-BR" dirty="0"/>
              <a:t>do que com entrevistas ou grupo de foco</a:t>
            </a:r>
          </a:p>
          <a:p>
            <a:r>
              <a:rPr lang="pt-BR" dirty="0"/>
              <a:t>Podem conter perguntas abertas e fechadas</a:t>
            </a:r>
          </a:p>
          <a:p>
            <a:r>
              <a:rPr lang="pt-BR" dirty="0"/>
              <a:t>Costumam privilegiar as </a:t>
            </a:r>
            <a:r>
              <a:rPr lang="pt-BR" b="1" dirty="0"/>
              <a:t>perguntas fechadas</a:t>
            </a:r>
          </a:p>
          <a:p>
            <a:pPr lvl="1"/>
            <a:r>
              <a:rPr lang="pt-BR" dirty="0"/>
              <a:t>Preenchimento rápido e de fácil análise</a:t>
            </a:r>
          </a:p>
          <a:p>
            <a:r>
              <a:rPr lang="pt-BR" dirty="0"/>
              <a:t>A formulação das perguntas e respostas deve ser </a:t>
            </a:r>
            <a:r>
              <a:rPr lang="pt-BR" b="1" dirty="0"/>
              <a:t>muito cuidadosa </a:t>
            </a:r>
            <a:r>
              <a:rPr lang="pt-BR" dirty="0"/>
              <a:t>para evitar ambiguidades e mal-entendidos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11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coletar dados dos usuários?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das </a:t>
            </a:r>
            <a:r>
              <a:rPr lang="pt-BR" b="1" dirty="0"/>
              <a:t>técnicas</a:t>
            </a:r>
            <a:r>
              <a:rPr lang="pt-BR" dirty="0"/>
              <a:t> utilizadas para coletar dados e levantar requisitos</a:t>
            </a:r>
          </a:p>
          <a:p>
            <a:pPr lvl="1"/>
            <a:r>
              <a:rPr lang="pt-BR" dirty="0"/>
              <a:t>Entrevistas</a:t>
            </a:r>
          </a:p>
          <a:p>
            <a:pPr lvl="1"/>
            <a:r>
              <a:rPr lang="pt-BR" dirty="0"/>
              <a:t>Grupos de foco</a:t>
            </a:r>
          </a:p>
          <a:p>
            <a:pPr lvl="1"/>
            <a:r>
              <a:rPr lang="pt-BR" dirty="0"/>
              <a:t>Questionários</a:t>
            </a:r>
          </a:p>
          <a:p>
            <a:pPr lvl="1"/>
            <a:r>
              <a:rPr lang="pt-BR" i="1" dirty="0"/>
              <a:t>Brainstorming</a:t>
            </a:r>
            <a:r>
              <a:rPr lang="pt-BR" dirty="0"/>
              <a:t> de necessidades dos usuários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Classificação de cartões (</a:t>
            </a:r>
            <a:r>
              <a:rPr lang="pt-BR" i="1" dirty="0" err="1">
                <a:solidFill>
                  <a:schemeClr val="bg1">
                    <a:lumMod val="65000"/>
                  </a:schemeClr>
                </a:solidFill>
              </a:rPr>
              <a:t>card</a:t>
            </a:r>
            <a:r>
              <a:rPr lang="pt-B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i="1" dirty="0" err="1">
                <a:solidFill>
                  <a:schemeClr val="bg1">
                    <a:lumMod val="65000"/>
                  </a:schemeClr>
                </a:solidFill>
              </a:rPr>
              <a:t>sorting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pt-BR" dirty="0"/>
              <a:t>Estudos de campo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Investigação contextual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53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questionário deve conter </a:t>
            </a:r>
            <a:r>
              <a:rPr lang="pt-BR" b="1" dirty="0"/>
              <a:t>instruções</a:t>
            </a:r>
            <a:r>
              <a:rPr lang="pt-BR" dirty="0"/>
              <a:t> claras sobre como responder cada pergunta</a:t>
            </a:r>
          </a:p>
          <a:p>
            <a:pPr lvl="1"/>
            <a:r>
              <a:rPr lang="pt-BR" dirty="0"/>
              <a:t>Indicar se uma pergunta admite uma única resposta ou múltiplas respostas</a:t>
            </a:r>
          </a:p>
          <a:p>
            <a:r>
              <a:rPr lang="pt-BR" dirty="0"/>
              <a:t>São usados quando temos uma boa noção das </a:t>
            </a:r>
            <a:r>
              <a:rPr lang="pt-BR" b="1" dirty="0"/>
              <a:t>respostas mais prováveis </a:t>
            </a:r>
          </a:p>
          <a:p>
            <a:r>
              <a:rPr lang="pt-BR" dirty="0"/>
              <a:t>Queremos conhecer a </a:t>
            </a:r>
            <a:r>
              <a:rPr lang="pt-BR" b="1" dirty="0"/>
              <a:t>proporção</a:t>
            </a:r>
            <a:r>
              <a:rPr lang="pt-BR" dirty="0"/>
              <a:t> de respostas numa amostra mais ampla da população de usuários</a:t>
            </a:r>
          </a:p>
          <a:p>
            <a:r>
              <a:rPr lang="pt-BR" dirty="0"/>
              <a:t>Embora restrinja os dados coletados, essa estratégia torna a </a:t>
            </a:r>
            <a:r>
              <a:rPr lang="pt-BR" b="1" dirty="0"/>
              <a:t>análise</a:t>
            </a:r>
            <a:r>
              <a:rPr lang="pt-BR" dirty="0"/>
              <a:t> dos dados mais </a:t>
            </a:r>
            <a:r>
              <a:rPr lang="pt-BR" b="1" dirty="0"/>
              <a:t>rápida e fácil</a:t>
            </a:r>
          </a:p>
          <a:p>
            <a:r>
              <a:rPr lang="pt-BR" dirty="0"/>
              <a:t>Muitas vezes, questionários são utilizados </a:t>
            </a:r>
            <a:r>
              <a:rPr lang="pt-BR" b="1" dirty="0"/>
              <a:t>em conjunto</a:t>
            </a:r>
            <a:r>
              <a:rPr lang="pt-BR" dirty="0"/>
              <a:t> com entrevistas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8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Perguntas fechadas geralmente incluem </a:t>
            </a:r>
            <a:r>
              <a:rPr lang="pt-BR" b="1" dirty="0"/>
              <a:t>respostas neutras </a:t>
            </a:r>
            <a:r>
              <a:rPr lang="pt-BR" dirty="0"/>
              <a:t>ou de isenção</a:t>
            </a:r>
          </a:p>
          <a:p>
            <a:pPr lvl="1"/>
            <a:r>
              <a:rPr lang="pt-BR" dirty="0"/>
              <a:t>“não sei”, “não quero responder”, “outros”</a:t>
            </a:r>
          </a:p>
          <a:p>
            <a:r>
              <a:rPr lang="pt-BR" dirty="0"/>
              <a:t>Estrutura</a:t>
            </a:r>
          </a:p>
          <a:p>
            <a:pPr lvl="1"/>
            <a:r>
              <a:rPr lang="pt-BR" b="1" dirty="0"/>
              <a:t>Informações demográficas </a:t>
            </a:r>
            <a:r>
              <a:rPr lang="pt-BR" dirty="0"/>
              <a:t>básicas</a:t>
            </a:r>
          </a:p>
          <a:p>
            <a:pPr lvl="2"/>
            <a:r>
              <a:rPr lang="pt-BR" dirty="0"/>
              <a:t>Sexo, idade</a:t>
            </a:r>
          </a:p>
          <a:p>
            <a:pPr lvl="1"/>
            <a:r>
              <a:rPr lang="pt-BR" b="1" dirty="0"/>
              <a:t>Detalhes</a:t>
            </a:r>
            <a:r>
              <a:rPr lang="pt-BR" dirty="0"/>
              <a:t> relevantes sobre sua experiência</a:t>
            </a:r>
          </a:p>
          <a:p>
            <a:pPr lvl="2"/>
            <a:r>
              <a:rPr lang="pt-BR" dirty="0"/>
              <a:t>Há quanto tempo utiliza computadores</a:t>
            </a:r>
          </a:p>
          <a:p>
            <a:pPr lvl="2"/>
            <a:r>
              <a:rPr lang="pt-BR" dirty="0"/>
              <a:t>Nível de experiência com o domínio em questão</a:t>
            </a:r>
          </a:p>
          <a:p>
            <a:r>
              <a:rPr lang="pt-BR" dirty="0"/>
              <a:t>A </a:t>
            </a:r>
            <a:r>
              <a:rPr lang="pt-BR" b="1" dirty="0"/>
              <a:t>ordem das perguntas </a:t>
            </a:r>
            <a:r>
              <a:rPr lang="pt-BR" dirty="0"/>
              <a:t>deve ser cuidadosamente projetada</a:t>
            </a:r>
          </a:p>
          <a:p>
            <a:pPr lvl="1"/>
            <a:r>
              <a:rPr lang="pt-BR" dirty="0"/>
              <a:t>A resposta a uma pergunta pode ser influenciada por uma das perguntas anteriores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4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perguntas e 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Múltipla escolha</a:t>
            </a:r>
          </a:p>
          <a:p>
            <a:r>
              <a:rPr lang="pt-BR" dirty="0"/>
              <a:t>Faixas de valores</a:t>
            </a:r>
          </a:p>
          <a:p>
            <a:r>
              <a:rPr lang="pt-BR" dirty="0"/>
              <a:t>Escalas</a:t>
            </a:r>
          </a:p>
          <a:p>
            <a:r>
              <a:rPr lang="pt-BR" dirty="0"/>
              <a:t>Perguntas abertas</a:t>
            </a:r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24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perguntas e 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Múltipla escolha</a:t>
            </a:r>
          </a:p>
          <a:p>
            <a:pPr lvl="1"/>
            <a:r>
              <a:rPr lang="pt-BR" b="1" dirty="0"/>
              <a:t>Respostas previsíveis</a:t>
            </a:r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23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21316" r="23705" b="15198"/>
          <a:stretch/>
        </p:blipFill>
        <p:spPr bwMode="auto">
          <a:xfrm>
            <a:off x="2675670" y="2780928"/>
            <a:ext cx="7342687" cy="31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8"/>
          <a:stretch/>
        </p:blipFill>
        <p:spPr bwMode="auto">
          <a:xfrm>
            <a:off x="1919536" y="3861048"/>
            <a:ext cx="9207417" cy="2136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1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perguntas e 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Faixa de valores</a:t>
            </a:r>
          </a:p>
          <a:p>
            <a:pPr lvl="1"/>
            <a:r>
              <a:rPr lang="pt-BR" b="1" dirty="0"/>
              <a:t>Valores específicos</a:t>
            </a:r>
            <a:r>
              <a:rPr lang="pt-BR" dirty="0"/>
              <a:t>: idade, renda, anos de experiência</a:t>
            </a:r>
          </a:p>
          <a:p>
            <a:pPr lvl="1"/>
            <a:r>
              <a:rPr lang="pt-BR" dirty="0"/>
              <a:t>Algumas pessoas não se sentem à vontade para informar os </a:t>
            </a:r>
            <a:r>
              <a:rPr lang="pt-BR" b="1" dirty="0"/>
              <a:t>valores exatos</a:t>
            </a:r>
          </a:p>
          <a:p>
            <a:pPr lvl="1"/>
            <a:r>
              <a:rPr lang="pt-BR" dirty="0"/>
              <a:t>É importante evitar a </a:t>
            </a:r>
            <a:r>
              <a:rPr lang="pt-BR" b="1" dirty="0"/>
              <a:t>sobreposição</a:t>
            </a:r>
            <a:r>
              <a:rPr lang="pt-BR" dirty="0"/>
              <a:t> de valores</a:t>
            </a: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24</a:t>
            </a:fld>
            <a:endParaRPr lang="pt-BR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730620"/>
            <a:ext cx="7585102" cy="36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387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perguntas e 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Escala de </a:t>
            </a:r>
            <a:r>
              <a:rPr lang="pt-BR" dirty="0" err="1"/>
              <a:t>Likert</a:t>
            </a:r>
            <a:endParaRPr lang="pt-BR" dirty="0"/>
          </a:p>
          <a:p>
            <a:pPr lvl="1"/>
            <a:r>
              <a:rPr lang="pt-BR" dirty="0"/>
              <a:t>Medir </a:t>
            </a:r>
            <a:r>
              <a:rPr lang="pt-BR" b="1" dirty="0"/>
              <a:t>opiniões</a:t>
            </a:r>
            <a:r>
              <a:rPr lang="pt-BR" dirty="0"/>
              <a:t>, </a:t>
            </a:r>
            <a:r>
              <a:rPr lang="pt-BR" b="1" dirty="0"/>
              <a:t>atitudes</a:t>
            </a:r>
            <a:r>
              <a:rPr lang="pt-BR" dirty="0"/>
              <a:t>, </a:t>
            </a:r>
            <a:r>
              <a:rPr lang="pt-BR" b="1" dirty="0"/>
              <a:t>crenças</a:t>
            </a:r>
            <a:r>
              <a:rPr lang="pt-BR" dirty="0"/>
              <a:t>, </a:t>
            </a:r>
            <a:r>
              <a:rPr lang="pt-BR" b="1" dirty="0"/>
              <a:t>satisfação</a:t>
            </a:r>
            <a:r>
              <a:rPr lang="pt-BR" dirty="0"/>
              <a:t> dos usuários com um produto ou ideia de design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25</a:t>
            </a:fld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284984"/>
            <a:ext cx="7294533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89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perguntas e 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Escala de diferenciais semânticos</a:t>
            </a:r>
          </a:p>
          <a:p>
            <a:pPr lvl="1"/>
            <a:r>
              <a:rPr lang="pt-BR" dirty="0"/>
              <a:t>Explora </a:t>
            </a:r>
            <a:r>
              <a:rPr lang="pt-BR" b="1" dirty="0"/>
              <a:t>atitudes bipolares </a:t>
            </a:r>
            <a:r>
              <a:rPr lang="pt-BR" dirty="0"/>
              <a:t>sobre um item em particular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26</a:t>
            </a:fld>
            <a:endParaRPr lang="pt-B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26" y="3212976"/>
            <a:ext cx="7574704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99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perguntas e 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Escalas</a:t>
            </a:r>
          </a:p>
          <a:p>
            <a:pPr lvl="1"/>
            <a:r>
              <a:rPr lang="pt-BR" dirty="0"/>
              <a:t>O </a:t>
            </a:r>
            <a:r>
              <a:rPr lang="pt-BR" b="1" dirty="0"/>
              <a:t>número de valores </a:t>
            </a:r>
            <a:r>
              <a:rPr lang="pt-BR" dirty="0"/>
              <a:t>de uma escala é variável</a:t>
            </a:r>
          </a:p>
          <a:p>
            <a:pPr lvl="1"/>
            <a:r>
              <a:rPr lang="pt-BR" dirty="0"/>
              <a:t>Em geral utilizamos um </a:t>
            </a:r>
            <a:r>
              <a:rPr lang="pt-BR" b="1" dirty="0"/>
              <a:t>número ímpar </a:t>
            </a:r>
            <a:r>
              <a:rPr lang="pt-BR" dirty="0"/>
              <a:t>de valores</a:t>
            </a:r>
          </a:p>
          <a:p>
            <a:pPr lvl="2"/>
            <a:r>
              <a:rPr lang="pt-BR" sz="2400" dirty="0"/>
              <a:t>Quando utilizar um número par?</a:t>
            </a:r>
          </a:p>
          <a:p>
            <a:pPr lvl="1"/>
            <a:r>
              <a:rPr lang="pt-BR" dirty="0"/>
              <a:t>Em escalas de </a:t>
            </a:r>
            <a:r>
              <a:rPr lang="pt-BR" b="1" dirty="0" err="1"/>
              <a:t>Likert</a:t>
            </a:r>
            <a:r>
              <a:rPr lang="pt-BR" dirty="0"/>
              <a:t>, costuma-se utilizar </a:t>
            </a:r>
            <a:r>
              <a:rPr lang="pt-BR" b="1" dirty="0"/>
              <a:t>5 pontos</a:t>
            </a:r>
          </a:p>
          <a:p>
            <a:pPr lvl="1"/>
            <a:r>
              <a:rPr lang="pt-BR" dirty="0"/>
              <a:t>Em escalas de diferencial semântico utiliza-se </a:t>
            </a:r>
            <a:r>
              <a:rPr lang="pt-BR" b="1" dirty="0"/>
              <a:t>5, 7 ou mesmo 9 </a:t>
            </a:r>
            <a:r>
              <a:rPr lang="pt-BR" dirty="0"/>
              <a:t>pontos (quando os usuários precisam fazer julgamentos </a:t>
            </a:r>
            <a:r>
              <a:rPr lang="pt-BR" b="1" dirty="0"/>
              <a:t>sutis</a:t>
            </a:r>
            <a:r>
              <a:rPr lang="pt-BR" dirty="0"/>
              <a:t>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77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perguntas e 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Perguntas abertas</a:t>
            </a:r>
          </a:p>
          <a:p>
            <a:pPr lvl="1"/>
            <a:r>
              <a:rPr lang="pt-BR" sz="2000" dirty="0"/>
              <a:t>Utilizadas para obter </a:t>
            </a:r>
            <a:r>
              <a:rPr lang="pt-BR" sz="2000" b="1" dirty="0"/>
              <a:t>informações livres </a:t>
            </a:r>
            <a:r>
              <a:rPr lang="pt-BR" sz="2000" dirty="0"/>
              <a:t>e mais detalhadas</a:t>
            </a:r>
          </a:p>
          <a:p>
            <a:pPr lvl="1"/>
            <a:r>
              <a:rPr lang="pt-BR" sz="2000" dirty="0"/>
              <a:t>É importante fornecer </a:t>
            </a:r>
            <a:r>
              <a:rPr lang="pt-BR" sz="2000" b="1" dirty="0"/>
              <a:t>espaço suficiente </a:t>
            </a:r>
            <a:r>
              <a:rPr lang="pt-BR" sz="2000" dirty="0"/>
              <a:t>para o usuário se expressar.</a:t>
            </a:r>
          </a:p>
          <a:p>
            <a:pPr lvl="1"/>
            <a:r>
              <a:rPr lang="pt-BR" sz="2000" dirty="0"/>
              <a:t>Muitas perguntas abertas pode </a:t>
            </a:r>
            <a:r>
              <a:rPr lang="pt-BR" sz="2000" b="1" dirty="0"/>
              <a:t>desmotivar</a:t>
            </a:r>
            <a:r>
              <a:rPr lang="pt-BR" sz="2000" dirty="0"/>
              <a:t> os respondentes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28</a:t>
            </a:fld>
            <a:endParaRPr lang="pt-B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194" y="3356992"/>
            <a:ext cx="7413124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666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 é possível utilizar </a:t>
            </a:r>
            <a:r>
              <a:rPr lang="pt-BR" b="1" dirty="0"/>
              <a:t>formulários on-line</a:t>
            </a:r>
          </a:p>
          <a:p>
            <a:pPr lvl="1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29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2389561"/>
            <a:ext cx="4896543" cy="4352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13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coletar dados dos usuários?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77" y="1988840"/>
            <a:ext cx="843003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545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30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65" r="29514" b="2251"/>
          <a:stretch/>
        </p:blipFill>
        <p:spPr bwMode="auto">
          <a:xfrm>
            <a:off x="1055440" y="116632"/>
            <a:ext cx="5042734" cy="648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6" r="29348" b="43554"/>
          <a:stretch/>
        </p:blipFill>
        <p:spPr bwMode="auto">
          <a:xfrm>
            <a:off x="6477168" y="1898960"/>
            <a:ext cx="5216502" cy="402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57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de foco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8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de foco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grupo de foco, </a:t>
            </a:r>
            <a:r>
              <a:rPr lang="pt-BR" b="1" dirty="0"/>
              <a:t>diversas pessoas </a:t>
            </a:r>
            <a:r>
              <a:rPr lang="pt-BR" dirty="0"/>
              <a:t>(geralmente entre 3 e 10) são reunidas por uma ou duas horas numa espécie de discussão ou </a:t>
            </a:r>
            <a:r>
              <a:rPr lang="pt-BR" b="1" dirty="0"/>
              <a:t>entrevista coletiva </a:t>
            </a:r>
            <a:r>
              <a:rPr lang="pt-BR" dirty="0"/>
              <a:t>guiada por um </a:t>
            </a:r>
            <a:r>
              <a:rPr lang="pt-BR" b="1" dirty="0"/>
              <a:t>moderador</a:t>
            </a:r>
            <a:r>
              <a:rPr lang="pt-BR" dirty="0"/>
              <a:t> experiente</a:t>
            </a:r>
          </a:p>
          <a:p>
            <a:r>
              <a:rPr lang="pt-BR" dirty="0"/>
              <a:t>Tem como vantagem o</a:t>
            </a:r>
            <a:r>
              <a:rPr lang="pt-BR" dirty="0">
                <a:sym typeface="Wingdings" panose="05000000000000000000" pitchFamily="2" charset="2"/>
              </a:rPr>
              <a:t>bter </a:t>
            </a:r>
            <a:r>
              <a:rPr lang="pt-BR" b="1" dirty="0">
                <a:sym typeface="Wingdings" panose="05000000000000000000" pitchFamily="2" charset="2"/>
              </a:rPr>
              <a:t>em pouco tempo múltiplos pontos de vista</a:t>
            </a:r>
            <a:endParaRPr lang="pt-BR" b="1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83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de foco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ser realizados para</a:t>
            </a:r>
          </a:p>
          <a:p>
            <a:pPr lvl="1"/>
            <a:r>
              <a:rPr lang="pt-BR" dirty="0"/>
              <a:t>Gerar </a:t>
            </a:r>
            <a:r>
              <a:rPr lang="pt-BR" b="1" dirty="0"/>
              <a:t>ideias</a:t>
            </a:r>
          </a:p>
          <a:p>
            <a:pPr lvl="1"/>
            <a:r>
              <a:rPr lang="pt-BR" dirty="0"/>
              <a:t>Obter </a:t>
            </a:r>
            <a:r>
              <a:rPr lang="pt-BR" b="1" dirty="0"/>
              <a:t>opiniões</a:t>
            </a:r>
            <a:r>
              <a:rPr lang="pt-BR" dirty="0"/>
              <a:t> de pessoas sobre tópicos, conceitos ou demonstrações</a:t>
            </a:r>
          </a:p>
          <a:p>
            <a:pPr lvl="1"/>
            <a:r>
              <a:rPr lang="pt-BR" dirty="0"/>
              <a:t>Obter </a:t>
            </a:r>
            <a:r>
              <a:rPr lang="pt-BR" b="1" dirty="0"/>
              <a:t>respostas</a:t>
            </a:r>
            <a:r>
              <a:rPr lang="pt-BR" dirty="0"/>
              <a:t> a uma série de questões</a:t>
            </a:r>
          </a:p>
          <a:p>
            <a:pPr lvl="1"/>
            <a:r>
              <a:rPr lang="pt-BR" dirty="0"/>
              <a:t>Identificar </a:t>
            </a:r>
            <a:r>
              <a:rPr lang="pt-BR" b="1" dirty="0"/>
              <a:t>conflitos</a:t>
            </a:r>
            <a:r>
              <a:rPr lang="pt-BR" dirty="0"/>
              <a:t> relacionados a terminologias</a:t>
            </a:r>
          </a:p>
          <a:p>
            <a:pPr lvl="1"/>
            <a:r>
              <a:rPr lang="pt-BR" dirty="0"/>
              <a:t>Identificar </a:t>
            </a:r>
            <a:r>
              <a:rPr lang="pt-BR" b="1" dirty="0"/>
              <a:t>expectativas</a:t>
            </a:r>
            <a:r>
              <a:rPr lang="pt-BR" dirty="0"/>
              <a:t> de diferentes grupos</a:t>
            </a:r>
          </a:p>
          <a:p>
            <a:pPr lvl="1"/>
            <a:r>
              <a:rPr lang="pt-BR" dirty="0"/>
              <a:t>Descobrir problemas, desafios, frustrações, atitudes, preferências e aversões que surgem </a:t>
            </a:r>
            <a:r>
              <a:rPr lang="pt-BR" b="1" dirty="0"/>
              <a:t>apenas num contexto social</a:t>
            </a:r>
          </a:p>
          <a:p>
            <a:r>
              <a:rPr lang="pt-BR" dirty="0"/>
              <a:t>Moderador</a:t>
            </a:r>
          </a:p>
          <a:p>
            <a:pPr lvl="1"/>
            <a:r>
              <a:rPr lang="pt-BR" dirty="0"/>
              <a:t>Deve assegurar que pessoas </a:t>
            </a:r>
            <a:r>
              <a:rPr lang="pt-BR" b="1" dirty="0"/>
              <a:t>mais quietas </a:t>
            </a:r>
            <a:r>
              <a:rPr lang="pt-BR" dirty="0"/>
              <a:t>ou tímidas </a:t>
            </a:r>
            <a:r>
              <a:rPr lang="pt-BR" b="1" dirty="0"/>
              <a:t>participem</a:t>
            </a:r>
          </a:p>
          <a:p>
            <a:pPr lvl="1"/>
            <a:r>
              <a:rPr lang="pt-BR" dirty="0"/>
              <a:t>Deve evitar que as </a:t>
            </a:r>
            <a:r>
              <a:rPr lang="pt-BR" b="1" dirty="0"/>
              <a:t>extrovertidas</a:t>
            </a:r>
            <a:r>
              <a:rPr lang="pt-BR" dirty="0"/>
              <a:t> e agressivas </a:t>
            </a:r>
            <a:r>
              <a:rPr lang="pt-BR" b="1" dirty="0"/>
              <a:t>dominem</a:t>
            </a:r>
            <a:r>
              <a:rPr lang="pt-BR" dirty="0"/>
              <a:t> a discussão</a:t>
            </a:r>
          </a:p>
          <a:p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10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típicas de grupos de foco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“</a:t>
            </a:r>
            <a:r>
              <a:rPr lang="pt-BR" b="1" dirty="0"/>
              <a:t>dia típico</a:t>
            </a:r>
            <a:r>
              <a:rPr lang="pt-BR" dirty="0"/>
              <a:t>” de um usuário ou o dia de trabalho mais recente</a:t>
            </a:r>
          </a:p>
          <a:p>
            <a:r>
              <a:rPr lang="pt-BR" dirty="0"/>
              <a:t>As </a:t>
            </a:r>
            <a:r>
              <a:rPr lang="pt-BR" b="1" dirty="0"/>
              <a:t>tarefas</a:t>
            </a:r>
            <a:r>
              <a:rPr lang="pt-BR" dirty="0"/>
              <a:t> que os usuários realizam e como eles as realizam</a:t>
            </a:r>
          </a:p>
          <a:p>
            <a:r>
              <a:rPr lang="pt-BR" dirty="0"/>
              <a:t>O </a:t>
            </a:r>
            <a:r>
              <a:rPr lang="pt-BR" b="1" dirty="0"/>
              <a:t>domínio</a:t>
            </a:r>
            <a:r>
              <a:rPr lang="pt-BR" dirty="0"/>
              <a:t> em geral (terminologia, procedimentos etc.)</a:t>
            </a:r>
          </a:p>
          <a:p>
            <a:r>
              <a:rPr lang="pt-BR" b="1" dirty="0"/>
              <a:t>Preferências </a:t>
            </a:r>
            <a:r>
              <a:rPr lang="pt-BR" dirty="0"/>
              <a:t>e </a:t>
            </a:r>
            <a:r>
              <a:rPr lang="pt-BR" b="1" dirty="0"/>
              <a:t>aversões</a:t>
            </a:r>
            <a:r>
              <a:rPr lang="pt-BR" dirty="0"/>
              <a:t> dos usuários</a:t>
            </a:r>
          </a:p>
          <a:p>
            <a:r>
              <a:rPr lang="pt-BR" b="1" dirty="0"/>
              <a:t>Resultados </a:t>
            </a:r>
            <a:r>
              <a:rPr lang="pt-BR" dirty="0"/>
              <a:t>desejados ou </a:t>
            </a:r>
            <a:r>
              <a:rPr lang="pt-BR" b="1" dirty="0"/>
              <a:t>objetivos</a:t>
            </a:r>
            <a:r>
              <a:rPr lang="pt-BR" dirty="0"/>
              <a:t> dos usuários</a:t>
            </a:r>
          </a:p>
          <a:p>
            <a:r>
              <a:rPr lang="pt-BR" b="1" dirty="0"/>
              <a:t>Reações</a:t>
            </a:r>
            <a:r>
              <a:rPr lang="pt-BR" dirty="0"/>
              <a:t>, </a:t>
            </a:r>
            <a:r>
              <a:rPr lang="pt-BR" b="1" dirty="0"/>
              <a:t>opiniões</a:t>
            </a:r>
            <a:r>
              <a:rPr lang="pt-BR" dirty="0"/>
              <a:t> ou </a:t>
            </a:r>
            <a:r>
              <a:rPr lang="pt-BR" b="1" dirty="0"/>
              <a:t>atitudes</a:t>
            </a:r>
            <a:r>
              <a:rPr lang="pt-BR" dirty="0"/>
              <a:t> dos usuários sobre um determinado produto ou conceito</a:t>
            </a:r>
          </a:p>
          <a:p>
            <a:r>
              <a:rPr lang="pt-BR" dirty="0"/>
              <a:t>Resultados desejados para </a:t>
            </a:r>
            <a:r>
              <a:rPr lang="pt-BR" b="1" dirty="0"/>
              <a:t>novos produtos </a:t>
            </a:r>
            <a:r>
              <a:rPr lang="pt-BR" dirty="0"/>
              <a:t>ou funcionalidades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795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Brainstorming</a:t>
            </a:r>
            <a:r>
              <a:rPr lang="pt-BR" dirty="0"/>
              <a:t> de Necessidades e Desejos dos Usuários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42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Brainstorming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Técnica que informa sobre os tipos de </a:t>
            </a:r>
            <a:r>
              <a:rPr lang="pt-BR" b="1" dirty="0"/>
              <a:t>conteúdo</a:t>
            </a:r>
            <a:r>
              <a:rPr lang="pt-BR" dirty="0"/>
              <a:t> e </a:t>
            </a:r>
            <a:r>
              <a:rPr lang="pt-BR" b="1" dirty="0"/>
              <a:t>características</a:t>
            </a:r>
            <a:r>
              <a:rPr lang="pt-BR" dirty="0"/>
              <a:t> que os </a:t>
            </a:r>
            <a:r>
              <a:rPr lang="pt-BR" b="1" dirty="0"/>
              <a:t>usuários</a:t>
            </a:r>
            <a:r>
              <a:rPr lang="pt-BR" dirty="0"/>
              <a:t> querem e desejam em um produto</a:t>
            </a:r>
          </a:p>
          <a:p>
            <a:r>
              <a:rPr lang="pt-BR" dirty="0"/>
              <a:t>Funciona para </a:t>
            </a:r>
            <a:r>
              <a:rPr lang="pt-BR" b="1" dirty="0"/>
              <a:t>qualquer</a:t>
            </a:r>
            <a:r>
              <a:rPr lang="pt-BR" dirty="0"/>
              <a:t> produto ou serviço</a:t>
            </a:r>
          </a:p>
          <a:p>
            <a:r>
              <a:rPr lang="pt-BR" dirty="0"/>
              <a:t>Mais útil quando utilizada durante o </a:t>
            </a:r>
            <a:r>
              <a:rPr lang="pt-BR" b="1" dirty="0"/>
              <a:t>estágio conceitual</a:t>
            </a:r>
            <a:r>
              <a:rPr lang="pt-BR" dirty="0"/>
              <a:t> do desenvolvimento do produto</a:t>
            </a:r>
          </a:p>
          <a:p>
            <a:r>
              <a:rPr lang="pt-BR" dirty="0"/>
              <a:t>Busca levantar de </a:t>
            </a:r>
            <a:r>
              <a:rPr lang="pt-BR" b="1" dirty="0"/>
              <a:t>forma bastante livre </a:t>
            </a:r>
            <a:r>
              <a:rPr lang="pt-BR" dirty="0"/>
              <a:t>um conjunto grande e abrangente de </a:t>
            </a:r>
            <a:r>
              <a:rPr lang="pt-BR" b="1" dirty="0"/>
              <a:t>opiniões dos participantes </a:t>
            </a:r>
            <a:r>
              <a:rPr lang="pt-BR" dirty="0"/>
              <a:t>em torno de um tema</a:t>
            </a:r>
          </a:p>
          <a:p>
            <a:r>
              <a:rPr lang="pt-BR" dirty="0"/>
              <a:t>Resulta numa </a:t>
            </a:r>
            <a:r>
              <a:rPr lang="pt-BR" b="1" dirty="0"/>
              <a:t>lista priorizada </a:t>
            </a:r>
            <a:r>
              <a:rPr lang="pt-BR" dirty="0"/>
              <a:t>de necessidades e desejos dos usuários</a:t>
            </a:r>
          </a:p>
          <a:p>
            <a:r>
              <a:rPr lang="pt-BR" dirty="0"/>
              <a:t>Os </a:t>
            </a:r>
            <a:r>
              <a:rPr lang="pt-BR" b="1" dirty="0"/>
              <a:t>resultados</a:t>
            </a:r>
            <a:r>
              <a:rPr lang="pt-BR" dirty="0"/>
              <a:t> podem alimentar diretamente a </a:t>
            </a:r>
            <a:r>
              <a:rPr lang="pt-BR" b="1" dirty="0"/>
              <a:t>especificação</a:t>
            </a:r>
            <a:r>
              <a:rPr lang="pt-BR" dirty="0"/>
              <a:t> funcional e documentação de design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994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Brainstorming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sessão dura aproximadamente uma hora e  geralmente envolve de </a:t>
            </a:r>
            <a:r>
              <a:rPr lang="pt-BR" b="1" dirty="0"/>
              <a:t>8 a 12 </a:t>
            </a:r>
            <a:r>
              <a:rPr lang="pt-BR" dirty="0"/>
              <a:t>usuários orientados por um </a:t>
            </a:r>
            <a:r>
              <a:rPr lang="pt-BR" b="1" dirty="0"/>
              <a:t>moderador</a:t>
            </a:r>
          </a:p>
          <a:p>
            <a:r>
              <a:rPr lang="pt-BR" dirty="0"/>
              <a:t>A sessão deve começar com uma </a:t>
            </a:r>
            <a:r>
              <a:rPr lang="pt-BR" b="1" dirty="0"/>
              <a:t>pergunta</a:t>
            </a:r>
            <a:r>
              <a:rPr lang="pt-BR" dirty="0"/>
              <a:t> que sumariza o objetivo de </a:t>
            </a:r>
            <a:r>
              <a:rPr lang="pt-BR" b="1" dirty="0"/>
              <a:t>entender o que os usuários querem e precisam</a:t>
            </a:r>
            <a:r>
              <a:rPr lang="pt-BR" dirty="0"/>
              <a:t> no produto</a:t>
            </a:r>
          </a:p>
          <a:p>
            <a:r>
              <a:rPr lang="pt-BR" dirty="0"/>
              <a:t>Pode ser feita de três formas diferentes</a:t>
            </a:r>
          </a:p>
          <a:p>
            <a:pPr lvl="1"/>
            <a:r>
              <a:rPr lang="pt-BR" dirty="0"/>
              <a:t>Para identificar as </a:t>
            </a:r>
            <a:r>
              <a:rPr lang="pt-BR" b="1" dirty="0"/>
              <a:t>informações</a:t>
            </a:r>
            <a:r>
              <a:rPr lang="pt-BR" dirty="0"/>
              <a:t> que os usuários querem ou precisam que o sistema forneça</a:t>
            </a:r>
          </a:p>
          <a:p>
            <a:pPr lvl="1"/>
            <a:r>
              <a:rPr lang="pt-BR" dirty="0"/>
              <a:t>Para identificar os </a:t>
            </a:r>
            <a:r>
              <a:rPr lang="pt-BR" b="1" dirty="0"/>
              <a:t>tipos de atividades </a:t>
            </a:r>
            <a:r>
              <a:rPr lang="pt-BR" dirty="0"/>
              <a:t>ou ações que os usuários esperam realizar com o sistemas</a:t>
            </a:r>
          </a:p>
          <a:p>
            <a:pPr lvl="1"/>
            <a:r>
              <a:rPr lang="pt-BR" dirty="0"/>
              <a:t>Para identificar </a:t>
            </a:r>
            <a:r>
              <a:rPr lang="pt-BR" b="1" dirty="0"/>
              <a:t>características</a:t>
            </a:r>
            <a:r>
              <a:rPr lang="pt-BR" dirty="0"/>
              <a:t> como por exemplo confiabilidade, rapidez, segurança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38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Brainstorming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pergunta deve se referir ao “</a:t>
            </a:r>
            <a:r>
              <a:rPr lang="pt-BR" b="1" dirty="0"/>
              <a:t>sistema ideal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Os participantes não se limitam ao que eles acreditam que a tecnologia pode fazer</a:t>
            </a:r>
          </a:p>
          <a:p>
            <a:r>
              <a:rPr lang="pt-BR" dirty="0"/>
              <a:t>Exemplos</a:t>
            </a:r>
          </a:p>
          <a:p>
            <a:pPr lvl="1"/>
            <a:r>
              <a:rPr lang="pt-BR" dirty="0"/>
              <a:t>Que </a:t>
            </a:r>
            <a:r>
              <a:rPr lang="pt-BR" b="1" dirty="0"/>
              <a:t>informações</a:t>
            </a:r>
            <a:r>
              <a:rPr lang="pt-BR" dirty="0"/>
              <a:t> o sistema ideal deve fornecer?</a:t>
            </a:r>
          </a:p>
          <a:p>
            <a:pPr lvl="1"/>
            <a:r>
              <a:rPr lang="pt-BR" dirty="0"/>
              <a:t>Que </a:t>
            </a:r>
            <a:r>
              <a:rPr lang="pt-BR" b="1" dirty="0"/>
              <a:t>tarefas</a:t>
            </a:r>
            <a:r>
              <a:rPr lang="pt-BR" dirty="0"/>
              <a:t> você precisaria ou gostaria de realizar com o sistema ideal?</a:t>
            </a:r>
          </a:p>
          <a:p>
            <a:pPr lvl="1"/>
            <a:r>
              <a:rPr lang="pt-BR" dirty="0"/>
              <a:t>Que </a:t>
            </a:r>
            <a:r>
              <a:rPr lang="pt-BR" b="1" dirty="0"/>
              <a:t>características</a:t>
            </a:r>
            <a:r>
              <a:rPr lang="pt-BR" dirty="0"/>
              <a:t> o sistema ideal deve apresentar?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570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Brainstorming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moderador é responsável por:</a:t>
            </a:r>
          </a:p>
          <a:p>
            <a:pPr lvl="1"/>
            <a:r>
              <a:rPr lang="pt-BR" dirty="0"/>
              <a:t>Fazer perguntas para </a:t>
            </a:r>
            <a:r>
              <a:rPr lang="pt-BR" b="1" dirty="0"/>
              <a:t>esclarecer</a:t>
            </a:r>
            <a:r>
              <a:rPr lang="pt-BR" dirty="0"/>
              <a:t> o que foi dito</a:t>
            </a:r>
          </a:p>
          <a:p>
            <a:pPr lvl="1"/>
            <a:r>
              <a:rPr lang="pt-BR" dirty="0"/>
              <a:t>Manter o </a:t>
            </a:r>
            <a:r>
              <a:rPr lang="pt-BR" b="1" dirty="0"/>
              <a:t>foco</a:t>
            </a:r>
            <a:r>
              <a:rPr lang="pt-BR" dirty="0"/>
              <a:t> no objetivo da sessão</a:t>
            </a:r>
          </a:p>
          <a:p>
            <a:pPr lvl="1"/>
            <a:r>
              <a:rPr lang="pt-BR" dirty="0"/>
              <a:t>Manter a atividade </a:t>
            </a:r>
            <a:r>
              <a:rPr lang="pt-BR" b="1" dirty="0"/>
              <a:t>em andamento</a:t>
            </a:r>
          </a:p>
          <a:p>
            <a:pPr lvl="2"/>
            <a:r>
              <a:rPr lang="pt-BR" dirty="0"/>
              <a:t>Sem oferecer suas próprias opiniões</a:t>
            </a:r>
          </a:p>
          <a:p>
            <a:pPr lvl="2"/>
            <a:r>
              <a:rPr lang="pt-BR" dirty="0"/>
              <a:t>Sem influenciar indevidamente as respostas dos participantes</a:t>
            </a:r>
          </a:p>
          <a:p>
            <a:pPr lvl="1"/>
            <a:r>
              <a:rPr lang="pt-BR" dirty="0"/>
              <a:t>Manter os participantes </a:t>
            </a:r>
            <a:r>
              <a:rPr lang="pt-BR" b="1" dirty="0"/>
              <a:t>motivados</a:t>
            </a:r>
          </a:p>
          <a:p>
            <a:pPr lvl="1"/>
            <a:r>
              <a:rPr lang="pt-BR" b="1" dirty="0"/>
              <a:t>Não criticar </a:t>
            </a:r>
            <a:r>
              <a:rPr lang="pt-BR" dirty="0"/>
              <a:t>o que eles disserem</a:t>
            </a:r>
          </a:p>
          <a:p>
            <a:pPr lvl="1"/>
            <a:r>
              <a:rPr lang="pt-BR" dirty="0"/>
              <a:t>Certificar-se de que </a:t>
            </a:r>
            <a:r>
              <a:rPr lang="pt-BR" b="1" dirty="0"/>
              <a:t>todos participem</a:t>
            </a:r>
            <a:r>
              <a:rPr lang="pt-BR" dirty="0"/>
              <a:t>, mas que ninguém </a:t>
            </a:r>
            <a:r>
              <a:rPr lang="pt-BR" b="1" dirty="0"/>
              <a:t>domine</a:t>
            </a:r>
            <a:r>
              <a:rPr lang="pt-BR" dirty="0"/>
              <a:t> a sessão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5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766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Brainstorming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Algumas regras para a sessão de </a:t>
            </a:r>
            <a:r>
              <a:rPr lang="pt-BR" i="1" dirty="0"/>
              <a:t>brainstorming</a:t>
            </a:r>
          </a:p>
          <a:p>
            <a:pPr lvl="1"/>
            <a:r>
              <a:rPr lang="pt-BR" dirty="0"/>
              <a:t>É uma sessão sobre um </a:t>
            </a:r>
            <a:r>
              <a:rPr lang="pt-BR" b="1" dirty="0"/>
              <a:t>sistema ideal </a:t>
            </a:r>
            <a:r>
              <a:rPr lang="pt-BR" dirty="0">
                <a:sym typeface="Wingdings" panose="05000000000000000000" pitchFamily="2" charset="2"/>
              </a:rPr>
              <a:t> todas as ideias estão corretas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Não é </a:t>
            </a:r>
            <a:r>
              <a:rPr lang="pt-BR" dirty="0">
                <a:sym typeface="Wingdings" panose="05000000000000000000" pitchFamily="2" charset="2"/>
              </a:rPr>
              <a:t>uma sessão de design  os participantes não devem tentar projetar o sistema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O moderador deve estar atento a </a:t>
            </a:r>
            <a:r>
              <a:rPr lang="pt-BR" b="1" dirty="0">
                <a:sym typeface="Wingdings" panose="05000000000000000000" pitchFamily="2" charset="2"/>
              </a:rPr>
              <a:t>sugestões duplicadas </a:t>
            </a:r>
            <a:r>
              <a:rPr lang="pt-BR" dirty="0">
                <a:sym typeface="Wingdings" panose="05000000000000000000" pitchFamily="2" charset="2"/>
              </a:rPr>
              <a:t> pedir mais detalhes para descobrir as diferenças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O moderador (ou um secretário) deve </a:t>
            </a:r>
            <a:r>
              <a:rPr lang="pt-BR" b="1" dirty="0">
                <a:sym typeface="Wingdings" panose="05000000000000000000" pitchFamily="2" charset="2"/>
              </a:rPr>
              <a:t>registrar</a:t>
            </a:r>
            <a:r>
              <a:rPr lang="pt-BR" dirty="0">
                <a:sym typeface="Wingdings" panose="05000000000000000000" pitchFamily="2" charset="2"/>
              </a:rPr>
              <a:t> todas as sugestões de forma compreensível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Depois da “tempestade de ideias”, os participantes devem </a:t>
            </a:r>
            <a:r>
              <a:rPr lang="pt-BR" b="1" dirty="0">
                <a:sym typeface="Wingdings" panose="05000000000000000000" pitchFamily="2" charset="2"/>
              </a:rPr>
              <a:t>priorizar individualmente </a:t>
            </a:r>
            <a:r>
              <a:rPr lang="pt-BR" dirty="0">
                <a:sym typeface="Wingdings" panose="05000000000000000000" pitchFamily="2" charset="2"/>
              </a:rPr>
              <a:t>os itens levantados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157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Brainstorming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Quando os participantes começam a se </a:t>
            </a:r>
            <a:r>
              <a:rPr lang="pt-BR" b="1" dirty="0"/>
              <a:t>calar</a:t>
            </a:r>
            <a:r>
              <a:rPr lang="pt-BR" dirty="0"/>
              <a:t>, pode ser um sinal de que </a:t>
            </a:r>
            <a:r>
              <a:rPr lang="pt-BR" b="1" dirty="0"/>
              <a:t>todas as ideias </a:t>
            </a:r>
            <a:r>
              <a:rPr lang="pt-BR" dirty="0"/>
              <a:t>que tinham já tenha sido registrada e que está na hora da </a:t>
            </a:r>
            <a:r>
              <a:rPr lang="pt-BR" b="1" dirty="0"/>
              <a:t>próxima etapa</a:t>
            </a:r>
          </a:p>
          <a:p>
            <a:r>
              <a:rPr lang="pt-BR" dirty="0"/>
              <a:t>Priorização dos itens registrados</a:t>
            </a:r>
          </a:p>
          <a:p>
            <a:pPr lvl="1"/>
            <a:r>
              <a:rPr lang="pt-BR" dirty="0"/>
              <a:t>Os participantes registram num formulário os </a:t>
            </a:r>
            <a:r>
              <a:rPr lang="pt-BR" b="1" dirty="0"/>
              <a:t>cinco itens</a:t>
            </a:r>
            <a:r>
              <a:rPr lang="pt-BR" dirty="0"/>
              <a:t> que consideram </a:t>
            </a:r>
            <a:r>
              <a:rPr lang="pt-BR" b="1" dirty="0"/>
              <a:t>essenciais</a:t>
            </a:r>
            <a:r>
              <a:rPr lang="pt-BR" dirty="0"/>
              <a:t> para o produto</a:t>
            </a:r>
          </a:p>
          <a:p>
            <a:r>
              <a:rPr lang="pt-BR" dirty="0"/>
              <a:t>Análise</a:t>
            </a:r>
          </a:p>
          <a:p>
            <a:pPr lvl="1"/>
            <a:r>
              <a:rPr lang="pt-BR" b="1" dirty="0"/>
              <a:t>Itens semelhantes </a:t>
            </a:r>
            <a:r>
              <a:rPr lang="pt-BR" dirty="0"/>
              <a:t>devem ser agrupados</a:t>
            </a:r>
          </a:p>
          <a:p>
            <a:pPr lvl="1"/>
            <a:r>
              <a:rPr lang="pt-BR" dirty="0"/>
              <a:t>Para cada item, deve-se contabilizar a </a:t>
            </a:r>
            <a:r>
              <a:rPr lang="pt-BR" b="1" dirty="0"/>
              <a:t>porcentagem</a:t>
            </a:r>
            <a:r>
              <a:rPr lang="pt-BR" dirty="0"/>
              <a:t> de participantes que o escolheu</a:t>
            </a:r>
          </a:p>
          <a:p>
            <a:pPr lvl="1"/>
            <a:r>
              <a:rPr lang="pt-BR" dirty="0"/>
              <a:t>Em geral, os itens priorizados pelos participantes </a:t>
            </a:r>
            <a:r>
              <a:rPr lang="pt-BR" b="1" dirty="0"/>
              <a:t>devem ser priorizados </a:t>
            </a:r>
            <a:r>
              <a:rPr lang="pt-BR" dirty="0"/>
              <a:t>pela equipe de design do produto</a:t>
            </a:r>
          </a:p>
          <a:p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38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Brainstorming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Algumas sugestões podem parecer tão </a:t>
            </a:r>
            <a:r>
              <a:rPr lang="pt-BR" b="1" dirty="0"/>
              <a:t>óbvias</a:t>
            </a:r>
            <a:r>
              <a:rPr lang="pt-BR" dirty="0"/>
              <a:t> aos participantes que eles </a:t>
            </a:r>
            <a:r>
              <a:rPr lang="pt-BR" b="1" dirty="0"/>
              <a:t>não a mencionam</a:t>
            </a:r>
          </a:p>
          <a:p>
            <a:r>
              <a:rPr lang="pt-BR" dirty="0"/>
              <a:t>Os </a:t>
            </a:r>
            <a:r>
              <a:rPr lang="pt-BR" b="1" dirty="0"/>
              <a:t>resultados</a:t>
            </a:r>
            <a:r>
              <a:rPr lang="pt-BR" dirty="0"/>
              <a:t> de uma análise de desejos e necessidades dos usuários são sumarizados em uma </a:t>
            </a:r>
            <a:r>
              <a:rPr lang="pt-BR" b="1" dirty="0"/>
              <a:t>tabela</a:t>
            </a:r>
            <a:r>
              <a:rPr lang="pt-BR" dirty="0"/>
              <a:t> com:</a:t>
            </a:r>
          </a:p>
          <a:p>
            <a:pPr lvl="1"/>
            <a:r>
              <a:rPr lang="pt-BR" dirty="0"/>
              <a:t>Item ou categoria</a:t>
            </a:r>
          </a:p>
          <a:p>
            <a:pPr lvl="1"/>
            <a:r>
              <a:rPr lang="pt-BR" dirty="0"/>
              <a:t>Exemplos do item ou categoria</a:t>
            </a:r>
          </a:p>
          <a:p>
            <a:pPr lvl="1"/>
            <a:r>
              <a:rPr lang="pt-BR" dirty="0"/>
              <a:t>Porcentagem de participantes que selecionaram o item como um dos cinco prioritários</a:t>
            </a:r>
          </a:p>
          <a:p>
            <a:pPr lvl="1"/>
            <a:r>
              <a:rPr lang="pt-BR" dirty="0"/>
              <a:t>Os itens devem ser ordenados por prioridade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995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de campo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53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Inclui uma </a:t>
            </a:r>
            <a:r>
              <a:rPr lang="pt-BR" b="1" dirty="0"/>
              <a:t>ampla gama </a:t>
            </a:r>
            <a:r>
              <a:rPr lang="pt-BR" dirty="0"/>
              <a:t>de atividades</a:t>
            </a:r>
          </a:p>
          <a:p>
            <a:pPr lvl="1"/>
            <a:r>
              <a:rPr lang="pt-BR" dirty="0"/>
              <a:t>Investigação contextual, entrevistas no ambiente do usuário e observação simples</a:t>
            </a:r>
          </a:p>
          <a:p>
            <a:r>
              <a:rPr lang="pt-BR" dirty="0"/>
              <a:t>Durante um estudo de campo, um pesquisador </a:t>
            </a:r>
            <a:r>
              <a:rPr lang="pt-BR" b="1" dirty="0"/>
              <a:t>visita usuários </a:t>
            </a:r>
            <a:r>
              <a:rPr lang="pt-BR" dirty="0"/>
              <a:t>finais no seu </a:t>
            </a:r>
            <a:r>
              <a:rPr lang="pt-BR" b="1" dirty="0"/>
              <a:t>próprio ambiente </a:t>
            </a:r>
            <a:r>
              <a:rPr lang="pt-BR" dirty="0"/>
              <a:t>e os </a:t>
            </a:r>
            <a:r>
              <a:rPr lang="pt-BR" b="1" dirty="0"/>
              <a:t>observa</a:t>
            </a:r>
            <a:r>
              <a:rPr lang="pt-BR" dirty="0"/>
              <a:t> enquanto </a:t>
            </a:r>
            <a:r>
              <a:rPr lang="pt-BR" b="1" dirty="0"/>
              <a:t>desempenham uma atividade</a:t>
            </a:r>
          </a:p>
          <a:p>
            <a:r>
              <a:rPr lang="pt-BR" dirty="0"/>
              <a:t>Podem durar desde algumas </a:t>
            </a:r>
            <a:r>
              <a:rPr lang="pt-BR" b="1" dirty="0"/>
              <a:t>poucas horas </a:t>
            </a:r>
            <a:r>
              <a:rPr lang="pt-BR" dirty="0"/>
              <a:t>até </a:t>
            </a:r>
            <a:r>
              <a:rPr lang="pt-BR" b="1" dirty="0"/>
              <a:t>diversos dias</a:t>
            </a:r>
            <a:r>
              <a:rPr lang="pt-BR" dirty="0"/>
              <a:t>, dependendo do </a:t>
            </a:r>
            <a:r>
              <a:rPr lang="pt-BR" b="1" dirty="0"/>
              <a:t>objetivo</a:t>
            </a:r>
            <a:r>
              <a:rPr lang="pt-BR" dirty="0"/>
              <a:t> e dos </a:t>
            </a:r>
            <a:r>
              <a:rPr lang="pt-BR" b="1" dirty="0"/>
              <a:t>recursos</a:t>
            </a:r>
            <a:r>
              <a:rPr lang="pt-BR" dirty="0"/>
              <a:t> disponíveis</a:t>
            </a:r>
          </a:p>
          <a:p>
            <a:r>
              <a:rPr lang="pt-BR" dirty="0"/>
              <a:t>O principal objetivo de um estudo de campo é </a:t>
            </a:r>
            <a:r>
              <a:rPr lang="pt-BR" b="1" dirty="0"/>
              <a:t>entender</a:t>
            </a:r>
            <a:r>
              <a:rPr lang="pt-BR" dirty="0"/>
              <a:t> o comportamento </a:t>
            </a:r>
            <a:r>
              <a:rPr lang="pt-BR" b="1" dirty="0"/>
              <a:t>natural</a:t>
            </a:r>
            <a:r>
              <a:rPr lang="pt-BR" dirty="0"/>
              <a:t> do usuário no seu </a:t>
            </a:r>
            <a:r>
              <a:rPr lang="pt-BR" b="1" dirty="0"/>
              <a:t>próprio ambiente</a:t>
            </a:r>
          </a:p>
          <a:p>
            <a:pPr lvl="1"/>
            <a:r>
              <a:rPr lang="pt-BR" dirty="0"/>
              <a:t>É possível capturar informações que </a:t>
            </a:r>
            <a:r>
              <a:rPr lang="pt-BR" b="1" dirty="0"/>
              <a:t>afetam o uso </a:t>
            </a:r>
            <a:r>
              <a:rPr lang="pt-BR" dirty="0"/>
              <a:t>de um produto e </a:t>
            </a:r>
            <a:r>
              <a:rPr lang="pt-BR" b="1" dirty="0"/>
              <a:t>contexto adicional </a:t>
            </a:r>
            <a:r>
              <a:rPr lang="pt-BR" dirty="0"/>
              <a:t>que não podem ser capturados ou reproduzidos num ambiente controlado</a:t>
            </a:r>
          </a:p>
          <a:p>
            <a:r>
              <a:rPr lang="pt-BR" dirty="0"/>
              <a:t>Trata-se de uma investigação da </a:t>
            </a:r>
            <a:r>
              <a:rPr lang="pt-BR" b="1" dirty="0"/>
              <a:t>realidade</a:t>
            </a:r>
            <a:r>
              <a:rPr lang="pt-BR" dirty="0"/>
              <a:t> dos usuários e não de suposições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57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Identificar </a:t>
            </a:r>
            <a:r>
              <a:rPr lang="pt-BR" b="1" dirty="0"/>
              <a:t>novas funcionalidades </a:t>
            </a:r>
            <a:r>
              <a:rPr lang="pt-BR" dirty="0"/>
              <a:t>e produtos</a:t>
            </a:r>
          </a:p>
          <a:p>
            <a:r>
              <a:rPr lang="pt-BR" dirty="0"/>
              <a:t>Verificar </a:t>
            </a:r>
            <a:r>
              <a:rPr lang="pt-BR" b="1" dirty="0"/>
              <a:t>suposições</a:t>
            </a:r>
            <a:r>
              <a:rPr lang="pt-BR" dirty="0"/>
              <a:t> que os envolvidos tenham sobre os usuários, suas tarefas e seu ambiente</a:t>
            </a:r>
          </a:p>
          <a:p>
            <a:r>
              <a:rPr lang="pt-BR" dirty="0"/>
              <a:t>Identificar uma </a:t>
            </a:r>
            <a:r>
              <a:rPr lang="pt-BR" b="1" dirty="0"/>
              <a:t>falta de correspondência </a:t>
            </a:r>
            <a:r>
              <a:rPr lang="pt-BR" dirty="0"/>
              <a:t>entre a forma como o usuário trabalha e pensa e a forma como as ferramentas e os procedimentos lhes obrigam a trabalhar</a:t>
            </a:r>
          </a:p>
          <a:p>
            <a:r>
              <a:rPr lang="pt-BR" dirty="0"/>
              <a:t>Entender os </a:t>
            </a:r>
            <a:r>
              <a:rPr lang="pt-BR" b="1" dirty="0"/>
              <a:t>objetivos</a:t>
            </a:r>
            <a:r>
              <a:rPr lang="pt-BR" dirty="0"/>
              <a:t> do usuário</a:t>
            </a:r>
          </a:p>
          <a:p>
            <a:r>
              <a:rPr lang="pt-BR" dirty="0"/>
              <a:t>Identificar os </a:t>
            </a:r>
            <a:r>
              <a:rPr lang="pt-BR" b="1" dirty="0"/>
              <a:t>materiais</a:t>
            </a:r>
            <a:r>
              <a:rPr lang="pt-BR" dirty="0"/>
              <a:t> e </a:t>
            </a:r>
            <a:r>
              <a:rPr lang="pt-BR" b="1" dirty="0"/>
              <a:t>treinamentos</a:t>
            </a:r>
            <a:r>
              <a:rPr lang="pt-BR" dirty="0"/>
              <a:t> necessários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8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</a:t>
            </a:r>
            <a:r>
              <a:rPr lang="pt-BR" b="1" dirty="0"/>
              <a:t>designs iniciais</a:t>
            </a:r>
          </a:p>
          <a:p>
            <a:r>
              <a:rPr lang="pt-BR" dirty="0"/>
              <a:t>Desenvolver um </a:t>
            </a:r>
            <a:r>
              <a:rPr lang="pt-BR" b="1" dirty="0"/>
              <a:t>inventário das tarefas</a:t>
            </a:r>
          </a:p>
          <a:p>
            <a:r>
              <a:rPr lang="pt-BR" dirty="0"/>
              <a:t>Definir uma </a:t>
            </a:r>
            <a:r>
              <a:rPr lang="pt-BR" b="1" dirty="0"/>
              <a:t>hierarquia de tarefas</a:t>
            </a:r>
          </a:p>
          <a:p>
            <a:r>
              <a:rPr lang="pt-BR" dirty="0"/>
              <a:t>Coletar </a:t>
            </a:r>
            <a:r>
              <a:rPr lang="pt-BR" b="1" dirty="0"/>
              <a:t>artefatos</a:t>
            </a:r>
          </a:p>
          <a:p>
            <a:r>
              <a:rPr lang="pt-BR" dirty="0"/>
              <a:t>Verificar se os usuários correspondem aos </a:t>
            </a:r>
            <a:r>
              <a:rPr lang="pt-BR" b="1" dirty="0"/>
              <a:t>perfis de usuários</a:t>
            </a:r>
            <a:r>
              <a:rPr lang="pt-BR" dirty="0"/>
              <a:t> traçados inicialmente</a:t>
            </a:r>
          </a:p>
          <a:p>
            <a:r>
              <a:rPr lang="pt-BR" dirty="0"/>
              <a:t>Elaborar </a:t>
            </a:r>
            <a:r>
              <a:rPr lang="pt-BR" b="1" dirty="0"/>
              <a:t>personas</a:t>
            </a:r>
            <a:r>
              <a:rPr lang="pt-BR" dirty="0"/>
              <a:t> a partir de observações de usuários reais</a:t>
            </a:r>
          </a:p>
          <a:p>
            <a:r>
              <a:rPr lang="pt-BR" dirty="0"/>
              <a:t>Coletar informações para </a:t>
            </a:r>
            <a:r>
              <a:rPr lang="pt-BR" b="1" dirty="0"/>
              <a:t>outras atividades </a:t>
            </a:r>
            <a:r>
              <a:rPr lang="pt-BR" dirty="0"/>
              <a:t>(elaborar um questionário, identificar tarefas para um teste de usabilidade)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58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que um investigador sem familiaridade com o domínio faça </a:t>
            </a:r>
            <a:r>
              <a:rPr lang="pt-BR" b="1" dirty="0"/>
              <a:t>anotações demasiadamente simplificadas</a:t>
            </a:r>
          </a:p>
          <a:p>
            <a:r>
              <a:rPr lang="pt-BR" dirty="0"/>
              <a:t>Mesmo no ambiente de atuação do participante, é possível que ele se comporte </a:t>
            </a:r>
            <a:r>
              <a:rPr lang="pt-BR" b="1" dirty="0"/>
              <a:t>de forma diferente </a:t>
            </a:r>
            <a:r>
              <a:rPr lang="pt-BR" dirty="0"/>
              <a:t>apenas porque sabe que está sendo observado</a:t>
            </a:r>
          </a:p>
          <a:p>
            <a:pPr lvl="1"/>
            <a:r>
              <a:rPr lang="pt-BR" dirty="0"/>
              <a:t>Pode ser necessário fazer o estudo durante um </a:t>
            </a:r>
            <a:r>
              <a:rPr lang="pt-BR" b="1" dirty="0"/>
              <a:t>tempo prolongado</a:t>
            </a:r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578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estudo 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Observação </a:t>
            </a:r>
            <a:r>
              <a:rPr lang="pt-BR" b="1" dirty="0"/>
              <a:t>pura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sem interação do observador com os participantes</a:t>
            </a:r>
          </a:p>
          <a:p>
            <a:r>
              <a:rPr lang="pt-BR" dirty="0"/>
              <a:t>Observação </a:t>
            </a:r>
            <a:r>
              <a:rPr lang="pt-BR" b="1" dirty="0"/>
              <a:t>participante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com interação do observador</a:t>
            </a:r>
          </a:p>
          <a:p>
            <a:r>
              <a:rPr lang="pt-BR" b="1" dirty="0"/>
              <a:t>Entrevistas</a:t>
            </a:r>
            <a:r>
              <a:rPr lang="pt-BR" dirty="0"/>
              <a:t> no ambiente do usuário</a:t>
            </a:r>
          </a:p>
          <a:p>
            <a:r>
              <a:rPr lang="pt-BR" b="1" dirty="0"/>
              <a:t>Diários</a:t>
            </a:r>
            <a:r>
              <a:rPr lang="pt-BR" dirty="0"/>
              <a:t> de atividades</a:t>
            </a:r>
          </a:p>
          <a:p>
            <a:r>
              <a:rPr lang="pt-BR" dirty="0"/>
              <a:t>Investigação </a:t>
            </a:r>
            <a:r>
              <a:rPr lang="pt-BR" b="1" dirty="0"/>
              <a:t>contextual 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56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49</a:t>
            </a:fld>
            <a:endParaRPr lang="pt-BR"/>
          </a:p>
        </p:txBody>
      </p:sp>
      <p:pic>
        <p:nvPicPr>
          <p:cNvPr id="7" name="Picture 2" descr="C:\Users\Ingrid\Documents\PUC\Doutorado\2013.1\SGD-BR\fotos\tratadas\colun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55" y="417408"/>
            <a:ext cx="7738169" cy="57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0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</a:t>
            </a:r>
            <a:r>
              <a:rPr lang="pt-BR" b="1" dirty="0"/>
              <a:t>conversa</a:t>
            </a:r>
            <a:r>
              <a:rPr lang="pt-BR" dirty="0"/>
              <a:t> guiada por um </a:t>
            </a:r>
            <a:r>
              <a:rPr lang="pt-BR" b="1" dirty="0"/>
              <a:t>roteiro</a:t>
            </a:r>
            <a:r>
              <a:rPr lang="pt-BR" dirty="0"/>
              <a:t> de perguntas ou tópicos, na qual um entrevistador busca </a:t>
            </a:r>
            <a:r>
              <a:rPr lang="pt-BR" b="1" dirty="0"/>
              <a:t>obter informações </a:t>
            </a:r>
            <a:r>
              <a:rPr lang="pt-BR" dirty="0"/>
              <a:t>de um entrevistado.</a:t>
            </a:r>
          </a:p>
          <a:p>
            <a:r>
              <a:rPr lang="pt-BR" dirty="0"/>
              <a:t>Perguntas abertas</a:t>
            </a:r>
          </a:p>
          <a:p>
            <a:pPr lvl="1"/>
            <a:r>
              <a:rPr lang="pt-BR" dirty="0"/>
              <a:t>Têm na</a:t>
            </a:r>
            <a:r>
              <a:rPr lang="pt-BR" sz="2000" dirty="0"/>
              <a:t>tureza </a:t>
            </a:r>
            <a:r>
              <a:rPr lang="pt-BR" sz="2000" b="1" dirty="0"/>
              <a:t>exploratória</a:t>
            </a:r>
          </a:p>
          <a:p>
            <a:pPr lvl="1"/>
            <a:r>
              <a:rPr lang="pt-BR" sz="2000" b="1" dirty="0"/>
              <a:t>Não restringe </a:t>
            </a:r>
            <a:r>
              <a:rPr lang="pt-BR" sz="2000" dirty="0"/>
              <a:t>o tipo ou tamanho das respostas</a:t>
            </a:r>
          </a:p>
          <a:p>
            <a:pPr lvl="1"/>
            <a:r>
              <a:rPr lang="pt-BR" sz="2000" dirty="0"/>
              <a:t>São úteis quando</a:t>
            </a:r>
          </a:p>
          <a:p>
            <a:pPr lvl="2"/>
            <a:r>
              <a:rPr lang="pt-BR" sz="1800" dirty="0"/>
              <a:t>Temos </a:t>
            </a:r>
            <a:r>
              <a:rPr lang="pt-BR" sz="1800" b="1" dirty="0"/>
              <a:t>pouco</a:t>
            </a:r>
            <a:r>
              <a:rPr lang="pt-BR" sz="1800" dirty="0"/>
              <a:t> ou nenhum </a:t>
            </a:r>
            <a:r>
              <a:rPr lang="pt-BR" sz="1800" b="1" dirty="0"/>
              <a:t>entendimento</a:t>
            </a:r>
            <a:r>
              <a:rPr lang="pt-BR" sz="1800" dirty="0"/>
              <a:t> sobre a situação</a:t>
            </a:r>
          </a:p>
          <a:p>
            <a:pPr lvl="2"/>
            <a:r>
              <a:rPr lang="pt-BR" sz="1800" dirty="0"/>
              <a:t>Queremos obter a opinião e as reações das pessoas sobre uma </a:t>
            </a:r>
            <a:r>
              <a:rPr lang="pt-BR" sz="1800" b="1" dirty="0"/>
              <a:t>nova ideia </a:t>
            </a:r>
            <a:r>
              <a:rPr lang="pt-BR" sz="1800" dirty="0"/>
              <a:t>de design</a:t>
            </a:r>
          </a:p>
          <a:p>
            <a:pPr lvl="1"/>
            <a:r>
              <a:rPr lang="pt-BR" dirty="0"/>
              <a:t>Exemplos:</a:t>
            </a:r>
          </a:p>
          <a:p>
            <a:pPr lvl="2"/>
            <a:r>
              <a:rPr lang="pt-BR" dirty="0"/>
              <a:t>Quais são suas principais atividades?</a:t>
            </a:r>
          </a:p>
          <a:p>
            <a:pPr lvl="2"/>
            <a:r>
              <a:rPr lang="pt-BR" dirty="0"/>
              <a:t>Como você tira as dúvidas durante suas atividades?</a:t>
            </a:r>
          </a:p>
          <a:p>
            <a:pPr lvl="2"/>
            <a:r>
              <a:rPr lang="pt-BR" dirty="0"/>
              <a:t>Como o computador te auxilia nas atividades diárias? 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52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90295"/>
            <a:ext cx="2736304" cy="6523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50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053724"/>
            <a:ext cx="6696744" cy="527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orma livre 9"/>
          <p:cNvSpPr/>
          <p:nvPr/>
        </p:nvSpPr>
        <p:spPr>
          <a:xfrm>
            <a:off x="4689792" y="1251034"/>
            <a:ext cx="646480" cy="278297"/>
          </a:xfrm>
          <a:custGeom>
            <a:avLst/>
            <a:gdLst>
              <a:gd name="connsiteX0" fmla="*/ 396918 w 570015"/>
              <a:gd name="connsiteY0" fmla="*/ 213690 h 248195"/>
              <a:gd name="connsiteX1" fmla="*/ 440051 w 570015"/>
              <a:gd name="connsiteY1" fmla="*/ 205063 h 248195"/>
              <a:gd name="connsiteX2" fmla="*/ 491809 w 570015"/>
              <a:gd name="connsiteY2" fmla="*/ 196437 h 248195"/>
              <a:gd name="connsiteX3" fmla="*/ 552194 w 570015"/>
              <a:gd name="connsiteY3" fmla="*/ 179184 h 248195"/>
              <a:gd name="connsiteX4" fmla="*/ 552194 w 570015"/>
              <a:gd name="connsiteY4" fmla="*/ 6656 h 248195"/>
              <a:gd name="connsiteX5" fmla="*/ 491809 w 570015"/>
              <a:gd name="connsiteY5" fmla="*/ 15282 h 248195"/>
              <a:gd name="connsiteX6" fmla="*/ 414171 w 570015"/>
              <a:gd name="connsiteY6" fmla="*/ 41161 h 248195"/>
              <a:gd name="connsiteX7" fmla="*/ 388292 w 570015"/>
              <a:gd name="connsiteY7" fmla="*/ 49788 h 248195"/>
              <a:gd name="connsiteX8" fmla="*/ 319281 w 570015"/>
              <a:gd name="connsiteY8" fmla="*/ 75667 h 248195"/>
              <a:gd name="connsiteX9" fmla="*/ 293401 w 570015"/>
              <a:gd name="connsiteY9" fmla="*/ 84293 h 248195"/>
              <a:gd name="connsiteX10" fmla="*/ 43235 w 570015"/>
              <a:gd name="connsiteY10" fmla="*/ 92920 h 248195"/>
              <a:gd name="connsiteX11" fmla="*/ 17356 w 570015"/>
              <a:gd name="connsiteY11" fmla="*/ 101546 h 248195"/>
              <a:gd name="connsiteX12" fmla="*/ 17356 w 570015"/>
              <a:gd name="connsiteY12" fmla="*/ 179184 h 248195"/>
              <a:gd name="connsiteX13" fmla="*/ 25983 w 570015"/>
              <a:gd name="connsiteY13" fmla="*/ 205063 h 248195"/>
              <a:gd name="connsiteX14" fmla="*/ 34609 w 570015"/>
              <a:gd name="connsiteY14" fmla="*/ 230942 h 248195"/>
              <a:gd name="connsiteX15" fmla="*/ 60488 w 570015"/>
              <a:gd name="connsiteY15" fmla="*/ 248195 h 248195"/>
              <a:gd name="connsiteX16" fmla="*/ 215764 w 570015"/>
              <a:gd name="connsiteY16" fmla="*/ 222316 h 248195"/>
              <a:gd name="connsiteX17" fmla="*/ 302028 w 570015"/>
              <a:gd name="connsiteY17" fmla="*/ 196437 h 248195"/>
              <a:gd name="connsiteX18" fmla="*/ 396918 w 570015"/>
              <a:gd name="connsiteY18" fmla="*/ 213690 h 24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015" h="248195">
                <a:moveTo>
                  <a:pt x="396918" y="213690"/>
                </a:moveTo>
                <a:cubicBezTo>
                  <a:pt x="419922" y="215128"/>
                  <a:pt x="425625" y="207686"/>
                  <a:pt x="440051" y="205063"/>
                </a:cubicBezTo>
                <a:cubicBezTo>
                  <a:pt x="457259" y="201934"/>
                  <a:pt x="474658" y="199867"/>
                  <a:pt x="491809" y="196437"/>
                </a:cubicBezTo>
                <a:cubicBezTo>
                  <a:pt x="518883" y="191022"/>
                  <a:pt x="527533" y="187404"/>
                  <a:pt x="552194" y="179184"/>
                </a:cubicBezTo>
                <a:cubicBezTo>
                  <a:pt x="566208" y="123124"/>
                  <a:pt x="584077" y="66436"/>
                  <a:pt x="552194" y="6656"/>
                </a:cubicBezTo>
                <a:cubicBezTo>
                  <a:pt x="542626" y="-11285"/>
                  <a:pt x="511937" y="12407"/>
                  <a:pt x="491809" y="15282"/>
                </a:cubicBezTo>
                <a:lnTo>
                  <a:pt x="414171" y="41161"/>
                </a:lnTo>
                <a:cubicBezTo>
                  <a:pt x="405545" y="44036"/>
                  <a:pt x="395858" y="44744"/>
                  <a:pt x="388292" y="49788"/>
                </a:cubicBezTo>
                <a:cubicBezTo>
                  <a:pt x="345692" y="78189"/>
                  <a:pt x="378974" y="60745"/>
                  <a:pt x="319281" y="75667"/>
                </a:cubicBezTo>
                <a:cubicBezTo>
                  <a:pt x="310459" y="77872"/>
                  <a:pt x="302477" y="83726"/>
                  <a:pt x="293401" y="84293"/>
                </a:cubicBezTo>
                <a:cubicBezTo>
                  <a:pt x="210125" y="89498"/>
                  <a:pt x="126624" y="90044"/>
                  <a:pt x="43235" y="92920"/>
                </a:cubicBezTo>
                <a:cubicBezTo>
                  <a:pt x="34609" y="95795"/>
                  <a:pt x="24456" y="95866"/>
                  <a:pt x="17356" y="101546"/>
                </a:cubicBezTo>
                <a:cubicBezTo>
                  <a:pt x="-15021" y="127447"/>
                  <a:pt x="5659" y="144093"/>
                  <a:pt x="17356" y="179184"/>
                </a:cubicBezTo>
                <a:lnTo>
                  <a:pt x="25983" y="205063"/>
                </a:lnTo>
                <a:cubicBezTo>
                  <a:pt x="28858" y="213689"/>
                  <a:pt x="27043" y="225898"/>
                  <a:pt x="34609" y="230942"/>
                </a:cubicBezTo>
                <a:lnTo>
                  <a:pt x="60488" y="248195"/>
                </a:lnTo>
                <a:cubicBezTo>
                  <a:pt x="128105" y="241434"/>
                  <a:pt x="153378" y="243112"/>
                  <a:pt x="215764" y="222316"/>
                </a:cubicBezTo>
                <a:cubicBezTo>
                  <a:pt x="222530" y="220060"/>
                  <a:pt x="286543" y="197252"/>
                  <a:pt x="302028" y="196437"/>
                </a:cubicBezTo>
                <a:cubicBezTo>
                  <a:pt x="345100" y="194170"/>
                  <a:pt x="373914" y="212252"/>
                  <a:pt x="396918" y="2136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4680505" y="1844824"/>
            <a:ext cx="900957" cy="386906"/>
          </a:xfrm>
          <a:custGeom>
            <a:avLst/>
            <a:gdLst>
              <a:gd name="connsiteX0" fmla="*/ 328566 w 794392"/>
              <a:gd name="connsiteY0" fmla="*/ 207034 h 345056"/>
              <a:gd name="connsiteX1" fmla="*/ 285434 w 794392"/>
              <a:gd name="connsiteY1" fmla="*/ 241539 h 345056"/>
              <a:gd name="connsiteX2" fmla="*/ 259554 w 794392"/>
              <a:gd name="connsiteY2" fmla="*/ 250166 h 345056"/>
              <a:gd name="connsiteX3" fmla="*/ 95652 w 794392"/>
              <a:gd name="connsiteY3" fmla="*/ 241539 h 345056"/>
              <a:gd name="connsiteX4" fmla="*/ 78400 w 794392"/>
              <a:gd name="connsiteY4" fmla="*/ 215660 h 345056"/>
              <a:gd name="connsiteX5" fmla="*/ 18015 w 794392"/>
              <a:gd name="connsiteY5" fmla="*/ 189781 h 345056"/>
              <a:gd name="connsiteX6" fmla="*/ 762 w 794392"/>
              <a:gd name="connsiteY6" fmla="*/ 138022 h 345056"/>
              <a:gd name="connsiteX7" fmla="*/ 26641 w 794392"/>
              <a:gd name="connsiteY7" fmla="*/ 77638 h 345056"/>
              <a:gd name="connsiteX8" fmla="*/ 78400 w 794392"/>
              <a:gd name="connsiteY8" fmla="*/ 60385 h 345056"/>
              <a:gd name="connsiteX9" fmla="*/ 130158 w 794392"/>
              <a:gd name="connsiteY9" fmla="*/ 43132 h 345056"/>
              <a:gd name="connsiteX10" fmla="*/ 181917 w 794392"/>
              <a:gd name="connsiteY10" fmla="*/ 34505 h 345056"/>
              <a:gd name="connsiteX11" fmla="*/ 319939 w 794392"/>
              <a:gd name="connsiteY11" fmla="*/ 43132 h 345056"/>
              <a:gd name="connsiteX12" fmla="*/ 345819 w 794392"/>
              <a:gd name="connsiteY12" fmla="*/ 51758 h 345056"/>
              <a:gd name="connsiteX13" fmla="*/ 397577 w 794392"/>
              <a:gd name="connsiteY13" fmla="*/ 60385 h 345056"/>
              <a:gd name="connsiteX14" fmla="*/ 449336 w 794392"/>
              <a:gd name="connsiteY14" fmla="*/ 86264 h 345056"/>
              <a:gd name="connsiteX15" fmla="*/ 501094 w 794392"/>
              <a:gd name="connsiteY15" fmla="*/ 112143 h 345056"/>
              <a:gd name="connsiteX16" fmla="*/ 595985 w 794392"/>
              <a:gd name="connsiteY16" fmla="*/ 103517 h 345056"/>
              <a:gd name="connsiteX17" fmla="*/ 613237 w 794392"/>
              <a:gd name="connsiteY17" fmla="*/ 51758 h 345056"/>
              <a:gd name="connsiteX18" fmla="*/ 621864 w 794392"/>
              <a:gd name="connsiteY18" fmla="*/ 25879 h 345056"/>
              <a:gd name="connsiteX19" fmla="*/ 682249 w 794392"/>
              <a:gd name="connsiteY19" fmla="*/ 0 h 345056"/>
              <a:gd name="connsiteX20" fmla="*/ 716754 w 794392"/>
              <a:gd name="connsiteY20" fmla="*/ 8626 h 345056"/>
              <a:gd name="connsiteX21" fmla="*/ 742634 w 794392"/>
              <a:gd name="connsiteY21" fmla="*/ 60385 h 345056"/>
              <a:gd name="connsiteX22" fmla="*/ 777139 w 794392"/>
              <a:gd name="connsiteY22" fmla="*/ 189781 h 345056"/>
              <a:gd name="connsiteX23" fmla="*/ 794392 w 794392"/>
              <a:gd name="connsiteY23" fmla="*/ 215660 h 345056"/>
              <a:gd name="connsiteX24" fmla="*/ 751260 w 794392"/>
              <a:gd name="connsiteY24" fmla="*/ 250166 h 345056"/>
              <a:gd name="connsiteX25" fmla="*/ 725381 w 794392"/>
              <a:gd name="connsiteY25" fmla="*/ 267419 h 345056"/>
              <a:gd name="connsiteX26" fmla="*/ 690875 w 794392"/>
              <a:gd name="connsiteY26" fmla="*/ 276045 h 345056"/>
              <a:gd name="connsiteX27" fmla="*/ 501094 w 794392"/>
              <a:gd name="connsiteY27" fmla="*/ 284672 h 345056"/>
              <a:gd name="connsiteX28" fmla="*/ 475215 w 794392"/>
              <a:gd name="connsiteY28" fmla="*/ 310551 h 345056"/>
              <a:gd name="connsiteX29" fmla="*/ 423456 w 794392"/>
              <a:gd name="connsiteY29" fmla="*/ 345056 h 345056"/>
              <a:gd name="connsiteX30" fmla="*/ 328566 w 794392"/>
              <a:gd name="connsiteY30" fmla="*/ 336430 h 345056"/>
              <a:gd name="connsiteX31" fmla="*/ 311313 w 794392"/>
              <a:gd name="connsiteY31" fmla="*/ 284672 h 345056"/>
              <a:gd name="connsiteX32" fmla="*/ 328566 w 794392"/>
              <a:gd name="connsiteY32" fmla="*/ 207034 h 3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4392" h="345056">
                <a:moveTo>
                  <a:pt x="328566" y="207034"/>
                </a:moveTo>
                <a:cubicBezTo>
                  <a:pt x="324253" y="199845"/>
                  <a:pt x="301047" y="231781"/>
                  <a:pt x="285434" y="241539"/>
                </a:cubicBezTo>
                <a:cubicBezTo>
                  <a:pt x="277723" y="246358"/>
                  <a:pt x="268647" y="250166"/>
                  <a:pt x="259554" y="250166"/>
                </a:cubicBezTo>
                <a:cubicBezTo>
                  <a:pt x="204844" y="250166"/>
                  <a:pt x="150286" y="244415"/>
                  <a:pt x="95652" y="241539"/>
                </a:cubicBezTo>
                <a:cubicBezTo>
                  <a:pt x="89901" y="232913"/>
                  <a:pt x="86364" y="222297"/>
                  <a:pt x="78400" y="215660"/>
                </a:cubicBezTo>
                <a:cubicBezTo>
                  <a:pt x="64186" y="203815"/>
                  <a:pt x="35994" y="195774"/>
                  <a:pt x="18015" y="189781"/>
                </a:cubicBezTo>
                <a:cubicBezTo>
                  <a:pt x="12264" y="172528"/>
                  <a:pt x="-3649" y="155665"/>
                  <a:pt x="762" y="138022"/>
                </a:cubicBezTo>
                <a:cubicBezTo>
                  <a:pt x="4838" y="121717"/>
                  <a:pt x="8989" y="88670"/>
                  <a:pt x="26641" y="77638"/>
                </a:cubicBezTo>
                <a:cubicBezTo>
                  <a:pt x="42063" y="67999"/>
                  <a:pt x="61147" y="66136"/>
                  <a:pt x="78400" y="60385"/>
                </a:cubicBezTo>
                <a:cubicBezTo>
                  <a:pt x="78407" y="60383"/>
                  <a:pt x="130150" y="43133"/>
                  <a:pt x="130158" y="43132"/>
                </a:cubicBezTo>
                <a:lnTo>
                  <a:pt x="181917" y="34505"/>
                </a:lnTo>
                <a:cubicBezTo>
                  <a:pt x="227924" y="37381"/>
                  <a:pt x="274095" y="38306"/>
                  <a:pt x="319939" y="43132"/>
                </a:cubicBezTo>
                <a:cubicBezTo>
                  <a:pt x="328982" y="44084"/>
                  <a:pt x="336942" y="49785"/>
                  <a:pt x="345819" y="51758"/>
                </a:cubicBezTo>
                <a:cubicBezTo>
                  <a:pt x="362893" y="55552"/>
                  <a:pt x="380324" y="57509"/>
                  <a:pt x="397577" y="60385"/>
                </a:cubicBezTo>
                <a:cubicBezTo>
                  <a:pt x="471742" y="109829"/>
                  <a:pt x="377906" y="50550"/>
                  <a:pt x="449336" y="86264"/>
                </a:cubicBezTo>
                <a:cubicBezTo>
                  <a:pt x="516229" y="119710"/>
                  <a:pt x="436043" y="90460"/>
                  <a:pt x="501094" y="112143"/>
                </a:cubicBezTo>
                <a:lnTo>
                  <a:pt x="595985" y="103517"/>
                </a:lnTo>
                <a:cubicBezTo>
                  <a:pt x="611997" y="94895"/>
                  <a:pt x="607486" y="69011"/>
                  <a:pt x="613237" y="51758"/>
                </a:cubicBezTo>
                <a:cubicBezTo>
                  <a:pt x="616112" y="43132"/>
                  <a:pt x="614298" y="30923"/>
                  <a:pt x="621864" y="25879"/>
                </a:cubicBezTo>
                <a:cubicBezTo>
                  <a:pt x="657608" y="2049"/>
                  <a:pt x="637685" y="11140"/>
                  <a:pt x="682249" y="0"/>
                </a:cubicBezTo>
                <a:cubicBezTo>
                  <a:pt x="693751" y="2875"/>
                  <a:pt x="706889" y="2050"/>
                  <a:pt x="716754" y="8626"/>
                </a:cubicBezTo>
                <a:cubicBezTo>
                  <a:pt x="729404" y="17059"/>
                  <a:pt x="739190" y="46607"/>
                  <a:pt x="742634" y="60385"/>
                </a:cubicBezTo>
                <a:cubicBezTo>
                  <a:pt x="745650" y="72447"/>
                  <a:pt x="763975" y="170036"/>
                  <a:pt x="777139" y="189781"/>
                </a:cubicBezTo>
                <a:lnTo>
                  <a:pt x="794392" y="215660"/>
                </a:lnTo>
                <a:cubicBezTo>
                  <a:pt x="779709" y="259709"/>
                  <a:pt x="797596" y="230307"/>
                  <a:pt x="751260" y="250166"/>
                </a:cubicBezTo>
                <a:cubicBezTo>
                  <a:pt x="741731" y="254250"/>
                  <a:pt x="734910" y="263335"/>
                  <a:pt x="725381" y="267419"/>
                </a:cubicBezTo>
                <a:cubicBezTo>
                  <a:pt x="714484" y="272089"/>
                  <a:pt x="702696" y="275136"/>
                  <a:pt x="690875" y="276045"/>
                </a:cubicBezTo>
                <a:cubicBezTo>
                  <a:pt x="627736" y="280902"/>
                  <a:pt x="564354" y="281796"/>
                  <a:pt x="501094" y="284672"/>
                </a:cubicBezTo>
                <a:cubicBezTo>
                  <a:pt x="492468" y="293298"/>
                  <a:pt x="484845" y="303061"/>
                  <a:pt x="475215" y="310551"/>
                </a:cubicBezTo>
                <a:cubicBezTo>
                  <a:pt x="458847" y="323281"/>
                  <a:pt x="423456" y="345056"/>
                  <a:pt x="423456" y="345056"/>
                </a:cubicBezTo>
                <a:lnTo>
                  <a:pt x="328566" y="336430"/>
                </a:lnTo>
                <a:cubicBezTo>
                  <a:pt x="312554" y="327808"/>
                  <a:pt x="317064" y="301925"/>
                  <a:pt x="311313" y="284672"/>
                </a:cubicBezTo>
                <a:cubicBezTo>
                  <a:pt x="300867" y="253336"/>
                  <a:pt x="332879" y="214223"/>
                  <a:pt x="328566" y="20703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4882868" y="3858900"/>
            <a:ext cx="682433" cy="290180"/>
          </a:xfrm>
          <a:custGeom>
            <a:avLst/>
            <a:gdLst>
              <a:gd name="connsiteX0" fmla="*/ 549957 w 601715"/>
              <a:gd name="connsiteY0" fmla="*/ 43132 h 258793"/>
              <a:gd name="connsiteX1" fmla="*/ 506825 w 601715"/>
              <a:gd name="connsiteY1" fmla="*/ 17253 h 258793"/>
              <a:gd name="connsiteX2" fmla="*/ 472319 w 601715"/>
              <a:gd name="connsiteY2" fmla="*/ 8627 h 258793"/>
              <a:gd name="connsiteX3" fmla="*/ 213527 w 601715"/>
              <a:gd name="connsiteY3" fmla="*/ 0 h 258793"/>
              <a:gd name="connsiteX4" fmla="*/ 75504 w 601715"/>
              <a:gd name="connsiteY4" fmla="*/ 25880 h 258793"/>
              <a:gd name="connsiteX5" fmla="*/ 23746 w 601715"/>
              <a:gd name="connsiteY5" fmla="*/ 60385 h 258793"/>
              <a:gd name="connsiteX6" fmla="*/ 15119 w 601715"/>
              <a:gd name="connsiteY6" fmla="*/ 232914 h 258793"/>
              <a:gd name="connsiteX7" fmla="*/ 75504 w 601715"/>
              <a:gd name="connsiteY7" fmla="*/ 258793 h 258793"/>
              <a:gd name="connsiteX8" fmla="*/ 135889 w 601715"/>
              <a:gd name="connsiteY8" fmla="*/ 250166 h 258793"/>
              <a:gd name="connsiteX9" fmla="*/ 213527 w 601715"/>
              <a:gd name="connsiteY9" fmla="*/ 224287 h 258793"/>
              <a:gd name="connsiteX10" fmla="*/ 239406 w 601715"/>
              <a:gd name="connsiteY10" fmla="*/ 215661 h 258793"/>
              <a:gd name="connsiteX11" fmla="*/ 549957 w 601715"/>
              <a:gd name="connsiteY11" fmla="*/ 198408 h 258793"/>
              <a:gd name="connsiteX12" fmla="*/ 575836 w 601715"/>
              <a:gd name="connsiteY12" fmla="*/ 189782 h 258793"/>
              <a:gd name="connsiteX13" fmla="*/ 601715 w 601715"/>
              <a:gd name="connsiteY13" fmla="*/ 138023 h 258793"/>
              <a:gd name="connsiteX14" fmla="*/ 593089 w 601715"/>
              <a:gd name="connsiteY14" fmla="*/ 103517 h 258793"/>
              <a:gd name="connsiteX15" fmla="*/ 558583 w 601715"/>
              <a:gd name="connsiteY15" fmla="*/ 94891 h 258793"/>
              <a:gd name="connsiteX16" fmla="*/ 532704 w 601715"/>
              <a:gd name="connsiteY16" fmla="*/ 77638 h 258793"/>
              <a:gd name="connsiteX17" fmla="*/ 549957 w 601715"/>
              <a:gd name="connsiteY17" fmla="*/ 43132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1715" h="258793">
                <a:moveTo>
                  <a:pt x="549957" y="43132"/>
                </a:moveTo>
                <a:cubicBezTo>
                  <a:pt x="545644" y="33068"/>
                  <a:pt x="522147" y="24062"/>
                  <a:pt x="506825" y="17253"/>
                </a:cubicBezTo>
                <a:cubicBezTo>
                  <a:pt x="495991" y="12438"/>
                  <a:pt x="484154" y="9323"/>
                  <a:pt x="472319" y="8627"/>
                </a:cubicBezTo>
                <a:cubicBezTo>
                  <a:pt x="386156" y="3559"/>
                  <a:pt x="299791" y="2876"/>
                  <a:pt x="213527" y="0"/>
                </a:cubicBezTo>
                <a:cubicBezTo>
                  <a:pt x="183172" y="3036"/>
                  <a:pt x="108105" y="4146"/>
                  <a:pt x="75504" y="25880"/>
                </a:cubicBezTo>
                <a:lnTo>
                  <a:pt x="23746" y="60385"/>
                </a:lnTo>
                <a:cubicBezTo>
                  <a:pt x="1519" y="127067"/>
                  <a:pt x="-12087" y="145856"/>
                  <a:pt x="15119" y="232914"/>
                </a:cubicBezTo>
                <a:cubicBezTo>
                  <a:pt x="17597" y="240844"/>
                  <a:pt x="65824" y="255566"/>
                  <a:pt x="75504" y="258793"/>
                </a:cubicBezTo>
                <a:cubicBezTo>
                  <a:pt x="95632" y="255917"/>
                  <a:pt x="116077" y="254738"/>
                  <a:pt x="135889" y="250166"/>
                </a:cubicBezTo>
                <a:cubicBezTo>
                  <a:pt x="135907" y="250162"/>
                  <a:pt x="200579" y="228603"/>
                  <a:pt x="213527" y="224287"/>
                </a:cubicBezTo>
                <a:cubicBezTo>
                  <a:pt x="222153" y="221412"/>
                  <a:pt x="230344" y="216416"/>
                  <a:pt x="239406" y="215661"/>
                </a:cubicBezTo>
                <a:cubicBezTo>
                  <a:pt x="411756" y="201298"/>
                  <a:pt x="308328" y="208475"/>
                  <a:pt x="549957" y="198408"/>
                </a:cubicBezTo>
                <a:cubicBezTo>
                  <a:pt x="558583" y="195533"/>
                  <a:pt x="568736" y="195462"/>
                  <a:pt x="575836" y="189782"/>
                </a:cubicBezTo>
                <a:cubicBezTo>
                  <a:pt x="591038" y="177620"/>
                  <a:pt x="596032" y="155072"/>
                  <a:pt x="601715" y="138023"/>
                </a:cubicBezTo>
                <a:cubicBezTo>
                  <a:pt x="598840" y="126521"/>
                  <a:pt x="601472" y="111900"/>
                  <a:pt x="593089" y="103517"/>
                </a:cubicBezTo>
                <a:cubicBezTo>
                  <a:pt x="584706" y="95134"/>
                  <a:pt x="569480" y="99561"/>
                  <a:pt x="558583" y="94891"/>
                </a:cubicBezTo>
                <a:cubicBezTo>
                  <a:pt x="549054" y="90807"/>
                  <a:pt x="541330" y="83389"/>
                  <a:pt x="532704" y="77638"/>
                </a:cubicBezTo>
                <a:cubicBezTo>
                  <a:pt x="520441" y="40847"/>
                  <a:pt x="554270" y="53196"/>
                  <a:pt x="549957" y="431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6464798" y="3645024"/>
            <a:ext cx="495298" cy="397738"/>
          </a:xfrm>
          <a:custGeom>
            <a:avLst/>
            <a:gdLst>
              <a:gd name="connsiteX0" fmla="*/ 242102 w 436714"/>
              <a:gd name="connsiteY0" fmla="*/ 242574 h 354717"/>
              <a:gd name="connsiteX1" fmla="*/ 155838 w 436714"/>
              <a:gd name="connsiteY1" fmla="*/ 251200 h 354717"/>
              <a:gd name="connsiteX2" fmla="*/ 26442 w 436714"/>
              <a:gd name="connsiteY2" fmla="*/ 268453 h 354717"/>
              <a:gd name="connsiteX3" fmla="*/ 563 w 436714"/>
              <a:gd name="connsiteY3" fmla="*/ 259826 h 354717"/>
              <a:gd name="connsiteX4" fmla="*/ 17815 w 436714"/>
              <a:gd name="connsiteY4" fmla="*/ 156309 h 354717"/>
              <a:gd name="connsiteX5" fmla="*/ 35068 w 436714"/>
              <a:gd name="connsiteY5" fmla="*/ 130430 h 354717"/>
              <a:gd name="connsiteX6" fmla="*/ 60948 w 436714"/>
              <a:gd name="connsiteY6" fmla="*/ 78672 h 354717"/>
              <a:gd name="connsiteX7" fmla="*/ 95453 w 436714"/>
              <a:gd name="connsiteY7" fmla="*/ 70045 h 354717"/>
              <a:gd name="connsiteX8" fmla="*/ 216223 w 436714"/>
              <a:gd name="connsiteY8" fmla="*/ 52792 h 354717"/>
              <a:gd name="connsiteX9" fmla="*/ 242102 w 436714"/>
              <a:gd name="connsiteY9" fmla="*/ 26913 h 354717"/>
              <a:gd name="connsiteX10" fmla="*/ 259355 w 436714"/>
              <a:gd name="connsiteY10" fmla="*/ 1034 h 354717"/>
              <a:gd name="connsiteX11" fmla="*/ 311114 w 436714"/>
              <a:gd name="connsiteY11" fmla="*/ 9660 h 354717"/>
              <a:gd name="connsiteX12" fmla="*/ 319740 w 436714"/>
              <a:gd name="connsiteY12" fmla="*/ 61419 h 354717"/>
              <a:gd name="connsiteX13" fmla="*/ 328366 w 436714"/>
              <a:gd name="connsiteY13" fmla="*/ 87298 h 354717"/>
              <a:gd name="connsiteX14" fmla="*/ 414631 w 436714"/>
              <a:gd name="connsiteY14" fmla="*/ 104551 h 354717"/>
              <a:gd name="connsiteX15" fmla="*/ 423257 w 436714"/>
              <a:gd name="connsiteY15" fmla="*/ 216694 h 354717"/>
              <a:gd name="connsiteX16" fmla="*/ 397378 w 436714"/>
              <a:gd name="connsiteY16" fmla="*/ 233947 h 354717"/>
              <a:gd name="connsiteX17" fmla="*/ 345619 w 436714"/>
              <a:gd name="connsiteY17" fmla="*/ 251200 h 354717"/>
              <a:gd name="connsiteX18" fmla="*/ 354246 w 436714"/>
              <a:gd name="connsiteY18" fmla="*/ 302958 h 354717"/>
              <a:gd name="connsiteX19" fmla="*/ 336993 w 436714"/>
              <a:gd name="connsiteY19" fmla="*/ 354717 h 354717"/>
              <a:gd name="connsiteX20" fmla="*/ 250729 w 436714"/>
              <a:gd name="connsiteY20" fmla="*/ 320211 h 354717"/>
              <a:gd name="connsiteX21" fmla="*/ 242102 w 436714"/>
              <a:gd name="connsiteY21" fmla="*/ 242574 h 35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6714" h="354717">
                <a:moveTo>
                  <a:pt x="242102" y="242574"/>
                </a:moveTo>
                <a:cubicBezTo>
                  <a:pt x="226287" y="231072"/>
                  <a:pt x="184617" y="248584"/>
                  <a:pt x="155838" y="251200"/>
                </a:cubicBezTo>
                <a:cubicBezTo>
                  <a:pt x="39742" y="261754"/>
                  <a:pt x="86093" y="248568"/>
                  <a:pt x="26442" y="268453"/>
                </a:cubicBezTo>
                <a:cubicBezTo>
                  <a:pt x="17816" y="265577"/>
                  <a:pt x="2346" y="268742"/>
                  <a:pt x="563" y="259826"/>
                </a:cubicBezTo>
                <a:cubicBezTo>
                  <a:pt x="-2170" y="246163"/>
                  <a:pt x="5273" y="181394"/>
                  <a:pt x="17815" y="156309"/>
                </a:cubicBezTo>
                <a:cubicBezTo>
                  <a:pt x="22451" y="147036"/>
                  <a:pt x="30431" y="139703"/>
                  <a:pt x="35068" y="130430"/>
                </a:cubicBezTo>
                <a:cubicBezTo>
                  <a:pt x="43680" y="113207"/>
                  <a:pt x="42407" y="91033"/>
                  <a:pt x="60948" y="78672"/>
                </a:cubicBezTo>
                <a:cubicBezTo>
                  <a:pt x="70812" y="72096"/>
                  <a:pt x="84053" y="73302"/>
                  <a:pt x="95453" y="70045"/>
                </a:cubicBezTo>
                <a:cubicBezTo>
                  <a:pt x="165149" y="50131"/>
                  <a:pt x="64474" y="66588"/>
                  <a:pt x="216223" y="52792"/>
                </a:cubicBezTo>
                <a:cubicBezTo>
                  <a:pt x="224849" y="44166"/>
                  <a:pt x="234292" y="36285"/>
                  <a:pt x="242102" y="26913"/>
                </a:cubicBezTo>
                <a:cubicBezTo>
                  <a:pt x="248739" y="18948"/>
                  <a:pt x="249297" y="3549"/>
                  <a:pt x="259355" y="1034"/>
                </a:cubicBezTo>
                <a:cubicBezTo>
                  <a:pt x="276324" y="-3208"/>
                  <a:pt x="293861" y="6785"/>
                  <a:pt x="311114" y="9660"/>
                </a:cubicBezTo>
                <a:cubicBezTo>
                  <a:pt x="313989" y="26913"/>
                  <a:pt x="315946" y="44345"/>
                  <a:pt x="319740" y="61419"/>
                </a:cubicBezTo>
                <a:cubicBezTo>
                  <a:pt x="321712" y="70295"/>
                  <a:pt x="320088" y="83535"/>
                  <a:pt x="328366" y="87298"/>
                </a:cubicBezTo>
                <a:cubicBezTo>
                  <a:pt x="355062" y="99432"/>
                  <a:pt x="385876" y="98800"/>
                  <a:pt x="414631" y="104551"/>
                </a:cubicBezTo>
                <a:cubicBezTo>
                  <a:pt x="436999" y="149289"/>
                  <a:pt x="446522" y="152715"/>
                  <a:pt x="423257" y="216694"/>
                </a:cubicBezTo>
                <a:cubicBezTo>
                  <a:pt x="419714" y="226437"/>
                  <a:pt x="406852" y="229736"/>
                  <a:pt x="397378" y="233947"/>
                </a:cubicBezTo>
                <a:cubicBezTo>
                  <a:pt x="380759" y="241333"/>
                  <a:pt x="345619" y="251200"/>
                  <a:pt x="345619" y="251200"/>
                </a:cubicBezTo>
                <a:cubicBezTo>
                  <a:pt x="314159" y="345583"/>
                  <a:pt x="354246" y="202620"/>
                  <a:pt x="354246" y="302958"/>
                </a:cubicBezTo>
                <a:cubicBezTo>
                  <a:pt x="354246" y="321144"/>
                  <a:pt x="342744" y="337464"/>
                  <a:pt x="336993" y="354717"/>
                </a:cubicBezTo>
                <a:cubicBezTo>
                  <a:pt x="304640" y="350673"/>
                  <a:pt x="259846" y="362756"/>
                  <a:pt x="250729" y="320211"/>
                </a:cubicBezTo>
                <a:cubicBezTo>
                  <a:pt x="229168" y="219594"/>
                  <a:pt x="257917" y="254076"/>
                  <a:pt x="242102" y="2425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6523357" y="4077072"/>
            <a:ext cx="508747" cy="291116"/>
          </a:xfrm>
          <a:custGeom>
            <a:avLst/>
            <a:gdLst>
              <a:gd name="connsiteX0" fmla="*/ 422694 w 448573"/>
              <a:gd name="connsiteY0" fmla="*/ 224314 h 259627"/>
              <a:gd name="connsiteX1" fmla="*/ 362309 w 448573"/>
              <a:gd name="connsiteY1" fmla="*/ 232940 h 259627"/>
              <a:gd name="connsiteX2" fmla="*/ 301924 w 448573"/>
              <a:gd name="connsiteY2" fmla="*/ 250193 h 259627"/>
              <a:gd name="connsiteX3" fmla="*/ 146649 w 448573"/>
              <a:gd name="connsiteY3" fmla="*/ 258819 h 259627"/>
              <a:gd name="connsiteX4" fmla="*/ 17252 w 448573"/>
              <a:gd name="connsiteY4" fmla="*/ 250193 h 259627"/>
              <a:gd name="connsiteX5" fmla="*/ 0 w 448573"/>
              <a:gd name="connsiteY5" fmla="*/ 198435 h 259627"/>
              <a:gd name="connsiteX6" fmla="*/ 34505 w 448573"/>
              <a:gd name="connsiteY6" fmla="*/ 138050 h 259627"/>
              <a:gd name="connsiteX7" fmla="*/ 86264 w 448573"/>
              <a:gd name="connsiteY7" fmla="*/ 120797 h 259627"/>
              <a:gd name="connsiteX8" fmla="*/ 103517 w 448573"/>
              <a:gd name="connsiteY8" fmla="*/ 94918 h 259627"/>
              <a:gd name="connsiteX9" fmla="*/ 77637 w 448573"/>
              <a:gd name="connsiteY9" fmla="*/ 43159 h 259627"/>
              <a:gd name="connsiteX10" fmla="*/ 69011 w 448573"/>
              <a:gd name="connsiteY10" fmla="*/ 17280 h 259627"/>
              <a:gd name="connsiteX11" fmla="*/ 129396 w 448573"/>
              <a:gd name="connsiteY11" fmla="*/ 8653 h 259627"/>
              <a:gd name="connsiteX12" fmla="*/ 163901 w 448573"/>
              <a:gd name="connsiteY12" fmla="*/ 69038 h 259627"/>
              <a:gd name="connsiteX13" fmla="*/ 215660 w 448573"/>
              <a:gd name="connsiteY13" fmla="*/ 60412 h 259627"/>
              <a:gd name="connsiteX14" fmla="*/ 232913 w 448573"/>
              <a:gd name="connsiteY14" fmla="*/ 34533 h 259627"/>
              <a:gd name="connsiteX15" fmla="*/ 284671 w 448573"/>
              <a:gd name="connsiteY15" fmla="*/ 8653 h 259627"/>
              <a:gd name="connsiteX16" fmla="*/ 405441 w 448573"/>
              <a:gd name="connsiteY16" fmla="*/ 51786 h 259627"/>
              <a:gd name="connsiteX17" fmla="*/ 439947 w 448573"/>
              <a:gd name="connsiteY17" fmla="*/ 129423 h 259627"/>
              <a:gd name="connsiteX18" fmla="*/ 448573 w 448573"/>
              <a:gd name="connsiteY18" fmla="*/ 155303 h 259627"/>
              <a:gd name="connsiteX19" fmla="*/ 439947 w 448573"/>
              <a:gd name="connsiteY19" fmla="*/ 207061 h 259627"/>
              <a:gd name="connsiteX20" fmla="*/ 414067 w 448573"/>
              <a:gd name="connsiteY20" fmla="*/ 224314 h 259627"/>
              <a:gd name="connsiteX21" fmla="*/ 422694 w 448573"/>
              <a:gd name="connsiteY21" fmla="*/ 224314 h 25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48573" h="259627">
                <a:moveTo>
                  <a:pt x="422694" y="224314"/>
                </a:moveTo>
                <a:cubicBezTo>
                  <a:pt x="414068" y="225752"/>
                  <a:pt x="382247" y="228952"/>
                  <a:pt x="362309" y="232940"/>
                </a:cubicBezTo>
                <a:cubicBezTo>
                  <a:pt x="328256" y="239751"/>
                  <a:pt x="341245" y="246619"/>
                  <a:pt x="301924" y="250193"/>
                </a:cubicBezTo>
                <a:cubicBezTo>
                  <a:pt x="250299" y="254886"/>
                  <a:pt x="198407" y="255944"/>
                  <a:pt x="146649" y="258819"/>
                </a:cubicBezTo>
                <a:cubicBezTo>
                  <a:pt x="103517" y="255944"/>
                  <a:pt x="57224" y="266652"/>
                  <a:pt x="17252" y="250193"/>
                </a:cubicBezTo>
                <a:cubicBezTo>
                  <a:pt x="436" y="243269"/>
                  <a:pt x="0" y="198435"/>
                  <a:pt x="0" y="198435"/>
                </a:cubicBezTo>
                <a:cubicBezTo>
                  <a:pt x="8032" y="158272"/>
                  <a:pt x="-1716" y="154148"/>
                  <a:pt x="34505" y="138050"/>
                </a:cubicBezTo>
                <a:cubicBezTo>
                  <a:pt x="51124" y="130664"/>
                  <a:pt x="86264" y="120797"/>
                  <a:pt x="86264" y="120797"/>
                </a:cubicBezTo>
                <a:cubicBezTo>
                  <a:pt x="92015" y="112171"/>
                  <a:pt x="101813" y="105145"/>
                  <a:pt x="103517" y="94918"/>
                </a:cubicBezTo>
                <a:cubicBezTo>
                  <a:pt x="105898" y="80632"/>
                  <a:pt x="83646" y="52172"/>
                  <a:pt x="77637" y="43159"/>
                </a:cubicBezTo>
                <a:cubicBezTo>
                  <a:pt x="74762" y="34533"/>
                  <a:pt x="65634" y="25723"/>
                  <a:pt x="69011" y="17280"/>
                </a:cubicBezTo>
                <a:cubicBezTo>
                  <a:pt x="80926" y="-12506"/>
                  <a:pt x="112082" y="4325"/>
                  <a:pt x="129396" y="8653"/>
                </a:cubicBezTo>
                <a:cubicBezTo>
                  <a:pt x="129680" y="9220"/>
                  <a:pt x="156935" y="67296"/>
                  <a:pt x="163901" y="69038"/>
                </a:cubicBezTo>
                <a:cubicBezTo>
                  <a:pt x="180870" y="73280"/>
                  <a:pt x="198407" y="63287"/>
                  <a:pt x="215660" y="60412"/>
                </a:cubicBezTo>
                <a:cubicBezTo>
                  <a:pt x="221411" y="51786"/>
                  <a:pt x="225582" y="41864"/>
                  <a:pt x="232913" y="34533"/>
                </a:cubicBezTo>
                <a:cubicBezTo>
                  <a:pt x="249635" y="17811"/>
                  <a:pt x="263623" y="15670"/>
                  <a:pt x="284671" y="8653"/>
                </a:cubicBezTo>
                <a:cubicBezTo>
                  <a:pt x="355719" y="56018"/>
                  <a:pt x="315855" y="40587"/>
                  <a:pt x="405441" y="51786"/>
                </a:cubicBezTo>
                <a:cubicBezTo>
                  <a:pt x="432781" y="92795"/>
                  <a:pt x="419417" y="67831"/>
                  <a:pt x="439947" y="129423"/>
                </a:cubicBezTo>
                <a:lnTo>
                  <a:pt x="448573" y="155303"/>
                </a:lnTo>
                <a:cubicBezTo>
                  <a:pt x="445698" y="172556"/>
                  <a:pt x="447769" y="191417"/>
                  <a:pt x="439947" y="207061"/>
                </a:cubicBezTo>
                <a:cubicBezTo>
                  <a:pt x="435310" y="216334"/>
                  <a:pt x="422163" y="217837"/>
                  <a:pt x="414067" y="224314"/>
                </a:cubicBezTo>
                <a:cubicBezTo>
                  <a:pt x="407716" y="229395"/>
                  <a:pt x="431320" y="222876"/>
                  <a:pt x="422694" y="2243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5612525" y="5155044"/>
            <a:ext cx="627491" cy="290180"/>
          </a:xfrm>
          <a:custGeom>
            <a:avLst/>
            <a:gdLst>
              <a:gd name="connsiteX0" fmla="*/ 501513 w 553272"/>
              <a:gd name="connsiteY0" fmla="*/ 258793 h 258793"/>
              <a:gd name="connsiteX1" fmla="*/ 354864 w 553272"/>
              <a:gd name="connsiteY1" fmla="*/ 250166 h 258793"/>
              <a:gd name="connsiteX2" fmla="*/ 311732 w 553272"/>
              <a:gd name="connsiteY2" fmla="*/ 241540 h 258793"/>
              <a:gd name="connsiteX3" fmla="*/ 121951 w 553272"/>
              <a:gd name="connsiteY3" fmla="*/ 250166 h 258793"/>
              <a:gd name="connsiteX4" fmla="*/ 1181 w 553272"/>
              <a:gd name="connsiteY4" fmla="*/ 215661 h 258793"/>
              <a:gd name="connsiteX5" fmla="*/ 9808 w 553272"/>
              <a:gd name="connsiteY5" fmla="*/ 163902 h 258793"/>
              <a:gd name="connsiteX6" fmla="*/ 61566 w 553272"/>
              <a:gd name="connsiteY6" fmla="*/ 146650 h 258793"/>
              <a:gd name="connsiteX7" fmla="*/ 70193 w 553272"/>
              <a:gd name="connsiteY7" fmla="*/ 51759 h 258793"/>
              <a:gd name="connsiteX8" fmla="*/ 121951 w 553272"/>
              <a:gd name="connsiteY8" fmla="*/ 34506 h 258793"/>
              <a:gd name="connsiteX9" fmla="*/ 156457 w 553272"/>
              <a:gd name="connsiteY9" fmla="*/ 43133 h 258793"/>
              <a:gd name="connsiteX10" fmla="*/ 173710 w 553272"/>
              <a:gd name="connsiteY10" fmla="*/ 69012 h 258793"/>
              <a:gd name="connsiteX11" fmla="*/ 199589 w 553272"/>
              <a:gd name="connsiteY11" fmla="*/ 86265 h 258793"/>
              <a:gd name="connsiteX12" fmla="*/ 285853 w 553272"/>
              <a:gd name="connsiteY12" fmla="*/ 77638 h 258793"/>
              <a:gd name="connsiteX13" fmla="*/ 311732 w 553272"/>
              <a:gd name="connsiteY13" fmla="*/ 69012 h 258793"/>
              <a:gd name="connsiteX14" fmla="*/ 372117 w 553272"/>
              <a:gd name="connsiteY14" fmla="*/ 51759 h 258793"/>
              <a:gd name="connsiteX15" fmla="*/ 441129 w 553272"/>
              <a:gd name="connsiteY15" fmla="*/ 8627 h 258793"/>
              <a:gd name="connsiteX16" fmla="*/ 467008 w 553272"/>
              <a:gd name="connsiteY16" fmla="*/ 0 h 258793"/>
              <a:gd name="connsiteX17" fmla="*/ 518766 w 553272"/>
              <a:gd name="connsiteY17" fmla="*/ 8627 h 258793"/>
              <a:gd name="connsiteX18" fmla="*/ 527393 w 553272"/>
              <a:gd name="connsiteY18" fmla="*/ 77638 h 258793"/>
              <a:gd name="connsiteX19" fmla="*/ 536019 w 553272"/>
              <a:gd name="connsiteY19" fmla="*/ 138023 h 258793"/>
              <a:gd name="connsiteX20" fmla="*/ 553272 w 553272"/>
              <a:gd name="connsiteY20" fmla="*/ 189782 h 258793"/>
              <a:gd name="connsiteX21" fmla="*/ 544646 w 553272"/>
              <a:gd name="connsiteY21" fmla="*/ 224287 h 258793"/>
              <a:gd name="connsiteX22" fmla="*/ 475634 w 553272"/>
              <a:gd name="connsiteY22" fmla="*/ 250166 h 258793"/>
              <a:gd name="connsiteX23" fmla="*/ 501513 w 553272"/>
              <a:gd name="connsiteY23" fmla="*/ 258793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3272" h="258793">
                <a:moveTo>
                  <a:pt x="501513" y="258793"/>
                </a:moveTo>
                <a:cubicBezTo>
                  <a:pt x="481385" y="258793"/>
                  <a:pt x="403630" y="254599"/>
                  <a:pt x="354864" y="250166"/>
                </a:cubicBezTo>
                <a:cubicBezTo>
                  <a:pt x="340262" y="248839"/>
                  <a:pt x="326394" y="241540"/>
                  <a:pt x="311732" y="241540"/>
                </a:cubicBezTo>
                <a:cubicBezTo>
                  <a:pt x="248406" y="241540"/>
                  <a:pt x="185211" y="247291"/>
                  <a:pt x="121951" y="250166"/>
                </a:cubicBezTo>
                <a:cubicBezTo>
                  <a:pt x="110524" y="249214"/>
                  <a:pt x="6973" y="267794"/>
                  <a:pt x="1181" y="215661"/>
                </a:cubicBezTo>
                <a:cubicBezTo>
                  <a:pt x="-750" y="198277"/>
                  <a:pt x="-1710" y="177065"/>
                  <a:pt x="9808" y="163902"/>
                </a:cubicBezTo>
                <a:cubicBezTo>
                  <a:pt x="21783" y="150216"/>
                  <a:pt x="61566" y="146650"/>
                  <a:pt x="61566" y="146650"/>
                </a:cubicBezTo>
                <a:cubicBezTo>
                  <a:pt x="64442" y="115020"/>
                  <a:pt x="55135" y="79723"/>
                  <a:pt x="70193" y="51759"/>
                </a:cubicBezTo>
                <a:cubicBezTo>
                  <a:pt x="78815" y="35747"/>
                  <a:pt x="121951" y="34506"/>
                  <a:pt x="121951" y="34506"/>
                </a:cubicBezTo>
                <a:cubicBezTo>
                  <a:pt x="133453" y="37382"/>
                  <a:pt x="146592" y="36556"/>
                  <a:pt x="156457" y="43133"/>
                </a:cubicBezTo>
                <a:cubicBezTo>
                  <a:pt x="165083" y="48884"/>
                  <a:pt x="166379" y="61681"/>
                  <a:pt x="173710" y="69012"/>
                </a:cubicBezTo>
                <a:cubicBezTo>
                  <a:pt x="181041" y="76343"/>
                  <a:pt x="190963" y="80514"/>
                  <a:pt x="199589" y="86265"/>
                </a:cubicBezTo>
                <a:cubicBezTo>
                  <a:pt x="228344" y="83389"/>
                  <a:pt x="257291" y="82032"/>
                  <a:pt x="285853" y="77638"/>
                </a:cubicBezTo>
                <a:cubicBezTo>
                  <a:pt x="294840" y="76255"/>
                  <a:pt x="302989" y="71510"/>
                  <a:pt x="311732" y="69012"/>
                </a:cubicBezTo>
                <a:cubicBezTo>
                  <a:pt x="387554" y="47348"/>
                  <a:pt x="310069" y="72441"/>
                  <a:pt x="372117" y="51759"/>
                </a:cubicBezTo>
                <a:cubicBezTo>
                  <a:pt x="399458" y="10748"/>
                  <a:pt x="379534" y="29159"/>
                  <a:pt x="441129" y="8627"/>
                </a:cubicBezTo>
                <a:lnTo>
                  <a:pt x="467008" y="0"/>
                </a:lnTo>
                <a:cubicBezTo>
                  <a:pt x="484261" y="2876"/>
                  <a:pt x="508028" y="-5179"/>
                  <a:pt x="518766" y="8627"/>
                </a:cubicBezTo>
                <a:cubicBezTo>
                  <a:pt x="532999" y="26926"/>
                  <a:pt x="524329" y="54659"/>
                  <a:pt x="527393" y="77638"/>
                </a:cubicBezTo>
                <a:cubicBezTo>
                  <a:pt x="530080" y="97792"/>
                  <a:pt x="531447" y="118211"/>
                  <a:pt x="536019" y="138023"/>
                </a:cubicBezTo>
                <a:cubicBezTo>
                  <a:pt x="540108" y="155744"/>
                  <a:pt x="553272" y="189782"/>
                  <a:pt x="553272" y="189782"/>
                </a:cubicBezTo>
                <a:cubicBezTo>
                  <a:pt x="550397" y="201284"/>
                  <a:pt x="552236" y="215179"/>
                  <a:pt x="544646" y="224287"/>
                </a:cubicBezTo>
                <a:cubicBezTo>
                  <a:pt x="529451" y="242521"/>
                  <a:pt x="495035" y="242405"/>
                  <a:pt x="475634" y="250166"/>
                </a:cubicBezTo>
                <a:cubicBezTo>
                  <a:pt x="471858" y="251676"/>
                  <a:pt x="521641" y="258793"/>
                  <a:pt x="501513" y="25879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8148178" y="1180052"/>
            <a:ext cx="756134" cy="299853"/>
          </a:xfrm>
          <a:custGeom>
            <a:avLst/>
            <a:gdLst>
              <a:gd name="connsiteX0" fmla="*/ 640820 w 666699"/>
              <a:gd name="connsiteY0" fmla="*/ 120770 h 267419"/>
              <a:gd name="connsiteX1" fmla="*/ 597688 w 666699"/>
              <a:gd name="connsiteY1" fmla="*/ 94890 h 267419"/>
              <a:gd name="connsiteX2" fmla="*/ 571809 w 666699"/>
              <a:gd name="connsiteY2" fmla="*/ 77638 h 267419"/>
              <a:gd name="connsiteX3" fmla="*/ 520050 w 666699"/>
              <a:gd name="connsiteY3" fmla="*/ 51758 h 267419"/>
              <a:gd name="connsiteX4" fmla="*/ 476918 w 666699"/>
              <a:gd name="connsiteY4" fmla="*/ 60385 h 267419"/>
              <a:gd name="connsiteX5" fmla="*/ 425160 w 666699"/>
              <a:gd name="connsiteY5" fmla="*/ 77638 h 267419"/>
              <a:gd name="connsiteX6" fmla="*/ 356148 w 666699"/>
              <a:gd name="connsiteY6" fmla="*/ 94890 h 267419"/>
              <a:gd name="connsiteX7" fmla="*/ 278510 w 666699"/>
              <a:gd name="connsiteY7" fmla="*/ 86264 h 267419"/>
              <a:gd name="connsiteX8" fmla="*/ 252631 w 666699"/>
              <a:gd name="connsiteY8" fmla="*/ 34506 h 267419"/>
              <a:gd name="connsiteX9" fmla="*/ 200873 w 666699"/>
              <a:gd name="connsiteY9" fmla="*/ 0 h 267419"/>
              <a:gd name="connsiteX10" fmla="*/ 174994 w 666699"/>
              <a:gd name="connsiteY10" fmla="*/ 25879 h 267419"/>
              <a:gd name="connsiteX11" fmla="*/ 166367 w 666699"/>
              <a:gd name="connsiteY11" fmla="*/ 51758 h 267419"/>
              <a:gd name="connsiteX12" fmla="*/ 131861 w 666699"/>
              <a:gd name="connsiteY12" fmla="*/ 60385 h 267419"/>
              <a:gd name="connsiteX13" fmla="*/ 105982 w 666699"/>
              <a:gd name="connsiteY13" fmla="*/ 43132 h 267419"/>
              <a:gd name="connsiteX14" fmla="*/ 71477 w 666699"/>
              <a:gd name="connsiteY14" fmla="*/ 8626 h 267419"/>
              <a:gd name="connsiteX15" fmla="*/ 45597 w 666699"/>
              <a:gd name="connsiteY15" fmla="*/ 17253 h 267419"/>
              <a:gd name="connsiteX16" fmla="*/ 19718 w 666699"/>
              <a:gd name="connsiteY16" fmla="*/ 69011 h 267419"/>
              <a:gd name="connsiteX17" fmla="*/ 2465 w 666699"/>
              <a:gd name="connsiteY17" fmla="*/ 94890 h 267419"/>
              <a:gd name="connsiteX18" fmla="*/ 28344 w 666699"/>
              <a:gd name="connsiteY18" fmla="*/ 258792 h 267419"/>
              <a:gd name="connsiteX19" fmla="*/ 54224 w 666699"/>
              <a:gd name="connsiteY19" fmla="*/ 267419 h 267419"/>
              <a:gd name="connsiteX20" fmla="*/ 131861 w 666699"/>
              <a:gd name="connsiteY20" fmla="*/ 258792 h 267419"/>
              <a:gd name="connsiteX21" fmla="*/ 157741 w 666699"/>
              <a:gd name="connsiteY21" fmla="*/ 250166 h 267419"/>
              <a:gd name="connsiteX22" fmla="*/ 218126 w 666699"/>
              <a:gd name="connsiteY22" fmla="*/ 232913 h 267419"/>
              <a:gd name="connsiteX23" fmla="*/ 356148 w 666699"/>
              <a:gd name="connsiteY23" fmla="*/ 241540 h 267419"/>
              <a:gd name="connsiteX24" fmla="*/ 390654 w 666699"/>
              <a:gd name="connsiteY24" fmla="*/ 250166 h 267419"/>
              <a:gd name="connsiteX25" fmla="*/ 494171 w 666699"/>
              <a:gd name="connsiteY25" fmla="*/ 241540 h 267419"/>
              <a:gd name="connsiteX26" fmla="*/ 520050 w 666699"/>
              <a:gd name="connsiteY26" fmla="*/ 232913 h 267419"/>
              <a:gd name="connsiteX27" fmla="*/ 614941 w 666699"/>
              <a:gd name="connsiteY27" fmla="*/ 207034 h 267419"/>
              <a:gd name="connsiteX28" fmla="*/ 640820 w 666699"/>
              <a:gd name="connsiteY28" fmla="*/ 189781 h 267419"/>
              <a:gd name="connsiteX29" fmla="*/ 666699 w 666699"/>
              <a:gd name="connsiteY29" fmla="*/ 129396 h 267419"/>
              <a:gd name="connsiteX30" fmla="*/ 640820 w 666699"/>
              <a:gd name="connsiteY30" fmla="*/ 120770 h 26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66699" h="267419">
                <a:moveTo>
                  <a:pt x="640820" y="120770"/>
                </a:moveTo>
                <a:cubicBezTo>
                  <a:pt x="629318" y="115019"/>
                  <a:pt x="611906" y="103776"/>
                  <a:pt x="597688" y="94890"/>
                </a:cubicBezTo>
                <a:cubicBezTo>
                  <a:pt x="588896" y="89395"/>
                  <a:pt x="581082" y="82274"/>
                  <a:pt x="571809" y="77638"/>
                </a:cubicBezTo>
                <a:cubicBezTo>
                  <a:pt x="500388" y="41928"/>
                  <a:pt x="594205" y="101195"/>
                  <a:pt x="520050" y="51758"/>
                </a:cubicBezTo>
                <a:cubicBezTo>
                  <a:pt x="505673" y="54634"/>
                  <a:pt x="491063" y="56527"/>
                  <a:pt x="476918" y="60385"/>
                </a:cubicBezTo>
                <a:cubicBezTo>
                  <a:pt x="459373" y="65170"/>
                  <a:pt x="442993" y="74072"/>
                  <a:pt x="425160" y="77638"/>
                </a:cubicBezTo>
                <a:cubicBezTo>
                  <a:pt x="373111" y="88047"/>
                  <a:pt x="395937" y="81628"/>
                  <a:pt x="356148" y="94890"/>
                </a:cubicBezTo>
                <a:cubicBezTo>
                  <a:pt x="330269" y="92015"/>
                  <a:pt x="302981" y="95162"/>
                  <a:pt x="278510" y="86264"/>
                </a:cubicBezTo>
                <a:cubicBezTo>
                  <a:pt x="260596" y="79750"/>
                  <a:pt x="260694" y="46600"/>
                  <a:pt x="252631" y="34506"/>
                </a:cubicBezTo>
                <a:cubicBezTo>
                  <a:pt x="234168" y="6811"/>
                  <a:pt x="228006" y="9044"/>
                  <a:pt x="200873" y="0"/>
                </a:cubicBezTo>
                <a:cubicBezTo>
                  <a:pt x="192247" y="8626"/>
                  <a:pt x="181761" y="15728"/>
                  <a:pt x="174994" y="25879"/>
                </a:cubicBezTo>
                <a:cubicBezTo>
                  <a:pt x="169950" y="33445"/>
                  <a:pt x="173467" y="46078"/>
                  <a:pt x="166367" y="51758"/>
                </a:cubicBezTo>
                <a:cubicBezTo>
                  <a:pt x="157109" y="59164"/>
                  <a:pt x="143363" y="57509"/>
                  <a:pt x="131861" y="60385"/>
                </a:cubicBezTo>
                <a:cubicBezTo>
                  <a:pt x="123235" y="54634"/>
                  <a:pt x="112459" y="51228"/>
                  <a:pt x="105982" y="43132"/>
                </a:cubicBezTo>
                <a:cubicBezTo>
                  <a:pt x="72522" y="1307"/>
                  <a:pt x="127941" y="27449"/>
                  <a:pt x="71477" y="8626"/>
                </a:cubicBezTo>
                <a:cubicBezTo>
                  <a:pt x="62850" y="11502"/>
                  <a:pt x="52698" y="11572"/>
                  <a:pt x="45597" y="17253"/>
                </a:cubicBezTo>
                <a:cubicBezTo>
                  <a:pt x="24994" y="33735"/>
                  <a:pt x="30137" y="48173"/>
                  <a:pt x="19718" y="69011"/>
                </a:cubicBezTo>
                <a:cubicBezTo>
                  <a:pt x="15081" y="78284"/>
                  <a:pt x="8216" y="86264"/>
                  <a:pt x="2465" y="94890"/>
                </a:cubicBezTo>
                <a:cubicBezTo>
                  <a:pt x="2969" y="102955"/>
                  <a:pt x="-12505" y="226112"/>
                  <a:pt x="28344" y="258792"/>
                </a:cubicBezTo>
                <a:cubicBezTo>
                  <a:pt x="35445" y="264473"/>
                  <a:pt x="45597" y="264543"/>
                  <a:pt x="54224" y="267419"/>
                </a:cubicBezTo>
                <a:cubicBezTo>
                  <a:pt x="80103" y="264543"/>
                  <a:pt x="106177" y="263073"/>
                  <a:pt x="131861" y="258792"/>
                </a:cubicBezTo>
                <a:cubicBezTo>
                  <a:pt x="140831" y="257297"/>
                  <a:pt x="148998" y="252664"/>
                  <a:pt x="157741" y="250166"/>
                </a:cubicBezTo>
                <a:cubicBezTo>
                  <a:pt x="233538" y="228511"/>
                  <a:pt x="156094" y="253591"/>
                  <a:pt x="218126" y="232913"/>
                </a:cubicBezTo>
                <a:cubicBezTo>
                  <a:pt x="264133" y="235789"/>
                  <a:pt x="310280" y="236953"/>
                  <a:pt x="356148" y="241540"/>
                </a:cubicBezTo>
                <a:cubicBezTo>
                  <a:pt x="367945" y="242720"/>
                  <a:pt x="378798" y="250166"/>
                  <a:pt x="390654" y="250166"/>
                </a:cubicBezTo>
                <a:cubicBezTo>
                  <a:pt x="425279" y="250166"/>
                  <a:pt x="459665" y="244415"/>
                  <a:pt x="494171" y="241540"/>
                </a:cubicBezTo>
                <a:cubicBezTo>
                  <a:pt x="502797" y="238664"/>
                  <a:pt x="511277" y="235306"/>
                  <a:pt x="520050" y="232913"/>
                </a:cubicBezTo>
                <a:cubicBezTo>
                  <a:pt x="627095" y="203718"/>
                  <a:pt x="555363" y="226892"/>
                  <a:pt x="614941" y="207034"/>
                </a:cubicBezTo>
                <a:cubicBezTo>
                  <a:pt x="623567" y="201283"/>
                  <a:pt x="634183" y="197746"/>
                  <a:pt x="640820" y="189781"/>
                </a:cubicBezTo>
                <a:cubicBezTo>
                  <a:pt x="652665" y="175567"/>
                  <a:pt x="660706" y="147376"/>
                  <a:pt x="666699" y="129396"/>
                </a:cubicBezTo>
                <a:cubicBezTo>
                  <a:pt x="628857" y="104168"/>
                  <a:pt x="652322" y="126521"/>
                  <a:pt x="640820" y="12077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 16"/>
          <p:cNvSpPr/>
          <p:nvPr/>
        </p:nvSpPr>
        <p:spPr>
          <a:xfrm>
            <a:off x="8026457" y="1988840"/>
            <a:ext cx="589823" cy="358964"/>
          </a:xfrm>
          <a:custGeom>
            <a:avLst/>
            <a:gdLst>
              <a:gd name="connsiteX0" fmla="*/ 493554 w 520059"/>
              <a:gd name="connsiteY0" fmla="*/ 95850 h 320137"/>
              <a:gd name="connsiteX1" fmla="*/ 407290 w 520059"/>
              <a:gd name="connsiteY1" fmla="*/ 78597 h 320137"/>
              <a:gd name="connsiteX2" fmla="*/ 346905 w 520059"/>
              <a:gd name="connsiteY2" fmla="*/ 61344 h 320137"/>
              <a:gd name="connsiteX3" fmla="*/ 148497 w 520059"/>
              <a:gd name="connsiteY3" fmla="*/ 52718 h 320137"/>
              <a:gd name="connsiteX4" fmla="*/ 122618 w 520059"/>
              <a:gd name="connsiteY4" fmla="*/ 26839 h 320137"/>
              <a:gd name="connsiteX5" fmla="*/ 105365 w 520059"/>
              <a:gd name="connsiteY5" fmla="*/ 959 h 320137"/>
              <a:gd name="connsiteX6" fmla="*/ 62233 w 520059"/>
              <a:gd name="connsiteY6" fmla="*/ 9586 h 320137"/>
              <a:gd name="connsiteX7" fmla="*/ 44980 w 520059"/>
              <a:gd name="connsiteY7" fmla="*/ 61344 h 320137"/>
              <a:gd name="connsiteX8" fmla="*/ 36354 w 520059"/>
              <a:gd name="connsiteY8" fmla="*/ 87224 h 320137"/>
              <a:gd name="connsiteX9" fmla="*/ 36354 w 520059"/>
              <a:gd name="connsiteY9" fmla="*/ 164861 h 320137"/>
              <a:gd name="connsiteX10" fmla="*/ 10474 w 520059"/>
              <a:gd name="connsiteY10" fmla="*/ 190741 h 320137"/>
              <a:gd name="connsiteX11" fmla="*/ 1848 w 520059"/>
              <a:gd name="connsiteY11" fmla="*/ 216620 h 320137"/>
              <a:gd name="connsiteX12" fmla="*/ 53607 w 520059"/>
              <a:gd name="connsiteY12" fmla="*/ 233873 h 320137"/>
              <a:gd name="connsiteX13" fmla="*/ 191629 w 520059"/>
              <a:gd name="connsiteY13" fmla="*/ 225246 h 320137"/>
              <a:gd name="connsiteX14" fmla="*/ 234761 w 520059"/>
              <a:gd name="connsiteY14" fmla="*/ 216620 h 320137"/>
              <a:gd name="connsiteX15" fmla="*/ 303773 w 520059"/>
              <a:gd name="connsiteY15" fmla="*/ 225246 h 320137"/>
              <a:gd name="connsiteX16" fmla="*/ 321025 w 520059"/>
              <a:gd name="connsiteY16" fmla="*/ 251125 h 320137"/>
              <a:gd name="connsiteX17" fmla="*/ 329652 w 520059"/>
              <a:gd name="connsiteY17" fmla="*/ 311510 h 320137"/>
              <a:gd name="connsiteX18" fmla="*/ 355531 w 520059"/>
              <a:gd name="connsiteY18" fmla="*/ 320137 h 320137"/>
              <a:gd name="connsiteX19" fmla="*/ 407290 w 520059"/>
              <a:gd name="connsiteY19" fmla="*/ 311510 h 320137"/>
              <a:gd name="connsiteX20" fmla="*/ 415916 w 520059"/>
              <a:gd name="connsiteY20" fmla="*/ 285631 h 320137"/>
              <a:gd name="connsiteX21" fmla="*/ 467674 w 520059"/>
              <a:gd name="connsiteY21" fmla="*/ 251125 h 320137"/>
              <a:gd name="connsiteX22" fmla="*/ 493554 w 520059"/>
              <a:gd name="connsiteY22" fmla="*/ 233873 h 320137"/>
              <a:gd name="connsiteX23" fmla="*/ 510807 w 520059"/>
              <a:gd name="connsiteY23" fmla="*/ 207993 h 320137"/>
              <a:gd name="connsiteX24" fmla="*/ 510807 w 520059"/>
              <a:gd name="connsiteY24" fmla="*/ 130356 h 320137"/>
              <a:gd name="connsiteX25" fmla="*/ 493554 w 520059"/>
              <a:gd name="connsiteY25" fmla="*/ 104476 h 320137"/>
              <a:gd name="connsiteX26" fmla="*/ 493554 w 520059"/>
              <a:gd name="connsiteY26" fmla="*/ 95850 h 32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0059" h="320137">
                <a:moveTo>
                  <a:pt x="493554" y="95850"/>
                </a:moveTo>
                <a:cubicBezTo>
                  <a:pt x="479177" y="91537"/>
                  <a:pt x="443331" y="88895"/>
                  <a:pt x="407290" y="78597"/>
                </a:cubicBezTo>
                <a:cubicBezTo>
                  <a:pt x="389440" y="73497"/>
                  <a:pt x="365097" y="62692"/>
                  <a:pt x="346905" y="61344"/>
                </a:cubicBezTo>
                <a:cubicBezTo>
                  <a:pt x="280887" y="56454"/>
                  <a:pt x="214633" y="55593"/>
                  <a:pt x="148497" y="52718"/>
                </a:cubicBezTo>
                <a:cubicBezTo>
                  <a:pt x="139871" y="44092"/>
                  <a:pt x="130428" y="36211"/>
                  <a:pt x="122618" y="26839"/>
                </a:cubicBezTo>
                <a:cubicBezTo>
                  <a:pt x="115981" y="18874"/>
                  <a:pt x="115334" y="3807"/>
                  <a:pt x="105365" y="959"/>
                </a:cubicBezTo>
                <a:cubicBezTo>
                  <a:pt x="91267" y="-3069"/>
                  <a:pt x="76610" y="6710"/>
                  <a:pt x="62233" y="9586"/>
                </a:cubicBezTo>
                <a:lnTo>
                  <a:pt x="44980" y="61344"/>
                </a:lnTo>
                <a:lnTo>
                  <a:pt x="36354" y="87224"/>
                </a:lnTo>
                <a:cubicBezTo>
                  <a:pt x="41028" y="115271"/>
                  <a:pt x="53342" y="139379"/>
                  <a:pt x="36354" y="164861"/>
                </a:cubicBezTo>
                <a:cubicBezTo>
                  <a:pt x="29587" y="175012"/>
                  <a:pt x="19101" y="182114"/>
                  <a:pt x="10474" y="190741"/>
                </a:cubicBezTo>
                <a:cubicBezTo>
                  <a:pt x="7599" y="199367"/>
                  <a:pt x="-4582" y="210190"/>
                  <a:pt x="1848" y="216620"/>
                </a:cubicBezTo>
                <a:cubicBezTo>
                  <a:pt x="14708" y="229479"/>
                  <a:pt x="53607" y="233873"/>
                  <a:pt x="53607" y="233873"/>
                </a:cubicBezTo>
                <a:cubicBezTo>
                  <a:pt x="99614" y="230997"/>
                  <a:pt x="145740" y="229616"/>
                  <a:pt x="191629" y="225246"/>
                </a:cubicBezTo>
                <a:cubicBezTo>
                  <a:pt x="206225" y="223856"/>
                  <a:pt x="220099" y="216620"/>
                  <a:pt x="234761" y="216620"/>
                </a:cubicBezTo>
                <a:cubicBezTo>
                  <a:pt x="257944" y="216620"/>
                  <a:pt x="280769" y="222371"/>
                  <a:pt x="303773" y="225246"/>
                </a:cubicBezTo>
                <a:cubicBezTo>
                  <a:pt x="309524" y="233872"/>
                  <a:pt x="318046" y="241195"/>
                  <a:pt x="321025" y="251125"/>
                </a:cubicBezTo>
                <a:cubicBezTo>
                  <a:pt x="326868" y="270600"/>
                  <a:pt x="320559" y="293324"/>
                  <a:pt x="329652" y="311510"/>
                </a:cubicBezTo>
                <a:cubicBezTo>
                  <a:pt x="333719" y="319643"/>
                  <a:pt x="346905" y="317261"/>
                  <a:pt x="355531" y="320137"/>
                </a:cubicBezTo>
                <a:cubicBezTo>
                  <a:pt x="372784" y="317261"/>
                  <a:pt x="392104" y="320188"/>
                  <a:pt x="407290" y="311510"/>
                </a:cubicBezTo>
                <a:cubicBezTo>
                  <a:pt x="415185" y="306999"/>
                  <a:pt x="409486" y="292061"/>
                  <a:pt x="415916" y="285631"/>
                </a:cubicBezTo>
                <a:cubicBezTo>
                  <a:pt x="430578" y="270969"/>
                  <a:pt x="450421" y="262627"/>
                  <a:pt x="467674" y="251125"/>
                </a:cubicBezTo>
                <a:lnTo>
                  <a:pt x="493554" y="233873"/>
                </a:lnTo>
                <a:cubicBezTo>
                  <a:pt x="499305" y="225246"/>
                  <a:pt x="506170" y="217266"/>
                  <a:pt x="510807" y="207993"/>
                </a:cubicBezTo>
                <a:cubicBezTo>
                  <a:pt x="524638" y="180330"/>
                  <a:pt x="521554" y="162597"/>
                  <a:pt x="510807" y="130356"/>
                </a:cubicBezTo>
                <a:cubicBezTo>
                  <a:pt x="507528" y="120520"/>
                  <a:pt x="502444" y="109810"/>
                  <a:pt x="493554" y="104476"/>
                </a:cubicBezTo>
                <a:cubicBezTo>
                  <a:pt x="486157" y="100038"/>
                  <a:pt x="507931" y="100163"/>
                  <a:pt x="493554" y="958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8040970" y="2879388"/>
            <a:ext cx="719326" cy="261580"/>
          </a:xfrm>
          <a:custGeom>
            <a:avLst/>
            <a:gdLst>
              <a:gd name="connsiteX0" fmla="*/ 573859 w 634244"/>
              <a:gd name="connsiteY0" fmla="*/ 94891 h 233286"/>
              <a:gd name="connsiteX1" fmla="*/ 530727 w 634244"/>
              <a:gd name="connsiteY1" fmla="*/ 60385 h 233286"/>
              <a:gd name="connsiteX2" fmla="*/ 504848 w 634244"/>
              <a:gd name="connsiteY2" fmla="*/ 51759 h 233286"/>
              <a:gd name="connsiteX3" fmla="*/ 332319 w 634244"/>
              <a:gd name="connsiteY3" fmla="*/ 60385 h 233286"/>
              <a:gd name="connsiteX4" fmla="*/ 237429 w 634244"/>
              <a:gd name="connsiteY4" fmla="*/ 25879 h 233286"/>
              <a:gd name="connsiteX5" fmla="*/ 228803 w 634244"/>
              <a:gd name="connsiteY5" fmla="*/ 0 h 233286"/>
              <a:gd name="connsiteX6" fmla="*/ 177044 w 634244"/>
              <a:gd name="connsiteY6" fmla="*/ 8626 h 233286"/>
              <a:gd name="connsiteX7" fmla="*/ 151165 w 634244"/>
              <a:gd name="connsiteY7" fmla="*/ 34506 h 233286"/>
              <a:gd name="connsiteX8" fmla="*/ 125286 w 634244"/>
              <a:gd name="connsiteY8" fmla="*/ 51759 h 233286"/>
              <a:gd name="connsiteX9" fmla="*/ 13142 w 634244"/>
              <a:gd name="connsiteY9" fmla="*/ 43132 h 233286"/>
              <a:gd name="connsiteX10" fmla="*/ 13142 w 634244"/>
              <a:gd name="connsiteY10" fmla="*/ 224287 h 233286"/>
              <a:gd name="connsiteX11" fmla="*/ 108033 w 634244"/>
              <a:gd name="connsiteY11" fmla="*/ 215660 h 233286"/>
              <a:gd name="connsiteX12" fmla="*/ 194297 w 634244"/>
              <a:gd name="connsiteY12" fmla="*/ 189781 h 233286"/>
              <a:gd name="connsiteX13" fmla="*/ 315067 w 634244"/>
              <a:gd name="connsiteY13" fmla="*/ 198408 h 233286"/>
              <a:gd name="connsiteX14" fmla="*/ 384078 w 634244"/>
              <a:gd name="connsiteY14" fmla="*/ 207034 h 233286"/>
              <a:gd name="connsiteX15" fmla="*/ 556606 w 634244"/>
              <a:gd name="connsiteY15" fmla="*/ 198408 h 233286"/>
              <a:gd name="connsiteX16" fmla="*/ 634244 w 634244"/>
              <a:gd name="connsiteY16" fmla="*/ 163902 h 233286"/>
              <a:gd name="connsiteX17" fmla="*/ 573859 w 634244"/>
              <a:gd name="connsiteY17" fmla="*/ 112143 h 233286"/>
              <a:gd name="connsiteX18" fmla="*/ 573859 w 634244"/>
              <a:gd name="connsiteY18" fmla="*/ 94891 h 2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34244" h="233286">
                <a:moveTo>
                  <a:pt x="573859" y="94891"/>
                </a:moveTo>
                <a:cubicBezTo>
                  <a:pt x="566670" y="86265"/>
                  <a:pt x="546340" y="70143"/>
                  <a:pt x="530727" y="60385"/>
                </a:cubicBezTo>
                <a:cubicBezTo>
                  <a:pt x="523016" y="55566"/>
                  <a:pt x="513941" y="51759"/>
                  <a:pt x="504848" y="51759"/>
                </a:cubicBezTo>
                <a:cubicBezTo>
                  <a:pt x="447266" y="51759"/>
                  <a:pt x="389829" y="57510"/>
                  <a:pt x="332319" y="60385"/>
                </a:cubicBezTo>
                <a:cubicBezTo>
                  <a:pt x="265449" y="52955"/>
                  <a:pt x="260735" y="72492"/>
                  <a:pt x="237429" y="25879"/>
                </a:cubicBezTo>
                <a:cubicBezTo>
                  <a:pt x="233363" y="17746"/>
                  <a:pt x="231678" y="8626"/>
                  <a:pt x="228803" y="0"/>
                </a:cubicBezTo>
                <a:cubicBezTo>
                  <a:pt x="211550" y="2875"/>
                  <a:pt x="193027" y="1522"/>
                  <a:pt x="177044" y="8626"/>
                </a:cubicBezTo>
                <a:cubicBezTo>
                  <a:pt x="165896" y="13581"/>
                  <a:pt x="160537" y="26696"/>
                  <a:pt x="151165" y="34506"/>
                </a:cubicBezTo>
                <a:cubicBezTo>
                  <a:pt x="143200" y="41143"/>
                  <a:pt x="133912" y="46008"/>
                  <a:pt x="125286" y="51759"/>
                </a:cubicBezTo>
                <a:cubicBezTo>
                  <a:pt x="42050" y="30950"/>
                  <a:pt x="79526" y="29856"/>
                  <a:pt x="13142" y="43132"/>
                </a:cubicBezTo>
                <a:cubicBezTo>
                  <a:pt x="6919" y="86695"/>
                  <a:pt x="-13031" y="195933"/>
                  <a:pt x="13142" y="224287"/>
                </a:cubicBezTo>
                <a:cubicBezTo>
                  <a:pt x="34685" y="247625"/>
                  <a:pt x="76403" y="218536"/>
                  <a:pt x="108033" y="215660"/>
                </a:cubicBezTo>
                <a:cubicBezTo>
                  <a:pt x="171039" y="194659"/>
                  <a:pt x="142148" y="202819"/>
                  <a:pt x="194297" y="189781"/>
                </a:cubicBezTo>
                <a:lnTo>
                  <a:pt x="315067" y="198408"/>
                </a:lnTo>
                <a:cubicBezTo>
                  <a:pt x="338154" y="200507"/>
                  <a:pt x="360895" y="207034"/>
                  <a:pt x="384078" y="207034"/>
                </a:cubicBezTo>
                <a:cubicBezTo>
                  <a:pt x="441659" y="207034"/>
                  <a:pt x="499097" y="201283"/>
                  <a:pt x="556606" y="198408"/>
                </a:cubicBezTo>
                <a:cubicBezTo>
                  <a:pt x="618201" y="177876"/>
                  <a:pt x="593233" y="191243"/>
                  <a:pt x="634244" y="163902"/>
                </a:cubicBezTo>
                <a:cubicBezTo>
                  <a:pt x="618076" y="83060"/>
                  <a:pt x="644985" y="147706"/>
                  <a:pt x="573859" y="112143"/>
                </a:cubicBezTo>
                <a:cubicBezTo>
                  <a:pt x="564586" y="107506"/>
                  <a:pt x="581048" y="103517"/>
                  <a:pt x="573859" y="948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8076227" y="3460170"/>
            <a:ext cx="900093" cy="328870"/>
          </a:xfrm>
          <a:custGeom>
            <a:avLst/>
            <a:gdLst>
              <a:gd name="connsiteX0" fmla="*/ 750498 w 793630"/>
              <a:gd name="connsiteY0" fmla="*/ 232913 h 293298"/>
              <a:gd name="connsiteX1" fmla="*/ 638354 w 793630"/>
              <a:gd name="connsiteY1" fmla="*/ 215661 h 293298"/>
              <a:gd name="connsiteX2" fmla="*/ 586596 w 793630"/>
              <a:gd name="connsiteY2" fmla="*/ 198408 h 293298"/>
              <a:gd name="connsiteX3" fmla="*/ 405441 w 793630"/>
              <a:gd name="connsiteY3" fmla="*/ 215661 h 293298"/>
              <a:gd name="connsiteX4" fmla="*/ 336430 w 793630"/>
              <a:gd name="connsiteY4" fmla="*/ 232913 h 293298"/>
              <a:gd name="connsiteX5" fmla="*/ 310550 w 793630"/>
              <a:gd name="connsiteY5" fmla="*/ 250166 h 293298"/>
              <a:gd name="connsiteX6" fmla="*/ 232913 w 793630"/>
              <a:gd name="connsiteY6" fmla="*/ 276045 h 293298"/>
              <a:gd name="connsiteX7" fmla="*/ 207034 w 793630"/>
              <a:gd name="connsiteY7" fmla="*/ 284672 h 293298"/>
              <a:gd name="connsiteX8" fmla="*/ 181154 w 793630"/>
              <a:gd name="connsiteY8" fmla="*/ 293298 h 293298"/>
              <a:gd name="connsiteX9" fmla="*/ 51758 w 793630"/>
              <a:gd name="connsiteY9" fmla="*/ 284672 h 293298"/>
              <a:gd name="connsiteX10" fmla="*/ 25879 w 793630"/>
              <a:gd name="connsiteY10" fmla="*/ 276045 h 293298"/>
              <a:gd name="connsiteX11" fmla="*/ 0 w 793630"/>
              <a:gd name="connsiteY11" fmla="*/ 250166 h 293298"/>
              <a:gd name="connsiteX12" fmla="*/ 8626 w 793630"/>
              <a:gd name="connsiteY12" fmla="*/ 181155 h 293298"/>
              <a:gd name="connsiteX13" fmla="*/ 34505 w 793630"/>
              <a:gd name="connsiteY13" fmla="*/ 155276 h 293298"/>
              <a:gd name="connsiteX14" fmla="*/ 43132 w 793630"/>
              <a:gd name="connsiteY14" fmla="*/ 129396 h 293298"/>
              <a:gd name="connsiteX15" fmla="*/ 60384 w 793630"/>
              <a:gd name="connsiteY15" fmla="*/ 103517 h 293298"/>
              <a:gd name="connsiteX16" fmla="*/ 69011 w 793630"/>
              <a:gd name="connsiteY16" fmla="*/ 34506 h 293298"/>
              <a:gd name="connsiteX17" fmla="*/ 94890 w 793630"/>
              <a:gd name="connsiteY17" fmla="*/ 17253 h 293298"/>
              <a:gd name="connsiteX18" fmla="*/ 198407 w 793630"/>
              <a:gd name="connsiteY18" fmla="*/ 25879 h 293298"/>
              <a:gd name="connsiteX19" fmla="*/ 215660 w 793630"/>
              <a:gd name="connsiteY19" fmla="*/ 51759 h 293298"/>
              <a:gd name="connsiteX20" fmla="*/ 224286 w 793630"/>
              <a:gd name="connsiteY20" fmla="*/ 77638 h 293298"/>
              <a:gd name="connsiteX21" fmla="*/ 250166 w 793630"/>
              <a:gd name="connsiteY21" fmla="*/ 86264 h 293298"/>
              <a:gd name="connsiteX22" fmla="*/ 319177 w 793630"/>
              <a:gd name="connsiteY22" fmla="*/ 77638 h 293298"/>
              <a:gd name="connsiteX23" fmla="*/ 491705 w 793630"/>
              <a:gd name="connsiteY23" fmla="*/ 51759 h 293298"/>
              <a:gd name="connsiteX24" fmla="*/ 500332 w 793630"/>
              <a:gd name="connsiteY24" fmla="*/ 25879 h 293298"/>
              <a:gd name="connsiteX25" fmla="*/ 552090 w 793630"/>
              <a:gd name="connsiteY25" fmla="*/ 0 h 293298"/>
              <a:gd name="connsiteX26" fmla="*/ 690113 w 793630"/>
              <a:gd name="connsiteY26" fmla="*/ 8627 h 293298"/>
              <a:gd name="connsiteX27" fmla="*/ 724618 w 793630"/>
              <a:gd name="connsiteY27" fmla="*/ 17253 h 293298"/>
              <a:gd name="connsiteX28" fmla="*/ 759124 w 793630"/>
              <a:gd name="connsiteY28" fmla="*/ 69011 h 293298"/>
              <a:gd name="connsiteX29" fmla="*/ 767750 w 793630"/>
              <a:gd name="connsiteY29" fmla="*/ 94891 h 293298"/>
              <a:gd name="connsiteX30" fmla="*/ 776377 w 793630"/>
              <a:gd name="connsiteY30" fmla="*/ 138023 h 293298"/>
              <a:gd name="connsiteX31" fmla="*/ 793630 w 793630"/>
              <a:gd name="connsiteY31" fmla="*/ 163902 h 293298"/>
              <a:gd name="connsiteX32" fmla="*/ 776377 w 793630"/>
              <a:gd name="connsiteY32" fmla="*/ 215661 h 293298"/>
              <a:gd name="connsiteX33" fmla="*/ 750498 w 793630"/>
              <a:gd name="connsiteY33" fmla="*/ 232913 h 29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93630" h="293298">
                <a:moveTo>
                  <a:pt x="750498" y="232913"/>
                </a:moveTo>
                <a:cubicBezTo>
                  <a:pt x="727494" y="232913"/>
                  <a:pt x="682297" y="228844"/>
                  <a:pt x="638354" y="215661"/>
                </a:cubicBezTo>
                <a:cubicBezTo>
                  <a:pt x="620935" y="210435"/>
                  <a:pt x="586596" y="198408"/>
                  <a:pt x="586596" y="198408"/>
                </a:cubicBezTo>
                <a:cubicBezTo>
                  <a:pt x="514986" y="203182"/>
                  <a:pt x="469396" y="201956"/>
                  <a:pt x="405441" y="215661"/>
                </a:cubicBezTo>
                <a:cubicBezTo>
                  <a:pt x="382256" y="220629"/>
                  <a:pt x="336430" y="232913"/>
                  <a:pt x="336430" y="232913"/>
                </a:cubicBezTo>
                <a:cubicBezTo>
                  <a:pt x="327803" y="238664"/>
                  <a:pt x="320024" y="245955"/>
                  <a:pt x="310550" y="250166"/>
                </a:cubicBezTo>
                <a:cubicBezTo>
                  <a:pt x="310535" y="250173"/>
                  <a:pt x="245860" y="271729"/>
                  <a:pt x="232913" y="276045"/>
                </a:cubicBezTo>
                <a:lnTo>
                  <a:pt x="207034" y="284672"/>
                </a:lnTo>
                <a:lnTo>
                  <a:pt x="181154" y="293298"/>
                </a:lnTo>
                <a:cubicBezTo>
                  <a:pt x="138022" y="290423"/>
                  <a:pt x="94721" y="289446"/>
                  <a:pt x="51758" y="284672"/>
                </a:cubicBezTo>
                <a:cubicBezTo>
                  <a:pt x="42721" y="283668"/>
                  <a:pt x="33445" y="281089"/>
                  <a:pt x="25879" y="276045"/>
                </a:cubicBezTo>
                <a:cubicBezTo>
                  <a:pt x="15728" y="269278"/>
                  <a:pt x="8626" y="258792"/>
                  <a:pt x="0" y="250166"/>
                </a:cubicBezTo>
                <a:cubicBezTo>
                  <a:pt x="2875" y="227162"/>
                  <a:pt x="704" y="202942"/>
                  <a:pt x="8626" y="181155"/>
                </a:cubicBezTo>
                <a:cubicBezTo>
                  <a:pt x="12795" y="169690"/>
                  <a:pt x="27738" y="165427"/>
                  <a:pt x="34505" y="155276"/>
                </a:cubicBezTo>
                <a:cubicBezTo>
                  <a:pt x="39549" y="147710"/>
                  <a:pt x="39065" y="137529"/>
                  <a:pt x="43132" y="129396"/>
                </a:cubicBezTo>
                <a:cubicBezTo>
                  <a:pt x="47768" y="120123"/>
                  <a:pt x="54633" y="112143"/>
                  <a:pt x="60384" y="103517"/>
                </a:cubicBezTo>
                <a:cubicBezTo>
                  <a:pt x="63260" y="80513"/>
                  <a:pt x="60401" y="56031"/>
                  <a:pt x="69011" y="34506"/>
                </a:cubicBezTo>
                <a:cubicBezTo>
                  <a:pt x="72861" y="24880"/>
                  <a:pt x="84545" y="17943"/>
                  <a:pt x="94890" y="17253"/>
                </a:cubicBezTo>
                <a:cubicBezTo>
                  <a:pt x="129439" y="14950"/>
                  <a:pt x="163901" y="23004"/>
                  <a:pt x="198407" y="25879"/>
                </a:cubicBezTo>
                <a:cubicBezTo>
                  <a:pt x="204158" y="34506"/>
                  <a:pt x="211023" y="42486"/>
                  <a:pt x="215660" y="51759"/>
                </a:cubicBezTo>
                <a:cubicBezTo>
                  <a:pt x="219726" y="59892"/>
                  <a:pt x="217856" y="71208"/>
                  <a:pt x="224286" y="77638"/>
                </a:cubicBezTo>
                <a:cubicBezTo>
                  <a:pt x="230716" y="84068"/>
                  <a:pt x="241539" y="83389"/>
                  <a:pt x="250166" y="86264"/>
                </a:cubicBezTo>
                <a:cubicBezTo>
                  <a:pt x="273170" y="83389"/>
                  <a:pt x="296068" y="79487"/>
                  <a:pt x="319177" y="77638"/>
                </a:cubicBezTo>
                <a:cubicBezTo>
                  <a:pt x="481842" y="64625"/>
                  <a:pt x="423882" y="96972"/>
                  <a:pt x="491705" y="51759"/>
                </a:cubicBezTo>
                <a:cubicBezTo>
                  <a:pt x="494581" y="43132"/>
                  <a:pt x="494651" y="32980"/>
                  <a:pt x="500332" y="25879"/>
                </a:cubicBezTo>
                <a:cubicBezTo>
                  <a:pt x="512492" y="10679"/>
                  <a:pt x="535044" y="5683"/>
                  <a:pt x="552090" y="0"/>
                </a:cubicBezTo>
                <a:cubicBezTo>
                  <a:pt x="598098" y="2876"/>
                  <a:pt x="644244" y="4040"/>
                  <a:pt x="690113" y="8627"/>
                </a:cubicBezTo>
                <a:cubicBezTo>
                  <a:pt x="701910" y="9807"/>
                  <a:pt x="715696" y="9446"/>
                  <a:pt x="724618" y="17253"/>
                </a:cubicBezTo>
                <a:cubicBezTo>
                  <a:pt x="740223" y="30907"/>
                  <a:pt x="759124" y="69011"/>
                  <a:pt x="759124" y="69011"/>
                </a:cubicBezTo>
                <a:cubicBezTo>
                  <a:pt x="761999" y="77638"/>
                  <a:pt x="765545" y="86069"/>
                  <a:pt x="767750" y="94891"/>
                </a:cubicBezTo>
                <a:cubicBezTo>
                  <a:pt x="771306" y="109115"/>
                  <a:pt x="771229" y="124295"/>
                  <a:pt x="776377" y="138023"/>
                </a:cubicBezTo>
                <a:cubicBezTo>
                  <a:pt x="780017" y="147730"/>
                  <a:pt x="787879" y="155276"/>
                  <a:pt x="793630" y="163902"/>
                </a:cubicBezTo>
                <a:cubicBezTo>
                  <a:pt x="787879" y="181155"/>
                  <a:pt x="789237" y="202801"/>
                  <a:pt x="776377" y="215661"/>
                </a:cubicBezTo>
                <a:cubicBezTo>
                  <a:pt x="758216" y="233822"/>
                  <a:pt x="773502" y="232913"/>
                  <a:pt x="750498" y="2329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8055212" y="4361258"/>
            <a:ext cx="705084" cy="300396"/>
          </a:xfrm>
          <a:custGeom>
            <a:avLst/>
            <a:gdLst>
              <a:gd name="connsiteX0" fmla="*/ 621102 w 621687"/>
              <a:gd name="connsiteY0" fmla="*/ 138508 h 267904"/>
              <a:gd name="connsiteX1" fmla="*/ 603849 w 621687"/>
              <a:gd name="connsiteY1" fmla="*/ 69496 h 267904"/>
              <a:gd name="connsiteX2" fmla="*/ 577970 w 621687"/>
              <a:gd name="connsiteY2" fmla="*/ 52243 h 267904"/>
              <a:gd name="connsiteX3" fmla="*/ 293298 w 621687"/>
              <a:gd name="connsiteY3" fmla="*/ 34991 h 267904"/>
              <a:gd name="connsiteX4" fmla="*/ 284672 w 621687"/>
              <a:gd name="connsiteY4" fmla="*/ 9111 h 267904"/>
              <a:gd name="connsiteX5" fmla="*/ 232913 w 621687"/>
              <a:gd name="connsiteY5" fmla="*/ 9111 h 267904"/>
              <a:gd name="connsiteX6" fmla="*/ 207034 w 621687"/>
              <a:gd name="connsiteY6" fmla="*/ 26364 h 267904"/>
              <a:gd name="connsiteX7" fmla="*/ 86264 w 621687"/>
              <a:gd name="connsiteY7" fmla="*/ 43617 h 267904"/>
              <a:gd name="connsiteX8" fmla="*/ 34506 w 621687"/>
              <a:gd name="connsiteY8" fmla="*/ 60870 h 267904"/>
              <a:gd name="connsiteX9" fmla="*/ 8626 w 621687"/>
              <a:gd name="connsiteY9" fmla="*/ 69496 h 267904"/>
              <a:gd name="connsiteX10" fmla="*/ 0 w 621687"/>
              <a:gd name="connsiteY10" fmla="*/ 95376 h 267904"/>
              <a:gd name="connsiteX11" fmla="*/ 34506 w 621687"/>
              <a:gd name="connsiteY11" fmla="*/ 138508 h 267904"/>
              <a:gd name="connsiteX12" fmla="*/ 69011 w 621687"/>
              <a:gd name="connsiteY12" fmla="*/ 216145 h 267904"/>
              <a:gd name="connsiteX13" fmla="*/ 77638 w 621687"/>
              <a:gd name="connsiteY13" fmla="*/ 242025 h 267904"/>
              <a:gd name="connsiteX14" fmla="*/ 86264 w 621687"/>
              <a:gd name="connsiteY14" fmla="*/ 267904 h 267904"/>
              <a:gd name="connsiteX15" fmla="*/ 163902 w 621687"/>
              <a:gd name="connsiteY15" fmla="*/ 259277 h 267904"/>
              <a:gd name="connsiteX16" fmla="*/ 189781 w 621687"/>
              <a:gd name="connsiteY16" fmla="*/ 250651 h 267904"/>
              <a:gd name="connsiteX17" fmla="*/ 207034 w 621687"/>
              <a:gd name="connsiteY17" fmla="*/ 224772 h 267904"/>
              <a:gd name="connsiteX18" fmla="*/ 284672 w 621687"/>
              <a:gd name="connsiteY18" fmla="*/ 198893 h 267904"/>
              <a:gd name="connsiteX19" fmla="*/ 310551 w 621687"/>
              <a:gd name="connsiteY19" fmla="*/ 190266 h 267904"/>
              <a:gd name="connsiteX20" fmla="*/ 474453 w 621687"/>
              <a:gd name="connsiteY20" fmla="*/ 181640 h 267904"/>
              <a:gd name="connsiteX21" fmla="*/ 577970 w 621687"/>
              <a:gd name="connsiteY21" fmla="*/ 155760 h 267904"/>
              <a:gd name="connsiteX22" fmla="*/ 603849 w 621687"/>
              <a:gd name="connsiteY22" fmla="*/ 147134 h 267904"/>
              <a:gd name="connsiteX23" fmla="*/ 612475 w 621687"/>
              <a:gd name="connsiteY23" fmla="*/ 95376 h 267904"/>
              <a:gd name="connsiteX24" fmla="*/ 621102 w 621687"/>
              <a:gd name="connsiteY24" fmla="*/ 138508 h 26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1687" h="267904">
                <a:moveTo>
                  <a:pt x="621102" y="138508"/>
                </a:moveTo>
                <a:cubicBezTo>
                  <a:pt x="619664" y="134195"/>
                  <a:pt x="610921" y="78336"/>
                  <a:pt x="603849" y="69496"/>
                </a:cubicBezTo>
                <a:cubicBezTo>
                  <a:pt x="597373" y="61400"/>
                  <a:pt x="588180" y="54045"/>
                  <a:pt x="577970" y="52243"/>
                </a:cubicBezTo>
                <a:cubicBezTo>
                  <a:pt x="551357" y="47547"/>
                  <a:pt x="295893" y="35128"/>
                  <a:pt x="293298" y="34991"/>
                </a:cubicBezTo>
                <a:cubicBezTo>
                  <a:pt x="290423" y="26364"/>
                  <a:pt x="291102" y="15541"/>
                  <a:pt x="284672" y="9111"/>
                </a:cubicBezTo>
                <a:cubicBezTo>
                  <a:pt x="267420" y="-8141"/>
                  <a:pt x="250165" y="3360"/>
                  <a:pt x="232913" y="9111"/>
                </a:cubicBezTo>
                <a:cubicBezTo>
                  <a:pt x="224287" y="14862"/>
                  <a:pt x="216307" y="21727"/>
                  <a:pt x="207034" y="26364"/>
                </a:cubicBezTo>
                <a:cubicBezTo>
                  <a:pt x="173841" y="42961"/>
                  <a:pt x="110516" y="41412"/>
                  <a:pt x="86264" y="43617"/>
                </a:cubicBezTo>
                <a:lnTo>
                  <a:pt x="34506" y="60870"/>
                </a:lnTo>
                <a:lnTo>
                  <a:pt x="8626" y="69496"/>
                </a:lnTo>
                <a:cubicBezTo>
                  <a:pt x="5751" y="78123"/>
                  <a:pt x="0" y="86283"/>
                  <a:pt x="0" y="95376"/>
                </a:cubicBezTo>
                <a:cubicBezTo>
                  <a:pt x="0" y="123155"/>
                  <a:pt x="14634" y="125260"/>
                  <a:pt x="34506" y="138508"/>
                </a:cubicBezTo>
                <a:cubicBezTo>
                  <a:pt x="61846" y="179519"/>
                  <a:pt x="48479" y="154551"/>
                  <a:pt x="69011" y="216145"/>
                </a:cubicBezTo>
                <a:lnTo>
                  <a:pt x="77638" y="242025"/>
                </a:lnTo>
                <a:lnTo>
                  <a:pt x="86264" y="267904"/>
                </a:lnTo>
                <a:cubicBezTo>
                  <a:pt x="112143" y="265028"/>
                  <a:pt x="138218" y="263558"/>
                  <a:pt x="163902" y="259277"/>
                </a:cubicBezTo>
                <a:cubicBezTo>
                  <a:pt x="172871" y="257782"/>
                  <a:pt x="182681" y="256331"/>
                  <a:pt x="189781" y="250651"/>
                </a:cubicBezTo>
                <a:cubicBezTo>
                  <a:pt x="197877" y="244174"/>
                  <a:pt x="198242" y="230267"/>
                  <a:pt x="207034" y="224772"/>
                </a:cubicBezTo>
                <a:cubicBezTo>
                  <a:pt x="207043" y="224766"/>
                  <a:pt x="271728" y="203208"/>
                  <a:pt x="284672" y="198893"/>
                </a:cubicBezTo>
                <a:cubicBezTo>
                  <a:pt x="293298" y="196018"/>
                  <a:pt x="301471" y="190744"/>
                  <a:pt x="310551" y="190266"/>
                </a:cubicBezTo>
                <a:lnTo>
                  <a:pt x="474453" y="181640"/>
                </a:lnTo>
                <a:cubicBezTo>
                  <a:pt x="544151" y="170023"/>
                  <a:pt x="509616" y="178544"/>
                  <a:pt x="577970" y="155760"/>
                </a:cubicBezTo>
                <a:lnTo>
                  <a:pt x="603849" y="147134"/>
                </a:lnTo>
                <a:cubicBezTo>
                  <a:pt x="619359" y="123869"/>
                  <a:pt x="630333" y="122162"/>
                  <a:pt x="612475" y="95376"/>
                </a:cubicBezTo>
                <a:cubicBezTo>
                  <a:pt x="610880" y="92984"/>
                  <a:pt x="622540" y="142821"/>
                  <a:pt x="621102" y="13850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8270872" y="4005064"/>
            <a:ext cx="489181" cy="251489"/>
          </a:xfrm>
          <a:custGeom>
            <a:avLst/>
            <a:gdLst>
              <a:gd name="connsiteX0" fmla="*/ 431321 w 431321"/>
              <a:gd name="connsiteY0" fmla="*/ 94891 h 224287"/>
              <a:gd name="connsiteX1" fmla="*/ 353683 w 431321"/>
              <a:gd name="connsiteY1" fmla="*/ 43132 h 224287"/>
              <a:gd name="connsiteX2" fmla="*/ 327804 w 431321"/>
              <a:gd name="connsiteY2" fmla="*/ 25880 h 224287"/>
              <a:gd name="connsiteX3" fmla="*/ 301925 w 431321"/>
              <a:gd name="connsiteY3" fmla="*/ 17253 h 224287"/>
              <a:gd name="connsiteX4" fmla="*/ 232914 w 431321"/>
              <a:gd name="connsiteY4" fmla="*/ 0 h 224287"/>
              <a:gd name="connsiteX5" fmla="*/ 51759 w 431321"/>
              <a:gd name="connsiteY5" fmla="*/ 8627 h 224287"/>
              <a:gd name="connsiteX6" fmla="*/ 25880 w 431321"/>
              <a:gd name="connsiteY6" fmla="*/ 17253 h 224287"/>
              <a:gd name="connsiteX7" fmla="*/ 0 w 431321"/>
              <a:gd name="connsiteY7" fmla="*/ 69012 h 224287"/>
              <a:gd name="connsiteX8" fmla="*/ 8627 w 431321"/>
              <a:gd name="connsiteY8" fmla="*/ 112144 h 224287"/>
              <a:gd name="connsiteX9" fmla="*/ 34506 w 431321"/>
              <a:gd name="connsiteY9" fmla="*/ 120770 h 224287"/>
              <a:gd name="connsiteX10" fmla="*/ 51759 w 431321"/>
              <a:gd name="connsiteY10" fmla="*/ 146649 h 224287"/>
              <a:gd name="connsiteX11" fmla="*/ 86265 w 431321"/>
              <a:gd name="connsiteY11" fmla="*/ 224287 h 224287"/>
              <a:gd name="connsiteX12" fmla="*/ 163902 w 431321"/>
              <a:gd name="connsiteY12" fmla="*/ 215661 h 224287"/>
              <a:gd name="connsiteX13" fmla="*/ 215661 w 431321"/>
              <a:gd name="connsiteY13" fmla="*/ 189781 h 224287"/>
              <a:gd name="connsiteX14" fmla="*/ 293298 w 431321"/>
              <a:gd name="connsiteY14" fmla="*/ 172529 h 224287"/>
              <a:gd name="connsiteX15" fmla="*/ 379563 w 431321"/>
              <a:gd name="connsiteY15" fmla="*/ 155276 h 224287"/>
              <a:gd name="connsiteX16" fmla="*/ 431321 w 431321"/>
              <a:gd name="connsiteY16" fmla="*/ 138023 h 224287"/>
              <a:gd name="connsiteX17" fmla="*/ 431321 w 431321"/>
              <a:gd name="connsiteY17" fmla="*/ 94891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1321" h="224287">
                <a:moveTo>
                  <a:pt x="431321" y="94891"/>
                </a:moveTo>
                <a:lnTo>
                  <a:pt x="353683" y="43132"/>
                </a:lnTo>
                <a:cubicBezTo>
                  <a:pt x="345057" y="37381"/>
                  <a:pt x="337639" y="29159"/>
                  <a:pt x="327804" y="25880"/>
                </a:cubicBezTo>
                <a:cubicBezTo>
                  <a:pt x="319178" y="23004"/>
                  <a:pt x="310747" y="19458"/>
                  <a:pt x="301925" y="17253"/>
                </a:cubicBezTo>
                <a:lnTo>
                  <a:pt x="232914" y="0"/>
                </a:lnTo>
                <a:cubicBezTo>
                  <a:pt x="172529" y="2876"/>
                  <a:pt x="112004" y="3607"/>
                  <a:pt x="51759" y="8627"/>
                </a:cubicBezTo>
                <a:cubicBezTo>
                  <a:pt x="42697" y="9382"/>
                  <a:pt x="32980" y="11573"/>
                  <a:pt x="25880" y="17253"/>
                </a:cubicBezTo>
                <a:cubicBezTo>
                  <a:pt x="10678" y="29415"/>
                  <a:pt x="5683" y="51964"/>
                  <a:pt x="0" y="69012"/>
                </a:cubicBezTo>
                <a:cubicBezTo>
                  <a:pt x="2876" y="83389"/>
                  <a:pt x="494" y="99944"/>
                  <a:pt x="8627" y="112144"/>
                </a:cubicBezTo>
                <a:cubicBezTo>
                  <a:pt x="13671" y="119710"/>
                  <a:pt x="27406" y="115090"/>
                  <a:pt x="34506" y="120770"/>
                </a:cubicBezTo>
                <a:cubicBezTo>
                  <a:pt x="42602" y="127247"/>
                  <a:pt x="46008" y="138023"/>
                  <a:pt x="51759" y="146649"/>
                </a:cubicBezTo>
                <a:cubicBezTo>
                  <a:pt x="72291" y="208244"/>
                  <a:pt x="58924" y="183276"/>
                  <a:pt x="86265" y="224287"/>
                </a:cubicBezTo>
                <a:cubicBezTo>
                  <a:pt x="112144" y="221412"/>
                  <a:pt x="138218" y="219942"/>
                  <a:pt x="163902" y="215661"/>
                </a:cubicBezTo>
                <a:cubicBezTo>
                  <a:pt x="196423" y="210241"/>
                  <a:pt x="185856" y="204683"/>
                  <a:pt x="215661" y="189781"/>
                </a:cubicBezTo>
                <a:cubicBezTo>
                  <a:pt x="236896" y="179163"/>
                  <a:pt x="273420" y="175842"/>
                  <a:pt x="293298" y="172529"/>
                </a:cubicBezTo>
                <a:cubicBezTo>
                  <a:pt x="365064" y="148606"/>
                  <a:pt x="250706" y="185012"/>
                  <a:pt x="379563" y="155276"/>
                </a:cubicBezTo>
                <a:cubicBezTo>
                  <a:pt x="397283" y="151187"/>
                  <a:pt x="431321" y="138023"/>
                  <a:pt x="431321" y="138023"/>
                </a:cubicBezTo>
                <a:lnTo>
                  <a:pt x="431321" y="948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7998466" y="4949057"/>
            <a:ext cx="684853" cy="406252"/>
          </a:xfrm>
          <a:custGeom>
            <a:avLst/>
            <a:gdLst>
              <a:gd name="connsiteX0" fmla="*/ 595222 w 603849"/>
              <a:gd name="connsiteY0" fmla="*/ 172529 h 362310"/>
              <a:gd name="connsiteX1" fmla="*/ 569343 w 603849"/>
              <a:gd name="connsiteY1" fmla="*/ 69012 h 362310"/>
              <a:gd name="connsiteX2" fmla="*/ 552090 w 603849"/>
              <a:gd name="connsiteY2" fmla="*/ 8627 h 362310"/>
              <a:gd name="connsiteX3" fmla="*/ 526211 w 603849"/>
              <a:gd name="connsiteY3" fmla="*/ 0 h 362310"/>
              <a:gd name="connsiteX4" fmla="*/ 439947 w 603849"/>
              <a:gd name="connsiteY4" fmla="*/ 8627 h 362310"/>
              <a:gd name="connsiteX5" fmla="*/ 422694 w 603849"/>
              <a:gd name="connsiteY5" fmla="*/ 34506 h 362310"/>
              <a:gd name="connsiteX6" fmla="*/ 396815 w 603849"/>
              <a:gd name="connsiteY6" fmla="*/ 86265 h 362310"/>
              <a:gd name="connsiteX7" fmla="*/ 370935 w 603849"/>
              <a:gd name="connsiteY7" fmla="*/ 103517 h 362310"/>
              <a:gd name="connsiteX8" fmla="*/ 319177 w 603849"/>
              <a:gd name="connsiteY8" fmla="*/ 120770 h 362310"/>
              <a:gd name="connsiteX9" fmla="*/ 258792 w 603849"/>
              <a:gd name="connsiteY9" fmla="*/ 103517 h 362310"/>
              <a:gd name="connsiteX10" fmla="*/ 250166 w 603849"/>
              <a:gd name="connsiteY10" fmla="*/ 77638 h 362310"/>
              <a:gd name="connsiteX11" fmla="*/ 232913 w 603849"/>
              <a:gd name="connsiteY11" fmla="*/ 51759 h 362310"/>
              <a:gd name="connsiteX12" fmla="*/ 224286 w 603849"/>
              <a:gd name="connsiteY12" fmla="*/ 25880 h 362310"/>
              <a:gd name="connsiteX13" fmla="*/ 198407 w 603849"/>
              <a:gd name="connsiteY13" fmla="*/ 8627 h 362310"/>
              <a:gd name="connsiteX14" fmla="*/ 86264 w 603849"/>
              <a:gd name="connsiteY14" fmla="*/ 34506 h 362310"/>
              <a:gd name="connsiteX15" fmla="*/ 60385 w 603849"/>
              <a:gd name="connsiteY15" fmla="*/ 43133 h 362310"/>
              <a:gd name="connsiteX16" fmla="*/ 34505 w 603849"/>
              <a:gd name="connsiteY16" fmla="*/ 60385 h 362310"/>
              <a:gd name="connsiteX17" fmla="*/ 17252 w 603849"/>
              <a:gd name="connsiteY17" fmla="*/ 86265 h 362310"/>
              <a:gd name="connsiteX18" fmla="*/ 0 w 603849"/>
              <a:gd name="connsiteY18" fmla="*/ 138023 h 362310"/>
              <a:gd name="connsiteX19" fmla="*/ 34505 w 603849"/>
              <a:gd name="connsiteY19" fmla="*/ 232914 h 362310"/>
              <a:gd name="connsiteX20" fmla="*/ 60385 w 603849"/>
              <a:gd name="connsiteY20" fmla="*/ 241540 h 362310"/>
              <a:gd name="connsiteX21" fmla="*/ 138022 w 603849"/>
              <a:gd name="connsiteY21" fmla="*/ 232914 h 362310"/>
              <a:gd name="connsiteX22" fmla="*/ 241539 w 603849"/>
              <a:gd name="connsiteY22" fmla="*/ 250167 h 362310"/>
              <a:gd name="connsiteX23" fmla="*/ 267419 w 603849"/>
              <a:gd name="connsiteY23" fmla="*/ 276046 h 362310"/>
              <a:gd name="connsiteX24" fmla="*/ 336430 w 603849"/>
              <a:gd name="connsiteY24" fmla="*/ 353684 h 362310"/>
              <a:gd name="connsiteX25" fmla="*/ 362309 w 603849"/>
              <a:gd name="connsiteY25" fmla="*/ 362310 h 362310"/>
              <a:gd name="connsiteX26" fmla="*/ 405441 w 603849"/>
              <a:gd name="connsiteY26" fmla="*/ 327804 h 362310"/>
              <a:gd name="connsiteX27" fmla="*/ 422694 w 603849"/>
              <a:gd name="connsiteY27" fmla="*/ 258793 h 362310"/>
              <a:gd name="connsiteX28" fmla="*/ 577969 w 603849"/>
              <a:gd name="connsiteY28" fmla="*/ 241540 h 362310"/>
              <a:gd name="connsiteX29" fmla="*/ 603849 w 603849"/>
              <a:gd name="connsiteY29" fmla="*/ 181155 h 362310"/>
              <a:gd name="connsiteX30" fmla="*/ 595222 w 603849"/>
              <a:gd name="connsiteY30" fmla="*/ 172529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3849" h="362310">
                <a:moveTo>
                  <a:pt x="595222" y="172529"/>
                </a:moveTo>
                <a:cubicBezTo>
                  <a:pt x="589471" y="153838"/>
                  <a:pt x="585566" y="158245"/>
                  <a:pt x="569343" y="69012"/>
                </a:cubicBezTo>
                <a:cubicBezTo>
                  <a:pt x="569293" y="68736"/>
                  <a:pt x="556198" y="12735"/>
                  <a:pt x="552090" y="8627"/>
                </a:cubicBezTo>
                <a:cubicBezTo>
                  <a:pt x="545660" y="2197"/>
                  <a:pt x="534837" y="2876"/>
                  <a:pt x="526211" y="0"/>
                </a:cubicBezTo>
                <a:cubicBezTo>
                  <a:pt x="497456" y="2876"/>
                  <a:pt x="467362" y="-511"/>
                  <a:pt x="439947" y="8627"/>
                </a:cubicBezTo>
                <a:cubicBezTo>
                  <a:pt x="430111" y="11906"/>
                  <a:pt x="427331" y="25233"/>
                  <a:pt x="422694" y="34506"/>
                </a:cubicBezTo>
                <a:cubicBezTo>
                  <a:pt x="408662" y="62570"/>
                  <a:pt x="421537" y="61543"/>
                  <a:pt x="396815" y="86265"/>
                </a:cubicBezTo>
                <a:cubicBezTo>
                  <a:pt x="389484" y="93596"/>
                  <a:pt x="380409" y="99306"/>
                  <a:pt x="370935" y="103517"/>
                </a:cubicBezTo>
                <a:cubicBezTo>
                  <a:pt x="354316" y="110903"/>
                  <a:pt x="319177" y="120770"/>
                  <a:pt x="319177" y="120770"/>
                </a:cubicBezTo>
                <a:cubicBezTo>
                  <a:pt x="318876" y="120695"/>
                  <a:pt x="262919" y="107644"/>
                  <a:pt x="258792" y="103517"/>
                </a:cubicBezTo>
                <a:cubicBezTo>
                  <a:pt x="252362" y="97087"/>
                  <a:pt x="254232" y="85771"/>
                  <a:pt x="250166" y="77638"/>
                </a:cubicBezTo>
                <a:cubicBezTo>
                  <a:pt x="245529" y="68365"/>
                  <a:pt x="237550" y="61032"/>
                  <a:pt x="232913" y="51759"/>
                </a:cubicBezTo>
                <a:cubicBezTo>
                  <a:pt x="228846" y="43626"/>
                  <a:pt x="229966" y="32980"/>
                  <a:pt x="224286" y="25880"/>
                </a:cubicBezTo>
                <a:cubicBezTo>
                  <a:pt x="217809" y="17784"/>
                  <a:pt x="207033" y="14378"/>
                  <a:pt x="198407" y="8627"/>
                </a:cubicBezTo>
                <a:cubicBezTo>
                  <a:pt x="120022" y="19824"/>
                  <a:pt x="157309" y="10823"/>
                  <a:pt x="86264" y="34506"/>
                </a:cubicBezTo>
                <a:cubicBezTo>
                  <a:pt x="77638" y="37382"/>
                  <a:pt x="67951" y="38089"/>
                  <a:pt x="60385" y="43133"/>
                </a:cubicBezTo>
                <a:lnTo>
                  <a:pt x="34505" y="60385"/>
                </a:lnTo>
                <a:cubicBezTo>
                  <a:pt x="28754" y="69012"/>
                  <a:pt x="21463" y="76791"/>
                  <a:pt x="17252" y="86265"/>
                </a:cubicBezTo>
                <a:cubicBezTo>
                  <a:pt x="9866" y="102883"/>
                  <a:pt x="0" y="138023"/>
                  <a:pt x="0" y="138023"/>
                </a:cubicBezTo>
                <a:cubicBezTo>
                  <a:pt x="7429" y="204890"/>
                  <a:pt x="-12107" y="209608"/>
                  <a:pt x="34505" y="232914"/>
                </a:cubicBezTo>
                <a:cubicBezTo>
                  <a:pt x="42638" y="236981"/>
                  <a:pt x="51758" y="238665"/>
                  <a:pt x="60385" y="241540"/>
                </a:cubicBezTo>
                <a:cubicBezTo>
                  <a:pt x="86264" y="238665"/>
                  <a:pt x="112013" y="231675"/>
                  <a:pt x="138022" y="232914"/>
                </a:cubicBezTo>
                <a:cubicBezTo>
                  <a:pt x="172964" y="234578"/>
                  <a:pt x="241539" y="250167"/>
                  <a:pt x="241539" y="250167"/>
                </a:cubicBezTo>
                <a:cubicBezTo>
                  <a:pt x="250166" y="258793"/>
                  <a:pt x="259609" y="266674"/>
                  <a:pt x="267419" y="276046"/>
                </a:cubicBezTo>
                <a:cubicBezTo>
                  <a:pt x="289550" y="302603"/>
                  <a:pt x="297709" y="340777"/>
                  <a:pt x="336430" y="353684"/>
                </a:cubicBezTo>
                <a:lnTo>
                  <a:pt x="362309" y="362310"/>
                </a:lnTo>
                <a:cubicBezTo>
                  <a:pt x="387910" y="353777"/>
                  <a:pt x="394677" y="357406"/>
                  <a:pt x="405441" y="327804"/>
                </a:cubicBezTo>
                <a:cubicBezTo>
                  <a:pt x="413544" y="305520"/>
                  <a:pt x="400199" y="266291"/>
                  <a:pt x="422694" y="258793"/>
                </a:cubicBezTo>
                <a:cubicBezTo>
                  <a:pt x="489583" y="236498"/>
                  <a:pt x="439500" y="250772"/>
                  <a:pt x="577969" y="241540"/>
                </a:cubicBezTo>
                <a:cubicBezTo>
                  <a:pt x="592056" y="220410"/>
                  <a:pt x="603849" y="209007"/>
                  <a:pt x="603849" y="181155"/>
                </a:cubicBezTo>
                <a:cubicBezTo>
                  <a:pt x="603849" y="169299"/>
                  <a:pt x="600973" y="191220"/>
                  <a:pt x="595222" y="17252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8947369" y="5164717"/>
            <a:ext cx="1037063" cy="280507"/>
          </a:xfrm>
          <a:custGeom>
            <a:avLst/>
            <a:gdLst>
              <a:gd name="connsiteX0" fmla="*/ 828136 w 914400"/>
              <a:gd name="connsiteY0" fmla="*/ 232913 h 250166"/>
              <a:gd name="connsiteX1" fmla="*/ 181155 w 914400"/>
              <a:gd name="connsiteY1" fmla="*/ 232913 h 250166"/>
              <a:gd name="connsiteX2" fmla="*/ 138023 w 914400"/>
              <a:gd name="connsiteY2" fmla="*/ 241539 h 250166"/>
              <a:gd name="connsiteX3" fmla="*/ 69012 w 914400"/>
              <a:gd name="connsiteY3" fmla="*/ 250166 h 250166"/>
              <a:gd name="connsiteX4" fmla="*/ 8627 w 914400"/>
              <a:gd name="connsiteY4" fmla="*/ 241539 h 250166"/>
              <a:gd name="connsiteX5" fmla="*/ 0 w 914400"/>
              <a:gd name="connsiteY5" fmla="*/ 215660 h 250166"/>
              <a:gd name="connsiteX6" fmla="*/ 34506 w 914400"/>
              <a:gd name="connsiteY6" fmla="*/ 155275 h 250166"/>
              <a:gd name="connsiteX7" fmla="*/ 51759 w 914400"/>
              <a:gd name="connsiteY7" fmla="*/ 129396 h 250166"/>
              <a:gd name="connsiteX8" fmla="*/ 43132 w 914400"/>
              <a:gd name="connsiteY8" fmla="*/ 103517 h 250166"/>
              <a:gd name="connsiteX9" fmla="*/ 34506 w 914400"/>
              <a:gd name="connsiteY9" fmla="*/ 69011 h 250166"/>
              <a:gd name="connsiteX10" fmla="*/ 94891 w 914400"/>
              <a:gd name="connsiteY10" fmla="*/ 34506 h 250166"/>
              <a:gd name="connsiteX11" fmla="*/ 120770 w 914400"/>
              <a:gd name="connsiteY11" fmla="*/ 43132 h 250166"/>
              <a:gd name="connsiteX12" fmla="*/ 146649 w 914400"/>
              <a:gd name="connsiteY12" fmla="*/ 60385 h 250166"/>
              <a:gd name="connsiteX13" fmla="*/ 163902 w 914400"/>
              <a:gd name="connsiteY13" fmla="*/ 86264 h 250166"/>
              <a:gd name="connsiteX14" fmla="*/ 215661 w 914400"/>
              <a:gd name="connsiteY14" fmla="*/ 103517 h 250166"/>
              <a:gd name="connsiteX15" fmla="*/ 448574 w 914400"/>
              <a:gd name="connsiteY15" fmla="*/ 112143 h 250166"/>
              <a:gd name="connsiteX16" fmla="*/ 543464 w 914400"/>
              <a:gd name="connsiteY16" fmla="*/ 120770 h 250166"/>
              <a:gd name="connsiteX17" fmla="*/ 586597 w 914400"/>
              <a:gd name="connsiteY17" fmla="*/ 129396 h 250166"/>
              <a:gd name="connsiteX18" fmla="*/ 638355 w 914400"/>
              <a:gd name="connsiteY18" fmla="*/ 120770 h 250166"/>
              <a:gd name="connsiteX19" fmla="*/ 646981 w 914400"/>
              <a:gd name="connsiteY19" fmla="*/ 94890 h 250166"/>
              <a:gd name="connsiteX20" fmla="*/ 655608 w 914400"/>
              <a:gd name="connsiteY20" fmla="*/ 8626 h 250166"/>
              <a:gd name="connsiteX21" fmla="*/ 681487 w 914400"/>
              <a:gd name="connsiteY21" fmla="*/ 0 h 250166"/>
              <a:gd name="connsiteX22" fmla="*/ 759125 w 914400"/>
              <a:gd name="connsiteY22" fmla="*/ 17253 h 250166"/>
              <a:gd name="connsiteX23" fmla="*/ 785004 w 914400"/>
              <a:gd name="connsiteY23" fmla="*/ 34506 h 250166"/>
              <a:gd name="connsiteX24" fmla="*/ 845389 w 914400"/>
              <a:gd name="connsiteY24" fmla="*/ 60385 h 250166"/>
              <a:gd name="connsiteX25" fmla="*/ 862642 w 914400"/>
              <a:gd name="connsiteY25" fmla="*/ 86264 h 250166"/>
              <a:gd name="connsiteX26" fmla="*/ 888521 w 914400"/>
              <a:gd name="connsiteY26" fmla="*/ 94890 h 250166"/>
              <a:gd name="connsiteX27" fmla="*/ 914400 w 914400"/>
              <a:gd name="connsiteY27" fmla="*/ 120770 h 250166"/>
              <a:gd name="connsiteX28" fmla="*/ 905774 w 914400"/>
              <a:gd name="connsiteY28" fmla="*/ 198407 h 250166"/>
              <a:gd name="connsiteX29" fmla="*/ 897147 w 914400"/>
              <a:gd name="connsiteY29" fmla="*/ 224287 h 250166"/>
              <a:gd name="connsiteX30" fmla="*/ 871268 w 914400"/>
              <a:gd name="connsiteY30" fmla="*/ 241539 h 250166"/>
              <a:gd name="connsiteX31" fmla="*/ 845389 w 914400"/>
              <a:gd name="connsiteY31" fmla="*/ 250166 h 250166"/>
              <a:gd name="connsiteX32" fmla="*/ 802257 w 914400"/>
              <a:gd name="connsiteY32" fmla="*/ 241539 h 250166"/>
              <a:gd name="connsiteX33" fmla="*/ 828136 w 914400"/>
              <a:gd name="connsiteY33" fmla="*/ 232913 h 2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4400" h="250166">
                <a:moveTo>
                  <a:pt x="828136" y="232913"/>
                </a:moveTo>
                <a:cubicBezTo>
                  <a:pt x="724619" y="231475"/>
                  <a:pt x="429934" y="216329"/>
                  <a:pt x="181155" y="232913"/>
                </a:cubicBezTo>
                <a:cubicBezTo>
                  <a:pt x="166525" y="233888"/>
                  <a:pt x="152515" y="239310"/>
                  <a:pt x="138023" y="241539"/>
                </a:cubicBezTo>
                <a:cubicBezTo>
                  <a:pt x="115110" y="245064"/>
                  <a:pt x="92016" y="247290"/>
                  <a:pt x="69012" y="250166"/>
                </a:cubicBezTo>
                <a:cubicBezTo>
                  <a:pt x="48884" y="247290"/>
                  <a:pt x="26813" y="250632"/>
                  <a:pt x="8627" y="241539"/>
                </a:cubicBezTo>
                <a:cubicBezTo>
                  <a:pt x="494" y="237472"/>
                  <a:pt x="0" y="224753"/>
                  <a:pt x="0" y="215660"/>
                </a:cubicBezTo>
                <a:cubicBezTo>
                  <a:pt x="0" y="169469"/>
                  <a:pt x="3965" y="175636"/>
                  <a:pt x="34506" y="155275"/>
                </a:cubicBezTo>
                <a:cubicBezTo>
                  <a:pt x="40257" y="146649"/>
                  <a:pt x="50055" y="139623"/>
                  <a:pt x="51759" y="129396"/>
                </a:cubicBezTo>
                <a:cubicBezTo>
                  <a:pt x="53254" y="120427"/>
                  <a:pt x="45630" y="112260"/>
                  <a:pt x="43132" y="103517"/>
                </a:cubicBezTo>
                <a:cubicBezTo>
                  <a:pt x="39875" y="92117"/>
                  <a:pt x="37381" y="80513"/>
                  <a:pt x="34506" y="69011"/>
                </a:cubicBezTo>
                <a:cubicBezTo>
                  <a:pt x="56848" y="46669"/>
                  <a:pt x="60134" y="34506"/>
                  <a:pt x="94891" y="34506"/>
                </a:cubicBezTo>
                <a:cubicBezTo>
                  <a:pt x="103984" y="34506"/>
                  <a:pt x="112144" y="40257"/>
                  <a:pt x="120770" y="43132"/>
                </a:cubicBezTo>
                <a:cubicBezTo>
                  <a:pt x="129396" y="48883"/>
                  <a:pt x="139318" y="53054"/>
                  <a:pt x="146649" y="60385"/>
                </a:cubicBezTo>
                <a:cubicBezTo>
                  <a:pt x="153980" y="67716"/>
                  <a:pt x="155110" y="80769"/>
                  <a:pt x="163902" y="86264"/>
                </a:cubicBezTo>
                <a:cubicBezTo>
                  <a:pt x="179324" y="95903"/>
                  <a:pt x="197487" y="102844"/>
                  <a:pt x="215661" y="103517"/>
                </a:cubicBezTo>
                <a:lnTo>
                  <a:pt x="448574" y="112143"/>
                </a:lnTo>
                <a:cubicBezTo>
                  <a:pt x="480204" y="115019"/>
                  <a:pt x="511949" y="116831"/>
                  <a:pt x="543464" y="120770"/>
                </a:cubicBezTo>
                <a:cubicBezTo>
                  <a:pt x="558013" y="122589"/>
                  <a:pt x="571935" y="129396"/>
                  <a:pt x="586597" y="129396"/>
                </a:cubicBezTo>
                <a:cubicBezTo>
                  <a:pt x="604088" y="129396"/>
                  <a:pt x="621102" y="123645"/>
                  <a:pt x="638355" y="120770"/>
                </a:cubicBezTo>
                <a:cubicBezTo>
                  <a:pt x="641230" y="112143"/>
                  <a:pt x="645598" y="103877"/>
                  <a:pt x="646981" y="94890"/>
                </a:cubicBezTo>
                <a:cubicBezTo>
                  <a:pt x="651375" y="66328"/>
                  <a:pt x="645732" y="35784"/>
                  <a:pt x="655608" y="8626"/>
                </a:cubicBezTo>
                <a:cubicBezTo>
                  <a:pt x="658715" y="81"/>
                  <a:pt x="672861" y="2875"/>
                  <a:pt x="681487" y="0"/>
                </a:cubicBezTo>
                <a:cubicBezTo>
                  <a:pt x="689169" y="1536"/>
                  <a:pt x="748461" y="12683"/>
                  <a:pt x="759125" y="17253"/>
                </a:cubicBezTo>
                <a:cubicBezTo>
                  <a:pt x="768654" y="21337"/>
                  <a:pt x="776002" y="29362"/>
                  <a:pt x="785004" y="34506"/>
                </a:cubicBezTo>
                <a:cubicBezTo>
                  <a:pt x="814846" y="51558"/>
                  <a:pt x="816359" y="50708"/>
                  <a:pt x="845389" y="60385"/>
                </a:cubicBezTo>
                <a:cubicBezTo>
                  <a:pt x="851140" y="69011"/>
                  <a:pt x="854546" y="79787"/>
                  <a:pt x="862642" y="86264"/>
                </a:cubicBezTo>
                <a:cubicBezTo>
                  <a:pt x="869742" y="91944"/>
                  <a:pt x="880955" y="89846"/>
                  <a:pt x="888521" y="94890"/>
                </a:cubicBezTo>
                <a:cubicBezTo>
                  <a:pt x="898672" y="101657"/>
                  <a:pt x="905774" y="112143"/>
                  <a:pt x="914400" y="120770"/>
                </a:cubicBezTo>
                <a:cubicBezTo>
                  <a:pt x="911525" y="146649"/>
                  <a:pt x="910055" y="172723"/>
                  <a:pt x="905774" y="198407"/>
                </a:cubicBezTo>
                <a:cubicBezTo>
                  <a:pt x="904279" y="207377"/>
                  <a:pt x="902828" y="217186"/>
                  <a:pt x="897147" y="224287"/>
                </a:cubicBezTo>
                <a:cubicBezTo>
                  <a:pt x="890670" y="232383"/>
                  <a:pt x="880541" y="236903"/>
                  <a:pt x="871268" y="241539"/>
                </a:cubicBezTo>
                <a:cubicBezTo>
                  <a:pt x="863135" y="245606"/>
                  <a:pt x="854015" y="247290"/>
                  <a:pt x="845389" y="250166"/>
                </a:cubicBezTo>
                <a:cubicBezTo>
                  <a:pt x="831012" y="247290"/>
                  <a:pt x="814987" y="248813"/>
                  <a:pt x="802257" y="241539"/>
                </a:cubicBezTo>
                <a:cubicBezTo>
                  <a:pt x="793255" y="236395"/>
                  <a:pt x="931653" y="234351"/>
                  <a:pt x="828136" y="2329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4871140" y="4166012"/>
            <a:ext cx="434736" cy="343108"/>
          </a:xfrm>
          <a:custGeom>
            <a:avLst/>
            <a:gdLst>
              <a:gd name="connsiteX0" fmla="*/ 549957 w 601715"/>
              <a:gd name="connsiteY0" fmla="*/ 43132 h 258793"/>
              <a:gd name="connsiteX1" fmla="*/ 506825 w 601715"/>
              <a:gd name="connsiteY1" fmla="*/ 17253 h 258793"/>
              <a:gd name="connsiteX2" fmla="*/ 472319 w 601715"/>
              <a:gd name="connsiteY2" fmla="*/ 8627 h 258793"/>
              <a:gd name="connsiteX3" fmla="*/ 213527 w 601715"/>
              <a:gd name="connsiteY3" fmla="*/ 0 h 258793"/>
              <a:gd name="connsiteX4" fmla="*/ 75504 w 601715"/>
              <a:gd name="connsiteY4" fmla="*/ 25880 h 258793"/>
              <a:gd name="connsiteX5" fmla="*/ 23746 w 601715"/>
              <a:gd name="connsiteY5" fmla="*/ 60385 h 258793"/>
              <a:gd name="connsiteX6" fmla="*/ 15119 w 601715"/>
              <a:gd name="connsiteY6" fmla="*/ 232914 h 258793"/>
              <a:gd name="connsiteX7" fmla="*/ 75504 w 601715"/>
              <a:gd name="connsiteY7" fmla="*/ 258793 h 258793"/>
              <a:gd name="connsiteX8" fmla="*/ 135889 w 601715"/>
              <a:gd name="connsiteY8" fmla="*/ 250166 h 258793"/>
              <a:gd name="connsiteX9" fmla="*/ 213527 w 601715"/>
              <a:gd name="connsiteY9" fmla="*/ 224287 h 258793"/>
              <a:gd name="connsiteX10" fmla="*/ 239406 w 601715"/>
              <a:gd name="connsiteY10" fmla="*/ 215661 h 258793"/>
              <a:gd name="connsiteX11" fmla="*/ 549957 w 601715"/>
              <a:gd name="connsiteY11" fmla="*/ 198408 h 258793"/>
              <a:gd name="connsiteX12" fmla="*/ 575836 w 601715"/>
              <a:gd name="connsiteY12" fmla="*/ 189782 h 258793"/>
              <a:gd name="connsiteX13" fmla="*/ 601715 w 601715"/>
              <a:gd name="connsiteY13" fmla="*/ 138023 h 258793"/>
              <a:gd name="connsiteX14" fmla="*/ 593089 w 601715"/>
              <a:gd name="connsiteY14" fmla="*/ 103517 h 258793"/>
              <a:gd name="connsiteX15" fmla="*/ 558583 w 601715"/>
              <a:gd name="connsiteY15" fmla="*/ 94891 h 258793"/>
              <a:gd name="connsiteX16" fmla="*/ 532704 w 601715"/>
              <a:gd name="connsiteY16" fmla="*/ 77638 h 258793"/>
              <a:gd name="connsiteX17" fmla="*/ 549957 w 601715"/>
              <a:gd name="connsiteY17" fmla="*/ 43132 h 2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1715" h="258793">
                <a:moveTo>
                  <a:pt x="549957" y="43132"/>
                </a:moveTo>
                <a:cubicBezTo>
                  <a:pt x="545644" y="33068"/>
                  <a:pt x="522147" y="24062"/>
                  <a:pt x="506825" y="17253"/>
                </a:cubicBezTo>
                <a:cubicBezTo>
                  <a:pt x="495991" y="12438"/>
                  <a:pt x="484154" y="9323"/>
                  <a:pt x="472319" y="8627"/>
                </a:cubicBezTo>
                <a:cubicBezTo>
                  <a:pt x="386156" y="3559"/>
                  <a:pt x="299791" y="2876"/>
                  <a:pt x="213527" y="0"/>
                </a:cubicBezTo>
                <a:cubicBezTo>
                  <a:pt x="183172" y="3036"/>
                  <a:pt x="108105" y="4146"/>
                  <a:pt x="75504" y="25880"/>
                </a:cubicBezTo>
                <a:lnTo>
                  <a:pt x="23746" y="60385"/>
                </a:lnTo>
                <a:cubicBezTo>
                  <a:pt x="1519" y="127067"/>
                  <a:pt x="-12087" y="145856"/>
                  <a:pt x="15119" y="232914"/>
                </a:cubicBezTo>
                <a:cubicBezTo>
                  <a:pt x="17597" y="240844"/>
                  <a:pt x="65824" y="255566"/>
                  <a:pt x="75504" y="258793"/>
                </a:cubicBezTo>
                <a:cubicBezTo>
                  <a:pt x="95632" y="255917"/>
                  <a:pt x="116077" y="254738"/>
                  <a:pt x="135889" y="250166"/>
                </a:cubicBezTo>
                <a:cubicBezTo>
                  <a:pt x="135907" y="250162"/>
                  <a:pt x="200579" y="228603"/>
                  <a:pt x="213527" y="224287"/>
                </a:cubicBezTo>
                <a:cubicBezTo>
                  <a:pt x="222153" y="221412"/>
                  <a:pt x="230344" y="216416"/>
                  <a:pt x="239406" y="215661"/>
                </a:cubicBezTo>
                <a:cubicBezTo>
                  <a:pt x="411756" y="201298"/>
                  <a:pt x="308328" y="208475"/>
                  <a:pt x="549957" y="198408"/>
                </a:cubicBezTo>
                <a:cubicBezTo>
                  <a:pt x="558583" y="195533"/>
                  <a:pt x="568736" y="195462"/>
                  <a:pt x="575836" y="189782"/>
                </a:cubicBezTo>
                <a:cubicBezTo>
                  <a:pt x="591038" y="177620"/>
                  <a:pt x="596032" y="155072"/>
                  <a:pt x="601715" y="138023"/>
                </a:cubicBezTo>
                <a:cubicBezTo>
                  <a:pt x="598840" y="126521"/>
                  <a:pt x="601472" y="111900"/>
                  <a:pt x="593089" y="103517"/>
                </a:cubicBezTo>
                <a:cubicBezTo>
                  <a:pt x="584706" y="95134"/>
                  <a:pt x="569480" y="99561"/>
                  <a:pt x="558583" y="94891"/>
                </a:cubicBezTo>
                <a:cubicBezTo>
                  <a:pt x="549054" y="90807"/>
                  <a:pt x="541330" y="83389"/>
                  <a:pt x="532704" y="77638"/>
                </a:cubicBezTo>
                <a:cubicBezTo>
                  <a:pt x="520441" y="40847"/>
                  <a:pt x="554270" y="53196"/>
                  <a:pt x="549957" y="431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304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1631504" y="116636"/>
          <a:ext cx="8892480" cy="6624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38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Técnica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Objetivo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Vantagem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Esforço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01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Entrevista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Coletar informações detalhadas</a:t>
                      </a:r>
                      <a:r>
                        <a:rPr lang="pt-BR" sz="1200" baseline="0" dirty="0"/>
                        <a:t> e </a:t>
                      </a:r>
                      <a:r>
                        <a:rPr lang="pt-BR" sz="1200" b="1" baseline="0" dirty="0"/>
                        <a:t>profundas</a:t>
                      </a:r>
                      <a:r>
                        <a:rPr lang="pt-BR" sz="1200" baseline="0" dirty="0"/>
                        <a:t> de usuários </a:t>
                      </a:r>
                      <a:r>
                        <a:rPr lang="pt-BR" sz="1200" b="1" baseline="0" dirty="0"/>
                        <a:t>individuais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Permite coletar </a:t>
                      </a:r>
                      <a:r>
                        <a:rPr lang="pt-BR" sz="1200" b="1" dirty="0"/>
                        <a:t>muitas informações </a:t>
                      </a:r>
                      <a:r>
                        <a:rPr lang="pt-BR" sz="1200" dirty="0"/>
                        <a:t>dos usuários </a:t>
                      </a:r>
                      <a:r>
                        <a:rPr lang="pt-BR" sz="1200" b="1" dirty="0"/>
                        <a:t>individualmente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Flexível: permite fazer perguntas de </a:t>
                      </a:r>
                      <a:r>
                        <a:rPr lang="pt-BR" sz="1200" i="1" dirty="0"/>
                        <a:t>follow-up</a:t>
                      </a:r>
                      <a:r>
                        <a:rPr lang="pt-BR" sz="1200" dirty="0"/>
                        <a:t> e se </a:t>
                      </a:r>
                      <a:r>
                        <a:rPr lang="pt-BR" sz="1200" b="1" dirty="0"/>
                        <a:t>aprofundar</a:t>
                      </a:r>
                      <a:r>
                        <a:rPr lang="pt-BR" sz="1200" dirty="0"/>
                        <a:t> mais do que questionários ou grupos de foco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É necessário </a:t>
                      </a:r>
                      <a:r>
                        <a:rPr lang="pt-BR" sz="1200" b="1" dirty="0"/>
                        <a:t>treinar</a:t>
                      </a:r>
                      <a:r>
                        <a:rPr lang="pt-BR" sz="1200" dirty="0"/>
                        <a:t> os entrevistadores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Leva </a:t>
                      </a:r>
                      <a:r>
                        <a:rPr lang="pt-BR" sz="1200" b="1" dirty="0"/>
                        <a:t>tempo</a:t>
                      </a:r>
                      <a:r>
                        <a:rPr lang="pt-BR" sz="1200" dirty="0"/>
                        <a:t> para entrevistar </a:t>
                      </a:r>
                      <a:r>
                        <a:rPr lang="pt-BR" sz="1200" b="1" dirty="0"/>
                        <a:t>muitos usuários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1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Questionário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Coletar </a:t>
                      </a:r>
                      <a:r>
                        <a:rPr lang="pt-BR" sz="1200" b="1" dirty="0"/>
                        <a:t>rapidamente</a:t>
                      </a:r>
                      <a:r>
                        <a:rPr lang="pt-BR" sz="1200" dirty="0"/>
                        <a:t> dados (principalmente </a:t>
                      </a:r>
                      <a:r>
                        <a:rPr lang="pt-BR" sz="1200" b="1" dirty="0"/>
                        <a:t>quantitativos</a:t>
                      </a:r>
                      <a:r>
                        <a:rPr lang="pt-BR" sz="1200" dirty="0"/>
                        <a:t>) de </a:t>
                      </a:r>
                      <a:r>
                        <a:rPr lang="pt-BR" sz="1200" b="1" dirty="0"/>
                        <a:t>muitos</a:t>
                      </a:r>
                      <a:r>
                        <a:rPr lang="pt-BR" sz="1200" dirty="0"/>
                        <a:t> usuários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Permite</a:t>
                      </a:r>
                      <a:r>
                        <a:rPr lang="pt-BR" sz="1200" baseline="0" dirty="0"/>
                        <a:t> c</a:t>
                      </a:r>
                      <a:r>
                        <a:rPr lang="pt-BR" sz="1200" dirty="0"/>
                        <a:t>oletar informações de </a:t>
                      </a:r>
                      <a:r>
                        <a:rPr lang="pt-BR" sz="1200" b="1" dirty="0"/>
                        <a:t>muitos usuários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Pode ser </a:t>
                      </a:r>
                      <a:r>
                        <a:rPr lang="pt-BR" sz="1200" b="1" dirty="0"/>
                        <a:t>rápido</a:t>
                      </a:r>
                      <a:r>
                        <a:rPr lang="pt-BR" sz="1200" dirty="0"/>
                        <a:t> e </a:t>
                      </a:r>
                      <a:r>
                        <a:rPr lang="pt-BR" sz="1200" b="1" dirty="0"/>
                        <a:t>fácil</a:t>
                      </a:r>
                      <a:r>
                        <a:rPr lang="pt-BR" sz="1200" dirty="0"/>
                        <a:t> analisar os dados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Relativamente </a:t>
                      </a:r>
                      <a:r>
                        <a:rPr lang="pt-BR" sz="1200" b="1" dirty="0"/>
                        <a:t>baratos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Avaliador deve ser </a:t>
                      </a:r>
                      <a:r>
                        <a:rPr lang="pt-BR" sz="1200" b="1" dirty="0"/>
                        <a:t>experiente</a:t>
                      </a:r>
                      <a:r>
                        <a:rPr lang="pt-BR" sz="1200" dirty="0"/>
                        <a:t> para evitar perguntas que induzam certas respostas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Na Web, requer </a:t>
                      </a:r>
                      <a:r>
                        <a:rPr lang="pt-BR" sz="1200" b="1" dirty="0"/>
                        <a:t>pouco esforço </a:t>
                      </a:r>
                      <a:r>
                        <a:rPr lang="pt-BR" sz="1200" dirty="0"/>
                        <a:t>de distribuição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1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Grupos de foco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Avaliar atitudes, opiniões e impressões dos usuários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Permite coletar informações de muitos usuários </a:t>
                      </a:r>
                      <a:r>
                        <a:rPr lang="pt-BR" sz="1200" b="1" dirty="0"/>
                        <a:t>simultaneamente</a:t>
                      </a:r>
                      <a:r>
                        <a:rPr lang="pt-BR" sz="1200" dirty="0"/>
                        <a:t> (em grupo)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Discussão em grupo com frequência dispara </a:t>
                      </a:r>
                      <a:r>
                        <a:rPr lang="pt-BR" sz="1200" b="1" dirty="0"/>
                        <a:t>novas ideias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Recrutar usuários suficientes pode requerer </a:t>
                      </a:r>
                      <a:r>
                        <a:rPr lang="pt-BR" sz="1200" b="1" dirty="0"/>
                        <a:t>muitos recursos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4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Brainstorming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Coletar uma </a:t>
                      </a:r>
                      <a:r>
                        <a:rPr lang="pt-BR" sz="1200" b="1" dirty="0"/>
                        <a:t>lista priorizada</a:t>
                      </a:r>
                      <a:r>
                        <a:rPr lang="pt-BR" sz="1200" dirty="0"/>
                        <a:t> de necessidades e desejos percebidos dos usuários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Pode-se preparar, conduzir e analisar dados da atividade em </a:t>
                      </a:r>
                      <a:r>
                        <a:rPr lang="pt-BR" sz="1200" b="1" dirty="0"/>
                        <a:t>pouco tempo </a:t>
                      </a:r>
                      <a:r>
                        <a:rPr lang="pt-BR" sz="1200" dirty="0"/>
                        <a:t>e com poucos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="1" dirty="0"/>
                        <a:t>Moderação</a:t>
                      </a:r>
                      <a:r>
                        <a:rPr lang="pt-BR" sz="1200" dirty="0"/>
                        <a:t> em grupo requer </a:t>
                      </a:r>
                      <a:r>
                        <a:rPr lang="pt-BR" sz="1200" b="1" dirty="0"/>
                        <a:t>esforço razoável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Recrutar usuários suficientes pode requerer </a:t>
                      </a:r>
                      <a:r>
                        <a:rPr lang="pt-BR" sz="1200" b="1" dirty="0"/>
                        <a:t>muitos recursos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="1" dirty="0"/>
                        <a:t>Pouco esforço </a:t>
                      </a:r>
                      <a:r>
                        <a:rPr lang="pt-BR" sz="1200" dirty="0"/>
                        <a:t>para conduzir e analisar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4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Classificação de cartões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Identificar como usuários </a:t>
                      </a:r>
                      <a:r>
                        <a:rPr lang="pt-BR" sz="1200" b="1" dirty="0"/>
                        <a:t>agrupam informações </a:t>
                      </a:r>
                      <a:r>
                        <a:rPr lang="pt-BR" sz="1200" dirty="0"/>
                        <a:t>ou objetos (para arquitetura da informação)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Técnica </a:t>
                      </a:r>
                      <a:r>
                        <a:rPr lang="pt-BR" sz="1200" b="1" dirty="0"/>
                        <a:t>simples</a:t>
                      </a:r>
                      <a:r>
                        <a:rPr lang="pt-BR" sz="1200" dirty="0"/>
                        <a:t> de conduzir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Se feita em grupo, permite coletar dados de </a:t>
                      </a:r>
                      <a:r>
                        <a:rPr lang="pt-BR" sz="1200" b="1" dirty="0"/>
                        <a:t>vários usuários </a:t>
                      </a:r>
                      <a:r>
                        <a:rPr lang="pt-BR" sz="1200" dirty="0"/>
                        <a:t>de uma vez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Motiva a própria </a:t>
                      </a:r>
                      <a:r>
                        <a:rPr lang="pt-BR" sz="1200" b="1" dirty="0"/>
                        <a:t>equipe</a:t>
                      </a:r>
                      <a:r>
                        <a:rPr lang="pt-BR" sz="1200" dirty="0"/>
                        <a:t> a detalhar o produto em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Esforço de </a:t>
                      </a:r>
                      <a:r>
                        <a:rPr lang="pt-BR" sz="1200" b="1" dirty="0"/>
                        <a:t>detalhar</a:t>
                      </a:r>
                      <a:r>
                        <a:rPr lang="pt-BR" sz="1200" dirty="0"/>
                        <a:t> informações e definições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Baixo esforço de </a:t>
                      </a:r>
                      <a:r>
                        <a:rPr lang="pt-BR" sz="1200" b="1" dirty="0"/>
                        <a:t>condução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Esforço para análise </a:t>
                      </a:r>
                      <a:r>
                        <a:rPr lang="pt-BR" sz="1200" b="1" dirty="0"/>
                        <a:t>depende</a:t>
                      </a:r>
                      <a:r>
                        <a:rPr lang="pt-BR" sz="1200" dirty="0"/>
                        <a:t> de ferramenta, número de cartões e de participantes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26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Estudos de campo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="1" dirty="0"/>
                        <a:t>Entender</a:t>
                      </a:r>
                      <a:r>
                        <a:rPr lang="pt-BR" sz="1200" dirty="0"/>
                        <a:t> usuários, seu ambiente e suas tarefas em </a:t>
                      </a:r>
                      <a:r>
                        <a:rPr lang="pt-BR" sz="1200" b="1" dirty="0"/>
                        <a:t>contexto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Permite descobrir o que se faz </a:t>
                      </a:r>
                      <a:r>
                        <a:rPr lang="pt-BR" sz="1200" b="1" dirty="0"/>
                        <a:t>de fato</a:t>
                      </a:r>
                      <a:r>
                        <a:rPr lang="pt-BR" sz="1200" dirty="0"/>
                        <a:t> (vs. o que se diz que se faz)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Permite coletar muitos </a:t>
                      </a:r>
                      <a:r>
                        <a:rPr lang="pt-BR" sz="1200" b="1" dirty="0"/>
                        <a:t>dados ricos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/>
                        <a:t>nível de esforço </a:t>
                      </a:r>
                      <a:r>
                        <a:rPr lang="pt-BR" sz="1200" b="1" dirty="0"/>
                        <a:t>mais alto </a:t>
                      </a:r>
                      <a:r>
                        <a:rPr lang="pt-BR" sz="1200" dirty="0"/>
                        <a:t>para preparar as visitas, conduzir e analisar os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74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pic>
        <p:nvPicPr>
          <p:cNvPr id="10" name="Picture 4" descr="http://www.grupoa.com.br/uploads/imagensTitulo/20130314102513_ROGERS_Design_Interacao_3ed_G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658499"/>
            <a:ext cx="1512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2856040" y="1658499"/>
            <a:ext cx="3600000" cy="2520000"/>
          </a:xfrm>
        </p:spPr>
        <p:txBody>
          <a:bodyPr>
            <a:normAutofit/>
          </a:bodyPr>
          <a:lstStyle/>
          <a:p>
            <a:r>
              <a:rPr lang="pt-BR" dirty="0"/>
              <a:t>Capítulo 5. Identificação de necessidades dos usuários e requisitos de IHC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52</a:t>
            </a:fld>
            <a:endParaRPr lang="pt-BR"/>
          </a:p>
        </p:txBody>
      </p:sp>
      <p:pic>
        <p:nvPicPr>
          <p:cNvPr id="9" name="Picture 2" descr="http://www.elsevier.com.br/site/uploads/imagensTitulo/240620104955_InteracaoHumanoComputador_o_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00" y="1658499"/>
            <a:ext cx="1530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6"/>
          <p:cNvSpPr txBox="1">
            <a:spLocks/>
          </p:cNvSpPr>
          <p:nvPr/>
        </p:nvSpPr>
        <p:spPr>
          <a:xfrm>
            <a:off x="8544672" y="1658499"/>
            <a:ext cx="3600000" cy="25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Capítulo 7. Coleta de dados</a:t>
            </a:r>
          </a:p>
        </p:txBody>
      </p:sp>
      <p:sp>
        <p:nvSpPr>
          <p:cNvPr id="12" name="Espaço Reservado para Conteúdo 6">
            <a:extLst>
              <a:ext uri="{FF2B5EF4-FFF2-40B4-BE49-F238E27FC236}">
                <a16:creationId xmlns:a16="http://schemas.microsoft.com/office/drawing/2014/main" id="{0381E908-98BE-4406-8DE3-E966E520F685}"/>
              </a:ext>
            </a:extLst>
          </p:cNvPr>
          <p:cNvSpPr txBox="1">
            <a:spLocks/>
          </p:cNvSpPr>
          <p:nvPr/>
        </p:nvSpPr>
        <p:spPr>
          <a:xfrm>
            <a:off x="2832085" y="4105829"/>
            <a:ext cx="7152347" cy="218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Design </a:t>
            </a:r>
            <a:r>
              <a:rPr lang="pt-BR" dirty="0" err="1"/>
              <a:t>Thinking</a:t>
            </a:r>
            <a:r>
              <a:rPr lang="pt-BR"/>
              <a:t> - Inovação </a:t>
            </a:r>
            <a:r>
              <a:rPr lang="pt-BR" dirty="0"/>
              <a:t>em negócios</a:t>
            </a:r>
          </a:p>
          <a:p>
            <a:pPr lvl="1"/>
            <a:r>
              <a:rPr lang="pt-BR" dirty="0"/>
              <a:t>Capítulo 1. Imersão</a:t>
            </a:r>
          </a:p>
        </p:txBody>
      </p:sp>
      <p:pic>
        <p:nvPicPr>
          <p:cNvPr id="1026" name="Picture 2" descr="Capa do livro online &quot;Design Thinking - Inovação em negócios&quot;">
            <a:extLst>
              <a:ext uri="{FF2B5EF4-FFF2-40B4-BE49-F238E27FC236}">
                <a16:creationId xmlns:a16="http://schemas.microsoft.com/office/drawing/2014/main" id="{513139FB-BABD-404E-B946-D19911B42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00" y="4021271"/>
            <a:ext cx="1502609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0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Perguntas fechadas</a:t>
            </a:r>
          </a:p>
          <a:p>
            <a:pPr lvl="1"/>
            <a:r>
              <a:rPr lang="pt-BR" sz="2000" dirty="0"/>
              <a:t>Fornecem um conjunto </a:t>
            </a:r>
            <a:r>
              <a:rPr lang="pt-BR" sz="2000" b="1" dirty="0"/>
              <a:t>predeﬁnido</a:t>
            </a:r>
            <a:r>
              <a:rPr lang="pt-BR" sz="2000" dirty="0"/>
              <a:t> de respostas </a:t>
            </a:r>
          </a:p>
          <a:p>
            <a:pPr lvl="1"/>
            <a:r>
              <a:rPr lang="pt-BR" sz="2000" dirty="0"/>
              <a:t>O entrevistador </a:t>
            </a:r>
            <a:r>
              <a:rPr lang="pt-BR" sz="2000" b="1" dirty="0"/>
              <a:t>deve conhecer </a:t>
            </a:r>
            <a:r>
              <a:rPr lang="pt-BR" sz="2000" dirty="0"/>
              <a:t>as respostas prováveis</a:t>
            </a:r>
          </a:p>
          <a:p>
            <a:pPr lvl="1"/>
            <a:r>
              <a:rPr lang="pt-BR" sz="2000" dirty="0"/>
              <a:t>Utilizadas para coletar </a:t>
            </a:r>
            <a:r>
              <a:rPr lang="pt-BR" sz="2000" b="1" i="1" dirty="0"/>
              <a:t>feedback</a:t>
            </a:r>
            <a:r>
              <a:rPr lang="pt-BR" sz="2000" b="1" dirty="0"/>
              <a:t> rápido </a:t>
            </a:r>
            <a:r>
              <a:rPr lang="pt-BR" sz="2000" dirty="0"/>
              <a:t>sobre uma opção de design específica</a:t>
            </a:r>
          </a:p>
          <a:p>
            <a:pPr lvl="1"/>
            <a:r>
              <a:rPr lang="pt-BR" sz="2000" dirty="0"/>
              <a:t>Exemplos:</a:t>
            </a:r>
          </a:p>
          <a:p>
            <a:pPr lvl="2"/>
            <a:r>
              <a:rPr lang="pt-BR" sz="1800" dirty="0"/>
              <a:t>Num web site de comércio eletrônico, você prefere navegar pelas seções dos produtos ou fazer diretamente uma busca pelo produto desejado?</a:t>
            </a:r>
          </a:p>
          <a:p>
            <a:pPr lvl="2"/>
            <a:r>
              <a:rPr lang="pt-BR" sz="1800" dirty="0"/>
              <a:t>Com que frequência você faz compras online: todos os dias, uma vez por semana, uma vez por mês, menos de uma vez por mês? </a:t>
            </a:r>
          </a:p>
          <a:p>
            <a:r>
              <a:rPr lang="pt-BR" dirty="0"/>
              <a:t>Comparação entre os tipos de perguntas</a:t>
            </a:r>
          </a:p>
          <a:p>
            <a:pPr lvl="1"/>
            <a:r>
              <a:rPr lang="pt-BR" dirty="0"/>
              <a:t>As perguntas </a:t>
            </a:r>
            <a:r>
              <a:rPr lang="pt-BR" b="1" dirty="0"/>
              <a:t>fechadas</a:t>
            </a:r>
            <a:r>
              <a:rPr lang="pt-BR" dirty="0"/>
              <a:t> são analisadas </a:t>
            </a:r>
            <a:r>
              <a:rPr lang="pt-BR" b="1" dirty="0"/>
              <a:t>mais rapidamente</a:t>
            </a:r>
            <a:r>
              <a:rPr lang="pt-BR" dirty="0"/>
              <a:t> do que perguntas abertas</a:t>
            </a:r>
          </a:p>
          <a:p>
            <a:pPr lvl="1"/>
            <a:r>
              <a:rPr lang="pt-BR" dirty="0"/>
              <a:t>As perguntas </a:t>
            </a:r>
            <a:r>
              <a:rPr lang="pt-BR" b="1" dirty="0"/>
              <a:t>fechadas</a:t>
            </a:r>
            <a:r>
              <a:rPr lang="pt-BR" dirty="0"/>
              <a:t> se destinam à coleta de dados </a:t>
            </a:r>
            <a:r>
              <a:rPr lang="pt-BR" b="1" dirty="0"/>
              <a:t>quantitativos</a:t>
            </a:r>
            <a:r>
              <a:rPr lang="pt-BR" dirty="0"/>
              <a:t> ou quantificáveis</a:t>
            </a:r>
          </a:p>
          <a:p>
            <a:pPr lvl="1"/>
            <a:r>
              <a:rPr lang="pt-BR" dirty="0"/>
              <a:t>As perguntas </a:t>
            </a:r>
            <a:r>
              <a:rPr lang="pt-BR" b="1" dirty="0"/>
              <a:t>abertas</a:t>
            </a:r>
            <a:r>
              <a:rPr lang="pt-BR" dirty="0"/>
              <a:t> se destinam principalmente à coleta de dados </a:t>
            </a:r>
            <a:r>
              <a:rPr lang="pt-BR" b="1" dirty="0"/>
              <a:t>qualitativos</a:t>
            </a:r>
            <a:r>
              <a:rPr lang="pt-BR" dirty="0"/>
              <a:t> e estudos em </a:t>
            </a:r>
            <a:r>
              <a:rPr lang="pt-BR" b="1" dirty="0"/>
              <a:t>profundidade</a:t>
            </a:r>
          </a:p>
          <a:p>
            <a:endParaRPr lang="pt-BR" sz="2600" dirty="0"/>
          </a:p>
          <a:p>
            <a:pPr lvl="2"/>
            <a:endParaRPr lang="pt-BR" sz="1800" dirty="0"/>
          </a:p>
          <a:p>
            <a:pPr lvl="1"/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39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entrevistas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Estruturada</a:t>
            </a:r>
          </a:p>
          <a:p>
            <a:r>
              <a:rPr lang="pt-BR" dirty="0"/>
              <a:t>Não estruturada</a:t>
            </a:r>
          </a:p>
          <a:p>
            <a:r>
              <a:rPr lang="pt-BR" dirty="0"/>
              <a:t>Semiestruturada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9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entrevistador se mantém </a:t>
            </a:r>
            <a:r>
              <a:rPr lang="pt-BR" b="1" dirty="0"/>
              <a:t>fiel a um roteiro</a:t>
            </a:r>
          </a:p>
          <a:p>
            <a:pPr lvl="1"/>
            <a:r>
              <a:rPr lang="pt-BR" dirty="0"/>
              <a:t>Perguntas </a:t>
            </a:r>
            <a:r>
              <a:rPr lang="pt-BR" b="1" dirty="0"/>
              <a:t>previamente</a:t>
            </a:r>
            <a:r>
              <a:rPr lang="pt-BR" dirty="0"/>
              <a:t> definidas na </a:t>
            </a:r>
            <a:r>
              <a:rPr lang="pt-BR" b="1" dirty="0"/>
              <a:t>ordem</a:t>
            </a:r>
            <a:r>
              <a:rPr lang="pt-BR" dirty="0"/>
              <a:t> especificada</a:t>
            </a:r>
          </a:p>
          <a:p>
            <a:r>
              <a:rPr lang="pt-BR" dirty="0"/>
              <a:t>O entrevistador </a:t>
            </a:r>
            <a:r>
              <a:rPr lang="pt-BR" b="1" dirty="0"/>
              <a:t>não possui </a:t>
            </a:r>
            <a:r>
              <a:rPr lang="pt-BR" dirty="0"/>
              <a:t>muita liberdade para explorar </a:t>
            </a:r>
            <a:r>
              <a:rPr lang="pt-BR" b="1" dirty="0"/>
              <a:t>tópicos novos </a:t>
            </a:r>
            <a:r>
              <a:rPr lang="pt-BR" dirty="0"/>
              <a:t>que surjam durante a entrevista</a:t>
            </a:r>
          </a:p>
          <a:p>
            <a:r>
              <a:rPr lang="pt-BR" dirty="0"/>
              <a:t>Em geral, é composta de </a:t>
            </a:r>
            <a:r>
              <a:rPr lang="pt-BR" b="1" dirty="0"/>
              <a:t>respostas fechadas</a:t>
            </a:r>
          </a:p>
          <a:p>
            <a:r>
              <a:rPr lang="pt-BR" dirty="0"/>
              <a:t>As mesmas perguntas são usadas com cada participante para </a:t>
            </a:r>
            <a:r>
              <a:rPr lang="pt-BR" b="1" dirty="0"/>
              <a:t>padronizar</a:t>
            </a:r>
            <a:r>
              <a:rPr lang="pt-BR" dirty="0"/>
              <a:t> o estudo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4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 não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entrevistador realiza perguntas de modo bastante </a:t>
            </a:r>
            <a:r>
              <a:rPr lang="pt-BR" b="1" dirty="0"/>
              <a:t>flexível</a:t>
            </a:r>
          </a:p>
          <a:p>
            <a:pPr lvl="1"/>
            <a:r>
              <a:rPr lang="pt-BR" dirty="0"/>
              <a:t>Usa perguntas </a:t>
            </a:r>
            <a:r>
              <a:rPr lang="pt-BR" b="1" dirty="0"/>
              <a:t>abertas</a:t>
            </a:r>
            <a:r>
              <a:rPr lang="pt-BR" dirty="0"/>
              <a:t> e se </a:t>
            </a:r>
            <a:r>
              <a:rPr lang="pt-BR" b="1" dirty="0"/>
              <a:t>aprofunda</a:t>
            </a:r>
            <a:r>
              <a:rPr lang="pt-BR" dirty="0"/>
              <a:t> mais em alguns tópicos</a:t>
            </a:r>
          </a:p>
          <a:p>
            <a:r>
              <a:rPr lang="pt-BR" dirty="0"/>
              <a:t>O único </a:t>
            </a:r>
            <a:r>
              <a:rPr lang="pt-BR" b="1" dirty="0"/>
              <a:t>comprometimento</a:t>
            </a:r>
            <a:r>
              <a:rPr lang="pt-BR" dirty="0"/>
              <a:t> do entrevistador é com o </a:t>
            </a:r>
            <a:r>
              <a:rPr lang="pt-BR" b="1" dirty="0"/>
              <a:t>tópico</a:t>
            </a:r>
            <a:r>
              <a:rPr lang="pt-BR" dirty="0"/>
              <a:t> abordado</a:t>
            </a:r>
          </a:p>
          <a:p>
            <a:r>
              <a:rPr lang="pt-BR" dirty="0"/>
              <a:t>O entrevistado pode mencionar aspectos que o entrevistador </a:t>
            </a:r>
            <a:r>
              <a:rPr lang="pt-BR" b="1" dirty="0"/>
              <a:t>não tenha considerado</a:t>
            </a:r>
          </a:p>
          <a:p>
            <a:r>
              <a:rPr lang="pt-BR" dirty="0"/>
              <a:t>As entrevistas </a:t>
            </a:r>
            <a:r>
              <a:rPr lang="pt-BR" b="1" dirty="0"/>
              <a:t>não precisam </a:t>
            </a:r>
            <a:r>
              <a:rPr lang="pt-BR" dirty="0"/>
              <a:t>ser consistentes entre os participantes</a:t>
            </a:r>
          </a:p>
          <a:p>
            <a:pPr lvl="1"/>
            <a:r>
              <a:rPr lang="pt-BR" dirty="0"/>
              <a:t>Podem ser </a:t>
            </a:r>
            <a:r>
              <a:rPr lang="pt-BR" b="1" dirty="0"/>
              <a:t>demoradas</a:t>
            </a:r>
            <a:r>
              <a:rPr lang="pt-BR" dirty="0"/>
              <a:t> para analisar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QXD0121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91174"/>
      </p:ext>
    </p:extLst>
  </p:cSld>
  <p:clrMapOvr>
    <a:masterClrMapping/>
  </p:clrMapOvr>
</p:sld>
</file>

<file path=ppt/theme/theme1.xml><?xml version="1.0" encoding="utf-8"?>
<a:theme xmlns:a="http://schemas.openxmlformats.org/drawingml/2006/main" name="UFC-Quixada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FC-Quixada" id="{F31D0578-B3B1-4B87-B478-3E5D291A18D1}" vid="{328F7558-738F-4A59-A9EE-BDCE7B7018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UFC-Quixada</Template>
  <TotalTime>516</TotalTime>
  <Words>3095</Words>
  <Application>Microsoft Office PowerPoint</Application>
  <PresentationFormat>Widescreen</PresentationFormat>
  <Paragraphs>453</Paragraphs>
  <Slides>52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Wingdings 2</vt:lpstr>
      <vt:lpstr>UFC-Quixada</vt:lpstr>
      <vt:lpstr> Coleta de dados do usuário (técnicas)</vt:lpstr>
      <vt:lpstr>Como coletar dados dos usuários?</vt:lpstr>
      <vt:lpstr>Como coletar dados dos usuários?</vt:lpstr>
      <vt:lpstr>Entrevistas</vt:lpstr>
      <vt:lpstr>Entrevistas</vt:lpstr>
      <vt:lpstr>Entrevistas</vt:lpstr>
      <vt:lpstr>Tipos de entrevistas</vt:lpstr>
      <vt:lpstr>Entrevista estruturada</vt:lpstr>
      <vt:lpstr>Entrevista não estruturada</vt:lpstr>
      <vt:lpstr>Entrevista semiestruturada</vt:lpstr>
      <vt:lpstr>Estrutura das entrevistas</vt:lpstr>
      <vt:lpstr>Entrevistas</vt:lpstr>
      <vt:lpstr>Entrevistas</vt:lpstr>
      <vt:lpstr>Apresentação do PowerPoint</vt:lpstr>
      <vt:lpstr>Entrevistas</vt:lpstr>
      <vt:lpstr>Tipos de análise</vt:lpstr>
      <vt:lpstr>Entrevistas</vt:lpstr>
      <vt:lpstr>Questionários</vt:lpstr>
      <vt:lpstr>Questionários </vt:lpstr>
      <vt:lpstr>Questionários</vt:lpstr>
      <vt:lpstr>Questionários</vt:lpstr>
      <vt:lpstr>Tipos de perguntas e respostas</vt:lpstr>
      <vt:lpstr>Tipos de perguntas e respostas</vt:lpstr>
      <vt:lpstr>Tipos de perguntas e respostas</vt:lpstr>
      <vt:lpstr>Tipos de perguntas e respostas</vt:lpstr>
      <vt:lpstr>Tipos de perguntas e respostas</vt:lpstr>
      <vt:lpstr>Tipos de perguntas e respostas</vt:lpstr>
      <vt:lpstr>Tipos de perguntas e respostas</vt:lpstr>
      <vt:lpstr>Questionários</vt:lpstr>
      <vt:lpstr>Apresentação do PowerPoint</vt:lpstr>
      <vt:lpstr>Grupos de foco</vt:lpstr>
      <vt:lpstr>Grupos de foco</vt:lpstr>
      <vt:lpstr>Grupos de foco</vt:lpstr>
      <vt:lpstr>Questões típicas de grupos de foco</vt:lpstr>
      <vt:lpstr>Brainstorming de Necessidades e Desejos dos Usuários</vt:lpstr>
      <vt:lpstr>Brainstorming</vt:lpstr>
      <vt:lpstr>Brainstorming</vt:lpstr>
      <vt:lpstr>Brainstorming</vt:lpstr>
      <vt:lpstr>Brainstorming</vt:lpstr>
      <vt:lpstr>Brainstorming</vt:lpstr>
      <vt:lpstr>Brainstorming</vt:lpstr>
      <vt:lpstr>Brainstorming</vt:lpstr>
      <vt:lpstr>Estudos de campo</vt:lpstr>
      <vt:lpstr>Estudos de campo</vt:lpstr>
      <vt:lpstr>Objetivos</vt:lpstr>
      <vt:lpstr>Objetivos</vt:lpstr>
      <vt:lpstr>Estudos de campo</vt:lpstr>
      <vt:lpstr>Formas de estudo de campo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Ingrid</dc:creator>
  <cp:lastModifiedBy>Ingrid Monteiro</cp:lastModifiedBy>
  <cp:revision>29</cp:revision>
  <dcterms:created xsi:type="dcterms:W3CDTF">2015-02-23T12:55:48Z</dcterms:created>
  <dcterms:modified xsi:type="dcterms:W3CDTF">2019-08-20T00:24:29Z</dcterms:modified>
</cp:coreProperties>
</file>