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28"/>
  </p:notesMasterIdLst>
  <p:sldIdLst>
    <p:sldId id="256" r:id="rId2"/>
    <p:sldId id="307" r:id="rId3"/>
    <p:sldId id="260" r:id="rId4"/>
    <p:sldId id="261" r:id="rId5"/>
    <p:sldId id="262" r:id="rId6"/>
    <p:sldId id="263" r:id="rId7"/>
    <p:sldId id="265" r:id="rId8"/>
    <p:sldId id="267" r:id="rId9"/>
    <p:sldId id="268" r:id="rId10"/>
    <p:sldId id="269" r:id="rId11"/>
    <p:sldId id="303" r:id="rId12"/>
    <p:sldId id="271" r:id="rId13"/>
    <p:sldId id="272" r:id="rId14"/>
    <p:sldId id="273" r:id="rId15"/>
    <p:sldId id="310" r:id="rId16"/>
    <p:sldId id="312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  <p:sldId id="259" r:id="rId2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66"/>
    <a:srgbClr val="DDEAF7"/>
    <a:srgbClr val="F2F7FC"/>
    <a:srgbClr val="AA71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id Monteiro" userId="4f1f53ea42604cf1" providerId="LiveId" clId="{E9C09F5E-E696-4BF8-AF6C-1A4800D7DA88}"/>
    <pc:docChg chg="modSld">
      <pc:chgData name="Ingrid Monteiro" userId="4f1f53ea42604cf1" providerId="LiveId" clId="{E9C09F5E-E696-4BF8-AF6C-1A4800D7DA88}" dt="2022-09-15T21:33:59.576" v="9" actId="6549"/>
      <pc:docMkLst>
        <pc:docMk/>
      </pc:docMkLst>
      <pc:sldChg chg="modSp mod">
        <pc:chgData name="Ingrid Monteiro" userId="4f1f53ea42604cf1" providerId="LiveId" clId="{E9C09F5E-E696-4BF8-AF6C-1A4800D7DA88}" dt="2022-09-15T21:33:59.576" v="9" actId="6549"/>
        <pc:sldMkLst>
          <pc:docMk/>
          <pc:sldMk cId="737751554" sldId="310"/>
        </pc:sldMkLst>
        <pc:spChg chg="mod">
          <ac:chgData name="Ingrid Monteiro" userId="4f1f53ea42604cf1" providerId="LiveId" clId="{E9C09F5E-E696-4BF8-AF6C-1A4800D7DA88}" dt="2022-09-15T21:33:59.576" v="9" actId="6549"/>
          <ac:spMkLst>
            <pc:docMk/>
            <pc:sldMk cId="737751554" sldId="310"/>
            <ac:spMk id="3" creationId="{CDA0873B-DF45-42DF-AF79-1F3580F15DB7}"/>
          </ac:spMkLst>
        </pc:spChg>
      </pc:sldChg>
    </pc:docChg>
  </pc:docChgLst>
  <pc:docChgLst>
    <pc:chgData name="Ingrid Monteiro" userId="4f1f53ea42604cf1" providerId="LiveId" clId="{4476EE32-61B4-4E99-8FFE-B340C3C8249E}"/>
    <pc:docChg chg="custSel modSld modMainMaster">
      <pc:chgData name="Ingrid Monteiro" userId="4f1f53ea42604cf1" providerId="LiveId" clId="{4476EE32-61B4-4E99-8FFE-B340C3C8249E}" dt="2019-08-19T01:47:08.353" v="5" actId="27636"/>
      <pc:docMkLst>
        <pc:docMk/>
      </pc:docMkLst>
      <pc:sldChg chg="modSp">
        <pc:chgData name="Ingrid Monteiro" userId="4f1f53ea42604cf1" providerId="LiveId" clId="{4476EE32-61B4-4E99-8FFE-B340C3C8249E}" dt="2019-08-19T01:47:06.870" v="1" actId="27636"/>
        <pc:sldMkLst>
          <pc:docMk/>
          <pc:sldMk cId="4278886941" sldId="263"/>
        </pc:sldMkLst>
        <pc:spChg chg="mod">
          <ac:chgData name="Ingrid Monteiro" userId="4f1f53ea42604cf1" providerId="LiveId" clId="{4476EE32-61B4-4E99-8FFE-B340C3C8249E}" dt="2019-08-19T01:47:06.870" v="1" actId="27636"/>
          <ac:spMkLst>
            <pc:docMk/>
            <pc:sldMk cId="4278886941" sldId="263"/>
            <ac:spMk id="3" creationId="{00000000-0000-0000-0000-000000000000}"/>
          </ac:spMkLst>
        </pc:spChg>
      </pc:sldChg>
      <pc:sldChg chg="modSp">
        <pc:chgData name="Ingrid Monteiro" userId="4f1f53ea42604cf1" providerId="LiveId" clId="{4476EE32-61B4-4E99-8FFE-B340C3C8249E}" dt="2019-08-19T01:47:07.685" v="2" actId="27636"/>
        <pc:sldMkLst>
          <pc:docMk/>
          <pc:sldMk cId="3674310367" sldId="280"/>
        </pc:sldMkLst>
        <pc:spChg chg="mod">
          <ac:chgData name="Ingrid Monteiro" userId="4f1f53ea42604cf1" providerId="LiveId" clId="{4476EE32-61B4-4E99-8FFE-B340C3C8249E}" dt="2019-08-19T01:47:07.685" v="2" actId="27636"/>
          <ac:spMkLst>
            <pc:docMk/>
            <pc:sldMk cId="3674310367" sldId="280"/>
            <ac:spMk id="2" creationId="{00000000-0000-0000-0000-000000000000}"/>
          </ac:spMkLst>
        </pc:spChg>
      </pc:sldChg>
      <pc:sldChg chg="modSp">
        <pc:chgData name="Ingrid Monteiro" userId="4f1f53ea42604cf1" providerId="LiveId" clId="{4476EE32-61B4-4E99-8FFE-B340C3C8249E}" dt="2019-08-19T01:47:07.802" v="3" actId="27636"/>
        <pc:sldMkLst>
          <pc:docMk/>
          <pc:sldMk cId="313313735" sldId="281"/>
        </pc:sldMkLst>
        <pc:spChg chg="mod">
          <ac:chgData name="Ingrid Monteiro" userId="4f1f53ea42604cf1" providerId="LiveId" clId="{4476EE32-61B4-4E99-8FFE-B340C3C8249E}" dt="2019-08-19T01:47:07.802" v="3" actId="27636"/>
          <ac:spMkLst>
            <pc:docMk/>
            <pc:sldMk cId="313313735" sldId="281"/>
            <ac:spMk id="2" creationId="{00000000-0000-0000-0000-000000000000}"/>
          </ac:spMkLst>
        </pc:spChg>
      </pc:sldChg>
      <pc:sldChg chg="modSp">
        <pc:chgData name="Ingrid Monteiro" userId="4f1f53ea42604cf1" providerId="LiveId" clId="{4476EE32-61B4-4E99-8FFE-B340C3C8249E}" dt="2019-08-19T01:47:08.286" v="4" actId="27636"/>
        <pc:sldMkLst>
          <pc:docMk/>
          <pc:sldMk cId="1986882647" sldId="282"/>
        </pc:sldMkLst>
        <pc:spChg chg="mod">
          <ac:chgData name="Ingrid Monteiro" userId="4f1f53ea42604cf1" providerId="LiveId" clId="{4476EE32-61B4-4E99-8FFE-B340C3C8249E}" dt="2019-08-19T01:47:08.286" v="4" actId="27636"/>
          <ac:spMkLst>
            <pc:docMk/>
            <pc:sldMk cId="1986882647" sldId="282"/>
            <ac:spMk id="2" creationId="{00000000-0000-0000-0000-000000000000}"/>
          </ac:spMkLst>
        </pc:spChg>
      </pc:sldChg>
      <pc:sldChg chg="modSp">
        <pc:chgData name="Ingrid Monteiro" userId="4f1f53ea42604cf1" providerId="LiveId" clId="{4476EE32-61B4-4E99-8FFE-B340C3C8249E}" dt="2019-08-19T01:47:08.353" v="5" actId="27636"/>
        <pc:sldMkLst>
          <pc:docMk/>
          <pc:sldMk cId="1369061603" sldId="284"/>
        </pc:sldMkLst>
        <pc:spChg chg="mod">
          <ac:chgData name="Ingrid Monteiro" userId="4f1f53ea42604cf1" providerId="LiveId" clId="{4476EE32-61B4-4E99-8FFE-B340C3C8249E}" dt="2019-08-19T01:47:08.353" v="5" actId="27636"/>
          <ac:spMkLst>
            <pc:docMk/>
            <pc:sldMk cId="1369061603" sldId="284"/>
            <ac:spMk id="2" creationId="{00000000-0000-0000-0000-000000000000}"/>
          </ac:spMkLst>
        </pc:spChg>
      </pc:sldChg>
      <pc:sldMasterChg chg="modSldLayout">
        <pc:chgData name="Ingrid Monteiro" userId="4f1f53ea42604cf1" providerId="LiveId" clId="{4476EE32-61B4-4E99-8FFE-B340C3C8249E}" dt="2019-08-19T01:46:59.227" v="0"/>
        <pc:sldMasterMkLst>
          <pc:docMk/>
          <pc:sldMasterMk cId="1008348729" sldId="2147483735"/>
        </pc:sldMasterMkLst>
        <pc:sldLayoutChg chg="addSp">
          <pc:chgData name="Ingrid Monteiro" userId="4f1f53ea42604cf1" providerId="LiveId" clId="{4476EE32-61B4-4E99-8FFE-B340C3C8249E}" dt="2019-08-19T01:46:59.227" v="0"/>
          <pc:sldLayoutMkLst>
            <pc:docMk/>
            <pc:sldMasterMk cId="1008348729" sldId="2147483735"/>
            <pc:sldLayoutMk cId="3279665634" sldId="2147483739"/>
          </pc:sldLayoutMkLst>
          <pc:picChg chg="add">
            <ac:chgData name="Ingrid Monteiro" userId="4f1f53ea42604cf1" providerId="LiveId" clId="{4476EE32-61B4-4E99-8FFE-B340C3C8249E}" dt="2019-08-19T01:46:59.227" v="0"/>
            <ac:picMkLst>
              <pc:docMk/>
              <pc:sldMasterMk cId="1008348729" sldId="2147483735"/>
              <pc:sldLayoutMk cId="3279665634" sldId="2147483739"/>
              <ac:picMk id="8" creationId="{026CF24C-69B9-45C8-BC46-2694DE6987CA}"/>
            </ac:picMkLst>
          </pc:picChg>
        </pc:sldLayoutChg>
        <pc:sldLayoutChg chg="addSp">
          <pc:chgData name="Ingrid Monteiro" userId="4f1f53ea42604cf1" providerId="LiveId" clId="{4476EE32-61B4-4E99-8FFE-B340C3C8249E}" dt="2019-08-19T01:46:59.227" v="0"/>
          <pc:sldLayoutMkLst>
            <pc:docMk/>
            <pc:sldMasterMk cId="1008348729" sldId="2147483735"/>
            <pc:sldLayoutMk cId="3670926820" sldId="2147483740"/>
          </pc:sldLayoutMkLst>
          <pc:picChg chg="add">
            <ac:chgData name="Ingrid Monteiro" userId="4f1f53ea42604cf1" providerId="LiveId" clId="{4476EE32-61B4-4E99-8FFE-B340C3C8249E}" dt="2019-08-19T01:46:59.227" v="0"/>
            <ac:picMkLst>
              <pc:docMk/>
              <pc:sldMasterMk cId="1008348729" sldId="2147483735"/>
              <pc:sldLayoutMk cId="3670926820" sldId="2147483740"/>
              <ac:picMk id="10" creationId="{F942F0EE-D94B-4DDC-91B1-4656657EB7D2}"/>
            </ac:picMkLst>
          </pc:picChg>
        </pc:sldLayoutChg>
        <pc:sldLayoutChg chg="addSp">
          <pc:chgData name="Ingrid Monteiro" userId="4f1f53ea42604cf1" providerId="LiveId" clId="{4476EE32-61B4-4E99-8FFE-B340C3C8249E}" dt="2019-08-19T01:46:59.227" v="0"/>
          <pc:sldLayoutMkLst>
            <pc:docMk/>
            <pc:sldMasterMk cId="1008348729" sldId="2147483735"/>
            <pc:sldLayoutMk cId="215452158" sldId="2147483743"/>
          </pc:sldLayoutMkLst>
          <pc:picChg chg="add">
            <ac:chgData name="Ingrid Monteiro" userId="4f1f53ea42604cf1" providerId="LiveId" clId="{4476EE32-61B4-4E99-8FFE-B340C3C8249E}" dt="2019-08-19T01:46:59.227" v="0"/>
            <ac:picMkLst>
              <pc:docMk/>
              <pc:sldMasterMk cId="1008348729" sldId="2147483735"/>
              <pc:sldLayoutMk cId="215452158" sldId="2147483743"/>
              <ac:picMk id="8" creationId="{DE70A474-48B2-40C0-8141-70A7232AE92F}"/>
            </ac:picMkLst>
          </pc:picChg>
        </pc:sldLayoutChg>
      </pc:sldMasterChg>
    </pc:docChg>
  </pc:docChgLst>
  <pc:docChgLst>
    <pc:chgData name="Ingrid Monteiro" userId="4f1f53ea42604cf1" providerId="LiveId" clId="{CC5AD92C-2045-4D67-8403-28B84E3E674B}"/>
    <pc:docChg chg="modSld">
      <pc:chgData name="Ingrid Monteiro" userId="4f1f53ea42604cf1" providerId="LiveId" clId="{CC5AD92C-2045-4D67-8403-28B84E3E674B}" dt="2023-09-01T14:23:31.715" v="1" actId="13926"/>
      <pc:docMkLst>
        <pc:docMk/>
      </pc:docMkLst>
      <pc:sldChg chg="modSp mod">
        <pc:chgData name="Ingrid Monteiro" userId="4f1f53ea42604cf1" providerId="LiveId" clId="{CC5AD92C-2045-4D67-8403-28B84E3E674B}" dt="2023-09-01T14:23:31.715" v="1" actId="13926"/>
        <pc:sldMkLst>
          <pc:docMk/>
          <pc:sldMk cId="251962233" sldId="268"/>
        </pc:sldMkLst>
        <pc:spChg chg="mod">
          <ac:chgData name="Ingrid Monteiro" userId="4f1f53ea42604cf1" providerId="LiveId" clId="{CC5AD92C-2045-4D67-8403-28B84E3E674B}" dt="2023-09-01T14:23:31.715" v="1" actId="13926"/>
          <ac:spMkLst>
            <pc:docMk/>
            <pc:sldMk cId="251962233" sldId="268"/>
            <ac:spMk id="2" creationId="{00000000-0000-0000-0000-000000000000}"/>
          </ac:spMkLst>
        </pc:spChg>
      </pc:sldChg>
    </pc:docChg>
  </pc:docChgLst>
  <pc:docChgLst>
    <pc:chgData name="Ingrid Monteiro" userId="4f1f53ea42604cf1" providerId="LiveId" clId="{724FCB81-5F65-4FB4-ADFE-EEA039BB272A}"/>
    <pc:docChg chg="undo custSel modSld">
      <pc:chgData name="Ingrid Monteiro" userId="4f1f53ea42604cf1" providerId="LiveId" clId="{724FCB81-5F65-4FB4-ADFE-EEA039BB272A}" dt="2023-04-05T18:42:39.883" v="12" actId="13926"/>
      <pc:docMkLst>
        <pc:docMk/>
      </pc:docMkLst>
      <pc:sldChg chg="addSp delSp modSp mod">
        <pc:chgData name="Ingrid Monteiro" userId="4f1f53ea42604cf1" providerId="LiveId" clId="{724FCB81-5F65-4FB4-ADFE-EEA039BB272A}" dt="2023-03-27T22:34:15.581" v="10"/>
        <pc:sldMkLst>
          <pc:docMk/>
          <pc:sldMk cId="4046084546" sldId="259"/>
        </pc:sldMkLst>
        <pc:spChg chg="mod">
          <ac:chgData name="Ingrid Monteiro" userId="4f1f53ea42604cf1" providerId="LiveId" clId="{724FCB81-5F65-4FB4-ADFE-EEA039BB272A}" dt="2023-03-27T22:34:15.581" v="10"/>
          <ac:spMkLst>
            <pc:docMk/>
            <pc:sldMk cId="4046084546" sldId="259"/>
            <ac:spMk id="7" creationId="{00000000-0000-0000-0000-000000000000}"/>
          </ac:spMkLst>
        </pc:spChg>
        <pc:picChg chg="add mod">
          <ac:chgData name="Ingrid Monteiro" userId="4f1f53ea42604cf1" providerId="LiveId" clId="{724FCB81-5F65-4FB4-ADFE-EEA039BB272A}" dt="2023-03-27T22:29:54.283" v="3"/>
          <ac:picMkLst>
            <pc:docMk/>
            <pc:sldMk cId="4046084546" sldId="259"/>
            <ac:picMk id="3" creationId="{38B7E839-4470-5753-A8E9-4C044CA37591}"/>
          </ac:picMkLst>
        </pc:picChg>
        <pc:picChg chg="del">
          <ac:chgData name="Ingrid Monteiro" userId="4f1f53ea42604cf1" providerId="LiveId" clId="{724FCB81-5F65-4FB4-ADFE-EEA039BB272A}" dt="2023-03-27T22:29:53.895" v="2" actId="478"/>
          <ac:picMkLst>
            <pc:docMk/>
            <pc:sldMk cId="4046084546" sldId="259"/>
            <ac:picMk id="9" creationId="{00000000-0000-0000-0000-000000000000}"/>
          </ac:picMkLst>
        </pc:picChg>
      </pc:sldChg>
      <pc:sldChg chg="modSp mod">
        <pc:chgData name="Ingrid Monteiro" userId="4f1f53ea42604cf1" providerId="LiveId" clId="{724FCB81-5F65-4FB4-ADFE-EEA039BB272A}" dt="2023-04-05T18:42:39.883" v="12" actId="13926"/>
        <pc:sldMkLst>
          <pc:docMk/>
          <pc:sldMk cId="4036008955" sldId="303"/>
        </pc:sldMkLst>
        <pc:spChg chg="mod">
          <ac:chgData name="Ingrid Monteiro" userId="4f1f53ea42604cf1" providerId="LiveId" clId="{724FCB81-5F65-4FB4-ADFE-EEA039BB272A}" dt="2023-04-05T18:42:39.883" v="12" actId="13926"/>
          <ac:spMkLst>
            <pc:docMk/>
            <pc:sldMk cId="4036008955" sldId="303"/>
            <ac:spMk id="2" creationId="{00000000-0000-0000-0000-000000000000}"/>
          </ac:spMkLst>
        </pc:spChg>
      </pc:sldChg>
      <pc:sldChg chg="modSp">
        <pc:chgData name="Ingrid Monteiro" userId="4f1f53ea42604cf1" providerId="LiveId" clId="{724FCB81-5F65-4FB4-ADFE-EEA039BB272A}" dt="2023-03-27T22:29:14.101" v="1" actId="207"/>
        <pc:sldMkLst>
          <pc:docMk/>
          <pc:sldMk cId="3721837746" sldId="312"/>
        </pc:sldMkLst>
        <pc:spChg chg="mod">
          <ac:chgData name="Ingrid Monteiro" userId="4f1f53ea42604cf1" providerId="LiveId" clId="{724FCB81-5F65-4FB4-ADFE-EEA039BB272A}" dt="2023-03-27T22:29:14.101" v="1" actId="207"/>
          <ac:spMkLst>
            <pc:docMk/>
            <pc:sldMk cId="3721837746" sldId="312"/>
            <ac:spMk id="3" creationId="{CDA0873B-DF45-42DF-AF79-1F3580F15D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C300E-04F4-4BB6-A82F-A0F7FE928FA2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E832F-BB7F-4CD1-BB71-FEAB81F43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61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09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um desses processos</a:t>
            </a:r>
            <a:r>
              <a:rPr lang="pt-BR" baseline="0" dirty="0"/>
              <a:t> define atividades, a ordem de execução e os artefatos consumidos e produzidos.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0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CA3C-BEBB-486D-960B-A89C6188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05/03/2018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D39B7-960C-4351-8F8F-97F5F3B0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2056-BDE6-4AA7-A123-A1199686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88565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19C20-317E-4A94-9B89-2780722B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05/03/2018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D835-CC18-4BF6-9159-C020DCF1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B865-254A-4F93-9D5D-F25FCBD7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277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529389"/>
            <a:ext cx="3143543" cy="564757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557" y="529389"/>
            <a:ext cx="8248943" cy="564757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1986-A0B6-4B85-8B94-36698A39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05/03/2018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810A-D584-40C5-9A71-9D611131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A4568-3BDD-4304-8FEE-91786526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4823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5870D-AFE0-4E3F-BBE4-6F35B796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05/03/2018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C3A8-9A39-4B7B-BCF8-7B59B812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A676-A77D-4601-AB2B-39B2A718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37900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0279-8813-4FB6-9C01-BC4F4D84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05/03/2018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C89F-1325-4935-A8C2-757B2F6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F6FF-F72F-4A34-B851-D737528D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9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57" y="1825625"/>
            <a:ext cx="5696243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96243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0C080D-C7AB-409D-BDDE-1BA66D4D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05/03/2018</a:t>
            </a:r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F620C3-17AF-4066-B391-F667A9D9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F38AAF-F9E2-4273-92DE-9A4B9DE8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Logo Vertical-01.png">
            <a:extLst>
              <a:ext uri="{FF2B5EF4-FFF2-40B4-BE49-F238E27FC236}">
                <a16:creationId xmlns:a16="http://schemas.microsoft.com/office/drawing/2014/main" id="{026CF24C-69B9-45C8-BC46-2694DE6987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037" t="11205" r="14494" b="11920"/>
          <a:stretch/>
        </p:blipFill>
        <p:spPr>
          <a:xfrm>
            <a:off x="10704512" y="116632"/>
            <a:ext cx="1508843" cy="12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7" y="579437"/>
            <a:ext cx="10515600" cy="9350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56" y="1681163"/>
            <a:ext cx="576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56" y="2505075"/>
            <a:ext cx="576000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681163"/>
            <a:ext cx="576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8" y="2505075"/>
            <a:ext cx="576000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54DCDC4-FEE0-4C3E-A3A9-3ED07CD9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05/03/2018</a:t>
            </a:r>
            <a:endParaRPr lang="pt-BR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2AA627-0187-4C75-AA14-F36FD10D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65A854-D57F-4704-97A6-7552D1C9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Logo Vertical-01.png">
            <a:extLst>
              <a:ext uri="{FF2B5EF4-FFF2-40B4-BE49-F238E27FC236}">
                <a16:creationId xmlns:a16="http://schemas.microsoft.com/office/drawing/2014/main" id="{F942F0EE-D94B-4DDC-91B1-4656657EB7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037" t="11205" r="14494" b="11920"/>
          <a:stretch/>
        </p:blipFill>
        <p:spPr>
          <a:xfrm>
            <a:off x="10704512" y="116632"/>
            <a:ext cx="1508843" cy="12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2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831757A-CB13-47A7-A08D-1F1BDC64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05/03/2018</a:t>
            </a:r>
            <a:endParaRPr lang="pt-BR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A7F01C-3D72-4792-ABB1-2B6F5164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354516-742B-4411-9552-3FDA52C6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0906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4E3666-3C0B-4E46-A2E8-ED52BABA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05/03/2018</a:t>
            </a:r>
            <a:endParaRPr lang="pt-BR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F4BDA6D-BC34-4305-AE26-D4AD31A2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C420C5-2F3B-4F54-A99D-D522138B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57038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8" y="577516"/>
            <a:ext cx="4448468" cy="14798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884" y="577517"/>
            <a:ext cx="6959558" cy="52835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58" y="2057400"/>
            <a:ext cx="4448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B20430-F28F-47E3-B6B6-AA423253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05/03/2018</a:t>
            </a:r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EFB09E-CAE8-4F63-9BAE-93D20BD7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F35FDE-61F3-4089-81EF-360FAB0C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Logo Vertical-01.png">
            <a:extLst>
              <a:ext uri="{FF2B5EF4-FFF2-40B4-BE49-F238E27FC236}">
                <a16:creationId xmlns:a16="http://schemas.microsoft.com/office/drawing/2014/main" id="{DE70A474-48B2-40C0-8141-70A7232AE9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037" t="11205" r="14494" b="11920"/>
          <a:stretch/>
        </p:blipFill>
        <p:spPr>
          <a:xfrm>
            <a:off x="10704512" y="116632"/>
            <a:ext cx="1508843" cy="12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ECB7FB-98BD-4B4A-84FF-47E1A7C9D5A7}"/>
              </a:ext>
            </a:extLst>
          </p:cNvPr>
          <p:cNvSpPr txBox="1">
            <a:spLocks/>
          </p:cNvSpPr>
          <p:nvPr/>
        </p:nvSpPr>
        <p:spPr>
          <a:xfrm>
            <a:off x="323850" y="577850"/>
            <a:ext cx="4448175" cy="14795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40968" y="987425"/>
            <a:ext cx="6927474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ABF984-BD12-4A1E-BE7D-02AC9CE9FBF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23558" y="2057400"/>
            <a:ext cx="4448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C04E7-20E6-4648-83BB-A6ED4352D8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05/03/2018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92A73-4C95-49CF-9188-CF6C08EAD8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93A4-30BB-4B46-BDB8-22185A619C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555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057E057-6DD5-435A-9328-02D86E0DA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92138"/>
            <a:ext cx="115347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DF07BB5-4F57-4E17-B0E5-8CCE7E26B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825625"/>
            <a:ext cx="1153477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F19E-AA12-4220-9C77-3B410A9E0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/>
              <a:t>05/03/2018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E4F2-A56F-4B7E-8B77-448ADFE5E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2463" y="6356350"/>
            <a:ext cx="7218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3A64-EC09-41CB-8F13-3953F110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4950" y="4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34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Processos de design de IHC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Ingrid Teixeira Monteiro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b="1">
                <a:solidFill>
                  <a:srgbClr val="010066"/>
                </a:solidFill>
              </a:rPr>
              <a:t>QXD0221 </a:t>
            </a:r>
            <a:r>
              <a:rPr lang="pt-BR" sz="2000" b="1" dirty="0">
                <a:solidFill>
                  <a:srgbClr val="010066"/>
                </a:solidFill>
              </a:rPr>
              <a:t>– Interação Humano-Computador</a:t>
            </a:r>
          </a:p>
        </p:txBody>
      </p:sp>
    </p:spTree>
    <p:extLst>
      <p:ext uri="{BB962C8B-B14F-4D97-AF65-F5344CB8AC3E}">
        <p14:creationId xmlns:p14="http://schemas.microsoft.com/office/powerpoint/2010/main" val="371683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uma intervenção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</a:t>
            </a:r>
            <a:r>
              <a:rPr lang="pt-BR" b="1" dirty="0"/>
              <a:t>IHC</a:t>
            </a:r>
            <a:r>
              <a:rPr lang="pt-BR" dirty="0"/>
              <a:t>, os esforços de avaliação se concentram na experiência vivenciada pelos usuários durante o </a:t>
            </a:r>
            <a:r>
              <a:rPr lang="pt-BR" b="1" dirty="0"/>
              <a:t>uso</a:t>
            </a:r>
            <a:r>
              <a:rPr lang="pt-BR" dirty="0"/>
              <a:t> do sistema.</a:t>
            </a:r>
          </a:p>
          <a:p>
            <a:r>
              <a:rPr lang="pt-BR" dirty="0"/>
              <a:t>Uma avaliação de IHC deve verificar se a interação e a interface </a:t>
            </a:r>
            <a:r>
              <a:rPr lang="pt-BR" b="1" dirty="0"/>
              <a:t>atendem</a:t>
            </a:r>
            <a:r>
              <a:rPr lang="pt-BR" dirty="0"/>
              <a:t> aos critérios de </a:t>
            </a:r>
            <a:r>
              <a:rPr lang="pt-BR" b="1" dirty="0"/>
              <a:t>qualidade</a:t>
            </a:r>
            <a:r>
              <a:rPr lang="pt-BR" dirty="0"/>
              <a:t> de uso definidos como prioritários pela </a:t>
            </a:r>
            <a:r>
              <a:rPr lang="pt-BR" b="1" dirty="0"/>
              <a:t>análise</a:t>
            </a:r>
            <a:r>
              <a:rPr lang="pt-BR" dirty="0"/>
              <a:t> da situação atual</a:t>
            </a:r>
          </a:p>
          <a:p>
            <a:r>
              <a:rPr lang="pt-BR" dirty="0"/>
              <a:t>A avaliação pode ser feita </a:t>
            </a:r>
            <a:r>
              <a:rPr lang="pt-BR" b="1" dirty="0"/>
              <a:t>ao longo </a:t>
            </a:r>
            <a:r>
              <a:rPr lang="pt-BR" dirty="0"/>
              <a:t>do processo ou </a:t>
            </a:r>
            <a:r>
              <a:rPr lang="pt-BR" b="1" dirty="0"/>
              <a:t>depois</a:t>
            </a:r>
            <a:r>
              <a:rPr lang="pt-BR" dirty="0"/>
              <a:t> do produto pronto</a:t>
            </a:r>
          </a:p>
          <a:p>
            <a:r>
              <a:rPr lang="pt-BR" dirty="0"/>
              <a:t>Sempre que possível, devemos avaliar a qualidade de uso </a:t>
            </a:r>
            <a:r>
              <a:rPr lang="pt-BR" b="1" dirty="0"/>
              <a:t>desde o início </a:t>
            </a:r>
            <a:r>
              <a:rPr lang="pt-BR" dirty="0"/>
              <a:t>do processo de design, pois o </a:t>
            </a:r>
            <a:r>
              <a:rPr lang="pt-BR" b="1" dirty="0"/>
              <a:t>custo de correção </a:t>
            </a:r>
            <a:r>
              <a:rPr lang="pt-BR" dirty="0"/>
              <a:t>de eventuais problemas será </a:t>
            </a:r>
            <a:r>
              <a:rPr lang="pt-BR" b="1" dirty="0"/>
              <a:t>menor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05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de design de IHC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00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de design de IHC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</a:t>
            </a:r>
            <a:r>
              <a:rPr lang="pt-BR" b="1" dirty="0"/>
              <a:t>processo de design </a:t>
            </a:r>
            <a:r>
              <a:rPr lang="pt-BR" dirty="0"/>
              <a:t>detalha as atividades básicas (análise, síntese, avaliação) de uma forma </a:t>
            </a:r>
            <a:r>
              <a:rPr lang="pt-BR" b="1" dirty="0"/>
              <a:t>particular</a:t>
            </a:r>
            <a:r>
              <a:rPr lang="pt-BR" dirty="0"/>
              <a:t>, definindo</a:t>
            </a:r>
          </a:p>
          <a:p>
            <a:pPr lvl="1"/>
            <a:r>
              <a:rPr lang="pt-BR" b="1" dirty="0"/>
              <a:t>Como</a:t>
            </a:r>
            <a:r>
              <a:rPr lang="pt-BR" dirty="0"/>
              <a:t> executar cada atividade</a:t>
            </a:r>
          </a:p>
          <a:p>
            <a:pPr lvl="1"/>
            <a:r>
              <a:rPr lang="pt-BR" dirty="0"/>
              <a:t>A </a:t>
            </a:r>
            <a:r>
              <a:rPr lang="pt-BR" b="1" dirty="0"/>
              <a:t>sequência</a:t>
            </a:r>
            <a:r>
              <a:rPr lang="pt-BR" dirty="0"/>
              <a:t> em que elas devem ser executadas</a:t>
            </a:r>
          </a:p>
          <a:p>
            <a:pPr lvl="1"/>
            <a:r>
              <a:rPr lang="pt-BR" dirty="0"/>
              <a:t>Quais </a:t>
            </a:r>
            <a:r>
              <a:rPr lang="pt-BR" b="1" dirty="0"/>
              <a:t>atividades</a:t>
            </a:r>
            <a:r>
              <a:rPr lang="pt-BR" dirty="0"/>
              <a:t> podem se repetir e por quais motivos</a:t>
            </a:r>
          </a:p>
          <a:p>
            <a:pPr lvl="1"/>
            <a:r>
              <a:rPr lang="pt-BR" dirty="0"/>
              <a:t>Quais os </a:t>
            </a:r>
            <a:r>
              <a:rPr lang="pt-BR" b="1" dirty="0"/>
              <a:t>artefatos</a:t>
            </a:r>
            <a:r>
              <a:rPr lang="pt-BR" dirty="0"/>
              <a:t> consumidos e produzidos em cada uma delas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9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de design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característica básica dos processos de design de IHC é a execução das atividades de forma </a:t>
            </a:r>
            <a:r>
              <a:rPr lang="pt-BR" b="1" dirty="0"/>
              <a:t>iterativa</a:t>
            </a:r>
          </a:p>
          <a:p>
            <a:pPr lvl="1"/>
            <a:r>
              <a:rPr lang="pt-BR" dirty="0"/>
              <a:t>Permite </a:t>
            </a:r>
            <a:r>
              <a:rPr lang="pt-BR" b="1" dirty="0"/>
              <a:t>refinamentos</a:t>
            </a:r>
            <a:r>
              <a:rPr lang="pt-BR" dirty="0"/>
              <a:t> sucessivos da análise da situação atual e da proposta de intervenção</a:t>
            </a:r>
          </a:p>
          <a:p>
            <a:r>
              <a:rPr lang="pt-BR" dirty="0"/>
              <a:t>Mesmo executando as três atividades básicas do processo de design de forma iterativa, é possível empregar quantidade de tempo e esforço </a:t>
            </a:r>
            <a:r>
              <a:rPr lang="pt-BR" b="1" dirty="0"/>
              <a:t>diferente</a:t>
            </a:r>
            <a:r>
              <a:rPr lang="pt-BR" dirty="0"/>
              <a:t> em cada uma delas</a:t>
            </a:r>
          </a:p>
          <a:p>
            <a:pPr lvl="1"/>
            <a:r>
              <a:rPr lang="pt-BR" dirty="0"/>
              <a:t>Design dirigido pelo </a:t>
            </a:r>
            <a:r>
              <a:rPr lang="pt-BR" b="1" dirty="0"/>
              <a:t>problema </a:t>
            </a:r>
          </a:p>
          <a:p>
            <a:pPr lvl="1"/>
            <a:r>
              <a:rPr lang="pt-BR" dirty="0"/>
              <a:t>Design dirigido pela </a:t>
            </a:r>
            <a:r>
              <a:rPr lang="pt-BR" b="1" dirty="0"/>
              <a:t>solução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965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de design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Design dirigido pelo </a:t>
            </a:r>
            <a:r>
              <a:rPr lang="pt-BR" b="1" dirty="0"/>
              <a:t>problema</a:t>
            </a:r>
          </a:p>
          <a:p>
            <a:pPr lvl="1"/>
            <a:r>
              <a:rPr lang="pt-BR" b="1" dirty="0"/>
              <a:t>+ </a:t>
            </a:r>
            <a:r>
              <a:rPr lang="pt-BR" dirty="0"/>
              <a:t>tempo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b="1" dirty="0"/>
              <a:t>analisando</a:t>
            </a:r>
            <a:r>
              <a:rPr lang="pt-BR" dirty="0"/>
              <a:t> a situação atual, as necessidades e as oportunidades de melhoria (o problema)</a:t>
            </a:r>
          </a:p>
          <a:p>
            <a:pPr lvl="1"/>
            <a:r>
              <a:rPr lang="pt-BR" b="1" dirty="0"/>
              <a:t>- </a:t>
            </a:r>
            <a:r>
              <a:rPr lang="pt-BR" dirty="0"/>
              <a:t>tempo </a:t>
            </a:r>
            <a:r>
              <a:rPr lang="pt-BR" dirty="0">
                <a:sym typeface="Wingdings" panose="05000000000000000000" pitchFamily="2" charset="2"/>
              </a:rPr>
              <a:t> explorando possíveis </a:t>
            </a:r>
            <a:r>
              <a:rPr lang="pt-BR" b="1" dirty="0">
                <a:sym typeface="Wingdings" panose="05000000000000000000" pitchFamily="2" charset="2"/>
              </a:rPr>
              <a:t>intervenções</a:t>
            </a:r>
            <a:r>
              <a:rPr lang="pt-BR" dirty="0">
                <a:sym typeface="Wingdings" panose="05000000000000000000" pitchFamily="2" charset="2"/>
              </a:rPr>
              <a:t> (soluções)</a:t>
            </a:r>
          </a:p>
          <a:p>
            <a:r>
              <a:rPr lang="pt-BR" dirty="0">
                <a:sym typeface="Wingdings" panose="05000000000000000000" pitchFamily="2" charset="2"/>
              </a:rPr>
              <a:t>Design dirigido pela </a:t>
            </a:r>
            <a:r>
              <a:rPr lang="pt-BR" b="1" dirty="0">
                <a:sym typeface="Wingdings" panose="05000000000000000000" pitchFamily="2" charset="2"/>
              </a:rPr>
              <a:t>solução</a:t>
            </a:r>
          </a:p>
          <a:p>
            <a:pPr lvl="1"/>
            <a:r>
              <a:rPr lang="pt-BR" b="1" dirty="0">
                <a:sym typeface="Wingdings" panose="05000000000000000000" pitchFamily="2" charset="2"/>
              </a:rPr>
              <a:t>-</a:t>
            </a:r>
            <a:r>
              <a:rPr lang="pt-BR" dirty="0">
                <a:sym typeface="Wingdings" panose="05000000000000000000" pitchFamily="2" charset="2"/>
              </a:rPr>
              <a:t> tempo  </a:t>
            </a:r>
            <a:r>
              <a:rPr lang="pt-BR" b="1" dirty="0">
                <a:sym typeface="Wingdings" panose="05000000000000000000" pitchFamily="2" charset="2"/>
              </a:rPr>
              <a:t>analisando</a:t>
            </a:r>
            <a:r>
              <a:rPr lang="pt-BR" dirty="0">
                <a:sym typeface="Wingdings" panose="05000000000000000000" pitchFamily="2" charset="2"/>
              </a:rPr>
              <a:t> a situação atual</a:t>
            </a:r>
          </a:p>
          <a:p>
            <a:pPr lvl="1"/>
            <a:r>
              <a:rPr lang="pt-BR" b="1" dirty="0">
                <a:sym typeface="Wingdings" panose="05000000000000000000" pitchFamily="2" charset="2"/>
              </a:rPr>
              <a:t>+</a:t>
            </a:r>
            <a:r>
              <a:rPr lang="pt-BR" dirty="0">
                <a:sym typeface="Wingdings" panose="05000000000000000000" pitchFamily="2" charset="2"/>
              </a:rPr>
              <a:t> tempo  explorando possíveis </a:t>
            </a:r>
            <a:r>
              <a:rPr lang="pt-BR" b="1" dirty="0">
                <a:sym typeface="Wingdings" panose="05000000000000000000" pitchFamily="2" charset="2"/>
              </a:rPr>
              <a:t>intervenções</a:t>
            </a: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69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D52B5-072D-4D5A-ABE6-97ED23F0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de design de IHC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0873B-DF45-42DF-AF79-1F3580F1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 de design de Lawson</a:t>
            </a:r>
          </a:p>
          <a:p>
            <a:r>
              <a:rPr lang="pt-BR" dirty="0"/>
              <a:t>Modelo simples de processo de design de Sharp, Rogers e Preece</a:t>
            </a:r>
          </a:p>
          <a:p>
            <a:r>
              <a:rPr lang="pt-BR" dirty="0"/>
              <a:t>Ciclo de vida em estrela</a:t>
            </a:r>
          </a:p>
          <a:p>
            <a:r>
              <a:rPr lang="pt-BR" dirty="0"/>
              <a:t>Engenharia de usabilidade de Nielsen</a:t>
            </a:r>
          </a:p>
          <a:p>
            <a:r>
              <a:rPr lang="pt-BR" dirty="0"/>
              <a:t>Engenharia de usabilidade de </a:t>
            </a:r>
            <a:r>
              <a:rPr lang="pt-BR" dirty="0" err="1"/>
              <a:t>Mayhew</a:t>
            </a:r>
            <a:endParaRPr lang="pt-BR" dirty="0"/>
          </a:p>
          <a:p>
            <a:r>
              <a:rPr lang="pt-BR" dirty="0"/>
              <a:t>Design contextual</a:t>
            </a:r>
          </a:p>
          <a:p>
            <a:r>
              <a:rPr lang="pt-BR" dirty="0"/>
              <a:t>Design baseado em cenários</a:t>
            </a:r>
          </a:p>
          <a:p>
            <a:r>
              <a:rPr lang="pt-BR" dirty="0"/>
              <a:t>Design dirigido por objetivos</a:t>
            </a:r>
          </a:p>
          <a:p>
            <a:r>
              <a:rPr lang="pt-BR" dirty="0"/>
              <a:t>Design centrado na comunicação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B1ABC-1EE2-4031-B095-3340CE5D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86A84B-AAAA-4260-AE7D-3B64C3FE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75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D52B5-072D-4D5A-ABE6-97ED23F0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de design de IHC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0873B-DF45-42DF-AF79-1F3580F1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25624"/>
            <a:ext cx="11534775" cy="4530725"/>
          </a:xfrm>
          <a:solidFill>
            <a:schemeClr val="bg1"/>
          </a:solidFill>
        </p:spPr>
        <p:txBody>
          <a:bodyPr/>
          <a:lstStyle/>
          <a:p>
            <a:r>
              <a:rPr lang="pt-BR" dirty="0">
                <a:solidFill>
                  <a:schemeClr val="accent6"/>
                </a:solidFill>
              </a:rPr>
              <a:t>Processo de design de </a:t>
            </a:r>
            <a:r>
              <a:rPr lang="pt-BR" dirty="0" err="1">
                <a:solidFill>
                  <a:schemeClr val="accent6"/>
                </a:solidFill>
              </a:rPr>
              <a:t>Lawson</a:t>
            </a:r>
            <a:endParaRPr lang="pt-BR" dirty="0">
              <a:solidFill>
                <a:schemeClr val="accent6"/>
              </a:solidFill>
            </a:endParaRPr>
          </a:p>
          <a:p>
            <a:r>
              <a:rPr lang="pt-BR" dirty="0">
                <a:solidFill>
                  <a:schemeClr val="accent6"/>
                </a:solidFill>
              </a:rPr>
              <a:t>Modelo simples de processo de design de Sharp, Rogers e Preece</a:t>
            </a:r>
          </a:p>
          <a:p>
            <a:r>
              <a:rPr lang="pt-BR" dirty="0">
                <a:solidFill>
                  <a:schemeClr val="accent6"/>
                </a:solidFill>
              </a:rPr>
              <a:t>Ciclo de vida em estrela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Engenharia de usabilidade de Nielsen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Engenharia de usabilidade de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Mayhew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 contextual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Design baseado em cenários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 dirigido por objetivos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Design centrado na comunicação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B1ABC-1EE2-4031-B095-3340CE5D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86A84B-AAAA-4260-AE7D-3B64C3FE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83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Lawson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Alguns processos de design de IHC prescrevem qual deve ser a </a:t>
            </a:r>
            <a:r>
              <a:rPr lang="pt-BR" b="1" dirty="0"/>
              <a:t>primeira</a:t>
            </a:r>
            <a:r>
              <a:rPr lang="pt-BR" dirty="0"/>
              <a:t> atividade a ser realizada e a sequência de transições entre elas</a:t>
            </a:r>
          </a:p>
          <a:p>
            <a:r>
              <a:rPr lang="pt-BR" dirty="0"/>
              <a:t>Para </a:t>
            </a:r>
            <a:r>
              <a:rPr lang="pt-BR" dirty="0" err="1"/>
              <a:t>Lawson</a:t>
            </a:r>
            <a:r>
              <a:rPr lang="pt-BR" dirty="0"/>
              <a:t>, é possível iniciar o processo </a:t>
            </a:r>
            <a:r>
              <a:rPr lang="pt-BR" b="1" dirty="0"/>
              <a:t>quantas vezes</a:t>
            </a:r>
            <a:r>
              <a:rPr lang="pt-BR" dirty="0"/>
              <a:t> forem necessárias</a:t>
            </a:r>
          </a:p>
          <a:p>
            <a:r>
              <a:rPr lang="pt-BR" dirty="0"/>
              <a:t>Cabe ao </a:t>
            </a:r>
            <a:r>
              <a:rPr lang="pt-BR" b="1" dirty="0"/>
              <a:t>designer</a:t>
            </a:r>
            <a:r>
              <a:rPr lang="pt-BR" dirty="0"/>
              <a:t> decidir qual será a </a:t>
            </a:r>
            <a:r>
              <a:rPr lang="pt-BR" b="1" dirty="0"/>
              <a:t>primeira</a:t>
            </a:r>
            <a:r>
              <a:rPr lang="pt-BR" dirty="0"/>
              <a:t> atividade a ser executada e as transições entre atividades que ele vai realizar</a:t>
            </a:r>
          </a:p>
          <a:p>
            <a:r>
              <a:rPr lang="pt-BR" dirty="0"/>
              <a:t>O que realmente importa é </a:t>
            </a:r>
            <a:r>
              <a:rPr lang="pt-BR" b="1" dirty="0"/>
              <a:t>partirmos de um problema</a:t>
            </a:r>
            <a:r>
              <a:rPr lang="pt-BR" dirty="0"/>
              <a:t>, realizarmos o </a:t>
            </a:r>
            <a:r>
              <a:rPr lang="pt-BR" b="1" dirty="0"/>
              <a:t>processo de design </a:t>
            </a:r>
            <a:r>
              <a:rPr lang="pt-BR" dirty="0"/>
              <a:t>(análise, síntese, avaliação) e no final chagarmos a uma </a:t>
            </a:r>
            <a:r>
              <a:rPr lang="pt-BR" b="1" dirty="0"/>
              <a:t>solução</a:t>
            </a:r>
            <a:r>
              <a:rPr lang="pt-BR" dirty="0"/>
              <a:t> (proposta de intervenção)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33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de cantos arredondados 25"/>
          <p:cNvSpPr/>
          <p:nvPr/>
        </p:nvSpPr>
        <p:spPr>
          <a:xfrm>
            <a:off x="3323572" y="1844824"/>
            <a:ext cx="5976664" cy="3240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Lawson</a:t>
            </a:r>
            <a:endParaRPr lang="pt-BR" sz="31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18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231904" y="2132856"/>
            <a:ext cx="2160000" cy="90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Análise da situação atual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6995980" y="3756561"/>
            <a:ext cx="2160000" cy="90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Avaliação da intervenção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467828" y="3756561"/>
            <a:ext cx="2160000" cy="90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Síntese de uma intervenção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cxnSp>
        <p:nvCxnSpPr>
          <p:cNvPr id="13" name="Conector de seta reta 12"/>
          <p:cNvCxnSpPr>
            <a:stCxn id="7" idx="3"/>
            <a:endCxn id="9" idx="0"/>
          </p:cNvCxnSpPr>
          <p:nvPr/>
        </p:nvCxnSpPr>
        <p:spPr>
          <a:xfrm>
            <a:off x="7391904" y="2582857"/>
            <a:ext cx="684076" cy="117370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1"/>
            <a:endCxn id="11" idx="0"/>
          </p:cNvCxnSpPr>
          <p:nvPr/>
        </p:nvCxnSpPr>
        <p:spPr>
          <a:xfrm flipH="1">
            <a:off x="4547828" y="2582857"/>
            <a:ext cx="684076" cy="117370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9" idx="1"/>
            <a:endCxn id="11" idx="3"/>
          </p:cNvCxnSpPr>
          <p:nvPr/>
        </p:nvCxnSpPr>
        <p:spPr>
          <a:xfrm flipH="1">
            <a:off x="5627828" y="4206561"/>
            <a:ext cx="136815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ta para a direita 26"/>
          <p:cNvSpPr/>
          <p:nvPr/>
        </p:nvSpPr>
        <p:spPr>
          <a:xfrm>
            <a:off x="2891524" y="3403229"/>
            <a:ext cx="432048" cy="4715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1780795" y="3454350"/>
            <a:ext cx="110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problema</a:t>
            </a:r>
          </a:p>
        </p:txBody>
      </p:sp>
      <p:sp>
        <p:nvSpPr>
          <p:cNvPr id="29" name="Seta para a direita 28"/>
          <p:cNvSpPr/>
          <p:nvPr/>
        </p:nvSpPr>
        <p:spPr>
          <a:xfrm>
            <a:off x="9300236" y="3403228"/>
            <a:ext cx="432048" cy="4715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9735505" y="3454350"/>
            <a:ext cx="91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246976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Preece</a:t>
            </a:r>
            <a:r>
              <a:rPr lang="pt-BR" dirty="0"/>
              <a:t>, Sharp e Rogers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Preece</a:t>
            </a:r>
            <a:r>
              <a:rPr lang="pt-BR" dirty="0"/>
              <a:t>, Sharp e Rogers organizaram as atividades de design de IHC em um modelo de </a:t>
            </a:r>
            <a:r>
              <a:rPr lang="pt-BR" b="1" dirty="0"/>
              <a:t>processo de design simples</a:t>
            </a:r>
          </a:p>
          <a:p>
            <a:r>
              <a:rPr lang="pt-BR" dirty="0"/>
              <a:t>Esse processo destaca a importância do design </a:t>
            </a:r>
            <a:r>
              <a:rPr lang="pt-BR" b="1" dirty="0"/>
              <a:t>centrado no usuário</a:t>
            </a:r>
            <a:r>
              <a:rPr lang="pt-BR" dirty="0"/>
              <a:t>, de avaliações da proposta de solução usando </a:t>
            </a:r>
            <a:r>
              <a:rPr lang="pt-BR" b="1" dirty="0"/>
              <a:t>versões interativas </a:t>
            </a:r>
            <a:r>
              <a:rPr lang="pt-BR" dirty="0"/>
              <a:t>e da </a:t>
            </a:r>
            <a:r>
              <a:rPr lang="pt-BR" b="1" dirty="0"/>
              <a:t>iteração</a:t>
            </a:r>
            <a:r>
              <a:rPr lang="pt-BR" dirty="0"/>
              <a:t> entre as atividades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19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design?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7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Preece</a:t>
            </a:r>
            <a:r>
              <a:rPr lang="pt-BR" dirty="0"/>
              <a:t>, Sharp e Rogers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20</a:t>
            </a:fld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638970" y="2925144"/>
            <a:ext cx="2160000" cy="90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Identificar necessidades e definir requisitos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cxnSp>
        <p:nvCxnSpPr>
          <p:cNvPr id="11" name="Conector de seta reta 10"/>
          <p:cNvCxnSpPr>
            <a:stCxn id="8" idx="1"/>
            <a:endCxn id="9" idx="0"/>
          </p:cNvCxnSpPr>
          <p:nvPr/>
        </p:nvCxnSpPr>
        <p:spPr>
          <a:xfrm flipH="1">
            <a:off x="4622080" y="3375144"/>
            <a:ext cx="1016891" cy="71407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8" idx="3"/>
            <a:endCxn id="10" idx="0"/>
          </p:cNvCxnSpPr>
          <p:nvPr/>
        </p:nvCxnSpPr>
        <p:spPr>
          <a:xfrm>
            <a:off x="7798970" y="3375144"/>
            <a:ext cx="1033454" cy="71407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9" idx="2"/>
            <a:endCxn id="20" idx="1"/>
          </p:cNvCxnSpPr>
          <p:nvPr/>
        </p:nvCxnSpPr>
        <p:spPr>
          <a:xfrm>
            <a:off x="4622080" y="4989216"/>
            <a:ext cx="1002143" cy="726088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786246" y="421605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Produto final</a:t>
            </a:r>
          </a:p>
        </p:txBody>
      </p:sp>
      <p:cxnSp>
        <p:nvCxnSpPr>
          <p:cNvPr id="36" name="Conector de seta reta 35"/>
          <p:cNvCxnSpPr>
            <a:endCxn id="9" idx="3"/>
          </p:cNvCxnSpPr>
          <p:nvPr/>
        </p:nvCxnSpPr>
        <p:spPr>
          <a:xfrm flipH="1">
            <a:off x="5702080" y="4539216"/>
            <a:ext cx="208214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0" idx="2"/>
            <a:endCxn id="20" idx="3"/>
          </p:cNvCxnSpPr>
          <p:nvPr/>
        </p:nvCxnSpPr>
        <p:spPr>
          <a:xfrm flipH="1">
            <a:off x="7784222" y="4989216"/>
            <a:ext cx="1048202" cy="7260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20" idx="0"/>
            <a:endCxn id="10" idx="1"/>
          </p:cNvCxnSpPr>
          <p:nvPr/>
        </p:nvCxnSpPr>
        <p:spPr>
          <a:xfrm flipV="1">
            <a:off x="6704222" y="4539216"/>
            <a:ext cx="1048202" cy="7260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10" idx="1"/>
            <a:endCxn id="8" idx="2"/>
          </p:cNvCxnSpPr>
          <p:nvPr/>
        </p:nvCxnSpPr>
        <p:spPr>
          <a:xfrm flipH="1" flipV="1">
            <a:off x="6718970" y="3825144"/>
            <a:ext cx="1033454" cy="71407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endCxn id="9" idx="1"/>
          </p:cNvCxnSpPr>
          <p:nvPr/>
        </p:nvCxnSpPr>
        <p:spPr>
          <a:xfrm>
            <a:off x="2945369" y="4539216"/>
            <a:ext cx="59671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8" idx="0"/>
          </p:cNvCxnSpPr>
          <p:nvPr/>
        </p:nvCxnSpPr>
        <p:spPr>
          <a:xfrm flipH="1" flipV="1">
            <a:off x="6704222" y="2348880"/>
            <a:ext cx="14748" cy="57626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6142906" y="19084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Início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752424" y="4089216"/>
            <a:ext cx="2160000" cy="90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(Re) design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542079" y="4089216"/>
            <a:ext cx="2160000" cy="90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Avaliar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5624222" y="5265304"/>
            <a:ext cx="2160000" cy="90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Construir uma versão interativa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051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Preece</a:t>
            </a:r>
            <a:r>
              <a:rPr lang="pt-BR" dirty="0"/>
              <a:t>, Sharp e Rogers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modelo simples </a:t>
            </a:r>
            <a:r>
              <a:rPr lang="pt-BR" dirty="0"/>
              <a:t>segmenta a atividade de </a:t>
            </a:r>
            <a:r>
              <a:rPr lang="pt-BR" b="1" dirty="0"/>
              <a:t>síntese</a:t>
            </a:r>
            <a:r>
              <a:rPr lang="pt-BR" dirty="0"/>
              <a:t> em </a:t>
            </a:r>
            <a:r>
              <a:rPr lang="pt-BR" b="1" dirty="0"/>
              <a:t>duas</a:t>
            </a:r>
            <a:r>
              <a:rPr lang="pt-BR" dirty="0"/>
              <a:t> atividades: design (ou </a:t>
            </a:r>
            <a:r>
              <a:rPr lang="pt-BR" dirty="0" err="1"/>
              <a:t>redesign</a:t>
            </a:r>
            <a:r>
              <a:rPr lang="pt-BR" dirty="0"/>
              <a:t>) e construção de uma versão interativa</a:t>
            </a:r>
          </a:p>
          <a:p>
            <a:r>
              <a:rPr lang="pt-BR" dirty="0"/>
              <a:t>Cada atividade pode revelar a </a:t>
            </a:r>
            <a:r>
              <a:rPr lang="pt-BR" b="1" dirty="0"/>
              <a:t>necessidade</a:t>
            </a:r>
            <a:r>
              <a:rPr lang="pt-BR" dirty="0"/>
              <a:t> de </a:t>
            </a:r>
            <a:r>
              <a:rPr lang="pt-BR" b="1" dirty="0"/>
              <a:t>retornar</a:t>
            </a:r>
            <a:r>
              <a:rPr lang="pt-BR" dirty="0"/>
              <a:t> a uma atividade anterior para </a:t>
            </a:r>
            <a:r>
              <a:rPr lang="pt-BR" b="1" dirty="0"/>
              <a:t>ampliar</a:t>
            </a:r>
            <a:r>
              <a:rPr lang="pt-BR" dirty="0"/>
              <a:t>, </a:t>
            </a:r>
            <a:r>
              <a:rPr lang="pt-BR" b="1" dirty="0"/>
              <a:t>refinar</a:t>
            </a:r>
            <a:r>
              <a:rPr lang="pt-BR" dirty="0"/>
              <a:t> ou </a:t>
            </a:r>
            <a:r>
              <a:rPr lang="pt-BR" b="1" dirty="0"/>
              <a:t>retificar</a:t>
            </a:r>
            <a:r>
              <a:rPr lang="pt-BR" dirty="0"/>
              <a:t> algum entendimento ou artefato produzido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70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Ciclo de vida em estrela </a:t>
            </a:r>
            <a:br>
              <a:rPr lang="pt-BR" dirty="0"/>
            </a:br>
            <a:r>
              <a:rPr lang="pt-BR" sz="3100" dirty="0"/>
              <a:t>(</a:t>
            </a:r>
            <a:r>
              <a:rPr lang="pt-BR" sz="3100" dirty="0" err="1"/>
              <a:t>Hix</a:t>
            </a:r>
            <a:r>
              <a:rPr lang="pt-BR" sz="3100" dirty="0"/>
              <a:t> e </a:t>
            </a:r>
            <a:r>
              <a:rPr lang="pt-BR" sz="3100" dirty="0" err="1"/>
              <a:t>Hartson</a:t>
            </a:r>
            <a:r>
              <a:rPr lang="pt-BR" sz="3100" dirty="0"/>
              <a:t>, 1993)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40" name="Espaço Reservado para Número de Slide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E612-F649-4961-BD4C-5D55417D49C5}" type="slidenum">
              <a:rPr lang="pt-BR" smtClean="0"/>
              <a:t>22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256416" y="2387349"/>
            <a:ext cx="2160000" cy="90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Análise de tarefas, usuários e funções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5031924" y="5193296"/>
            <a:ext cx="2160000" cy="90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Prototipação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5047968" y="3374177"/>
            <a:ext cx="2160000" cy="90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AVALIAÇÃO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824192" y="2456992"/>
            <a:ext cx="2160000" cy="90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Especificação de requisitos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241708" y="4540269"/>
            <a:ext cx="2160000" cy="90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Projeto conceitual e especificação do design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866944" y="4509120"/>
            <a:ext cx="2160000" cy="90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Implementação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cxnSp>
        <p:nvCxnSpPr>
          <p:cNvPr id="18" name="Conector de seta reta 17"/>
          <p:cNvCxnSpPr>
            <a:stCxn id="7" idx="3"/>
          </p:cNvCxnSpPr>
          <p:nvPr/>
        </p:nvCxnSpPr>
        <p:spPr>
          <a:xfrm>
            <a:off x="4416416" y="2837350"/>
            <a:ext cx="1031512" cy="54663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0" idx="1"/>
          </p:cNvCxnSpPr>
          <p:nvPr/>
        </p:nvCxnSpPr>
        <p:spPr>
          <a:xfrm flipH="1">
            <a:off x="6960096" y="2906992"/>
            <a:ext cx="864096" cy="476988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3" idx="1"/>
          </p:cNvCxnSpPr>
          <p:nvPr/>
        </p:nvCxnSpPr>
        <p:spPr>
          <a:xfrm flipH="1" flipV="1">
            <a:off x="6960096" y="4274178"/>
            <a:ext cx="906848" cy="6849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endCxn id="12" idx="3"/>
          </p:cNvCxnSpPr>
          <p:nvPr/>
        </p:nvCxnSpPr>
        <p:spPr>
          <a:xfrm flipH="1">
            <a:off x="4401708" y="4271941"/>
            <a:ext cx="974212" cy="71832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V="1">
            <a:off x="6111924" y="4271940"/>
            <a:ext cx="0" cy="9213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10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Ciclo de vida em estrela </a:t>
            </a:r>
            <a:br>
              <a:rPr lang="pt-BR" dirty="0"/>
            </a:br>
            <a:r>
              <a:rPr lang="pt-BR" sz="3100" dirty="0"/>
              <a:t>(</a:t>
            </a:r>
            <a:r>
              <a:rPr lang="pt-BR" sz="3100" dirty="0" err="1"/>
              <a:t>Hix</a:t>
            </a:r>
            <a:r>
              <a:rPr lang="pt-BR" sz="3100" dirty="0"/>
              <a:t> e </a:t>
            </a:r>
            <a:r>
              <a:rPr lang="pt-BR" sz="3100" dirty="0" err="1"/>
              <a:t>Hartson</a:t>
            </a:r>
            <a:r>
              <a:rPr lang="pt-BR" sz="3100" dirty="0"/>
              <a:t>, 1993)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Foi </a:t>
            </a:r>
            <a:r>
              <a:rPr lang="pt-BR" b="1" dirty="0"/>
              <a:t>um dos primeiros </a:t>
            </a:r>
            <a:r>
              <a:rPr lang="pt-BR" dirty="0"/>
              <a:t>ciclos de vida voltados para </a:t>
            </a:r>
            <a:r>
              <a:rPr lang="pt-BR" b="1" dirty="0"/>
              <a:t>IHC</a:t>
            </a:r>
            <a:r>
              <a:rPr lang="pt-BR" dirty="0"/>
              <a:t> amplamente difundidos</a:t>
            </a:r>
          </a:p>
          <a:p>
            <a:r>
              <a:rPr lang="pt-BR" dirty="0"/>
              <a:t>A atividade geral de </a:t>
            </a:r>
            <a:r>
              <a:rPr lang="pt-BR" b="1" dirty="0"/>
              <a:t>análise</a:t>
            </a:r>
            <a:r>
              <a:rPr lang="pt-BR" dirty="0"/>
              <a:t> é segmentada em </a:t>
            </a:r>
            <a:r>
              <a:rPr lang="pt-BR" b="1" dirty="0"/>
              <a:t>duas</a:t>
            </a:r>
            <a:r>
              <a:rPr lang="pt-BR" dirty="0"/>
              <a:t> atividades</a:t>
            </a:r>
          </a:p>
          <a:p>
            <a:pPr lvl="1"/>
            <a:r>
              <a:rPr lang="pt-BR" dirty="0"/>
              <a:t>A análise de tarefas, de usuário e funções é a atividade responsável pelo </a:t>
            </a:r>
            <a:r>
              <a:rPr lang="pt-BR" b="1" dirty="0"/>
              <a:t>aprendizado</a:t>
            </a:r>
            <a:r>
              <a:rPr lang="pt-BR" dirty="0"/>
              <a:t> da </a:t>
            </a:r>
            <a:r>
              <a:rPr lang="pt-BR" b="1" dirty="0"/>
              <a:t>situação atual </a:t>
            </a:r>
            <a:r>
              <a:rPr lang="pt-BR" dirty="0"/>
              <a:t>e pelo levantamento das necessidades e oportunidades de melhoria</a:t>
            </a:r>
          </a:p>
          <a:p>
            <a:pPr lvl="1"/>
            <a:r>
              <a:rPr lang="pt-BR" dirty="0"/>
              <a:t>A especificação de requisitos de IHC </a:t>
            </a:r>
            <a:r>
              <a:rPr lang="pt-BR" b="1" dirty="0"/>
              <a:t>consolida</a:t>
            </a:r>
            <a:r>
              <a:rPr lang="pt-BR" dirty="0"/>
              <a:t> uma </a:t>
            </a:r>
            <a:r>
              <a:rPr lang="pt-BR" b="1" dirty="0"/>
              <a:t>interpretação</a:t>
            </a:r>
            <a:r>
              <a:rPr lang="pt-BR" dirty="0"/>
              <a:t> da análise, definindo os problemas que devem ser resolvidos com o projeto de uma solução de IHC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3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Ciclo de vida em estrela </a:t>
            </a:r>
            <a:br>
              <a:rPr lang="pt-BR" dirty="0"/>
            </a:br>
            <a:r>
              <a:rPr lang="pt-BR" sz="3100" dirty="0"/>
              <a:t>(</a:t>
            </a:r>
            <a:r>
              <a:rPr lang="pt-BR" sz="3100" dirty="0" err="1"/>
              <a:t>Hix</a:t>
            </a:r>
            <a:r>
              <a:rPr lang="pt-BR" sz="3100" dirty="0"/>
              <a:t> e </a:t>
            </a:r>
            <a:r>
              <a:rPr lang="pt-BR" sz="3100" dirty="0" err="1"/>
              <a:t>Hartson</a:t>
            </a:r>
            <a:r>
              <a:rPr lang="pt-BR" sz="3100" dirty="0"/>
              <a:t>, 1993)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atividade geral de </a:t>
            </a:r>
            <a:r>
              <a:rPr lang="pt-BR" b="1" dirty="0"/>
              <a:t>síntese</a:t>
            </a:r>
            <a:r>
              <a:rPr lang="pt-BR" dirty="0"/>
              <a:t> é segmentada em </a:t>
            </a:r>
            <a:r>
              <a:rPr lang="pt-BR" b="1" dirty="0"/>
              <a:t>três</a:t>
            </a:r>
            <a:r>
              <a:rPr lang="pt-BR" dirty="0"/>
              <a:t> atividades</a:t>
            </a:r>
          </a:p>
          <a:p>
            <a:pPr lvl="1"/>
            <a:r>
              <a:rPr lang="pt-BR" dirty="0"/>
              <a:t>Projeto conceitual e especificação do design, na qual a </a:t>
            </a:r>
            <a:r>
              <a:rPr lang="pt-BR" b="1" dirty="0"/>
              <a:t>solução</a:t>
            </a:r>
            <a:r>
              <a:rPr lang="pt-BR" dirty="0"/>
              <a:t> de IHC é </a:t>
            </a:r>
            <a:r>
              <a:rPr lang="pt-BR" b="1" dirty="0"/>
              <a:t>concebida</a:t>
            </a:r>
          </a:p>
          <a:p>
            <a:pPr lvl="1"/>
            <a:r>
              <a:rPr lang="pt-BR" dirty="0"/>
              <a:t>Prototipação, na qual </a:t>
            </a:r>
            <a:r>
              <a:rPr lang="pt-BR" b="1" dirty="0"/>
              <a:t>versões</a:t>
            </a:r>
            <a:r>
              <a:rPr lang="pt-BR" dirty="0"/>
              <a:t> interativas são </a:t>
            </a:r>
            <a:r>
              <a:rPr lang="pt-BR" b="1" dirty="0"/>
              <a:t>elaboradas</a:t>
            </a:r>
            <a:r>
              <a:rPr lang="pt-BR" dirty="0"/>
              <a:t> para serem </a:t>
            </a:r>
            <a:r>
              <a:rPr lang="pt-BR" b="1" dirty="0"/>
              <a:t>avaliadas</a:t>
            </a:r>
          </a:p>
          <a:p>
            <a:pPr lvl="1"/>
            <a:r>
              <a:rPr lang="pt-BR" dirty="0"/>
              <a:t>Implementação, na qual </a:t>
            </a:r>
            <a:r>
              <a:rPr lang="pt-BR" b="1" dirty="0"/>
              <a:t>o sistema interativo </a:t>
            </a:r>
            <a:r>
              <a:rPr lang="pt-BR" dirty="0"/>
              <a:t>final é </a:t>
            </a:r>
            <a:r>
              <a:rPr lang="pt-BR" b="1" dirty="0"/>
              <a:t>desenvolvido</a:t>
            </a:r>
          </a:p>
          <a:p>
            <a:r>
              <a:rPr lang="pt-BR" dirty="0"/>
              <a:t>A atividade de </a:t>
            </a:r>
            <a:r>
              <a:rPr lang="pt-BR" b="1" dirty="0"/>
              <a:t>avaliação</a:t>
            </a:r>
            <a:r>
              <a:rPr lang="pt-BR" dirty="0"/>
              <a:t> aparece no modelo como </a:t>
            </a:r>
            <a:r>
              <a:rPr lang="pt-BR" b="1" dirty="0"/>
              <a:t>central</a:t>
            </a:r>
          </a:p>
          <a:p>
            <a:pPr lvl="1"/>
            <a:r>
              <a:rPr lang="pt-BR" dirty="0"/>
              <a:t>Deve </a:t>
            </a:r>
            <a:r>
              <a:rPr lang="pt-BR" b="1" dirty="0"/>
              <a:t>verificar</a:t>
            </a:r>
            <a:r>
              <a:rPr lang="pt-BR" dirty="0"/>
              <a:t> se os dados coletados na atividade de </a:t>
            </a:r>
            <a:r>
              <a:rPr lang="pt-BR" b="1" dirty="0"/>
              <a:t>análise</a:t>
            </a:r>
            <a:r>
              <a:rPr lang="pt-BR" dirty="0"/>
              <a:t> e os requisitos especificados estão de acordo com a realidade e se se </a:t>
            </a:r>
            <a:r>
              <a:rPr lang="pt-BR" b="1" dirty="0"/>
              <a:t>atendem</a:t>
            </a:r>
            <a:r>
              <a:rPr lang="pt-BR" dirty="0"/>
              <a:t> às </a:t>
            </a:r>
            <a:r>
              <a:rPr lang="pt-BR" b="1" dirty="0"/>
              <a:t>necessidades</a:t>
            </a:r>
            <a:r>
              <a:rPr lang="pt-BR" dirty="0"/>
              <a:t> dos usuários</a:t>
            </a:r>
          </a:p>
          <a:p>
            <a:pPr lvl="1"/>
            <a:r>
              <a:rPr lang="pt-BR" dirty="0"/>
              <a:t>Deve também detectar </a:t>
            </a:r>
            <a:r>
              <a:rPr lang="pt-BR" b="1" dirty="0"/>
              <a:t>problemas</a:t>
            </a:r>
            <a:r>
              <a:rPr lang="pt-BR" dirty="0"/>
              <a:t> de usabilidade nas representações de </a:t>
            </a:r>
            <a:r>
              <a:rPr lang="pt-BR" b="1" dirty="0"/>
              <a:t>design</a:t>
            </a:r>
            <a:r>
              <a:rPr lang="pt-BR" dirty="0"/>
              <a:t>, nos </a:t>
            </a:r>
            <a:r>
              <a:rPr lang="pt-BR" b="1" dirty="0"/>
              <a:t>protótipos</a:t>
            </a:r>
            <a:r>
              <a:rPr lang="pt-BR" dirty="0"/>
              <a:t> e no sistema </a:t>
            </a:r>
            <a:r>
              <a:rPr lang="pt-BR" b="1" dirty="0"/>
              <a:t>final</a:t>
            </a:r>
          </a:p>
          <a:p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882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Ciclo de vida em estrela </a:t>
            </a:r>
            <a:br>
              <a:rPr lang="pt-BR" dirty="0"/>
            </a:br>
            <a:r>
              <a:rPr lang="pt-BR" sz="3100" dirty="0"/>
              <a:t>(</a:t>
            </a:r>
            <a:r>
              <a:rPr lang="pt-BR" sz="3100" dirty="0" err="1"/>
              <a:t>Hix</a:t>
            </a:r>
            <a:r>
              <a:rPr lang="pt-BR" sz="3100" dirty="0"/>
              <a:t> e </a:t>
            </a:r>
            <a:r>
              <a:rPr lang="pt-BR" sz="3100" dirty="0" err="1"/>
              <a:t>Hartson</a:t>
            </a:r>
            <a:r>
              <a:rPr lang="pt-BR" sz="3100" dirty="0"/>
              <a:t>, 1993)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ciclo de vida em estrela, cabe ao </a:t>
            </a:r>
            <a:r>
              <a:rPr lang="pt-BR" b="1" dirty="0"/>
              <a:t>designer</a:t>
            </a:r>
            <a:r>
              <a:rPr lang="pt-BR" dirty="0"/>
              <a:t> decidir qual atividade deve ser realizada </a:t>
            </a:r>
            <a:r>
              <a:rPr lang="pt-BR" b="1" dirty="0"/>
              <a:t>primeiro</a:t>
            </a:r>
            <a:r>
              <a:rPr lang="pt-BR" dirty="0"/>
              <a:t>, dependendo do que estiver </a:t>
            </a:r>
            <a:r>
              <a:rPr lang="pt-BR" b="1" dirty="0"/>
              <a:t>disponível</a:t>
            </a:r>
            <a:r>
              <a:rPr lang="pt-BR" dirty="0"/>
              <a:t> quando iniciar o processo.</a:t>
            </a:r>
          </a:p>
          <a:p>
            <a:r>
              <a:rPr lang="pt-BR" dirty="0"/>
              <a:t>O ciclo de vida em estrela também é </a:t>
            </a:r>
            <a:r>
              <a:rPr lang="pt-BR" b="1" dirty="0"/>
              <a:t>iterativo</a:t>
            </a:r>
            <a:r>
              <a:rPr lang="pt-BR" dirty="0"/>
              <a:t> e não prescreve a </a:t>
            </a:r>
            <a:r>
              <a:rPr lang="pt-BR" b="1" dirty="0"/>
              <a:t>sequência</a:t>
            </a:r>
            <a:r>
              <a:rPr lang="pt-BR" dirty="0"/>
              <a:t> das atividades.</a:t>
            </a:r>
          </a:p>
          <a:p>
            <a:r>
              <a:rPr lang="pt-BR" dirty="0"/>
              <a:t>A única exigência é que após concluir </a:t>
            </a:r>
            <a:r>
              <a:rPr lang="pt-BR" b="1" dirty="0"/>
              <a:t>cada</a:t>
            </a:r>
            <a:r>
              <a:rPr lang="pt-BR" dirty="0"/>
              <a:t> atividade, o designer </a:t>
            </a:r>
            <a:r>
              <a:rPr lang="pt-BR" b="1" dirty="0"/>
              <a:t>avalie</a:t>
            </a:r>
            <a:r>
              <a:rPr lang="pt-BR" dirty="0"/>
              <a:t> os resultados obtidos para verificar se ele encontrou ou está no caminho de encontrar uma solução satisfatória</a:t>
            </a:r>
          </a:p>
          <a:p>
            <a:r>
              <a:rPr lang="pt-BR" b="1" dirty="0"/>
              <a:t>Todas as atividades </a:t>
            </a:r>
            <a:r>
              <a:rPr lang="pt-BR" dirty="0"/>
              <a:t>do ciclo de vida em estrela estão </a:t>
            </a:r>
            <a:r>
              <a:rPr lang="pt-BR" b="1" dirty="0"/>
              <a:t>ligadas</a:t>
            </a:r>
            <a:r>
              <a:rPr lang="pt-BR" dirty="0"/>
              <a:t> pela atividade de </a:t>
            </a:r>
            <a:r>
              <a:rPr lang="pt-BR" b="1" dirty="0"/>
              <a:t>avaliação</a:t>
            </a:r>
          </a:p>
          <a:p>
            <a:pPr lvl="1"/>
            <a:r>
              <a:rPr lang="pt-BR" dirty="0"/>
              <a:t>Sempre é preciso passar por uma </a:t>
            </a:r>
            <a:r>
              <a:rPr lang="pt-BR" b="1" dirty="0"/>
              <a:t>avaliação</a:t>
            </a:r>
            <a:r>
              <a:rPr lang="pt-BR" dirty="0"/>
              <a:t> ao concluir uma atividade e </a:t>
            </a:r>
            <a:r>
              <a:rPr lang="pt-BR" b="1" dirty="0"/>
              <a:t>antes</a:t>
            </a:r>
            <a:r>
              <a:rPr lang="pt-BR" dirty="0"/>
              <a:t> de iniciar outra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061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2856040" y="1658499"/>
            <a:ext cx="6310790" cy="2520000"/>
          </a:xfrm>
        </p:spPr>
        <p:txBody>
          <a:bodyPr>
            <a:normAutofit/>
          </a:bodyPr>
          <a:lstStyle/>
          <a:p>
            <a:r>
              <a:rPr lang="pt-BR" dirty="0"/>
              <a:t>6.1 O Que é Design?</a:t>
            </a:r>
          </a:p>
          <a:p>
            <a:r>
              <a:rPr lang="pt-BR" dirty="0"/>
              <a:t>6.3 Processos de Design de IHC</a:t>
            </a:r>
          </a:p>
          <a:p>
            <a:r>
              <a:rPr lang="pt-BR" dirty="0"/>
              <a:t>6.3.1 Ciclo de Vida em Estrela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26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7E839-4470-5753-A8E9-4C044CA37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13" y="1658499"/>
            <a:ext cx="1953027" cy="2526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08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design?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processo com três atividades básicas:</a:t>
            </a:r>
          </a:p>
          <a:p>
            <a:pPr lvl="1"/>
            <a:r>
              <a:rPr lang="pt-BR" b="1" dirty="0"/>
              <a:t>análise da situação atual</a:t>
            </a:r>
            <a:r>
              <a:rPr lang="pt-BR" dirty="0"/>
              <a:t>: estudar e interpretar a situação atual;</a:t>
            </a:r>
          </a:p>
          <a:p>
            <a:pPr lvl="1"/>
            <a:r>
              <a:rPr lang="pt-BR" b="1" dirty="0"/>
              <a:t>síntese de uma intervenção</a:t>
            </a:r>
            <a:r>
              <a:rPr lang="pt-BR" dirty="0"/>
              <a:t>: planejar e executar uma intervenção na situação atual;</a:t>
            </a:r>
          </a:p>
          <a:p>
            <a:pPr lvl="1"/>
            <a:r>
              <a:rPr lang="pt-BR" b="1" dirty="0"/>
              <a:t>avaliação da nova situação</a:t>
            </a:r>
            <a:r>
              <a:rPr lang="pt-BR" dirty="0"/>
              <a:t>: verificar o efeito da intervenção, comparando a situação analisada anteriormente com a nova situação, atingida após a intervenção.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18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vem 7"/>
          <p:cNvSpPr/>
          <p:nvPr/>
        </p:nvSpPr>
        <p:spPr>
          <a:xfrm>
            <a:off x="1940598" y="980729"/>
            <a:ext cx="1800000" cy="98482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>
                <a:ea typeface="Calibri"/>
                <a:cs typeface="Times New Roman"/>
              </a:rPr>
              <a:t>Situação 1</a:t>
            </a:r>
            <a:endParaRPr lang="pt-BR" sz="1200" dirty="0">
              <a:ea typeface="Calibri"/>
              <a:cs typeface="Times New Roman"/>
            </a:endParaRPr>
          </a:p>
        </p:txBody>
      </p:sp>
      <p:sp>
        <p:nvSpPr>
          <p:cNvPr id="12" name="Nuvem 11"/>
          <p:cNvSpPr/>
          <p:nvPr/>
        </p:nvSpPr>
        <p:spPr>
          <a:xfrm>
            <a:off x="8294194" y="980729"/>
            <a:ext cx="1800000" cy="984825"/>
          </a:xfrm>
          <a:prstGeom prst="cloud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ea typeface="Calibri"/>
                <a:cs typeface="Times New Roman"/>
              </a:rPr>
              <a:t>Situação 2</a:t>
            </a:r>
            <a:endParaRPr lang="pt-BR" sz="1400" dirty="0">
              <a:ea typeface="Calibri"/>
              <a:cs typeface="Times New Roman"/>
            </a:endParaRPr>
          </a:p>
        </p:txBody>
      </p:sp>
      <p:sp>
        <p:nvSpPr>
          <p:cNvPr id="17" name="Seta para a direita 16"/>
          <p:cNvSpPr/>
          <p:nvPr/>
        </p:nvSpPr>
        <p:spPr>
          <a:xfrm>
            <a:off x="3922768" y="1209781"/>
            <a:ext cx="4155402" cy="52671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ndulado 17"/>
          <p:cNvSpPr/>
          <p:nvPr/>
        </p:nvSpPr>
        <p:spPr>
          <a:xfrm>
            <a:off x="1631504" y="2169001"/>
            <a:ext cx="2520000" cy="792088"/>
          </a:xfrm>
          <a:prstGeom prst="wav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Onde estamos?</a:t>
            </a:r>
          </a:p>
        </p:txBody>
      </p:sp>
      <p:sp>
        <p:nvSpPr>
          <p:cNvPr id="19" name="Ondulado 18"/>
          <p:cNvSpPr/>
          <p:nvPr/>
        </p:nvSpPr>
        <p:spPr>
          <a:xfrm>
            <a:off x="7985100" y="2169001"/>
            <a:ext cx="2520000" cy="792088"/>
          </a:xfrm>
          <a:prstGeom prst="wav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Onde queremos chegar?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081504" y="4920669"/>
            <a:ext cx="1620000" cy="54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ANÁLISE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981826" y="4920669"/>
            <a:ext cx="1620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SÍNTESE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8498191" y="4920669"/>
            <a:ext cx="1620000" cy="54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solidFill>
                  <a:schemeClr val="tx1"/>
                </a:solidFill>
                <a:ea typeface="Calibri"/>
                <a:cs typeface="Times New Roman"/>
              </a:rPr>
              <a:t>AVALIAÇÃO</a:t>
            </a:r>
            <a:endParaRPr lang="pt-BR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2801504" y="3045673"/>
            <a:ext cx="0" cy="165618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Nuvem 23"/>
          <p:cNvSpPr/>
          <p:nvPr/>
        </p:nvSpPr>
        <p:spPr>
          <a:xfrm>
            <a:off x="4045722" y="1196499"/>
            <a:ext cx="1080000" cy="5400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900" b="1" dirty="0">
                <a:ea typeface="Calibri"/>
                <a:cs typeface="Times New Roman"/>
              </a:rPr>
              <a:t>Situação</a:t>
            </a:r>
            <a:endParaRPr lang="pt-BR" sz="1050" dirty="0">
              <a:ea typeface="Calibri"/>
              <a:cs typeface="Times New Roman"/>
            </a:endParaRPr>
          </a:p>
        </p:txBody>
      </p:sp>
      <p:sp>
        <p:nvSpPr>
          <p:cNvPr id="25" name="Nuvem 24"/>
          <p:cNvSpPr/>
          <p:nvPr/>
        </p:nvSpPr>
        <p:spPr>
          <a:xfrm>
            <a:off x="5353822" y="1196499"/>
            <a:ext cx="1080000" cy="5400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900" b="1" dirty="0">
                <a:ea typeface="Calibri"/>
                <a:cs typeface="Times New Roman"/>
              </a:rPr>
              <a:t>Situação</a:t>
            </a:r>
            <a:endParaRPr lang="pt-BR" sz="1050" dirty="0">
              <a:ea typeface="Calibri"/>
              <a:cs typeface="Times New Roman"/>
            </a:endParaRPr>
          </a:p>
        </p:txBody>
      </p:sp>
      <p:sp>
        <p:nvSpPr>
          <p:cNvPr id="26" name="Nuvem 25"/>
          <p:cNvSpPr/>
          <p:nvPr/>
        </p:nvSpPr>
        <p:spPr>
          <a:xfrm>
            <a:off x="6661922" y="1196499"/>
            <a:ext cx="1080000" cy="540000"/>
          </a:xfrm>
          <a:prstGeom prst="clou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  <a:ea typeface="Calibri"/>
                <a:cs typeface="Times New Roman"/>
              </a:rPr>
              <a:t>Situação</a:t>
            </a:r>
            <a:endParaRPr lang="pt-BR" sz="1050" dirty="0">
              <a:solidFill>
                <a:schemeClr val="bg1"/>
              </a:solidFill>
              <a:ea typeface="Calibri"/>
              <a:cs typeface="Times New Roman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 flipH="1" flipV="1">
            <a:off x="4572006" y="1965553"/>
            <a:ext cx="1057892" cy="27363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5845922" y="1845995"/>
            <a:ext cx="0" cy="28558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6061946" y="1965553"/>
            <a:ext cx="936104" cy="27363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9190828" y="3045673"/>
            <a:ext cx="0" cy="165618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20" idx="3"/>
            <a:endCxn id="21" idx="1"/>
          </p:cNvCxnSpPr>
          <p:nvPr/>
        </p:nvCxnSpPr>
        <p:spPr>
          <a:xfrm>
            <a:off x="3701504" y="5190669"/>
            <a:ext cx="1280322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21" idx="3"/>
            <a:endCxn id="22" idx="1"/>
          </p:cNvCxnSpPr>
          <p:nvPr/>
        </p:nvCxnSpPr>
        <p:spPr>
          <a:xfrm>
            <a:off x="6601827" y="5190669"/>
            <a:ext cx="1896365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21" idx="2"/>
            <a:endCxn id="20" idx="2"/>
          </p:cNvCxnSpPr>
          <p:nvPr/>
        </p:nvCxnSpPr>
        <p:spPr>
          <a:xfrm rot="5400000">
            <a:off x="4341665" y="4010508"/>
            <a:ext cx="12700" cy="2900322"/>
          </a:xfrm>
          <a:prstGeom prst="bentConnector3">
            <a:avLst>
              <a:gd name="adj1" fmla="val 2612906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Conector angulado 56"/>
          <p:cNvCxnSpPr>
            <a:stCxn id="22" idx="3"/>
            <a:endCxn id="20" idx="1"/>
          </p:cNvCxnSpPr>
          <p:nvPr/>
        </p:nvCxnSpPr>
        <p:spPr>
          <a:xfrm flipH="1">
            <a:off x="2081505" y="5190669"/>
            <a:ext cx="8036687" cy="12700"/>
          </a:xfrm>
          <a:prstGeom prst="bentConnector5">
            <a:avLst>
              <a:gd name="adj1" fmla="val -2844"/>
              <a:gd name="adj2" fmla="val 6016307"/>
              <a:gd name="adj3" fmla="val 102844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22" idx="2"/>
            <a:endCxn id="21" idx="2"/>
          </p:cNvCxnSpPr>
          <p:nvPr/>
        </p:nvCxnSpPr>
        <p:spPr>
          <a:xfrm rot="5400000">
            <a:off x="7550009" y="3702488"/>
            <a:ext cx="12700" cy="3516365"/>
          </a:xfrm>
          <a:prstGeom prst="bentConnector3">
            <a:avLst>
              <a:gd name="adj1" fmla="val 2612898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Espaço Reservado para Rodapé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88" name="Espaço Reservado para Número de Slide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E612-F649-4961-BD4C-5D55417D49C5}" type="slidenum">
              <a:rPr lang="pt-BR" smtClean="0"/>
              <a:t>4</a:t>
            </a:fld>
            <a:endParaRPr lang="pt-BR"/>
          </a:p>
        </p:txBody>
      </p:sp>
      <p:sp>
        <p:nvSpPr>
          <p:cNvPr id="78" name="Nuvem 77"/>
          <p:cNvSpPr/>
          <p:nvPr/>
        </p:nvSpPr>
        <p:spPr>
          <a:xfrm>
            <a:off x="8097428" y="980729"/>
            <a:ext cx="2340000" cy="984825"/>
          </a:xfrm>
          <a:prstGeom prst="cloud">
            <a:avLst/>
          </a:prstGeom>
          <a:solidFill>
            <a:schemeClr val="accent1">
              <a:lumMod val="50000"/>
            </a:schemeClr>
          </a:solidFill>
          <a:ln>
            <a:prstDash val="sysDash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solidFill>
                  <a:srgbClr val="FFFFFF"/>
                </a:solidFill>
                <a:ea typeface="Calibri"/>
                <a:cs typeface="Times New Roman"/>
              </a:rPr>
              <a:t>Situação 2</a:t>
            </a:r>
            <a:endParaRPr lang="pt-BR" dirty="0">
              <a:ea typeface="Calibri"/>
              <a:cs typeface="Times New Roman"/>
            </a:endParaRPr>
          </a:p>
        </p:txBody>
      </p:sp>
      <p:sp>
        <p:nvSpPr>
          <p:cNvPr id="84" name="Ondulado 83"/>
          <p:cNvSpPr/>
          <p:nvPr/>
        </p:nvSpPr>
        <p:spPr>
          <a:xfrm>
            <a:off x="7985100" y="2164809"/>
            <a:ext cx="2520000" cy="792088"/>
          </a:xfrm>
          <a:prstGeom prst="wav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  <a:prstDash val="sysDash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Onde chegamos?</a:t>
            </a:r>
          </a:p>
        </p:txBody>
      </p:sp>
      <p:sp>
        <p:nvSpPr>
          <p:cNvPr id="85" name="Explosão 1 84"/>
          <p:cNvSpPr/>
          <p:nvPr/>
        </p:nvSpPr>
        <p:spPr>
          <a:xfrm>
            <a:off x="4181927" y="2568062"/>
            <a:ext cx="3637085" cy="1620039"/>
          </a:xfrm>
          <a:prstGeom prst="irregularSeal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INTERVENÇÃO</a:t>
            </a:r>
          </a:p>
        </p:txBody>
      </p:sp>
    </p:spTree>
    <p:extLst>
      <p:ext uri="{BB962C8B-B14F-4D97-AF65-F5344CB8AC3E}">
        <p14:creationId xmlns:p14="http://schemas.microsoft.com/office/powerpoint/2010/main" val="174284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78" grpId="0" animBg="1"/>
      <p:bldP spid="84" grpId="0" animBg="1"/>
      <p:bldP spid="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situação atual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Busca-se </a:t>
            </a:r>
            <a:r>
              <a:rPr lang="pt-BR" b="1" dirty="0"/>
              <a:t>conhecer</a:t>
            </a:r>
            <a:r>
              <a:rPr lang="pt-BR" dirty="0"/>
              <a:t> os elementos envolvidos e as relações entre eles</a:t>
            </a:r>
          </a:p>
          <a:p>
            <a:pPr lvl="1"/>
            <a:r>
              <a:rPr lang="pt-BR" dirty="0"/>
              <a:t>Pessoas, artefatos e processos</a:t>
            </a:r>
          </a:p>
          <a:p>
            <a:r>
              <a:rPr lang="pt-BR" dirty="0"/>
              <a:t>Resultado </a:t>
            </a:r>
            <a:r>
              <a:rPr lang="pt-BR" dirty="0">
                <a:sym typeface="Wingdings" panose="05000000000000000000" pitchFamily="2" charset="2"/>
              </a:rPr>
              <a:t> uma </a:t>
            </a:r>
            <a:r>
              <a:rPr lang="pt-BR" b="1" dirty="0">
                <a:sym typeface="Wingdings" panose="05000000000000000000" pitchFamily="2" charset="2"/>
              </a:rPr>
              <a:t>interpretação</a:t>
            </a:r>
            <a:r>
              <a:rPr lang="pt-BR" dirty="0">
                <a:sym typeface="Wingdings" panose="05000000000000000000" pitchFamily="2" charset="2"/>
              </a:rPr>
              <a:t> da </a:t>
            </a:r>
            <a:r>
              <a:rPr lang="pt-BR" b="1" dirty="0">
                <a:sym typeface="Wingdings" panose="05000000000000000000" pitchFamily="2" charset="2"/>
              </a:rPr>
              <a:t>realidade</a:t>
            </a:r>
            <a:r>
              <a:rPr lang="pt-BR" dirty="0">
                <a:sym typeface="Wingdings" panose="05000000000000000000" pitchFamily="2" charset="2"/>
              </a:rPr>
              <a:t> estudada, através de um enquadramento e um recorte particular dela</a:t>
            </a:r>
          </a:p>
          <a:p>
            <a:r>
              <a:rPr lang="pt-BR" dirty="0">
                <a:sym typeface="Wingdings" panose="05000000000000000000" pitchFamily="2" charset="2"/>
              </a:rPr>
              <a:t>O </a:t>
            </a:r>
            <a:r>
              <a:rPr lang="pt-BR" b="1" dirty="0">
                <a:sym typeface="Wingdings" panose="05000000000000000000" pitchFamily="2" charset="2"/>
              </a:rPr>
              <a:t>foco</a:t>
            </a:r>
            <a:r>
              <a:rPr lang="pt-BR" dirty="0">
                <a:sym typeface="Wingdings" panose="05000000000000000000" pitchFamily="2" charset="2"/>
              </a:rPr>
              <a:t> da análise da situação atual depende de vários </a:t>
            </a:r>
            <a:r>
              <a:rPr lang="pt-BR" b="1" dirty="0">
                <a:sym typeface="Wingdings" panose="05000000000000000000" pitchFamily="2" charset="2"/>
              </a:rPr>
              <a:t>fatores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Assuntos tratados (domínio), objetivos das pessoas envolvidas (</a:t>
            </a:r>
            <a:r>
              <a:rPr lang="pt-BR" i="1" dirty="0" err="1">
                <a:sym typeface="Wingdings" panose="05000000000000000000" pitchFamily="2" charset="2"/>
              </a:rPr>
              <a:t>stackholders</a:t>
            </a:r>
            <a:r>
              <a:rPr lang="pt-BR" dirty="0">
                <a:sym typeface="Wingdings" panose="05000000000000000000" pitchFamily="2" charset="2"/>
              </a:rPr>
              <a:t>), tempo, orçamento, mão de obra</a:t>
            </a:r>
          </a:p>
          <a:p>
            <a:r>
              <a:rPr lang="pt-BR" b="1" dirty="0"/>
              <a:t>Diferentes focos </a:t>
            </a:r>
            <a:r>
              <a:rPr lang="pt-BR" dirty="0"/>
              <a:t>de análise contribuem para </a:t>
            </a:r>
            <a:r>
              <a:rPr lang="pt-BR" b="1" dirty="0"/>
              <a:t>diferentes interpretações </a:t>
            </a:r>
            <a:r>
              <a:rPr lang="pt-BR" dirty="0"/>
              <a:t>da situação atual</a:t>
            </a:r>
          </a:p>
          <a:p>
            <a:endParaRPr lang="pt-BR" dirty="0"/>
          </a:p>
          <a:p>
            <a:endParaRPr lang="pt-BR" dirty="0">
              <a:sym typeface="Wingdings" panose="05000000000000000000" pitchFamily="2" charset="2"/>
            </a:endParaRPr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77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situação atual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sym typeface="Wingdings" panose="05000000000000000000" pitchFamily="2" charset="2"/>
              </a:rPr>
              <a:t>Também é denominada de </a:t>
            </a:r>
            <a:r>
              <a:rPr lang="pt-BR" b="1" dirty="0">
                <a:sym typeface="Wingdings" panose="05000000000000000000" pitchFamily="2" charset="2"/>
              </a:rPr>
              <a:t>análise do problema</a:t>
            </a:r>
            <a:r>
              <a:rPr lang="pt-BR" dirty="0">
                <a:sym typeface="Wingdings" panose="05000000000000000000" pitchFamily="2" charset="2"/>
              </a:rPr>
              <a:t>, entretanto nem sempre aborda uma situação </a:t>
            </a:r>
            <a:r>
              <a:rPr lang="pt-BR" b="1" dirty="0">
                <a:sym typeface="Wingdings" panose="05000000000000000000" pitchFamily="2" charset="2"/>
              </a:rPr>
              <a:t>problemática</a:t>
            </a:r>
          </a:p>
          <a:p>
            <a:pPr lvl="1"/>
            <a:r>
              <a:rPr lang="pt-BR" b="1" dirty="0">
                <a:sym typeface="Wingdings" panose="05000000000000000000" pitchFamily="2" charset="2"/>
              </a:rPr>
              <a:t>Novas oportunidades </a:t>
            </a:r>
            <a:r>
              <a:rPr lang="pt-BR" dirty="0">
                <a:sym typeface="Wingdings" panose="05000000000000000000" pitchFamily="2" charset="2"/>
              </a:rPr>
              <a:t>mesmo em uma situação satisfatória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A análise é importante para </a:t>
            </a:r>
            <a:r>
              <a:rPr lang="pt-BR" b="1" dirty="0">
                <a:sym typeface="Wingdings" panose="05000000000000000000" pitchFamily="2" charset="2"/>
              </a:rPr>
              <a:t>identificar</a:t>
            </a:r>
            <a:r>
              <a:rPr lang="pt-BR" dirty="0">
                <a:sym typeface="Wingdings" panose="05000000000000000000" pitchFamily="2" charset="2"/>
              </a:rPr>
              <a:t> as condições em que uma </a:t>
            </a:r>
            <a:r>
              <a:rPr lang="pt-BR" b="1" dirty="0">
                <a:sym typeface="Wingdings" panose="05000000000000000000" pitchFamily="2" charset="2"/>
              </a:rPr>
              <a:t>nova tecnologia </a:t>
            </a:r>
            <a:r>
              <a:rPr lang="pt-BR" dirty="0">
                <a:sym typeface="Wingdings" panose="05000000000000000000" pitchFamily="2" charset="2"/>
              </a:rPr>
              <a:t>pode ser empregada para </a:t>
            </a:r>
            <a:r>
              <a:rPr lang="pt-BR" b="1" dirty="0">
                <a:sym typeface="Wingdings" panose="05000000000000000000" pitchFamily="2" charset="2"/>
              </a:rPr>
              <a:t>melhorar</a:t>
            </a:r>
            <a:r>
              <a:rPr lang="pt-BR" dirty="0">
                <a:sym typeface="Wingdings" panose="05000000000000000000" pitchFamily="2" charset="2"/>
              </a:rPr>
              <a:t> o que já é </a:t>
            </a:r>
            <a:r>
              <a:rPr lang="pt-BR" b="1" dirty="0">
                <a:sym typeface="Wingdings" panose="05000000000000000000" pitchFamily="2" charset="2"/>
              </a:rPr>
              <a:t>satisfatório</a:t>
            </a:r>
          </a:p>
          <a:p>
            <a:r>
              <a:rPr lang="pt-BR" dirty="0"/>
              <a:t>Resolver um </a:t>
            </a:r>
            <a:r>
              <a:rPr lang="pt-BR" b="1" dirty="0"/>
              <a:t>problema de design </a:t>
            </a:r>
            <a:r>
              <a:rPr lang="pt-BR" dirty="0"/>
              <a:t>significa responder a pergunta: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“Como </a:t>
            </a:r>
            <a:r>
              <a:rPr lang="pt-BR" b="1" dirty="0">
                <a:sym typeface="Wingdings" panose="05000000000000000000" pitchFamily="2" charset="2"/>
              </a:rPr>
              <a:t>melhorar</a:t>
            </a:r>
            <a:r>
              <a:rPr lang="pt-BR" dirty="0">
                <a:sym typeface="Wingdings" panose="05000000000000000000" pitchFamily="2" charset="2"/>
              </a:rPr>
              <a:t> a situação atual?”</a:t>
            </a:r>
          </a:p>
          <a:p>
            <a:r>
              <a:rPr lang="pt-BR" dirty="0">
                <a:sym typeface="Wingdings" panose="05000000000000000000" pitchFamily="2" charset="2"/>
              </a:rPr>
              <a:t>Em sistemas computacionais são investigados:</a:t>
            </a:r>
          </a:p>
          <a:p>
            <a:pPr lvl="1"/>
            <a:r>
              <a:rPr lang="pt-BR" b="1" dirty="0">
                <a:sym typeface="Wingdings" panose="05000000000000000000" pitchFamily="2" charset="2"/>
              </a:rPr>
              <a:t>Usuários</a:t>
            </a:r>
            <a:r>
              <a:rPr lang="pt-BR" dirty="0">
                <a:sym typeface="Wingdings" panose="05000000000000000000" pitchFamily="2" charset="2"/>
              </a:rPr>
              <a:t> (características, necessidades, preferências)</a:t>
            </a:r>
          </a:p>
          <a:p>
            <a:pPr lvl="1"/>
            <a:r>
              <a:rPr lang="pt-BR" b="1" dirty="0">
                <a:sym typeface="Wingdings" panose="05000000000000000000" pitchFamily="2" charset="2"/>
              </a:rPr>
              <a:t>Atividades</a:t>
            </a:r>
            <a:r>
              <a:rPr lang="pt-BR" dirty="0">
                <a:sym typeface="Wingdings" panose="05000000000000000000" pitchFamily="2" charset="2"/>
              </a:rPr>
              <a:t> e objetivos</a:t>
            </a:r>
          </a:p>
          <a:p>
            <a:pPr lvl="1"/>
            <a:r>
              <a:rPr lang="pt-BR" b="1" dirty="0">
                <a:sym typeface="Wingdings" panose="05000000000000000000" pitchFamily="2" charset="2"/>
              </a:rPr>
              <a:t>Contexto</a:t>
            </a:r>
            <a:r>
              <a:rPr lang="pt-BR" dirty="0">
                <a:sym typeface="Wingdings" panose="05000000000000000000" pitchFamily="2" charset="2"/>
              </a:rPr>
              <a:t> de uso (físico, social e cultural)</a:t>
            </a:r>
          </a:p>
          <a:p>
            <a:r>
              <a:rPr lang="pt-BR" dirty="0">
                <a:sym typeface="Wingdings" panose="05000000000000000000" pitchFamily="2" charset="2"/>
              </a:rPr>
              <a:t>Aponta as </a:t>
            </a:r>
            <a:r>
              <a:rPr lang="pt-BR" b="1" dirty="0">
                <a:sym typeface="Wingdings" panose="05000000000000000000" pitchFamily="2" charset="2"/>
              </a:rPr>
              <a:t>necessidades</a:t>
            </a:r>
            <a:r>
              <a:rPr lang="pt-BR" dirty="0">
                <a:sym typeface="Wingdings" panose="05000000000000000000" pitchFamily="2" charset="2"/>
              </a:rPr>
              <a:t> e </a:t>
            </a:r>
            <a:r>
              <a:rPr lang="pt-BR" b="1" dirty="0">
                <a:sym typeface="Wingdings" panose="05000000000000000000" pitchFamily="2" charset="2"/>
              </a:rPr>
              <a:t>oportunidades</a:t>
            </a:r>
            <a:r>
              <a:rPr lang="pt-BR" dirty="0">
                <a:sym typeface="Wingdings" panose="05000000000000000000" pitchFamily="2" charset="2"/>
              </a:rPr>
              <a:t> de melhoria para as quais será projetada uma </a:t>
            </a:r>
            <a:r>
              <a:rPr lang="pt-BR" b="1" dirty="0">
                <a:sym typeface="Wingdings" panose="05000000000000000000" pitchFamily="2" charset="2"/>
              </a:rPr>
              <a:t>intervenção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88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Intervenção (síntese)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diferença</a:t>
            </a:r>
            <a:r>
              <a:rPr lang="pt-BR" dirty="0"/>
              <a:t> entre a situação atual e a situação desejada é a </a:t>
            </a:r>
            <a:r>
              <a:rPr lang="pt-BR" b="1" dirty="0"/>
              <a:t>motivação</a:t>
            </a:r>
            <a:r>
              <a:rPr lang="pt-BR" dirty="0"/>
              <a:t> principal para projetarmos e sintetizarmos uma intervenção.</a:t>
            </a:r>
          </a:p>
          <a:p>
            <a:r>
              <a:rPr lang="pt-BR" dirty="0"/>
              <a:t>A </a:t>
            </a:r>
            <a:r>
              <a:rPr lang="pt-BR" b="1" dirty="0"/>
              <a:t>intervenção</a:t>
            </a:r>
            <a:r>
              <a:rPr lang="pt-BR" dirty="0"/>
              <a:t> também é denominada de </a:t>
            </a:r>
            <a:r>
              <a:rPr lang="pt-BR" b="1" dirty="0"/>
              <a:t>solução</a:t>
            </a:r>
          </a:p>
          <a:p>
            <a:r>
              <a:rPr lang="pt-BR" dirty="0"/>
              <a:t>Possíveis soluções:</a:t>
            </a:r>
          </a:p>
          <a:p>
            <a:pPr lvl="1"/>
            <a:r>
              <a:rPr lang="pt-BR" b="1" dirty="0"/>
              <a:t>Novo</a:t>
            </a:r>
            <a:r>
              <a:rPr lang="pt-BR" dirty="0"/>
              <a:t> sistema interativo</a:t>
            </a:r>
          </a:p>
          <a:p>
            <a:pPr lvl="1"/>
            <a:r>
              <a:rPr lang="pt-BR" dirty="0"/>
              <a:t>Uma nova </a:t>
            </a:r>
            <a:r>
              <a:rPr lang="pt-BR" b="1" dirty="0"/>
              <a:t>versão</a:t>
            </a:r>
            <a:r>
              <a:rPr lang="pt-BR" dirty="0"/>
              <a:t> de um sistema</a:t>
            </a:r>
          </a:p>
          <a:p>
            <a:pPr lvl="1"/>
            <a:r>
              <a:rPr lang="pt-BR" dirty="0"/>
              <a:t>Mudança nos processos, </a:t>
            </a:r>
            <a:r>
              <a:rPr lang="pt-BR" b="1" dirty="0"/>
              <a:t>sem alteração </a:t>
            </a:r>
            <a:r>
              <a:rPr lang="pt-BR" dirty="0"/>
              <a:t>nos sistemas utilizados. 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29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Intervenção (síntese)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a intervenção envolve o desenvolvimento de sistemas interativos, ela deve articular os interesses dos </a:t>
            </a:r>
            <a:r>
              <a:rPr lang="pt-BR" i="1" dirty="0" err="1"/>
              <a:t>stackholders</a:t>
            </a:r>
            <a:r>
              <a:rPr lang="pt-BR" dirty="0"/>
              <a:t> com:</a:t>
            </a:r>
          </a:p>
          <a:p>
            <a:pPr lvl="1"/>
            <a:r>
              <a:rPr lang="pt-BR" dirty="0"/>
              <a:t>O conhecimento adquirido na </a:t>
            </a:r>
            <a:r>
              <a:rPr lang="pt-BR" b="1" dirty="0"/>
              <a:t>análise</a:t>
            </a:r>
            <a:r>
              <a:rPr lang="pt-BR" dirty="0"/>
              <a:t> da situação atual</a:t>
            </a:r>
          </a:p>
          <a:p>
            <a:pPr lvl="1"/>
            <a:r>
              <a:rPr lang="pt-BR" dirty="0"/>
              <a:t>O conhecimento sobre intervenções bem e mal avaliadas em </a:t>
            </a:r>
            <a:r>
              <a:rPr lang="pt-BR" b="1" dirty="0"/>
              <a:t>casos</a:t>
            </a:r>
            <a:r>
              <a:rPr lang="pt-BR" dirty="0"/>
              <a:t> </a:t>
            </a:r>
            <a:r>
              <a:rPr lang="pt-BR" b="1" dirty="0"/>
              <a:t>semelhantes</a:t>
            </a:r>
          </a:p>
          <a:p>
            <a:pPr lvl="1"/>
            <a:r>
              <a:rPr lang="pt-BR" dirty="0"/>
              <a:t>O conhecimento sobre as possibilidades e limitações das </a:t>
            </a:r>
            <a:r>
              <a:rPr lang="pt-BR" b="1" dirty="0"/>
              <a:t>tecnologias disponíveis</a:t>
            </a:r>
          </a:p>
          <a:p>
            <a:r>
              <a:rPr lang="pt-BR" dirty="0"/>
              <a:t>O projeto de um sistema interativo deve definir uma solução de IHC com </a:t>
            </a:r>
            <a:r>
              <a:rPr lang="pt-BR" b="1" dirty="0"/>
              <a:t>alta qualidade de uso </a:t>
            </a:r>
            <a:r>
              <a:rPr lang="pt-BR" dirty="0"/>
              <a:t>para </a:t>
            </a:r>
            <a:r>
              <a:rPr lang="pt-BR" b="1" dirty="0"/>
              <a:t>impactar</a:t>
            </a:r>
            <a:r>
              <a:rPr lang="pt-BR" dirty="0"/>
              <a:t> a situação atual e a vida dos usuários conforme pretendido.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41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uma intervenção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vez definida uma intervenção, é preciso </a:t>
            </a:r>
            <a:r>
              <a:rPr lang="pt-BR" b="1" dirty="0"/>
              <a:t>avaliar</a:t>
            </a:r>
            <a:r>
              <a:rPr lang="pt-BR" dirty="0"/>
              <a:t> se ela </a:t>
            </a:r>
            <a:r>
              <a:rPr lang="pt-BR" b="1" dirty="0"/>
              <a:t>modifica</a:t>
            </a:r>
            <a:r>
              <a:rPr lang="pt-BR" dirty="0"/>
              <a:t> a situação atual da forma </a:t>
            </a:r>
            <a:r>
              <a:rPr lang="pt-BR" b="1" dirty="0"/>
              <a:t>desejada</a:t>
            </a:r>
          </a:p>
          <a:p>
            <a:r>
              <a:rPr lang="pt-BR" dirty="0"/>
              <a:t>A avaliação pode ocorrer em </a:t>
            </a:r>
            <a:r>
              <a:rPr lang="pt-BR" b="1" dirty="0"/>
              <a:t>vários pontos </a:t>
            </a:r>
            <a:r>
              <a:rPr lang="pt-BR" dirty="0"/>
              <a:t>do processo de desenvolvimento</a:t>
            </a:r>
          </a:p>
          <a:p>
            <a:pPr lvl="1"/>
            <a:r>
              <a:rPr lang="pt-BR" dirty="0"/>
              <a:t>Durante a </a:t>
            </a:r>
            <a:r>
              <a:rPr lang="pt-BR" b="1" dirty="0"/>
              <a:t>concepção</a:t>
            </a:r>
            <a:r>
              <a:rPr lang="pt-BR" dirty="0"/>
              <a:t> e o </a:t>
            </a:r>
            <a:r>
              <a:rPr lang="pt-BR" b="1" dirty="0"/>
              <a:t>desenvolvimento</a:t>
            </a:r>
            <a:r>
              <a:rPr lang="pt-BR" dirty="0"/>
              <a:t> da intervenção</a:t>
            </a:r>
          </a:p>
          <a:p>
            <a:pPr lvl="1"/>
            <a:r>
              <a:rPr lang="pt-BR" dirty="0"/>
              <a:t>Logo </a:t>
            </a:r>
            <a:r>
              <a:rPr lang="pt-BR" b="1" dirty="0"/>
              <a:t>antes</a:t>
            </a:r>
            <a:r>
              <a:rPr lang="pt-BR" dirty="0"/>
              <a:t> da introdução da intervenção</a:t>
            </a:r>
          </a:p>
          <a:p>
            <a:pPr lvl="1"/>
            <a:r>
              <a:rPr lang="pt-BR" b="1" dirty="0"/>
              <a:t>Depois</a:t>
            </a:r>
            <a:r>
              <a:rPr lang="pt-BR" dirty="0"/>
              <a:t> da intervenção ter sido aplicada</a:t>
            </a:r>
          </a:p>
          <a:p>
            <a:r>
              <a:rPr lang="pt-BR" dirty="0"/>
              <a:t>Quando a intervenção envolve um sistema interativo, existem vários aspectos a serem avaliados</a:t>
            </a:r>
          </a:p>
          <a:p>
            <a:pPr lvl="1"/>
            <a:r>
              <a:rPr lang="pt-BR" dirty="0"/>
              <a:t>alguns relacionados com a </a:t>
            </a:r>
            <a:r>
              <a:rPr lang="pt-BR" b="1" dirty="0"/>
              <a:t>construção</a:t>
            </a:r>
            <a:r>
              <a:rPr lang="pt-BR" dirty="0"/>
              <a:t> do sistema, como a facilidade de manutenção e robustez</a:t>
            </a:r>
          </a:p>
          <a:p>
            <a:pPr lvl="1"/>
            <a:r>
              <a:rPr lang="pt-BR" dirty="0"/>
              <a:t>outros relacionados com o seu </a:t>
            </a:r>
            <a:r>
              <a:rPr lang="pt-BR" b="1" dirty="0"/>
              <a:t>uso</a:t>
            </a:r>
            <a:r>
              <a:rPr lang="pt-BR" dirty="0"/>
              <a:t>, como a usabilidade e acessibilidade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2233"/>
      </p:ext>
    </p:extLst>
  </p:cSld>
  <p:clrMapOvr>
    <a:masterClrMapping/>
  </p:clrMapOvr>
</p:sld>
</file>

<file path=ppt/theme/theme1.xml><?xml version="1.0" encoding="utf-8"?>
<a:theme xmlns:a="http://schemas.openxmlformats.org/drawingml/2006/main" name="UFC-Quixada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FC-Quixada" id="{F31D0578-B3B1-4B87-B478-3E5D291A18D1}" vid="{328F7558-738F-4A59-A9EE-BDCE7B7018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UFC-Quixada</Template>
  <TotalTime>887</TotalTime>
  <Words>1648</Words>
  <Application>Microsoft Office PowerPoint</Application>
  <PresentationFormat>Widescreen</PresentationFormat>
  <Paragraphs>215</Paragraphs>
  <Slides>26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UFC-Quixada</vt:lpstr>
      <vt:lpstr>Processos de design de IHC</vt:lpstr>
      <vt:lpstr>O que é design?</vt:lpstr>
      <vt:lpstr>O que é design?</vt:lpstr>
      <vt:lpstr>Apresentação do PowerPoint</vt:lpstr>
      <vt:lpstr>Análise da situação atual</vt:lpstr>
      <vt:lpstr>Análise da situação atual</vt:lpstr>
      <vt:lpstr>Intervenção (síntese)</vt:lpstr>
      <vt:lpstr>Intervenção (síntese)</vt:lpstr>
      <vt:lpstr>Avaliação de uma intervenção</vt:lpstr>
      <vt:lpstr>Avaliação de uma intervenção</vt:lpstr>
      <vt:lpstr>Processos de design de IHC</vt:lpstr>
      <vt:lpstr>Processos de design de IHC</vt:lpstr>
      <vt:lpstr>Processos de design de IHC</vt:lpstr>
      <vt:lpstr>Processos de design de IHC</vt:lpstr>
      <vt:lpstr>Processos de design de IHC</vt:lpstr>
      <vt:lpstr>Processos de design de IHC</vt:lpstr>
      <vt:lpstr>Lawson</vt:lpstr>
      <vt:lpstr>Lawson</vt:lpstr>
      <vt:lpstr>Preece, Sharp e Rogers</vt:lpstr>
      <vt:lpstr>Preece, Sharp e Rogers</vt:lpstr>
      <vt:lpstr>Preece, Sharp e Rogers</vt:lpstr>
      <vt:lpstr>Ciclo de vida em estrela  (Hix e Hartson, 1993)</vt:lpstr>
      <vt:lpstr>Ciclo de vida em estrela  (Hix e Hartson, 1993)</vt:lpstr>
      <vt:lpstr>Ciclo de vida em estrela  (Hix e Hartson, 1993)</vt:lpstr>
      <vt:lpstr>Ciclo de vida em estrela  (Hix e Hartson, 1993)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Ingrid</dc:creator>
  <cp:lastModifiedBy>Ingrid Monteiro</cp:lastModifiedBy>
  <cp:revision>34</cp:revision>
  <dcterms:created xsi:type="dcterms:W3CDTF">2015-02-23T12:55:48Z</dcterms:created>
  <dcterms:modified xsi:type="dcterms:W3CDTF">2023-09-01T14:23:40Z</dcterms:modified>
</cp:coreProperties>
</file>