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5" r:id="rId1"/>
  </p:sldMasterIdLst>
  <p:notesMasterIdLst>
    <p:notesMasterId r:id="rId35"/>
  </p:notesMasterIdLst>
  <p:sldIdLst>
    <p:sldId id="256" r:id="rId2"/>
    <p:sldId id="260" r:id="rId3"/>
    <p:sldId id="262" r:id="rId4"/>
    <p:sldId id="263" r:id="rId5"/>
    <p:sldId id="265" r:id="rId6"/>
    <p:sldId id="267" r:id="rId7"/>
    <p:sldId id="269" r:id="rId8"/>
    <p:sldId id="270" r:id="rId9"/>
    <p:sldId id="271" r:id="rId10"/>
    <p:sldId id="272" r:id="rId11"/>
    <p:sldId id="282" r:id="rId12"/>
    <p:sldId id="273" r:id="rId13"/>
    <p:sldId id="275" r:id="rId14"/>
    <p:sldId id="276" r:id="rId15"/>
    <p:sldId id="277" r:id="rId16"/>
    <p:sldId id="317" r:id="rId17"/>
    <p:sldId id="284" r:id="rId18"/>
    <p:sldId id="285" r:id="rId19"/>
    <p:sldId id="315" r:id="rId20"/>
    <p:sldId id="293" r:id="rId21"/>
    <p:sldId id="294" r:id="rId22"/>
    <p:sldId id="318" r:id="rId23"/>
    <p:sldId id="322" r:id="rId24"/>
    <p:sldId id="295" r:id="rId25"/>
    <p:sldId id="296" r:id="rId26"/>
    <p:sldId id="316" r:id="rId27"/>
    <p:sldId id="298" r:id="rId28"/>
    <p:sldId id="300" r:id="rId29"/>
    <p:sldId id="301" r:id="rId30"/>
    <p:sldId id="305" r:id="rId31"/>
    <p:sldId id="313" r:id="rId32"/>
    <p:sldId id="314" r:id="rId33"/>
    <p:sldId id="324" r:id="rId34"/>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0066"/>
    <a:srgbClr val="DDEAF7"/>
    <a:srgbClr val="F2F7FC"/>
    <a:srgbClr val="AA71FF"/>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72610B-89DD-4E7E-B04D-210017C4837B}" v="2" dt="2023-09-22T13:31:26.594"/>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1" d="100"/>
          <a:sy n="101" d="100"/>
        </p:scale>
        <p:origin x="876"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grid Monteiro" userId="4f1f53ea42604cf1" providerId="LiveId" clId="{7A4D490C-4209-4D96-9FF2-5E1B5FE13220}"/>
    <pc:docChg chg="custSel addSld delSld modSld modMainMaster">
      <pc:chgData name="Ingrid Monteiro" userId="4f1f53ea42604cf1" providerId="LiveId" clId="{7A4D490C-4209-4D96-9FF2-5E1B5FE13220}" dt="2019-08-26T01:56:42.378" v="34" actId="1037"/>
      <pc:docMkLst>
        <pc:docMk/>
      </pc:docMkLst>
      <pc:sldChg chg="modSp">
        <pc:chgData name="Ingrid Monteiro" userId="4f1f53ea42604cf1" providerId="LiveId" clId="{7A4D490C-4209-4D96-9FF2-5E1B5FE13220}" dt="2019-08-26T01:33:57.848" v="1" actId="27636"/>
        <pc:sldMkLst>
          <pc:docMk/>
          <pc:sldMk cId="595396350" sldId="263"/>
        </pc:sldMkLst>
        <pc:spChg chg="mod">
          <ac:chgData name="Ingrid Monteiro" userId="4f1f53ea42604cf1" providerId="LiveId" clId="{7A4D490C-4209-4D96-9FF2-5E1B5FE13220}" dt="2019-08-26T01:33:57.848" v="1" actId="27636"/>
          <ac:spMkLst>
            <pc:docMk/>
            <pc:sldMk cId="595396350" sldId="263"/>
            <ac:spMk id="3" creationId="{00000000-0000-0000-0000-000000000000}"/>
          </ac:spMkLst>
        </pc:spChg>
      </pc:sldChg>
      <pc:sldChg chg="modSp">
        <pc:chgData name="Ingrid Monteiro" userId="4f1f53ea42604cf1" providerId="LiveId" clId="{7A4D490C-4209-4D96-9FF2-5E1B5FE13220}" dt="2019-08-26T01:33:58.569" v="2" actId="27636"/>
        <pc:sldMkLst>
          <pc:docMk/>
          <pc:sldMk cId="3890669928" sldId="271"/>
        </pc:sldMkLst>
        <pc:spChg chg="mod">
          <ac:chgData name="Ingrid Monteiro" userId="4f1f53ea42604cf1" providerId="LiveId" clId="{7A4D490C-4209-4D96-9FF2-5E1B5FE13220}" dt="2019-08-26T01:33:58.569" v="2" actId="27636"/>
          <ac:spMkLst>
            <pc:docMk/>
            <pc:sldMk cId="3890669928" sldId="271"/>
            <ac:spMk id="3" creationId="{00000000-0000-0000-0000-000000000000}"/>
          </ac:spMkLst>
        </pc:spChg>
      </pc:sldChg>
      <pc:sldChg chg="del">
        <pc:chgData name="Ingrid Monteiro" userId="4f1f53ea42604cf1" providerId="LiveId" clId="{7A4D490C-4209-4D96-9FF2-5E1B5FE13220}" dt="2019-08-26T01:35:22.867" v="5" actId="2696"/>
        <pc:sldMkLst>
          <pc:docMk/>
          <pc:sldMk cId="773366494" sldId="274"/>
        </pc:sldMkLst>
      </pc:sldChg>
      <pc:sldChg chg="del">
        <pc:chgData name="Ingrid Monteiro" userId="4f1f53ea42604cf1" providerId="LiveId" clId="{7A4D490C-4209-4D96-9FF2-5E1B5FE13220}" dt="2019-08-26T01:35:33.447" v="6" actId="2696"/>
        <pc:sldMkLst>
          <pc:docMk/>
          <pc:sldMk cId="348993215" sldId="279"/>
        </pc:sldMkLst>
      </pc:sldChg>
      <pc:sldChg chg="modSp">
        <pc:chgData name="Ingrid Monteiro" userId="4f1f53ea42604cf1" providerId="LiveId" clId="{7A4D490C-4209-4D96-9FF2-5E1B5FE13220}" dt="2019-08-26T01:33:58.791" v="3" actId="27636"/>
        <pc:sldMkLst>
          <pc:docMk/>
          <pc:sldMk cId="2615800697" sldId="296"/>
        </pc:sldMkLst>
        <pc:spChg chg="mod">
          <ac:chgData name="Ingrid Monteiro" userId="4f1f53ea42604cf1" providerId="LiveId" clId="{7A4D490C-4209-4D96-9FF2-5E1B5FE13220}" dt="2019-08-26T01:33:58.791" v="3" actId="27636"/>
          <ac:spMkLst>
            <pc:docMk/>
            <pc:sldMk cId="2615800697" sldId="296"/>
            <ac:spMk id="3" creationId="{00000000-0000-0000-0000-000000000000}"/>
          </ac:spMkLst>
        </pc:spChg>
      </pc:sldChg>
      <pc:sldChg chg="modSp">
        <pc:chgData name="Ingrid Monteiro" userId="4f1f53ea42604cf1" providerId="LiveId" clId="{7A4D490C-4209-4D96-9FF2-5E1B5FE13220}" dt="2019-08-26T01:56:42.378" v="34" actId="1037"/>
        <pc:sldMkLst>
          <pc:docMk/>
          <pc:sldMk cId="2111635061" sldId="300"/>
        </pc:sldMkLst>
        <pc:spChg chg="mod">
          <ac:chgData name="Ingrid Monteiro" userId="4f1f53ea42604cf1" providerId="LiveId" clId="{7A4D490C-4209-4D96-9FF2-5E1B5FE13220}" dt="2019-08-26T01:56:42.378" v="34" actId="1037"/>
          <ac:spMkLst>
            <pc:docMk/>
            <pc:sldMk cId="2111635061" sldId="300"/>
            <ac:spMk id="8" creationId="{00000000-0000-0000-0000-000000000000}"/>
          </ac:spMkLst>
        </pc:spChg>
      </pc:sldChg>
      <pc:sldChg chg="modSp">
        <pc:chgData name="Ingrid Monteiro" userId="4f1f53ea42604cf1" providerId="LiveId" clId="{7A4D490C-4209-4D96-9FF2-5E1B5FE13220}" dt="2019-08-26T01:33:59.462" v="4" actId="27636"/>
        <pc:sldMkLst>
          <pc:docMk/>
          <pc:sldMk cId="3726372316" sldId="313"/>
        </pc:sldMkLst>
        <pc:spChg chg="mod">
          <ac:chgData name="Ingrid Monteiro" userId="4f1f53ea42604cf1" providerId="LiveId" clId="{7A4D490C-4209-4D96-9FF2-5E1B5FE13220}" dt="2019-08-26T01:33:59.462" v="4" actId="27636"/>
          <ac:spMkLst>
            <pc:docMk/>
            <pc:sldMk cId="3726372316" sldId="313"/>
            <ac:spMk id="3" creationId="{00000000-0000-0000-0000-000000000000}"/>
          </ac:spMkLst>
        </pc:spChg>
      </pc:sldChg>
      <pc:sldChg chg="modSp">
        <pc:chgData name="Ingrid Monteiro" userId="4f1f53ea42604cf1" providerId="LiveId" clId="{7A4D490C-4209-4D96-9FF2-5E1B5FE13220}" dt="2019-08-26T01:52:33.344" v="23" actId="1076"/>
        <pc:sldMkLst>
          <pc:docMk/>
          <pc:sldMk cId="2845495059" sldId="314"/>
        </pc:sldMkLst>
        <pc:spChg chg="mod">
          <ac:chgData name="Ingrid Monteiro" userId="4f1f53ea42604cf1" providerId="LiveId" clId="{7A4D490C-4209-4D96-9FF2-5E1B5FE13220}" dt="2019-08-26T01:52:33.344" v="23" actId="1076"/>
          <ac:spMkLst>
            <pc:docMk/>
            <pc:sldMk cId="2845495059" sldId="314"/>
            <ac:spMk id="7" creationId="{00000000-0000-0000-0000-000000000000}"/>
          </ac:spMkLst>
        </pc:spChg>
      </pc:sldChg>
      <pc:sldChg chg="addSp modSp add">
        <pc:chgData name="Ingrid Monteiro" userId="4f1f53ea42604cf1" providerId="LiveId" clId="{7A4D490C-4209-4D96-9FF2-5E1B5FE13220}" dt="2019-08-26T01:50:21.029" v="20" actId="1036"/>
        <pc:sldMkLst>
          <pc:docMk/>
          <pc:sldMk cId="3341126816" sldId="317"/>
        </pc:sldMkLst>
        <pc:picChg chg="add mod">
          <ac:chgData name="Ingrid Monteiro" userId="4f1f53ea42604cf1" providerId="LiveId" clId="{7A4D490C-4209-4D96-9FF2-5E1B5FE13220}" dt="2019-08-26T01:50:21.029" v="20" actId="1036"/>
          <ac:picMkLst>
            <pc:docMk/>
            <pc:sldMk cId="3341126816" sldId="317"/>
            <ac:picMk id="6" creationId="{CA642631-345F-4C08-B19D-043825693157}"/>
          </ac:picMkLst>
        </pc:picChg>
      </pc:sldChg>
      <pc:sldMasterChg chg="modSldLayout">
        <pc:chgData name="Ingrid Monteiro" userId="4f1f53ea42604cf1" providerId="LiveId" clId="{7A4D490C-4209-4D96-9FF2-5E1B5FE13220}" dt="2019-08-26T01:33:56.580" v="0"/>
        <pc:sldMasterMkLst>
          <pc:docMk/>
          <pc:sldMasterMk cId="3514683685" sldId="2147483735"/>
        </pc:sldMasterMkLst>
        <pc:sldLayoutChg chg="addSp">
          <pc:chgData name="Ingrid Monteiro" userId="4f1f53ea42604cf1" providerId="LiveId" clId="{7A4D490C-4209-4D96-9FF2-5E1B5FE13220}" dt="2019-08-26T01:33:56.580" v="0"/>
          <pc:sldLayoutMkLst>
            <pc:docMk/>
            <pc:sldMasterMk cId="3514683685" sldId="2147483735"/>
            <pc:sldLayoutMk cId="1040290069" sldId="2147483739"/>
          </pc:sldLayoutMkLst>
          <pc:picChg chg="add">
            <ac:chgData name="Ingrid Monteiro" userId="4f1f53ea42604cf1" providerId="LiveId" clId="{7A4D490C-4209-4D96-9FF2-5E1B5FE13220}" dt="2019-08-26T01:33:56.580" v="0"/>
            <ac:picMkLst>
              <pc:docMk/>
              <pc:sldMasterMk cId="3514683685" sldId="2147483735"/>
              <pc:sldLayoutMk cId="1040290069" sldId="2147483739"/>
              <ac:picMk id="8" creationId="{2EA3D08B-11A3-4A47-8C44-B80339D62BE5}"/>
            </ac:picMkLst>
          </pc:picChg>
        </pc:sldLayoutChg>
        <pc:sldLayoutChg chg="addSp">
          <pc:chgData name="Ingrid Monteiro" userId="4f1f53ea42604cf1" providerId="LiveId" clId="{7A4D490C-4209-4D96-9FF2-5E1B5FE13220}" dt="2019-08-26T01:33:56.580" v="0"/>
          <pc:sldLayoutMkLst>
            <pc:docMk/>
            <pc:sldMasterMk cId="3514683685" sldId="2147483735"/>
            <pc:sldLayoutMk cId="2814445290" sldId="2147483740"/>
          </pc:sldLayoutMkLst>
          <pc:picChg chg="add">
            <ac:chgData name="Ingrid Monteiro" userId="4f1f53ea42604cf1" providerId="LiveId" clId="{7A4D490C-4209-4D96-9FF2-5E1B5FE13220}" dt="2019-08-26T01:33:56.580" v="0"/>
            <ac:picMkLst>
              <pc:docMk/>
              <pc:sldMasterMk cId="3514683685" sldId="2147483735"/>
              <pc:sldLayoutMk cId="2814445290" sldId="2147483740"/>
              <ac:picMk id="10" creationId="{3B47B920-39B0-4ED8-A71E-B58A71B6A38D}"/>
            </ac:picMkLst>
          </pc:picChg>
        </pc:sldLayoutChg>
        <pc:sldLayoutChg chg="addSp">
          <pc:chgData name="Ingrid Monteiro" userId="4f1f53ea42604cf1" providerId="LiveId" clId="{7A4D490C-4209-4D96-9FF2-5E1B5FE13220}" dt="2019-08-26T01:33:56.580" v="0"/>
          <pc:sldLayoutMkLst>
            <pc:docMk/>
            <pc:sldMasterMk cId="3514683685" sldId="2147483735"/>
            <pc:sldLayoutMk cId="2391805785" sldId="2147483743"/>
          </pc:sldLayoutMkLst>
          <pc:picChg chg="add">
            <ac:chgData name="Ingrid Monteiro" userId="4f1f53ea42604cf1" providerId="LiveId" clId="{7A4D490C-4209-4D96-9FF2-5E1B5FE13220}" dt="2019-08-26T01:33:56.580" v="0"/>
            <ac:picMkLst>
              <pc:docMk/>
              <pc:sldMasterMk cId="3514683685" sldId="2147483735"/>
              <pc:sldLayoutMk cId="2391805785" sldId="2147483743"/>
              <ac:picMk id="8" creationId="{62E6D6BE-DDF8-4F6E-A902-52117B213D4E}"/>
            </ac:picMkLst>
          </pc:picChg>
        </pc:sldLayoutChg>
      </pc:sldMasterChg>
    </pc:docChg>
  </pc:docChgLst>
  <pc:docChgLst>
    <pc:chgData name="Ingrid Monteiro" userId="4f1f53ea42604cf1" providerId="LiveId" clId="{DB72610B-89DD-4E7E-B04D-210017C4837B}"/>
    <pc:docChg chg="custSel delSld modSld sldOrd">
      <pc:chgData name="Ingrid Monteiro" userId="4f1f53ea42604cf1" providerId="LiveId" clId="{DB72610B-89DD-4E7E-B04D-210017C4837B}" dt="2023-09-26T13:39:30.306" v="31"/>
      <pc:docMkLst>
        <pc:docMk/>
      </pc:docMkLst>
      <pc:sldChg chg="modSp mod">
        <pc:chgData name="Ingrid Monteiro" userId="4f1f53ea42604cf1" providerId="LiveId" clId="{DB72610B-89DD-4E7E-B04D-210017C4837B}" dt="2023-09-26T13:36:54.204" v="27" actId="20577"/>
        <pc:sldMkLst>
          <pc:docMk/>
          <pc:sldMk cId="2776899889" sldId="267"/>
        </pc:sldMkLst>
        <pc:graphicFrameChg chg="modGraphic">
          <ac:chgData name="Ingrid Monteiro" userId="4f1f53ea42604cf1" providerId="LiveId" clId="{DB72610B-89DD-4E7E-B04D-210017C4837B}" dt="2023-09-26T13:36:54.204" v="27" actId="20577"/>
          <ac:graphicFrameMkLst>
            <pc:docMk/>
            <pc:sldMk cId="2776899889" sldId="267"/>
            <ac:graphicFrameMk id="8" creationId="{00000000-0000-0000-0000-000000000000}"/>
          </ac:graphicFrameMkLst>
        </pc:graphicFrameChg>
      </pc:sldChg>
      <pc:sldChg chg="del">
        <pc:chgData name="Ingrid Monteiro" userId="4f1f53ea42604cf1" providerId="LiveId" clId="{DB72610B-89DD-4E7E-B04D-210017C4837B}" dt="2023-09-26T13:20:20.418" v="2" actId="47"/>
        <pc:sldMkLst>
          <pc:docMk/>
          <pc:sldMk cId="3329572012" sldId="268"/>
        </pc:sldMkLst>
      </pc:sldChg>
      <pc:sldChg chg="delSp mod">
        <pc:chgData name="Ingrid Monteiro" userId="4f1f53ea42604cf1" providerId="LiveId" clId="{DB72610B-89DD-4E7E-B04D-210017C4837B}" dt="2023-09-26T13:38:58.841" v="28" actId="478"/>
        <pc:sldMkLst>
          <pc:docMk/>
          <pc:sldMk cId="1754427989" sldId="273"/>
        </pc:sldMkLst>
        <pc:spChg chg="del">
          <ac:chgData name="Ingrid Monteiro" userId="4f1f53ea42604cf1" providerId="LiveId" clId="{DB72610B-89DD-4E7E-B04D-210017C4837B}" dt="2023-09-26T13:38:58.841" v="28" actId="478"/>
          <ac:spMkLst>
            <pc:docMk/>
            <pc:sldMk cId="1754427989" sldId="273"/>
            <ac:spMk id="5" creationId="{00000000-0000-0000-0000-000000000000}"/>
          </ac:spMkLst>
        </pc:spChg>
      </pc:sldChg>
      <pc:sldChg chg="del">
        <pc:chgData name="Ingrid Monteiro" userId="4f1f53ea42604cf1" providerId="LiveId" clId="{DB72610B-89DD-4E7E-B04D-210017C4837B}" dt="2023-09-26T13:39:09.768" v="29" actId="47"/>
        <pc:sldMkLst>
          <pc:docMk/>
          <pc:sldMk cId="1749642564" sldId="278"/>
        </pc:sldMkLst>
      </pc:sldChg>
      <pc:sldChg chg="del">
        <pc:chgData name="Ingrid Monteiro" userId="4f1f53ea42604cf1" providerId="LiveId" clId="{DB72610B-89DD-4E7E-B04D-210017C4837B}" dt="2023-09-26T13:39:09.768" v="29" actId="47"/>
        <pc:sldMkLst>
          <pc:docMk/>
          <pc:sldMk cId="2595420768" sldId="280"/>
        </pc:sldMkLst>
      </pc:sldChg>
      <pc:sldChg chg="modSp">
        <pc:chgData name="Ingrid Monteiro" userId="4f1f53ea42604cf1" providerId="LiveId" clId="{DB72610B-89DD-4E7E-B04D-210017C4837B}" dt="2023-09-22T13:31:26.546" v="1" actId="13926"/>
        <pc:sldMkLst>
          <pc:docMk/>
          <pc:sldMk cId="2111635061" sldId="300"/>
        </pc:sldMkLst>
        <pc:spChg chg="mod">
          <ac:chgData name="Ingrid Monteiro" userId="4f1f53ea42604cf1" providerId="LiveId" clId="{DB72610B-89DD-4E7E-B04D-210017C4837B}" dt="2023-09-22T13:31:26.546" v="1" actId="13926"/>
          <ac:spMkLst>
            <pc:docMk/>
            <pc:sldMk cId="2111635061" sldId="300"/>
            <ac:spMk id="8" creationId="{00000000-0000-0000-0000-000000000000}"/>
          </ac:spMkLst>
        </pc:spChg>
      </pc:sldChg>
      <pc:sldChg chg="ord">
        <pc:chgData name="Ingrid Monteiro" userId="4f1f53ea42604cf1" providerId="LiveId" clId="{DB72610B-89DD-4E7E-B04D-210017C4837B}" dt="2023-09-26T13:39:30.306" v="31"/>
        <pc:sldMkLst>
          <pc:docMk/>
          <pc:sldMk cId="3769741499" sldId="315"/>
        </pc:sldMkLst>
      </pc:sldChg>
    </pc:docChg>
  </pc:docChgLst>
  <pc:docChgLst>
    <pc:chgData name="Ingrid Monteiro" userId="4f1f53ea42604cf1" providerId="LiveId" clId="{6EC77148-FD9F-4F98-9F96-445733E846F1}"/>
    <pc:docChg chg="undo custSel addSld delSld modSld">
      <pc:chgData name="Ingrid Monteiro" userId="4f1f53ea42604cf1" providerId="LiveId" clId="{6EC77148-FD9F-4F98-9F96-445733E846F1}" dt="2022-04-06T11:34:02.397" v="631" actId="47"/>
      <pc:docMkLst>
        <pc:docMk/>
      </pc:docMkLst>
      <pc:sldChg chg="modSp del">
        <pc:chgData name="Ingrid Monteiro" userId="4f1f53ea42604cf1" providerId="LiveId" clId="{6EC77148-FD9F-4F98-9F96-445733E846F1}" dt="2022-04-06T11:34:00.072" v="630" actId="47"/>
        <pc:sldMkLst>
          <pc:docMk/>
          <pc:sldMk cId="4046084546" sldId="259"/>
        </pc:sldMkLst>
        <pc:spChg chg="mod">
          <ac:chgData name="Ingrid Monteiro" userId="4f1f53ea42604cf1" providerId="LiveId" clId="{6EC77148-FD9F-4F98-9F96-445733E846F1}" dt="2022-04-06T10:54:37.522" v="520" actId="14100"/>
          <ac:spMkLst>
            <pc:docMk/>
            <pc:sldMk cId="4046084546" sldId="259"/>
            <ac:spMk id="7" creationId="{00000000-0000-0000-0000-000000000000}"/>
          </ac:spMkLst>
        </pc:spChg>
      </pc:sldChg>
      <pc:sldChg chg="modSp new mod">
        <pc:chgData name="Ingrid Monteiro" userId="4f1f53ea42604cf1" providerId="LiveId" clId="{6EC77148-FD9F-4F98-9F96-445733E846F1}" dt="2022-04-05T20:10:24.489" v="14" actId="20577"/>
        <pc:sldMkLst>
          <pc:docMk/>
          <pc:sldMk cId="665473289" sldId="318"/>
        </pc:sldMkLst>
        <pc:spChg chg="mod">
          <ac:chgData name="Ingrid Monteiro" userId="4f1f53ea42604cf1" providerId="LiveId" clId="{6EC77148-FD9F-4F98-9F96-445733E846F1}" dt="2022-04-05T20:10:24.489" v="14" actId="20577"/>
          <ac:spMkLst>
            <pc:docMk/>
            <pc:sldMk cId="665473289" sldId="318"/>
            <ac:spMk id="2" creationId="{4BA8237A-44F6-4832-BB1A-7A429AA352B8}"/>
          </ac:spMkLst>
        </pc:spChg>
      </pc:sldChg>
      <pc:sldChg chg="modSp new del mod">
        <pc:chgData name="Ingrid Monteiro" userId="4f1f53ea42604cf1" providerId="LiveId" clId="{6EC77148-FD9F-4F98-9F96-445733E846F1}" dt="2022-04-06T10:54:14.059" v="519" actId="47"/>
        <pc:sldMkLst>
          <pc:docMk/>
          <pc:sldMk cId="2861487714" sldId="319"/>
        </pc:sldMkLst>
        <pc:spChg chg="mod">
          <ac:chgData name="Ingrid Monteiro" userId="4f1f53ea42604cf1" providerId="LiveId" clId="{6EC77148-FD9F-4F98-9F96-445733E846F1}" dt="2022-04-05T20:10:39.173" v="45" actId="20577"/>
          <ac:spMkLst>
            <pc:docMk/>
            <pc:sldMk cId="2861487714" sldId="319"/>
            <ac:spMk id="2" creationId="{59BD97D0-35F0-4D95-B53B-BF427E4C72D3}"/>
          </ac:spMkLst>
        </pc:spChg>
        <pc:spChg chg="mod">
          <ac:chgData name="Ingrid Monteiro" userId="4f1f53ea42604cf1" providerId="LiveId" clId="{6EC77148-FD9F-4F98-9F96-445733E846F1}" dt="2022-04-05T20:12:53.479" v="76" actId="20577"/>
          <ac:spMkLst>
            <pc:docMk/>
            <pc:sldMk cId="2861487714" sldId="319"/>
            <ac:spMk id="3" creationId="{20DE7D54-F967-4739-9A29-EB599C980A8B}"/>
          </ac:spMkLst>
        </pc:spChg>
      </pc:sldChg>
      <pc:sldChg chg="modSp add del mod">
        <pc:chgData name="Ingrid Monteiro" userId="4f1f53ea42604cf1" providerId="LiveId" clId="{6EC77148-FD9F-4F98-9F96-445733E846F1}" dt="2022-04-06T10:54:14.059" v="519" actId="47"/>
        <pc:sldMkLst>
          <pc:docMk/>
          <pc:sldMk cId="1532616546" sldId="320"/>
        </pc:sldMkLst>
        <pc:spChg chg="mod">
          <ac:chgData name="Ingrid Monteiro" userId="4f1f53ea42604cf1" providerId="LiveId" clId="{6EC77148-FD9F-4F98-9F96-445733E846F1}" dt="2022-04-06T10:50:31.860" v="86" actId="6549"/>
          <ac:spMkLst>
            <pc:docMk/>
            <pc:sldMk cId="1532616546" sldId="320"/>
            <ac:spMk id="3" creationId="{20DE7D54-F967-4739-9A29-EB599C980A8B}"/>
          </ac:spMkLst>
        </pc:spChg>
      </pc:sldChg>
      <pc:sldChg chg="modSp add del mod">
        <pc:chgData name="Ingrid Monteiro" userId="4f1f53ea42604cf1" providerId="LiveId" clId="{6EC77148-FD9F-4F98-9F96-445733E846F1}" dt="2022-04-06T10:54:14.059" v="519" actId="47"/>
        <pc:sldMkLst>
          <pc:docMk/>
          <pc:sldMk cId="502648324" sldId="321"/>
        </pc:sldMkLst>
        <pc:spChg chg="mod">
          <ac:chgData name="Ingrid Monteiro" userId="4f1f53ea42604cf1" providerId="LiveId" clId="{6EC77148-FD9F-4F98-9F96-445733E846F1}" dt="2022-04-05T20:21:59.026" v="82" actId="20577"/>
          <ac:spMkLst>
            <pc:docMk/>
            <pc:sldMk cId="502648324" sldId="321"/>
            <ac:spMk id="3" creationId="{20DE7D54-F967-4739-9A29-EB599C980A8B}"/>
          </ac:spMkLst>
        </pc:spChg>
      </pc:sldChg>
      <pc:sldChg chg="modSp new mod">
        <pc:chgData name="Ingrid Monteiro" userId="4f1f53ea42604cf1" providerId="LiveId" clId="{6EC77148-FD9F-4F98-9F96-445733E846F1}" dt="2022-04-06T10:54:09.403" v="518" actId="313"/>
        <pc:sldMkLst>
          <pc:docMk/>
          <pc:sldMk cId="2577767275" sldId="322"/>
        </pc:sldMkLst>
        <pc:spChg chg="mod">
          <ac:chgData name="Ingrid Monteiro" userId="4f1f53ea42604cf1" providerId="LiveId" clId="{6EC77148-FD9F-4F98-9F96-445733E846F1}" dt="2022-04-06T10:51:28.912" v="101" actId="20577"/>
          <ac:spMkLst>
            <pc:docMk/>
            <pc:sldMk cId="2577767275" sldId="322"/>
            <ac:spMk id="2" creationId="{0E0E5CBF-0289-41A1-A680-8C1F386BFE1D}"/>
          </ac:spMkLst>
        </pc:spChg>
        <pc:spChg chg="mod">
          <ac:chgData name="Ingrid Monteiro" userId="4f1f53ea42604cf1" providerId="LiveId" clId="{6EC77148-FD9F-4F98-9F96-445733E846F1}" dt="2022-04-06T10:54:09.403" v="518" actId="313"/>
          <ac:spMkLst>
            <pc:docMk/>
            <pc:sldMk cId="2577767275" sldId="322"/>
            <ac:spMk id="3" creationId="{9BAA3F33-F575-4C07-8262-D54966CFE49A}"/>
          </ac:spMkLst>
        </pc:spChg>
      </pc:sldChg>
      <pc:sldChg chg="new del">
        <pc:chgData name="Ingrid Monteiro" userId="4f1f53ea42604cf1" providerId="LiveId" clId="{6EC77148-FD9F-4F98-9F96-445733E846F1}" dt="2022-04-06T11:34:02.397" v="631" actId="47"/>
        <pc:sldMkLst>
          <pc:docMk/>
          <pc:sldMk cId="2194332549" sldId="323"/>
        </pc:sldMkLst>
      </pc:sldChg>
      <pc:sldChg chg="addSp delSp modSp new mod">
        <pc:chgData name="Ingrid Monteiro" userId="4f1f53ea42604cf1" providerId="LiveId" clId="{6EC77148-FD9F-4F98-9F96-445733E846F1}" dt="2022-04-06T11:33:16.027" v="629" actId="478"/>
        <pc:sldMkLst>
          <pc:docMk/>
          <pc:sldMk cId="701696472" sldId="324"/>
        </pc:sldMkLst>
        <pc:spChg chg="mod">
          <ac:chgData name="Ingrid Monteiro" userId="4f1f53ea42604cf1" providerId="LiveId" clId="{6EC77148-FD9F-4F98-9F96-445733E846F1}" dt="2022-04-06T11:27:38.332" v="569"/>
          <ac:spMkLst>
            <pc:docMk/>
            <pc:sldMk cId="701696472" sldId="324"/>
            <ac:spMk id="2" creationId="{17404CF5-47E1-4CD3-8A4A-F864E4B9CD4A}"/>
          </ac:spMkLst>
        </pc:spChg>
        <pc:spChg chg="del">
          <ac:chgData name="Ingrid Monteiro" userId="4f1f53ea42604cf1" providerId="LiveId" clId="{6EC77148-FD9F-4F98-9F96-445733E846F1}" dt="2022-04-06T10:56:44.475" v="525" actId="478"/>
          <ac:spMkLst>
            <pc:docMk/>
            <pc:sldMk cId="701696472" sldId="324"/>
            <ac:spMk id="3" creationId="{23891D83-975A-4927-99FD-BD4913C9FB39}"/>
          </ac:spMkLst>
        </pc:spChg>
        <pc:spChg chg="add del mod">
          <ac:chgData name="Ingrid Monteiro" userId="4f1f53ea42604cf1" providerId="LiveId" clId="{6EC77148-FD9F-4F98-9F96-445733E846F1}" dt="2022-04-06T10:56:40.843" v="524"/>
          <ac:spMkLst>
            <pc:docMk/>
            <pc:sldMk cId="701696472" sldId="324"/>
            <ac:spMk id="6" creationId="{DB8BEC2D-96B6-47C9-A313-DD375524D658}"/>
          </ac:spMkLst>
        </pc:spChg>
        <pc:spChg chg="add del mod">
          <ac:chgData name="Ingrid Monteiro" userId="4f1f53ea42604cf1" providerId="LiveId" clId="{6EC77148-FD9F-4F98-9F96-445733E846F1}" dt="2022-04-06T11:32:01.567" v="615" actId="478"/>
          <ac:spMkLst>
            <pc:docMk/>
            <pc:sldMk cId="701696472" sldId="324"/>
            <ac:spMk id="9" creationId="{FA1FD081-5112-4AE7-BFC0-0427FAB3BBF6}"/>
          </ac:spMkLst>
        </pc:spChg>
        <pc:spChg chg="add del mod">
          <ac:chgData name="Ingrid Monteiro" userId="4f1f53ea42604cf1" providerId="LiveId" clId="{6EC77148-FD9F-4F98-9F96-445733E846F1}" dt="2022-04-06T11:25:48.325" v="542"/>
          <ac:spMkLst>
            <pc:docMk/>
            <pc:sldMk cId="701696472" sldId="324"/>
            <ac:spMk id="13" creationId="{D0F355B4-4B2D-4CB9-B929-8E2FC4BA8DE0}"/>
          </ac:spMkLst>
        </pc:spChg>
        <pc:spChg chg="add del mod">
          <ac:chgData name="Ingrid Monteiro" userId="4f1f53ea42604cf1" providerId="LiveId" clId="{6EC77148-FD9F-4F98-9F96-445733E846F1}" dt="2022-04-06T11:32:04.698" v="616" actId="478"/>
          <ac:spMkLst>
            <pc:docMk/>
            <pc:sldMk cId="701696472" sldId="324"/>
            <ac:spMk id="16" creationId="{5B2139F1-B849-4DC9-9A0F-61AE0907BE3D}"/>
          </ac:spMkLst>
        </pc:spChg>
        <pc:graphicFrameChg chg="add del mod ord modGraphic">
          <ac:chgData name="Ingrid Monteiro" userId="4f1f53ea42604cf1" providerId="LiveId" clId="{6EC77148-FD9F-4F98-9F96-445733E846F1}" dt="2022-04-06T11:33:16.027" v="629" actId="478"/>
          <ac:graphicFrameMkLst>
            <pc:docMk/>
            <pc:sldMk cId="701696472" sldId="324"/>
            <ac:graphicFrameMk id="12" creationId="{C5871C23-7E62-488A-888D-E6A1F8FF3441}"/>
          </ac:graphicFrameMkLst>
        </pc:graphicFrameChg>
        <pc:picChg chg="add del mod">
          <ac:chgData name="Ingrid Monteiro" userId="4f1f53ea42604cf1" providerId="LiveId" clId="{6EC77148-FD9F-4F98-9F96-445733E846F1}" dt="2022-04-06T10:56:40.843" v="524"/>
          <ac:picMkLst>
            <pc:docMk/>
            <pc:sldMk cId="701696472" sldId="324"/>
            <ac:picMk id="7" creationId="{EBD3E7D0-1775-4770-993E-636B49FB1110}"/>
          </ac:picMkLst>
        </pc:picChg>
        <pc:picChg chg="add del mod">
          <ac:chgData name="Ingrid Monteiro" userId="4f1f53ea42604cf1" providerId="LiveId" clId="{6EC77148-FD9F-4F98-9F96-445733E846F1}" dt="2022-04-06T10:56:40.843" v="524"/>
          <ac:picMkLst>
            <pc:docMk/>
            <pc:sldMk cId="701696472" sldId="324"/>
            <ac:picMk id="8" creationId="{D555551A-9ED7-4694-B1CF-97FE1F87F841}"/>
          </ac:picMkLst>
        </pc:picChg>
        <pc:picChg chg="add mod">
          <ac:chgData name="Ingrid Monteiro" userId="4f1f53ea42604cf1" providerId="LiveId" clId="{6EC77148-FD9F-4F98-9F96-445733E846F1}" dt="2022-04-06T11:31:37.777" v="608" actId="1036"/>
          <ac:picMkLst>
            <pc:docMk/>
            <pc:sldMk cId="701696472" sldId="324"/>
            <ac:picMk id="10" creationId="{4342B9AB-2870-4C7A-82B5-BF63BA619A79}"/>
          </ac:picMkLst>
        </pc:picChg>
        <pc:picChg chg="add del mod">
          <ac:chgData name="Ingrid Monteiro" userId="4f1f53ea42604cf1" providerId="LiveId" clId="{6EC77148-FD9F-4F98-9F96-445733E846F1}" dt="2022-04-06T11:23:24.188" v="530" actId="478"/>
          <ac:picMkLst>
            <pc:docMk/>
            <pc:sldMk cId="701696472" sldId="324"/>
            <ac:picMk id="11" creationId="{C411170B-64D4-4C3C-A07A-E66F9B2DE350}"/>
          </ac:picMkLst>
        </pc:picChg>
        <pc:picChg chg="add del mod">
          <ac:chgData name="Ingrid Monteiro" userId="4f1f53ea42604cf1" providerId="LiveId" clId="{6EC77148-FD9F-4F98-9F96-445733E846F1}" dt="2022-04-06T11:25:48.325" v="542"/>
          <ac:picMkLst>
            <pc:docMk/>
            <pc:sldMk cId="701696472" sldId="324"/>
            <ac:picMk id="14" creationId="{90259452-4784-44AC-91C1-61ADB3E1C5D0}"/>
          </ac:picMkLst>
        </pc:picChg>
        <pc:picChg chg="add mod">
          <ac:chgData name="Ingrid Monteiro" userId="4f1f53ea42604cf1" providerId="LiveId" clId="{6EC77148-FD9F-4F98-9F96-445733E846F1}" dt="2022-04-06T11:32:39.537" v="626" actId="1076"/>
          <ac:picMkLst>
            <pc:docMk/>
            <pc:sldMk cId="701696472" sldId="324"/>
            <ac:picMk id="15" creationId="{C9F31D92-E213-40FB-AC8B-0C6F399D24A9}"/>
          </ac:picMkLst>
        </pc:picChg>
        <pc:picChg chg="add mod">
          <ac:chgData name="Ingrid Monteiro" userId="4f1f53ea42604cf1" providerId="LiveId" clId="{6EC77148-FD9F-4F98-9F96-445733E846F1}" dt="2022-04-06T11:32:06.857" v="617" actId="1035"/>
          <ac:picMkLst>
            <pc:docMk/>
            <pc:sldMk cId="701696472" sldId="324"/>
            <ac:picMk id="1026" creationId="{184B22DC-AF67-4342-BF6C-012E0376F5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9C300E-04F4-4BB6-A82F-A0F7FE928FA2}" type="datetimeFigureOut">
              <a:rPr lang="pt-BR" smtClean="0"/>
              <a:t>26/09/2023</a:t>
            </a:fld>
            <a:endParaRPr lang="pt-BR"/>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7E832F-BB7F-4CD1-BB71-FEAB81F434FA}" type="slidenum">
              <a:rPr lang="pt-BR" smtClean="0"/>
              <a:t>‹nº›</a:t>
            </a:fld>
            <a:endParaRPr lang="pt-BR"/>
          </a:p>
        </p:txBody>
      </p:sp>
    </p:spTree>
    <p:extLst>
      <p:ext uri="{BB962C8B-B14F-4D97-AF65-F5344CB8AC3E}">
        <p14:creationId xmlns:p14="http://schemas.microsoft.com/office/powerpoint/2010/main" val="966615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a:extLst>
              <a:ext uri="{FF2B5EF4-FFF2-40B4-BE49-F238E27FC236}">
                <a16:creationId xmlns:a16="http://schemas.microsoft.com/office/drawing/2014/main" id="{635CCA3C-BEBB-486D-960B-A89C6188DAF1}"/>
              </a:ext>
            </a:extLst>
          </p:cNvPr>
          <p:cNvSpPr>
            <a:spLocks noGrp="1"/>
          </p:cNvSpPr>
          <p:nvPr>
            <p:ph type="dt" sz="half" idx="10"/>
          </p:nvPr>
        </p:nvSpPr>
        <p:spPr/>
        <p:txBody>
          <a:bodyPr/>
          <a:lstStyle>
            <a:lvl1pPr>
              <a:defRPr>
                <a:solidFill>
                  <a:schemeClr val="bg1"/>
                </a:solidFill>
              </a:defRPr>
            </a:lvl1pPr>
          </a:lstStyle>
          <a:p>
            <a:r>
              <a:rPr lang="pt-BR"/>
              <a:t>13/03/2018</a:t>
            </a:r>
            <a:endParaRPr lang="pt-BR" dirty="0"/>
          </a:p>
        </p:txBody>
      </p:sp>
      <p:sp>
        <p:nvSpPr>
          <p:cNvPr id="5" name="Footer Placeholder 4">
            <a:extLst>
              <a:ext uri="{FF2B5EF4-FFF2-40B4-BE49-F238E27FC236}">
                <a16:creationId xmlns:a16="http://schemas.microsoft.com/office/drawing/2014/main" id="{09ED39B7-960C-4351-8F8F-97F5F3B0A9F8}"/>
              </a:ext>
            </a:extLst>
          </p:cNvPr>
          <p:cNvSpPr>
            <a:spLocks noGrp="1"/>
          </p:cNvSpPr>
          <p:nvPr>
            <p:ph type="ftr" sz="quarter" idx="11"/>
          </p:nvPr>
        </p:nvSpPr>
        <p:spPr/>
        <p:txBody>
          <a:bodyPr/>
          <a:lstStyle>
            <a:lvl1pPr>
              <a:defRPr/>
            </a:lvl1pPr>
          </a:lstStyle>
          <a:p>
            <a:r>
              <a:rPr lang="pt-BR"/>
              <a:t>QXD0221 – Interação Humano-Computador</a:t>
            </a:r>
            <a:endParaRPr lang="pt-BR" dirty="0"/>
          </a:p>
        </p:txBody>
      </p:sp>
      <p:sp>
        <p:nvSpPr>
          <p:cNvPr id="6" name="Slide Number Placeholder 5">
            <a:extLst>
              <a:ext uri="{FF2B5EF4-FFF2-40B4-BE49-F238E27FC236}">
                <a16:creationId xmlns:a16="http://schemas.microsoft.com/office/drawing/2014/main" id="{5E4F2056-BDE6-4AA7-A123-A11996864949}"/>
              </a:ext>
            </a:extLst>
          </p:cNvPr>
          <p:cNvSpPr>
            <a:spLocks noGrp="1"/>
          </p:cNvSpPr>
          <p:nvPr>
            <p:ph type="sldNum" sz="quarter" idx="12"/>
          </p:nvPr>
        </p:nvSpPr>
        <p:spPr/>
        <p:txBody>
          <a:bodyPr/>
          <a:lstStyle>
            <a:lvl1pPr>
              <a:defRPr/>
            </a:lvl1pPr>
          </a:lstStyle>
          <a:p>
            <a:fld id="{43200DEA-4D7F-4A5D-AFE3-CCFE36347EB8}" type="slidenum">
              <a:rPr lang="pt-BR" smtClean="0"/>
              <a:pPr/>
              <a:t>‹nº›</a:t>
            </a:fld>
            <a:endParaRPr lang="pt-BR"/>
          </a:p>
        </p:txBody>
      </p:sp>
    </p:spTree>
    <p:extLst>
      <p:ext uri="{BB962C8B-B14F-4D97-AF65-F5344CB8AC3E}">
        <p14:creationId xmlns:p14="http://schemas.microsoft.com/office/powerpoint/2010/main" val="3234247236"/>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a:extLst>
              <a:ext uri="{FF2B5EF4-FFF2-40B4-BE49-F238E27FC236}">
                <a16:creationId xmlns:a16="http://schemas.microsoft.com/office/drawing/2014/main" id="{D1219C20-317E-4A94-9B89-2780722BE23D}"/>
              </a:ext>
            </a:extLst>
          </p:cNvPr>
          <p:cNvSpPr>
            <a:spLocks noGrp="1"/>
          </p:cNvSpPr>
          <p:nvPr>
            <p:ph type="dt" sz="half" idx="10"/>
          </p:nvPr>
        </p:nvSpPr>
        <p:spPr/>
        <p:txBody>
          <a:bodyPr/>
          <a:lstStyle>
            <a:lvl1pPr>
              <a:defRPr/>
            </a:lvl1pPr>
          </a:lstStyle>
          <a:p>
            <a:r>
              <a:rPr lang="pt-BR"/>
              <a:t>13/03/2018</a:t>
            </a:r>
            <a:endParaRPr lang="pt-BR" dirty="0"/>
          </a:p>
        </p:txBody>
      </p:sp>
      <p:sp>
        <p:nvSpPr>
          <p:cNvPr id="5" name="Footer Placeholder 4">
            <a:extLst>
              <a:ext uri="{FF2B5EF4-FFF2-40B4-BE49-F238E27FC236}">
                <a16:creationId xmlns:a16="http://schemas.microsoft.com/office/drawing/2014/main" id="{712BD835-CC18-4BF6-9159-C020DCF14687}"/>
              </a:ext>
            </a:extLst>
          </p:cNvPr>
          <p:cNvSpPr>
            <a:spLocks noGrp="1"/>
          </p:cNvSpPr>
          <p:nvPr>
            <p:ph type="ftr" sz="quarter" idx="11"/>
          </p:nvPr>
        </p:nvSpPr>
        <p:spPr/>
        <p:txBody>
          <a:bodyPr/>
          <a:lstStyle>
            <a:lvl1pPr>
              <a:defRPr/>
            </a:lvl1pPr>
          </a:lstStyle>
          <a:p>
            <a:r>
              <a:rPr lang="pt-BR"/>
              <a:t>QXD0221 – Interação Humano-Computador</a:t>
            </a:r>
            <a:endParaRPr lang="pt-BR" dirty="0"/>
          </a:p>
        </p:txBody>
      </p:sp>
      <p:sp>
        <p:nvSpPr>
          <p:cNvPr id="6" name="Slide Number Placeholder 5">
            <a:extLst>
              <a:ext uri="{FF2B5EF4-FFF2-40B4-BE49-F238E27FC236}">
                <a16:creationId xmlns:a16="http://schemas.microsoft.com/office/drawing/2014/main" id="{9338B865-254A-4F93-9D5D-F25FCBD7E87E}"/>
              </a:ext>
            </a:extLst>
          </p:cNvPr>
          <p:cNvSpPr>
            <a:spLocks noGrp="1"/>
          </p:cNvSpPr>
          <p:nvPr>
            <p:ph type="sldNum" sz="quarter" idx="12"/>
          </p:nvPr>
        </p:nvSpPr>
        <p:spPr/>
        <p:txBody>
          <a:bodyPr/>
          <a:lstStyle>
            <a:lvl1pPr>
              <a:defRPr/>
            </a:lvl1pPr>
          </a:lstStyle>
          <a:p>
            <a:fld id="{43200DEA-4D7F-4A5D-AFE3-CCFE36347EB8}" type="slidenum">
              <a:rPr lang="pt-BR" smtClean="0"/>
              <a:pPr/>
              <a:t>‹nº›</a:t>
            </a:fld>
            <a:endParaRPr lang="pt-BR"/>
          </a:p>
        </p:txBody>
      </p:sp>
    </p:spTree>
    <p:extLst>
      <p:ext uri="{BB962C8B-B14F-4D97-AF65-F5344CB8AC3E}">
        <p14:creationId xmlns:p14="http://schemas.microsoft.com/office/powerpoint/2010/main" val="52974682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899" y="529389"/>
            <a:ext cx="3143543" cy="564757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323557" y="529389"/>
            <a:ext cx="8248943" cy="564757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a:extLst>
              <a:ext uri="{FF2B5EF4-FFF2-40B4-BE49-F238E27FC236}">
                <a16:creationId xmlns:a16="http://schemas.microsoft.com/office/drawing/2014/main" id="{EB091986-A0B6-4B85-8B94-36698A395164}"/>
              </a:ext>
            </a:extLst>
          </p:cNvPr>
          <p:cNvSpPr>
            <a:spLocks noGrp="1"/>
          </p:cNvSpPr>
          <p:nvPr>
            <p:ph type="dt" sz="half" idx="10"/>
          </p:nvPr>
        </p:nvSpPr>
        <p:spPr/>
        <p:txBody>
          <a:bodyPr/>
          <a:lstStyle>
            <a:lvl1pPr>
              <a:defRPr/>
            </a:lvl1pPr>
          </a:lstStyle>
          <a:p>
            <a:r>
              <a:rPr lang="pt-BR"/>
              <a:t>13/03/2018</a:t>
            </a:r>
            <a:endParaRPr lang="pt-BR" dirty="0"/>
          </a:p>
        </p:txBody>
      </p:sp>
      <p:sp>
        <p:nvSpPr>
          <p:cNvPr id="5" name="Footer Placeholder 4">
            <a:extLst>
              <a:ext uri="{FF2B5EF4-FFF2-40B4-BE49-F238E27FC236}">
                <a16:creationId xmlns:a16="http://schemas.microsoft.com/office/drawing/2014/main" id="{FA05810A-D584-40C5-9A71-9D6111316AD3}"/>
              </a:ext>
            </a:extLst>
          </p:cNvPr>
          <p:cNvSpPr>
            <a:spLocks noGrp="1"/>
          </p:cNvSpPr>
          <p:nvPr>
            <p:ph type="ftr" sz="quarter" idx="11"/>
          </p:nvPr>
        </p:nvSpPr>
        <p:spPr/>
        <p:txBody>
          <a:bodyPr/>
          <a:lstStyle>
            <a:lvl1pPr>
              <a:defRPr/>
            </a:lvl1pPr>
          </a:lstStyle>
          <a:p>
            <a:r>
              <a:rPr lang="pt-BR"/>
              <a:t>QXD0221 – Interação Humano-Computador</a:t>
            </a:r>
            <a:endParaRPr lang="pt-BR" dirty="0"/>
          </a:p>
        </p:txBody>
      </p:sp>
      <p:sp>
        <p:nvSpPr>
          <p:cNvPr id="6" name="Slide Number Placeholder 5">
            <a:extLst>
              <a:ext uri="{FF2B5EF4-FFF2-40B4-BE49-F238E27FC236}">
                <a16:creationId xmlns:a16="http://schemas.microsoft.com/office/drawing/2014/main" id="{F30A4568-3BDD-4304-8FEE-9178652656DD}"/>
              </a:ext>
            </a:extLst>
          </p:cNvPr>
          <p:cNvSpPr>
            <a:spLocks noGrp="1"/>
          </p:cNvSpPr>
          <p:nvPr>
            <p:ph type="sldNum" sz="quarter" idx="12"/>
          </p:nvPr>
        </p:nvSpPr>
        <p:spPr/>
        <p:txBody>
          <a:bodyPr/>
          <a:lstStyle>
            <a:lvl1pPr>
              <a:defRPr/>
            </a:lvl1pPr>
          </a:lstStyle>
          <a:p>
            <a:fld id="{43200DEA-4D7F-4A5D-AFE3-CCFE36347EB8}" type="slidenum">
              <a:rPr lang="pt-BR" smtClean="0"/>
              <a:pPr/>
              <a:t>‹nº›</a:t>
            </a:fld>
            <a:endParaRPr lang="pt-BR"/>
          </a:p>
        </p:txBody>
      </p:sp>
    </p:spTree>
    <p:extLst>
      <p:ext uri="{BB962C8B-B14F-4D97-AF65-F5344CB8AC3E}">
        <p14:creationId xmlns:p14="http://schemas.microsoft.com/office/powerpoint/2010/main" val="2526474830"/>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a:extLst>
              <a:ext uri="{FF2B5EF4-FFF2-40B4-BE49-F238E27FC236}">
                <a16:creationId xmlns:a16="http://schemas.microsoft.com/office/drawing/2014/main" id="{2645870D-AFE0-4E3F-BBE4-6F35B796A5C9}"/>
              </a:ext>
            </a:extLst>
          </p:cNvPr>
          <p:cNvSpPr>
            <a:spLocks noGrp="1"/>
          </p:cNvSpPr>
          <p:nvPr>
            <p:ph type="dt" sz="half" idx="10"/>
          </p:nvPr>
        </p:nvSpPr>
        <p:spPr/>
        <p:txBody>
          <a:bodyPr/>
          <a:lstStyle>
            <a:lvl1pPr>
              <a:defRPr/>
            </a:lvl1pPr>
          </a:lstStyle>
          <a:p>
            <a:r>
              <a:rPr lang="pt-BR"/>
              <a:t>13/03/2018</a:t>
            </a:r>
            <a:endParaRPr lang="pt-BR" dirty="0"/>
          </a:p>
        </p:txBody>
      </p:sp>
      <p:sp>
        <p:nvSpPr>
          <p:cNvPr id="5" name="Footer Placeholder 4">
            <a:extLst>
              <a:ext uri="{FF2B5EF4-FFF2-40B4-BE49-F238E27FC236}">
                <a16:creationId xmlns:a16="http://schemas.microsoft.com/office/drawing/2014/main" id="{FCE9C3A8-9A39-4B7B-BCF8-7B59B8126E40}"/>
              </a:ext>
            </a:extLst>
          </p:cNvPr>
          <p:cNvSpPr>
            <a:spLocks noGrp="1"/>
          </p:cNvSpPr>
          <p:nvPr>
            <p:ph type="ftr" sz="quarter" idx="11"/>
          </p:nvPr>
        </p:nvSpPr>
        <p:spPr/>
        <p:txBody>
          <a:bodyPr/>
          <a:lstStyle>
            <a:lvl1pPr>
              <a:defRPr/>
            </a:lvl1pPr>
          </a:lstStyle>
          <a:p>
            <a:r>
              <a:rPr lang="pt-BR"/>
              <a:t>QXD0221 – Interação Humano-Computador</a:t>
            </a:r>
            <a:endParaRPr lang="pt-BR" dirty="0"/>
          </a:p>
        </p:txBody>
      </p:sp>
      <p:sp>
        <p:nvSpPr>
          <p:cNvPr id="6" name="Slide Number Placeholder 5">
            <a:extLst>
              <a:ext uri="{FF2B5EF4-FFF2-40B4-BE49-F238E27FC236}">
                <a16:creationId xmlns:a16="http://schemas.microsoft.com/office/drawing/2014/main" id="{829AA676-A77D-4601-AB2B-39B2A7187A2A}"/>
              </a:ext>
            </a:extLst>
          </p:cNvPr>
          <p:cNvSpPr>
            <a:spLocks noGrp="1"/>
          </p:cNvSpPr>
          <p:nvPr>
            <p:ph type="sldNum" sz="quarter" idx="12"/>
          </p:nvPr>
        </p:nvSpPr>
        <p:spPr/>
        <p:txBody>
          <a:bodyPr/>
          <a:lstStyle>
            <a:lvl1pPr>
              <a:defRPr/>
            </a:lvl1pPr>
          </a:lstStyle>
          <a:p>
            <a:fld id="{43200DEA-4D7F-4A5D-AFE3-CCFE36347EB8}" type="slidenum">
              <a:rPr lang="pt-BR" smtClean="0"/>
              <a:pPr/>
              <a:t>‹nº›</a:t>
            </a:fld>
            <a:endParaRPr lang="pt-BR"/>
          </a:p>
        </p:txBody>
      </p:sp>
    </p:spTree>
    <p:extLst>
      <p:ext uri="{BB962C8B-B14F-4D97-AF65-F5344CB8AC3E}">
        <p14:creationId xmlns:p14="http://schemas.microsoft.com/office/powerpoint/2010/main" val="611149035"/>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a:extLst>
              <a:ext uri="{FF2B5EF4-FFF2-40B4-BE49-F238E27FC236}">
                <a16:creationId xmlns:a16="http://schemas.microsoft.com/office/drawing/2014/main" id="{D5810279-8813-4FB6-9C01-BC4F4D844F7F}"/>
              </a:ext>
            </a:extLst>
          </p:cNvPr>
          <p:cNvSpPr>
            <a:spLocks noGrp="1"/>
          </p:cNvSpPr>
          <p:nvPr>
            <p:ph type="dt" sz="half" idx="10"/>
          </p:nvPr>
        </p:nvSpPr>
        <p:spPr/>
        <p:txBody>
          <a:bodyPr/>
          <a:lstStyle>
            <a:lvl1pPr>
              <a:defRPr/>
            </a:lvl1pPr>
          </a:lstStyle>
          <a:p>
            <a:r>
              <a:rPr lang="pt-BR"/>
              <a:t>13/03/2018</a:t>
            </a:r>
            <a:endParaRPr lang="pt-BR" dirty="0"/>
          </a:p>
        </p:txBody>
      </p:sp>
      <p:sp>
        <p:nvSpPr>
          <p:cNvPr id="5" name="Footer Placeholder 4">
            <a:extLst>
              <a:ext uri="{FF2B5EF4-FFF2-40B4-BE49-F238E27FC236}">
                <a16:creationId xmlns:a16="http://schemas.microsoft.com/office/drawing/2014/main" id="{395FC89F-1325-4935-A8C2-757B2F6E9A38}"/>
              </a:ext>
            </a:extLst>
          </p:cNvPr>
          <p:cNvSpPr>
            <a:spLocks noGrp="1"/>
          </p:cNvSpPr>
          <p:nvPr>
            <p:ph type="ftr" sz="quarter" idx="11"/>
          </p:nvPr>
        </p:nvSpPr>
        <p:spPr/>
        <p:txBody>
          <a:bodyPr/>
          <a:lstStyle>
            <a:lvl1pPr>
              <a:defRPr/>
            </a:lvl1pPr>
          </a:lstStyle>
          <a:p>
            <a:r>
              <a:rPr lang="pt-BR"/>
              <a:t>QXD0221 – Interação Humano-Computador</a:t>
            </a:r>
            <a:endParaRPr lang="pt-BR" dirty="0"/>
          </a:p>
        </p:txBody>
      </p:sp>
      <p:sp>
        <p:nvSpPr>
          <p:cNvPr id="6" name="Slide Number Placeholder 5">
            <a:extLst>
              <a:ext uri="{FF2B5EF4-FFF2-40B4-BE49-F238E27FC236}">
                <a16:creationId xmlns:a16="http://schemas.microsoft.com/office/drawing/2014/main" id="{5693F6FF-F72F-4A34-B851-D737528DB710}"/>
              </a:ext>
            </a:extLst>
          </p:cNvPr>
          <p:cNvSpPr>
            <a:spLocks noGrp="1"/>
          </p:cNvSpPr>
          <p:nvPr>
            <p:ph type="sldNum" sz="quarter" idx="12"/>
          </p:nvPr>
        </p:nvSpPr>
        <p:spPr/>
        <p:txBody>
          <a:bodyPr/>
          <a:lstStyle>
            <a:lvl1pPr>
              <a:defRPr/>
            </a:lvl1pPr>
          </a:lstStyle>
          <a:p>
            <a:fld id="{43200DEA-4D7F-4A5D-AFE3-CCFE36347EB8}" type="slidenum">
              <a:rPr lang="pt-BR" smtClean="0"/>
              <a:t>‹nº›</a:t>
            </a:fld>
            <a:endParaRPr lang="pt-BR"/>
          </a:p>
        </p:txBody>
      </p:sp>
    </p:spTree>
    <p:extLst>
      <p:ext uri="{BB962C8B-B14F-4D97-AF65-F5344CB8AC3E}">
        <p14:creationId xmlns:p14="http://schemas.microsoft.com/office/powerpoint/2010/main" val="3380800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323557" y="1825625"/>
            <a:ext cx="5696243"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199" y="1825625"/>
            <a:ext cx="5696243"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3">
            <a:extLst>
              <a:ext uri="{FF2B5EF4-FFF2-40B4-BE49-F238E27FC236}">
                <a16:creationId xmlns:a16="http://schemas.microsoft.com/office/drawing/2014/main" id="{430C080D-C7AB-409D-BDDE-1BA66D4DEE90}"/>
              </a:ext>
            </a:extLst>
          </p:cNvPr>
          <p:cNvSpPr>
            <a:spLocks noGrp="1"/>
          </p:cNvSpPr>
          <p:nvPr>
            <p:ph type="dt" sz="half" idx="10"/>
          </p:nvPr>
        </p:nvSpPr>
        <p:spPr/>
        <p:txBody>
          <a:bodyPr/>
          <a:lstStyle>
            <a:lvl1pPr>
              <a:defRPr/>
            </a:lvl1pPr>
          </a:lstStyle>
          <a:p>
            <a:r>
              <a:rPr lang="pt-BR"/>
              <a:t>13/03/2018</a:t>
            </a:r>
            <a:endParaRPr lang="pt-BR" dirty="0"/>
          </a:p>
        </p:txBody>
      </p:sp>
      <p:sp>
        <p:nvSpPr>
          <p:cNvPr id="6" name="Footer Placeholder 4">
            <a:extLst>
              <a:ext uri="{FF2B5EF4-FFF2-40B4-BE49-F238E27FC236}">
                <a16:creationId xmlns:a16="http://schemas.microsoft.com/office/drawing/2014/main" id="{55F620C3-17AF-4066-B391-F667A9D92CEA}"/>
              </a:ext>
            </a:extLst>
          </p:cNvPr>
          <p:cNvSpPr>
            <a:spLocks noGrp="1"/>
          </p:cNvSpPr>
          <p:nvPr>
            <p:ph type="ftr" sz="quarter" idx="11"/>
          </p:nvPr>
        </p:nvSpPr>
        <p:spPr/>
        <p:txBody>
          <a:bodyPr/>
          <a:lstStyle>
            <a:lvl1pPr>
              <a:defRPr/>
            </a:lvl1pPr>
          </a:lstStyle>
          <a:p>
            <a:r>
              <a:rPr lang="pt-BR"/>
              <a:t>QXD0221 – Interação Humano-Computador</a:t>
            </a:r>
            <a:endParaRPr lang="pt-BR" dirty="0"/>
          </a:p>
        </p:txBody>
      </p:sp>
      <p:sp>
        <p:nvSpPr>
          <p:cNvPr id="7" name="Slide Number Placeholder 5">
            <a:extLst>
              <a:ext uri="{FF2B5EF4-FFF2-40B4-BE49-F238E27FC236}">
                <a16:creationId xmlns:a16="http://schemas.microsoft.com/office/drawing/2014/main" id="{7FF38AAF-F9E2-4273-92DE-9A4B9DE8949A}"/>
              </a:ext>
            </a:extLst>
          </p:cNvPr>
          <p:cNvSpPr>
            <a:spLocks noGrp="1"/>
          </p:cNvSpPr>
          <p:nvPr>
            <p:ph type="sldNum" sz="quarter" idx="12"/>
          </p:nvPr>
        </p:nvSpPr>
        <p:spPr/>
        <p:txBody>
          <a:bodyPr/>
          <a:lstStyle>
            <a:lvl1pPr>
              <a:defRPr/>
            </a:lvl1pPr>
          </a:lstStyle>
          <a:p>
            <a:fld id="{43200DEA-4D7F-4A5D-AFE3-CCFE36347EB8}" type="slidenum">
              <a:rPr lang="pt-BR" smtClean="0"/>
              <a:t>‹nº›</a:t>
            </a:fld>
            <a:endParaRPr lang="pt-BR"/>
          </a:p>
        </p:txBody>
      </p:sp>
      <p:pic>
        <p:nvPicPr>
          <p:cNvPr id="8" name="Imagem 7" descr="Logo Vertical-01.png">
            <a:extLst>
              <a:ext uri="{FF2B5EF4-FFF2-40B4-BE49-F238E27FC236}">
                <a16:creationId xmlns:a16="http://schemas.microsoft.com/office/drawing/2014/main" id="{2EA3D08B-11A3-4A47-8C44-B80339D62BE5}"/>
              </a:ext>
            </a:extLst>
          </p:cNvPr>
          <p:cNvPicPr>
            <a:picLocks noChangeAspect="1"/>
          </p:cNvPicPr>
          <p:nvPr userDrawn="1"/>
        </p:nvPicPr>
        <p:blipFill rotWithShape="1">
          <a:blip r:embed="rId2"/>
          <a:srcRect l="18037" t="11205" r="14494" b="11920"/>
          <a:stretch/>
        </p:blipFill>
        <p:spPr>
          <a:xfrm>
            <a:off x="10704512" y="116632"/>
            <a:ext cx="1508843" cy="1215456"/>
          </a:xfrm>
          <a:prstGeom prst="rect">
            <a:avLst/>
          </a:prstGeom>
        </p:spPr>
      </p:pic>
    </p:spTree>
    <p:extLst>
      <p:ext uri="{BB962C8B-B14F-4D97-AF65-F5344CB8AC3E}">
        <p14:creationId xmlns:p14="http://schemas.microsoft.com/office/powerpoint/2010/main" val="1040290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323557" y="579437"/>
            <a:ext cx="10515600" cy="935039"/>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323556" y="1681163"/>
            <a:ext cx="5760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323556" y="2505075"/>
            <a:ext cx="5760000"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198" y="1681163"/>
            <a:ext cx="5760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198" y="2505075"/>
            <a:ext cx="5760000"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3">
            <a:extLst>
              <a:ext uri="{FF2B5EF4-FFF2-40B4-BE49-F238E27FC236}">
                <a16:creationId xmlns:a16="http://schemas.microsoft.com/office/drawing/2014/main" id="{454DCDC4-FEE0-4C3E-A3A9-3ED07CD9119B}"/>
              </a:ext>
            </a:extLst>
          </p:cNvPr>
          <p:cNvSpPr>
            <a:spLocks noGrp="1"/>
          </p:cNvSpPr>
          <p:nvPr>
            <p:ph type="dt" sz="half" idx="10"/>
          </p:nvPr>
        </p:nvSpPr>
        <p:spPr/>
        <p:txBody>
          <a:bodyPr/>
          <a:lstStyle>
            <a:lvl1pPr>
              <a:defRPr/>
            </a:lvl1pPr>
          </a:lstStyle>
          <a:p>
            <a:r>
              <a:rPr lang="pt-BR"/>
              <a:t>13/03/2018</a:t>
            </a:r>
            <a:endParaRPr lang="pt-BR" dirty="0"/>
          </a:p>
        </p:txBody>
      </p:sp>
      <p:sp>
        <p:nvSpPr>
          <p:cNvPr id="8" name="Footer Placeholder 4">
            <a:extLst>
              <a:ext uri="{FF2B5EF4-FFF2-40B4-BE49-F238E27FC236}">
                <a16:creationId xmlns:a16="http://schemas.microsoft.com/office/drawing/2014/main" id="{142AA627-0187-4C75-AA14-F36FD10D50F1}"/>
              </a:ext>
            </a:extLst>
          </p:cNvPr>
          <p:cNvSpPr>
            <a:spLocks noGrp="1"/>
          </p:cNvSpPr>
          <p:nvPr>
            <p:ph type="ftr" sz="quarter" idx="11"/>
          </p:nvPr>
        </p:nvSpPr>
        <p:spPr/>
        <p:txBody>
          <a:bodyPr/>
          <a:lstStyle>
            <a:lvl1pPr>
              <a:defRPr/>
            </a:lvl1pPr>
          </a:lstStyle>
          <a:p>
            <a:r>
              <a:rPr lang="pt-BR"/>
              <a:t>QXD0221 – Interação Humano-Computador</a:t>
            </a:r>
            <a:endParaRPr lang="pt-BR" dirty="0"/>
          </a:p>
        </p:txBody>
      </p:sp>
      <p:sp>
        <p:nvSpPr>
          <p:cNvPr id="9" name="Slide Number Placeholder 5">
            <a:extLst>
              <a:ext uri="{FF2B5EF4-FFF2-40B4-BE49-F238E27FC236}">
                <a16:creationId xmlns:a16="http://schemas.microsoft.com/office/drawing/2014/main" id="{C465A854-D57F-4704-97A6-7552D1C9EE1F}"/>
              </a:ext>
            </a:extLst>
          </p:cNvPr>
          <p:cNvSpPr>
            <a:spLocks noGrp="1"/>
          </p:cNvSpPr>
          <p:nvPr>
            <p:ph type="sldNum" sz="quarter" idx="12"/>
          </p:nvPr>
        </p:nvSpPr>
        <p:spPr/>
        <p:txBody>
          <a:bodyPr/>
          <a:lstStyle>
            <a:lvl1pPr>
              <a:defRPr/>
            </a:lvl1pPr>
          </a:lstStyle>
          <a:p>
            <a:fld id="{43200DEA-4D7F-4A5D-AFE3-CCFE36347EB8}" type="slidenum">
              <a:rPr lang="pt-BR" smtClean="0"/>
              <a:t>‹nº›</a:t>
            </a:fld>
            <a:endParaRPr lang="pt-BR"/>
          </a:p>
        </p:txBody>
      </p:sp>
      <p:pic>
        <p:nvPicPr>
          <p:cNvPr id="10" name="Imagem 9" descr="Logo Vertical-01.png">
            <a:extLst>
              <a:ext uri="{FF2B5EF4-FFF2-40B4-BE49-F238E27FC236}">
                <a16:creationId xmlns:a16="http://schemas.microsoft.com/office/drawing/2014/main" id="{3B47B920-39B0-4ED8-A71E-B58A71B6A38D}"/>
              </a:ext>
            </a:extLst>
          </p:cNvPr>
          <p:cNvPicPr>
            <a:picLocks noChangeAspect="1"/>
          </p:cNvPicPr>
          <p:nvPr userDrawn="1"/>
        </p:nvPicPr>
        <p:blipFill rotWithShape="1">
          <a:blip r:embed="rId2"/>
          <a:srcRect l="18037" t="11205" r="14494" b="11920"/>
          <a:stretch/>
        </p:blipFill>
        <p:spPr>
          <a:xfrm>
            <a:off x="10704512" y="116632"/>
            <a:ext cx="1508843" cy="1215456"/>
          </a:xfrm>
          <a:prstGeom prst="rect">
            <a:avLst/>
          </a:prstGeom>
        </p:spPr>
      </p:pic>
    </p:spTree>
    <p:extLst>
      <p:ext uri="{BB962C8B-B14F-4D97-AF65-F5344CB8AC3E}">
        <p14:creationId xmlns:p14="http://schemas.microsoft.com/office/powerpoint/2010/main" val="2814445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3">
            <a:extLst>
              <a:ext uri="{FF2B5EF4-FFF2-40B4-BE49-F238E27FC236}">
                <a16:creationId xmlns:a16="http://schemas.microsoft.com/office/drawing/2014/main" id="{E831757A-CB13-47A7-A08D-1F1BDC647852}"/>
              </a:ext>
            </a:extLst>
          </p:cNvPr>
          <p:cNvSpPr>
            <a:spLocks noGrp="1"/>
          </p:cNvSpPr>
          <p:nvPr>
            <p:ph type="dt" sz="half" idx="10"/>
          </p:nvPr>
        </p:nvSpPr>
        <p:spPr/>
        <p:txBody>
          <a:bodyPr/>
          <a:lstStyle>
            <a:lvl1pPr>
              <a:defRPr/>
            </a:lvl1pPr>
          </a:lstStyle>
          <a:p>
            <a:r>
              <a:rPr lang="pt-BR"/>
              <a:t>13/03/2018</a:t>
            </a:r>
            <a:endParaRPr lang="pt-BR" dirty="0"/>
          </a:p>
        </p:txBody>
      </p:sp>
      <p:sp>
        <p:nvSpPr>
          <p:cNvPr id="4" name="Footer Placeholder 4">
            <a:extLst>
              <a:ext uri="{FF2B5EF4-FFF2-40B4-BE49-F238E27FC236}">
                <a16:creationId xmlns:a16="http://schemas.microsoft.com/office/drawing/2014/main" id="{76A7F01C-3D72-4792-ABB1-2B6F51649467}"/>
              </a:ext>
            </a:extLst>
          </p:cNvPr>
          <p:cNvSpPr>
            <a:spLocks noGrp="1"/>
          </p:cNvSpPr>
          <p:nvPr>
            <p:ph type="ftr" sz="quarter" idx="11"/>
          </p:nvPr>
        </p:nvSpPr>
        <p:spPr/>
        <p:txBody>
          <a:bodyPr/>
          <a:lstStyle>
            <a:lvl1pPr>
              <a:defRPr/>
            </a:lvl1pPr>
          </a:lstStyle>
          <a:p>
            <a:r>
              <a:rPr lang="pt-BR"/>
              <a:t>QXD0221 – Interação Humano-Computador</a:t>
            </a:r>
            <a:endParaRPr lang="pt-BR" dirty="0"/>
          </a:p>
        </p:txBody>
      </p:sp>
      <p:sp>
        <p:nvSpPr>
          <p:cNvPr id="5" name="Slide Number Placeholder 5">
            <a:extLst>
              <a:ext uri="{FF2B5EF4-FFF2-40B4-BE49-F238E27FC236}">
                <a16:creationId xmlns:a16="http://schemas.microsoft.com/office/drawing/2014/main" id="{20354516-742B-4411-9552-3FDA52C633DC}"/>
              </a:ext>
            </a:extLst>
          </p:cNvPr>
          <p:cNvSpPr>
            <a:spLocks noGrp="1"/>
          </p:cNvSpPr>
          <p:nvPr>
            <p:ph type="sldNum" sz="quarter" idx="12"/>
          </p:nvPr>
        </p:nvSpPr>
        <p:spPr/>
        <p:txBody>
          <a:bodyPr/>
          <a:lstStyle>
            <a:lvl1pPr>
              <a:defRPr/>
            </a:lvl1pPr>
          </a:lstStyle>
          <a:p>
            <a:fld id="{43200DEA-4D7F-4A5D-AFE3-CCFE36347EB8}" type="slidenum">
              <a:rPr lang="pt-BR" smtClean="0"/>
              <a:pPr/>
              <a:t>‹nº›</a:t>
            </a:fld>
            <a:endParaRPr lang="pt-BR"/>
          </a:p>
        </p:txBody>
      </p:sp>
    </p:spTree>
    <p:extLst>
      <p:ext uri="{BB962C8B-B14F-4D97-AF65-F5344CB8AC3E}">
        <p14:creationId xmlns:p14="http://schemas.microsoft.com/office/powerpoint/2010/main" val="2114471059"/>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34E3666-3C0B-4E46-A2E8-ED52BABAD7AA}"/>
              </a:ext>
            </a:extLst>
          </p:cNvPr>
          <p:cNvSpPr>
            <a:spLocks noGrp="1"/>
          </p:cNvSpPr>
          <p:nvPr>
            <p:ph type="dt" sz="half" idx="10"/>
          </p:nvPr>
        </p:nvSpPr>
        <p:spPr/>
        <p:txBody>
          <a:bodyPr/>
          <a:lstStyle>
            <a:lvl1pPr>
              <a:defRPr/>
            </a:lvl1pPr>
          </a:lstStyle>
          <a:p>
            <a:r>
              <a:rPr lang="pt-BR"/>
              <a:t>13/03/2018</a:t>
            </a:r>
            <a:endParaRPr lang="pt-BR" dirty="0"/>
          </a:p>
        </p:txBody>
      </p:sp>
      <p:sp>
        <p:nvSpPr>
          <p:cNvPr id="3" name="Footer Placeholder 4">
            <a:extLst>
              <a:ext uri="{FF2B5EF4-FFF2-40B4-BE49-F238E27FC236}">
                <a16:creationId xmlns:a16="http://schemas.microsoft.com/office/drawing/2014/main" id="{3F4BDA6D-BC34-4305-AE26-D4AD31A2431E}"/>
              </a:ext>
            </a:extLst>
          </p:cNvPr>
          <p:cNvSpPr>
            <a:spLocks noGrp="1"/>
          </p:cNvSpPr>
          <p:nvPr>
            <p:ph type="ftr" sz="quarter" idx="11"/>
          </p:nvPr>
        </p:nvSpPr>
        <p:spPr/>
        <p:txBody>
          <a:bodyPr/>
          <a:lstStyle>
            <a:lvl1pPr>
              <a:defRPr/>
            </a:lvl1pPr>
          </a:lstStyle>
          <a:p>
            <a:r>
              <a:rPr lang="pt-BR"/>
              <a:t>QXD0221 – Interação Humano-Computador</a:t>
            </a:r>
            <a:endParaRPr lang="pt-BR" dirty="0"/>
          </a:p>
        </p:txBody>
      </p:sp>
      <p:sp>
        <p:nvSpPr>
          <p:cNvPr id="4" name="Slide Number Placeholder 5">
            <a:extLst>
              <a:ext uri="{FF2B5EF4-FFF2-40B4-BE49-F238E27FC236}">
                <a16:creationId xmlns:a16="http://schemas.microsoft.com/office/drawing/2014/main" id="{92C420C5-2F3B-4F54-A99D-D522138B6759}"/>
              </a:ext>
            </a:extLst>
          </p:cNvPr>
          <p:cNvSpPr>
            <a:spLocks noGrp="1"/>
          </p:cNvSpPr>
          <p:nvPr>
            <p:ph type="sldNum" sz="quarter" idx="12"/>
          </p:nvPr>
        </p:nvSpPr>
        <p:spPr/>
        <p:txBody>
          <a:bodyPr/>
          <a:lstStyle>
            <a:lvl1pPr>
              <a:defRPr/>
            </a:lvl1pPr>
          </a:lstStyle>
          <a:p>
            <a:fld id="{43200DEA-4D7F-4A5D-AFE3-CCFE36347EB8}" type="slidenum">
              <a:rPr lang="pt-BR" smtClean="0"/>
              <a:pPr/>
              <a:t>‹nº›</a:t>
            </a:fld>
            <a:endParaRPr lang="pt-BR"/>
          </a:p>
        </p:txBody>
      </p:sp>
    </p:spTree>
    <p:extLst>
      <p:ext uri="{BB962C8B-B14F-4D97-AF65-F5344CB8AC3E}">
        <p14:creationId xmlns:p14="http://schemas.microsoft.com/office/powerpoint/2010/main" val="3805020803"/>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323558" y="577516"/>
            <a:ext cx="4448468" cy="1479883"/>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4908884" y="577517"/>
            <a:ext cx="6959558" cy="528353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323558" y="2057400"/>
            <a:ext cx="444846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3">
            <a:extLst>
              <a:ext uri="{FF2B5EF4-FFF2-40B4-BE49-F238E27FC236}">
                <a16:creationId xmlns:a16="http://schemas.microsoft.com/office/drawing/2014/main" id="{C4B20430-F28F-47E3-B6B6-AA42325316ED}"/>
              </a:ext>
            </a:extLst>
          </p:cNvPr>
          <p:cNvSpPr>
            <a:spLocks noGrp="1"/>
          </p:cNvSpPr>
          <p:nvPr>
            <p:ph type="dt" sz="half" idx="10"/>
          </p:nvPr>
        </p:nvSpPr>
        <p:spPr/>
        <p:txBody>
          <a:bodyPr/>
          <a:lstStyle>
            <a:lvl1pPr>
              <a:defRPr/>
            </a:lvl1pPr>
          </a:lstStyle>
          <a:p>
            <a:r>
              <a:rPr lang="pt-BR"/>
              <a:t>13/03/2018</a:t>
            </a:r>
            <a:endParaRPr lang="pt-BR" dirty="0"/>
          </a:p>
        </p:txBody>
      </p:sp>
      <p:sp>
        <p:nvSpPr>
          <p:cNvPr id="6" name="Footer Placeholder 4">
            <a:extLst>
              <a:ext uri="{FF2B5EF4-FFF2-40B4-BE49-F238E27FC236}">
                <a16:creationId xmlns:a16="http://schemas.microsoft.com/office/drawing/2014/main" id="{D2EFB09E-CAE8-4F63-9BAE-93D20BD7F093}"/>
              </a:ext>
            </a:extLst>
          </p:cNvPr>
          <p:cNvSpPr>
            <a:spLocks noGrp="1"/>
          </p:cNvSpPr>
          <p:nvPr>
            <p:ph type="ftr" sz="quarter" idx="11"/>
          </p:nvPr>
        </p:nvSpPr>
        <p:spPr/>
        <p:txBody>
          <a:bodyPr/>
          <a:lstStyle>
            <a:lvl1pPr>
              <a:defRPr/>
            </a:lvl1pPr>
          </a:lstStyle>
          <a:p>
            <a:r>
              <a:rPr lang="pt-BR"/>
              <a:t>QXD0221 – Interação Humano-Computador</a:t>
            </a:r>
            <a:endParaRPr lang="pt-BR" dirty="0"/>
          </a:p>
        </p:txBody>
      </p:sp>
      <p:sp>
        <p:nvSpPr>
          <p:cNvPr id="7" name="Slide Number Placeholder 5">
            <a:extLst>
              <a:ext uri="{FF2B5EF4-FFF2-40B4-BE49-F238E27FC236}">
                <a16:creationId xmlns:a16="http://schemas.microsoft.com/office/drawing/2014/main" id="{B3F35FDE-61F3-4089-81EF-360FAB0CFD1A}"/>
              </a:ext>
            </a:extLst>
          </p:cNvPr>
          <p:cNvSpPr>
            <a:spLocks noGrp="1"/>
          </p:cNvSpPr>
          <p:nvPr>
            <p:ph type="sldNum" sz="quarter" idx="12"/>
          </p:nvPr>
        </p:nvSpPr>
        <p:spPr/>
        <p:txBody>
          <a:bodyPr/>
          <a:lstStyle>
            <a:lvl1pPr>
              <a:defRPr/>
            </a:lvl1pPr>
          </a:lstStyle>
          <a:p>
            <a:fld id="{43200DEA-4D7F-4A5D-AFE3-CCFE36347EB8}" type="slidenum">
              <a:rPr lang="pt-BR" smtClean="0"/>
              <a:t>‹nº›</a:t>
            </a:fld>
            <a:endParaRPr lang="pt-BR"/>
          </a:p>
        </p:txBody>
      </p:sp>
      <p:pic>
        <p:nvPicPr>
          <p:cNvPr id="8" name="Imagem 7" descr="Logo Vertical-01.png">
            <a:extLst>
              <a:ext uri="{FF2B5EF4-FFF2-40B4-BE49-F238E27FC236}">
                <a16:creationId xmlns:a16="http://schemas.microsoft.com/office/drawing/2014/main" id="{62E6D6BE-DDF8-4F6E-A902-52117B213D4E}"/>
              </a:ext>
            </a:extLst>
          </p:cNvPr>
          <p:cNvPicPr>
            <a:picLocks noChangeAspect="1"/>
          </p:cNvPicPr>
          <p:nvPr userDrawn="1"/>
        </p:nvPicPr>
        <p:blipFill rotWithShape="1">
          <a:blip r:embed="rId2"/>
          <a:srcRect l="18037" t="11205" r="14494" b="11920"/>
          <a:stretch/>
        </p:blipFill>
        <p:spPr>
          <a:xfrm>
            <a:off x="10704512" y="116632"/>
            <a:ext cx="1508843" cy="1215456"/>
          </a:xfrm>
          <a:prstGeom prst="rect">
            <a:avLst/>
          </a:prstGeom>
        </p:spPr>
      </p:pic>
    </p:spTree>
    <p:extLst>
      <p:ext uri="{BB962C8B-B14F-4D97-AF65-F5344CB8AC3E}">
        <p14:creationId xmlns:p14="http://schemas.microsoft.com/office/powerpoint/2010/main" val="2391805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magem com Legenda">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ECB7FB-98BD-4B4A-84FF-47E1A7C9D5A7}"/>
              </a:ext>
            </a:extLst>
          </p:cNvPr>
          <p:cNvSpPr txBox="1">
            <a:spLocks/>
          </p:cNvSpPr>
          <p:nvPr/>
        </p:nvSpPr>
        <p:spPr>
          <a:xfrm>
            <a:off x="323850" y="577850"/>
            <a:ext cx="4448175" cy="1479550"/>
          </a:xfrm>
          <a:prstGeom prst="rect">
            <a:avLst/>
          </a:prstGeom>
        </p:spPr>
        <p:txBody>
          <a:bodyPr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fontAlgn="auto">
              <a:spcAft>
                <a:spcPts val="0"/>
              </a:spcAft>
              <a:defRPr/>
            </a:pPr>
            <a:r>
              <a:rPr lang="pt-BR"/>
              <a:t>Clique para editar o título Mestre</a:t>
            </a:r>
            <a:endParaRPr lang="en-US" dirty="0"/>
          </a:p>
        </p:txBody>
      </p:sp>
      <p:sp>
        <p:nvSpPr>
          <p:cNvPr id="3" name="Picture Placeholder 2"/>
          <p:cNvSpPr>
            <a:spLocks noGrp="1" noChangeAspect="1"/>
          </p:cNvSpPr>
          <p:nvPr>
            <p:ph type="pic" idx="1"/>
          </p:nvPr>
        </p:nvSpPr>
        <p:spPr>
          <a:xfrm>
            <a:off x="4940968" y="987425"/>
            <a:ext cx="6927474"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pt-BR" noProof="0"/>
              <a:t>Clique no ícone para adicionar uma imagem</a:t>
            </a:r>
            <a:endParaRPr lang="en-US" noProof="0" dirty="0"/>
          </a:p>
        </p:txBody>
      </p:sp>
      <p:sp>
        <p:nvSpPr>
          <p:cNvPr id="9" name="Text Placeholder 3">
            <a:extLst>
              <a:ext uri="{FF2B5EF4-FFF2-40B4-BE49-F238E27FC236}">
                <a16:creationId xmlns:a16="http://schemas.microsoft.com/office/drawing/2014/main" id="{9AABF984-BD12-4A1E-BE7D-02AC9CE9FBF5}"/>
              </a:ext>
            </a:extLst>
          </p:cNvPr>
          <p:cNvSpPr>
            <a:spLocks noGrp="1"/>
          </p:cNvSpPr>
          <p:nvPr>
            <p:ph type="body" sz="half" idx="13"/>
          </p:nvPr>
        </p:nvSpPr>
        <p:spPr>
          <a:xfrm>
            <a:off x="323558" y="2057400"/>
            <a:ext cx="444846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a:extLst>
              <a:ext uri="{FF2B5EF4-FFF2-40B4-BE49-F238E27FC236}">
                <a16:creationId xmlns:a16="http://schemas.microsoft.com/office/drawing/2014/main" id="{797C04E7-20E6-4648-83BB-A6ED4352D85F}"/>
              </a:ext>
            </a:extLst>
          </p:cNvPr>
          <p:cNvSpPr>
            <a:spLocks noGrp="1"/>
          </p:cNvSpPr>
          <p:nvPr>
            <p:ph type="dt" sz="half" idx="14"/>
          </p:nvPr>
        </p:nvSpPr>
        <p:spPr/>
        <p:txBody>
          <a:bodyPr/>
          <a:lstStyle>
            <a:lvl1pPr>
              <a:defRPr/>
            </a:lvl1pPr>
          </a:lstStyle>
          <a:p>
            <a:r>
              <a:rPr lang="pt-BR"/>
              <a:t>13/03/2018</a:t>
            </a:r>
            <a:endParaRPr lang="pt-BR" dirty="0"/>
          </a:p>
        </p:txBody>
      </p:sp>
      <p:sp>
        <p:nvSpPr>
          <p:cNvPr id="6" name="Footer Placeholder 5">
            <a:extLst>
              <a:ext uri="{FF2B5EF4-FFF2-40B4-BE49-F238E27FC236}">
                <a16:creationId xmlns:a16="http://schemas.microsoft.com/office/drawing/2014/main" id="{01092A73-4C95-49CF-9188-CF6C08EAD8D0}"/>
              </a:ext>
            </a:extLst>
          </p:cNvPr>
          <p:cNvSpPr>
            <a:spLocks noGrp="1"/>
          </p:cNvSpPr>
          <p:nvPr>
            <p:ph type="ftr" sz="quarter" idx="15"/>
          </p:nvPr>
        </p:nvSpPr>
        <p:spPr/>
        <p:txBody>
          <a:bodyPr/>
          <a:lstStyle>
            <a:lvl1pPr>
              <a:defRPr/>
            </a:lvl1pPr>
          </a:lstStyle>
          <a:p>
            <a:r>
              <a:rPr lang="pt-BR"/>
              <a:t>QXD0221 – Interação Humano-Computador</a:t>
            </a:r>
            <a:endParaRPr lang="pt-BR" dirty="0"/>
          </a:p>
        </p:txBody>
      </p:sp>
      <p:sp>
        <p:nvSpPr>
          <p:cNvPr id="7" name="Slide Number Placeholder 6">
            <a:extLst>
              <a:ext uri="{FF2B5EF4-FFF2-40B4-BE49-F238E27FC236}">
                <a16:creationId xmlns:a16="http://schemas.microsoft.com/office/drawing/2014/main" id="{F7DF93A4-30BB-4B46-BDB8-22185A619C6D}"/>
              </a:ext>
            </a:extLst>
          </p:cNvPr>
          <p:cNvSpPr>
            <a:spLocks noGrp="1"/>
          </p:cNvSpPr>
          <p:nvPr>
            <p:ph type="sldNum" sz="quarter" idx="16"/>
          </p:nvPr>
        </p:nvSpPr>
        <p:spPr/>
        <p:txBody>
          <a:bodyPr/>
          <a:lstStyle>
            <a:lvl1pPr>
              <a:defRPr/>
            </a:lvl1pPr>
          </a:lstStyle>
          <a:p>
            <a:fld id="{43200DEA-4D7F-4A5D-AFE3-CCFE36347EB8}" type="slidenum">
              <a:rPr lang="pt-BR" smtClean="0"/>
              <a:pPr/>
              <a:t>‹nº›</a:t>
            </a:fld>
            <a:endParaRPr lang="pt-BR"/>
          </a:p>
        </p:txBody>
      </p:sp>
    </p:spTree>
    <p:extLst>
      <p:ext uri="{BB962C8B-B14F-4D97-AF65-F5344CB8AC3E}">
        <p14:creationId xmlns:p14="http://schemas.microsoft.com/office/powerpoint/2010/main" val="131540721"/>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057E057-6DD5-435A-9328-02D86E0DA963}"/>
              </a:ext>
            </a:extLst>
          </p:cNvPr>
          <p:cNvSpPr>
            <a:spLocks noGrp="1" noChangeArrowheads="1"/>
          </p:cNvSpPr>
          <p:nvPr>
            <p:ph type="title"/>
          </p:nvPr>
        </p:nvSpPr>
        <p:spPr bwMode="auto">
          <a:xfrm>
            <a:off x="323850" y="592138"/>
            <a:ext cx="11534775"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altLang="pt-BR"/>
              <a:t>Clique para editar o título Mestre</a:t>
            </a:r>
            <a:endParaRPr lang="en-US" altLang="pt-BR"/>
          </a:p>
        </p:txBody>
      </p:sp>
      <p:sp>
        <p:nvSpPr>
          <p:cNvPr id="1027" name="Text Placeholder 2">
            <a:extLst>
              <a:ext uri="{FF2B5EF4-FFF2-40B4-BE49-F238E27FC236}">
                <a16:creationId xmlns:a16="http://schemas.microsoft.com/office/drawing/2014/main" id="{DDF07BB5-4F57-4E17-B0E5-8CCE7E26BE15}"/>
              </a:ext>
            </a:extLst>
          </p:cNvPr>
          <p:cNvSpPr>
            <a:spLocks noGrp="1" noChangeArrowheads="1"/>
          </p:cNvSpPr>
          <p:nvPr>
            <p:ph type="body" idx="1"/>
          </p:nvPr>
        </p:nvSpPr>
        <p:spPr bwMode="auto">
          <a:xfrm>
            <a:off x="323850" y="1825625"/>
            <a:ext cx="11534775"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pt-BR"/>
              <a:t>Clique para editar os estilos de texto Mestres</a:t>
            </a:r>
          </a:p>
          <a:p>
            <a:pPr lvl="1"/>
            <a:r>
              <a:rPr lang="pt-BR" altLang="pt-BR"/>
              <a:t>Segundo nível</a:t>
            </a:r>
          </a:p>
          <a:p>
            <a:pPr lvl="2"/>
            <a:r>
              <a:rPr lang="pt-BR" altLang="pt-BR"/>
              <a:t>Terceiro nível</a:t>
            </a:r>
          </a:p>
          <a:p>
            <a:pPr lvl="3"/>
            <a:r>
              <a:rPr lang="pt-BR" altLang="pt-BR"/>
              <a:t>Quarto nível</a:t>
            </a:r>
          </a:p>
          <a:p>
            <a:pPr lvl="4"/>
            <a:r>
              <a:rPr lang="pt-BR" altLang="pt-BR"/>
              <a:t>Quinto nível</a:t>
            </a:r>
            <a:endParaRPr lang="en-US" altLang="pt-BR"/>
          </a:p>
        </p:txBody>
      </p:sp>
      <p:sp>
        <p:nvSpPr>
          <p:cNvPr id="4" name="Date Placeholder 3">
            <a:extLst>
              <a:ext uri="{FF2B5EF4-FFF2-40B4-BE49-F238E27FC236}">
                <a16:creationId xmlns:a16="http://schemas.microsoft.com/office/drawing/2014/main" id="{9427F19E-AA12-4220-9C77-3B410A9E0FFD}"/>
              </a:ext>
            </a:extLst>
          </p:cNvPr>
          <p:cNvSpPr>
            <a:spLocks noGrp="1"/>
          </p:cNvSpPr>
          <p:nvPr>
            <p:ph type="dt" sz="half" idx="2"/>
          </p:nvPr>
        </p:nvSpPr>
        <p:spPr>
          <a:xfrm>
            <a:off x="32385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bg1"/>
                </a:solidFill>
                <a:latin typeface="+mn-lt"/>
              </a:defRPr>
            </a:lvl1pPr>
          </a:lstStyle>
          <a:p>
            <a:r>
              <a:rPr lang="pt-BR"/>
              <a:t>13/03/2018</a:t>
            </a:r>
            <a:endParaRPr lang="pt-BR" dirty="0"/>
          </a:p>
        </p:txBody>
      </p:sp>
      <p:sp>
        <p:nvSpPr>
          <p:cNvPr id="5" name="Footer Placeholder 4">
            <a:extLst>
              <a:ext uri="{FF2B5EF4-FFF2-40B4-BE49-F238E27FC236}">
                <a16:creationId xmlns:a16="http://schemas.microsoft.com/office/drawing/2014/main" id="{B656E4F2-A56F-4B7E-8B77-448ADFE5E5A0}"/>
              </a:ext>
            </a:extLst>
          </p:cNvPr>
          <p:cNvSpPr>
            <a:spLocks noGrp="1"/>
          </p:cNvSpPr>
          <p:nvPr>
            <p:ph type="ftr" sz="quarter" idx="3"/>
          </p:nvPr>
        </p:nvSpPr>
        <p:spPr>
          <a:xfrm>
            <a:off x="3192463" y="6356350"/>
            <a:ext cx="7218362" cy="365125"/>
          </a:xfrm>
          <a:prstGeom prst="rect">
            <a:avLst/>
          </a:prstGeom>
        </p:spPr>
        <p:txBody>
          <a:bodyPr vert="horz" lIns="91440" tIns="45720" rIns="91440" bIns="45720" rtlCol="0" anchor="ctr"/>
          <a:lstStyle>
            <a:lvl1pPr algn="ctr" eaLnBrk="1" fontAlgn="auto" hangingPunct="1">
              <a:spcBef>
                <a:spcPts val="0"/>
              </a:spcBef>
              <a:spcAft>
                <a:spcPts val="0"/>
              </a:spcAft>
              <a:defRPr sz="1200" dirty="0">
                <a:solidFill>
                  <a:schemeClr val="tx1">
                    <a:tint val="75000"/>
                  </a:schemeClr>
                </a:solidFill>
                <a:latin typeface="+mn-lt"/>
              </a:defRPr>
            </a:lvl1pPr>
          </a:lstStyle>
          <a:p>
            <a:r>
              <a:rPr lang="pt-BR"/>
              <a:t>QXD0221 – Interação Humano-Computador</a:t>
            </a:r>
            <a:endParaRPr lang="pt-BR" dirty="0"/>
          </a:p>
        </p:txBody>
      </p:sp>
      <p:sp>
        <p:nvSpPr>
          <p:cNvPr id="6" name="Slide Number Placeholder 5">
            <a:extLst>
              <a:ext uri="{FF2B5EF4-FFF2-40B4-BE49-F238E27FC236}">
                <a16:creationId xmlns:a16="http://schemas.microsoft.com/office/drawing/2014/main" id="{BD943A64-EC09-41CB-8F13-3953F110DFBE}"/>
              </a:ext>
            </a:extLst>
          </p:cNvPr>
          <p:cNvSpPr>
            <a:spLocks noGrp="1"/>
          </p:cNvSpPr>
          <p:nvPr>
            <p:ph type="sldNum" sz="quarter" idx="4"/>
          </p:nvPr>
        </p:nvSpPr>
        <p:spPr>
          <a:xfrm>
            <a:off x="9124950" y="47625"/>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fld id="{43200DEA-4D7F-4A5D-AFE3-CCFE36347EB8}" type="slidenum">
              <a:rPr lang="pt-BR" smtClean="0"/>
              <a:pPr/>
              <a:t>‹nº›</a:t>
            </a:fld>
            <a:endParaRPr lang="pt-BR"/>
          </a:p>
        </p:txBody>
      </p:sp>
    </p:spTree>
    <p:extLst>
      <p:ext uri="{BB962C8B-B14F-4D97-AF65-F5344CB8AC3E}">
        <p14:creationId xmlns:p14="http://schemas.microsoft.com/office/powerpoint/2010/main" val="3514683685"/>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hdr="0" dt="0"/>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livrodesignthinking.com.br/livro_dt_MJV.pdf" TargetMode="Externa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br>
              <a:rPr lang="pt-BR" dirty="0"/>
            </a:br>
            <a:r>
              <a:rPr lang="pt-BR" dirty="0"/>
              <a:t>Uso de personas e cenários</a:t>
            </a:r>
          </a:p>
        </p:txBody>
      </p:sp>
      <p:sp>
        <p:nvSpPr>
          <p:cNvPr id="3" name="Subtítulo 2"/>
          <p:cNvSpPr>
            <a:spLocks noGrp="1"/>
          </p:cNvSpPr>
          <p:nvPr>
            <p:ph type="subTitle" idx="1"/>
          </p:nvPr>
        </p:nvSpPr>
        <p:spPr/>
        <p:txBody>
          <a:bodyPr anchor="b"/>
          <a:lstStyle/>
          <a:p>
            <a:pPr>
              <a:lnSpc>
                <a:spcPct val="100000"/>
              </a:lnSpc>
              <a:spcBef>
                <a:spcPts val="0"/>
              </a:spcBef>
            </a:pPr>
            <a:r>
              <a:rPr lang="pt-BR" dirty="0"/>
              <a:t>Ingrid Teixeira Monteiro</a:t>
            </a:r>
          </a:p>
          <a:p>
            <a:pPr>
              <a:lnSpc>
                <a:spcPct val="100000"/>
              </a:lnSpc>
              <a:spcBef>
                <a:spcPts val="0"/>
              </a:spcBef>
            </a:pPr>
            <a:r>
              <a:rPr lang="pt-BR" sz="2000" b="1" dirty="0">
                <a:solidFill>
                  <a:srgbClr val="010066"/>
                </a:solidFill>
              </a:rPr>
              <a:t>QXD0221 – Interação Humano-Computador</a:t>
            </a:r>
          </a:p>
        </p:txBody>
      </p:sp>
    </p:spTree>
    <p:extLst>
      <p:ext uri="{BB962C8B-B14F-4D97-AF65-F5344CB8AC3E}">
        <p14:creationId xmlns:p14="http://schemas.microsoft.com/office/powerpoint/2010/main" val="3716830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Características de uma persona</a:t>
            </a:r>
          </a:p>
        </p:txBody>
      </p:sp>
      <p:sp>
        <p:nvSpPr>
          <p:cNvPr id="3" name="Espaço Reservado para Conteúdo 2"/>
          <p:cNvSpPr>
            <a:spLocks noGrp="1"/>
          </p:cNvSpPr>
          <p:nvPr>
            <p:ph idx="1"/>
          </p:nvPr>
        </p:nvSpPr>
        <p:spPr/>
        <p:txBody>
          <a:bodyPr/>
          <a:lstStyle/>
          <a:p>
            <a:r>
              <a:rPr lang="pt-BR" dirty="0"/>
              <a:t>Embora fictícias, personas são definidas com rigor e detalhes para representar usuários “típicos”</a:t>
            </a:r>
          </a:p>
          <a:p>
            <a:r>
              <a:rPr lang="pt-BR" dirty="0"/>
              <a:t>São derivadas de um processo de investigação</a:t>
            </a:r>
          </a:p>
          <a:p>
            <a:pPr lvl="1"/>
            <a:r>
              <a:rPr lang="pt-BR" dirty="0"/>
              <a:t>Levantamento das características dos usuários e descrição dos seus perfis</a:t>
            </a:r>
          </a:p>
          <a:p>
            <a:r>
              <a:rPr lang="pt-BR" dirty="0"/>
              <a:t>Apenas nomes e detalhes pessoais são inventados</a:t>
            </a:r>
          </a:p>
        </p:txBody>
      </p:sp>
      <p:sp>
        <p:nvSpPr>
          <p:cNvPr id="5" name="Espaço Reservado para Rodapé 4"/>
          <p:cNvSpPr>
            <a:spLocks noGrp="1"/>
          </p:cNvSpPr>
          <p:nvPr>
            <p:ph type="ftr" sz="quarter" idx="11"/>
          </p:nvPr>
        </p:nvSpPr>
        <p:spPr/>
        <p:txBody>
          <a:bodyPr/>
          <a:lstStyle/>
          <a:p>
            <a:r>
              <a:rPr lang="pt-BR"/>
              <a:t>QXD0221 – Interação Humano-Computador</a:t>
            </a:r>
          </a:p>
        </p:txBody>
      </p:sp>
      <p:sp>
        <p:nvSpPr>
          <p:cNvPr id="6" name="Espaço Reservado para Número de Slide 5"/>
          <p:cNvSpPr>
            <a:spLocks noGrp="1"/>
          </p:cNvSpPr>
          <p:nvPr>
            <p:ph type="sldNum" sz="quarter" idx="12"/>
          </p:nvPr>
        </p:nvSpPr>
        <p:spPr/>
        <p:txBody>
          <a:bodyPr/>
          <a:lstStyle/>
          <a:p>
            <a:fld id="{264FDF72-4C1E-41D0-B100-1D18DAE97CC9}" type="slidenum">
              <a:rPr lang="pt-BR" smtClean="0"/>
              <a:t>10</a:t>
            </a:fld>
            <a:endParaRPr lang="pt-BR"/>
          </a:p>
        </p:txBody>
      </p:sp>
    </p:spTree>
    <p:extLst>
      <p:ext uri="{BB962C8B-B14F-4D97-AF65-F5344CB8AC3E}">
        <p14:creationId xmlns:p14="http://schemas.microsoft.com/office/powerpoint/2010/main" val="2666217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Características de uma persona</a:t>
            </a:r>
          </a:p>
        </p:txBody>
      </p:sp>
      <p:sp>
        <p:nvSpPr>
          <p:cNvPr id="3" name="Espaço Reservado para Conteúdo 2"/>
          <p:cNvSpPr>
            <a:spLocks noGrp="1"/>
          </p:cNvSpPr>
          <p:nvPr>
            <p:ph idx="1"/>
          </p:nvPr>
        </p:nvSpPr>
        <p:spPr/>
        <p:txBody>
          <a:bodyPr>
            <a:normAutofit lnSpcReduction="10000"/>
          </a:bodyPr>
          <a:lstStyle/>
          <a:p>
            <a:r>
              <a:rPr lang="pt-BR" dirty="0"/>
              <a:t>Importância de dar um nome à persona</a:t>
            </a:r>
          </a:p>
          <a:p>
            <a:pPr lvl="1"/>
            <a:r>
              <a:rPr lang="pt-BR" dirty="0"/>
              <a:t>Ela se torna um indivíduo concreto na mente dos designers</a:t>
            </a:r>
          </a:p>
          <a:p>
            <a:pPr lvl="2"/>
            <a:r>
              <a:rPr lang="pt-BR" dirty="0"/>
              <a:t>Evitar falar em “o usuário”</a:t>
            </a:r>
          </a:p>
          <a:p>
            <a:pPr lvl="1"/>
            <a:r>
              <a:rPr lang="pt-BR" dirty="0"/>
              <a:t>Uma persona pode ser utilizada em reuniões como uma ferramenta de discussão</a:t>
            </a:r>
          </a:p>
          <a:p>
            <a:pPr lvl="2"/>
            <a:r>
              <a:rPr lang="pt-BR" dirty="0"/>
              <a:t>“Lúcia nunca utilizaria essa funcionalidade”</a:t>
            </a:r>
          </a:p>
          <a:p>
            <a:r>
              <a:rPr lang="pt-BR" dirty="0"/>
              <a:t>Personas também ajudam novos membros da equipe a aprender rapidamente sobre quem são os usuários</a:t>
            </a:r>
          </a:p>
          <a:p>
            <a:r>
              <a:rPr lang="pt-BR" dirty="0"/>
              <a:t>Devemos criar uma persona para cada papel de usuário</a:t>
            </a:r>
          </a:p>
          <a:p>
            <a:r>
              <a:rPr lang="pt-BR" dirty="0"/>
              <a:t>Cada projeto possui seu próprio elenco de personas (de 3 a 12 pessoas)</a:t>
            </a:r>
          </a:p>
          <a:p>
            <a:r>
              <a:rPr lang="pt-BR" dirty="0"/>
              <a:t>Não necessariamente concebemos o sistema para todas elas, mas elas são úteis em articular parte da população de usuários</a:t>
            </a:r>
          </a:p>
          <a:p>
            <a:endParaRPr lang="pt-BR" dirty="0"/>
          </a:p>
        </p:txBody>
      </p:sp>
      <p:sp>
        <p:nvSpPr>
          <p:cNvPr id="5" name="Espaço Reservado para Rodapé 4"/>
          <p:cNvSpPr>
            <a:spLocks noGrp="1"/>
          </p:cNvSpPr>
          <p:nvPr>
            <p:ph type="ftr" sz="quarter" idx="11"/>
          </p:nvPr>
        </p:nvSpPr>
        <p:spPr/>
        <p:txBody>
          <a:bodyPr/>
          <a:lstStyle/>
          <a:p>
            <a:r>
              <a:rPr lang="pt-BR"/>
              <a:t>QXD0221 – Interação Humano-Computador</a:t>
            </a:r>
          </a:p>
        </p:txBody>
      </p:sp>
      <p:sp>
        <p:nvSpPr>
          <p:cNvPr id="6" name="Espaço Reservado para Número de Slide 5"/>
          <p:cNvSpPr>
            <a:spLocks noGrp="1"/>
          </p:cNvSpPr>
          <p:nvPr>
            <p:ph type="sldNum" sz="quarter" idx="12"/>
          </p:nvPr>
        </p:nvSpPr>
        <p:spPr/>
        <p:txBody>
          <a:bodyPr/>
          <a:lstStyle/>
          <a:p>
            <a:fld id="{264FDF72-4C1E-41D0-B100-1D18DAE97CC9}" type="slidenum">
              <a:rPr lang="pt-BR" smtClean="0"/>
              <a:t>11</a:t>
            </a:fld>
            <a:endParaRPr lang="pt-BR"/>
          </a:p>
        </p:txBody>
      </p:sp>
    </p:spTree>
    <p:extLst>
      <p:ext uri="{BB962C8B-B14F-4D97-AF65-F5344CB8AC3E}">
        <p14:creationId xmlns:p14="http://schemas.microsoft.com/office/powerpoint/2010/main" val="691477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7" name="Espaço Reservado para Conteúdo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39616" y="188640"/>
            <a:ext cx="6552728" cy="6386604"/>
          </a:xfrm>
          <a:prstGeom prst="rect">
            <a:avLst/>
          </a:prstGeom>
          <a:ln>
            <a:noFill/>
          </a:ln>
          <a:effectLst>
            <a:outerShdw blurRad="292100" dist="139700" dir="2700000" algn="tl" rotWithShape="0">
              <a:srgbClr val="333333">
                <a:alpha val="65000"/>
              </a:srgbClr>
            </a:outerShdw>
          </a:effectLst>
        </p:spPr>
      </p:pic>
      <p:sp>
        <p:nvSpPr>
          <p:cNvPr id="6" name="Espaço Reservado para Número de Slide 5"/>
          <p:cNvSpPr>
            <a:spLocks noGrp="1"/>
          </p:cNvSpPr>
          <p:nvPr>
            <p:ph type="sldNum" sz="quarter" idx="12"/>
          </p:nvPr>
        </p:nvSpPr>
        <p:spPr/>
        <p:txBody>
          <a:bodyPr/>
          <a:lstStyle/>
          <a:p>
            <a:fld id="{264FDF72-4C1E-41D0-B100-1D18DAE97CC9}" type="slidenum">
              <a:rPr lang="pt-BR" smtClean="0"/>
              <a:t>12</a:t>
            </a:fld>
            <a:endParaRPr lang="pt-BR"/>
          </a:p>
        </p:txBody>
      </p:sp>
      <p:sp>
        <p:nvSpPr>
          <p:cNvPr id="8" name="CaixaDeTexto 7"/>
          <p:cNvSpPr txBox="1"/>
          <p:nvPr/>
        </p:nvSpPr>
        <p:spPr>
          <a:xfrm rot="16200000">
            <a:off x="27097" y="3197276"/>
            <a:ext cx="4442242"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pt-BR" b="1" dirty="0"/>
              <a:t>Personas de um sistema de apoio acadêmico</a:t>
            </a:r>
          </a:p>
        </p:txBody>
      </p:sp>
    </p:spTree>
    <p:extLst>
      <p:ext uri="{BB962C8B-B14F-4D97-AF65-F5344CB8AC3E}">
        <p14:creationId xmlns:p14="http://schemas.microsoft.com/office/powerpoint/2010/main" val="1754427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sp>
        <p:nvSpPr>
          <p:cNvPr id="5" name="Espaço Reservado para Rodapé 4"/>
          <p:cNvSpPr>
            <a:spLocks noGrp="1"/>
          </p:cNvSpPr>
          <p:nvPr>
            <p:ph type="ftr" sz="quarter" idx="11"/>
          </p:nvPr>
        </p:nvSpPr>
        <p:spPr/>
        <p:txBody>
          <a:bodyPr/>
          <a:lstStyle/>
          <a:p>
            <a:r>
              <a:rPr lang="pt-BR"/>
              <a:t>QXD0221 – Interação Humano-Computador</a:t>
            </a:r>
          </a:p>
        </p:txBody>
      </p:sp>
      <p:sp>
        <p:nvSpPr>
          <p:cNvPr id="6" name="Espaço Reservado para Número de Slide 5"/>
          <p:cNvSpPr>
            <a:spLocks noGrp="1"/>
          </p:cNvSpPr>
          <p:nvPr>
            <p:ph type="sldNum" sz="quarter" idx="12"/>
          </p:nvPr>
        </p:nvSpPr>
        <p:spPr/>
        <p:txBody>
          <a:bodyPr/>
          <a:lstStyle/>
          <a:p>
            <a:fld id="{264FDF72-4C1E-41D0-B100-1D18DAE97CC9}" type="slidenum">
              <a:rPr lang="pt-BR" smtClean="0"/>
              <a:t>13</a:t>
            </a:fld>
            <a:endParaRPr lang="pt-B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8011" y="116632"/>
            <a:ext cx="6808189" cy="61926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aixaDeTexto 7"/>
          <p:cNvSpPr txBox="1"/>
          <p:nvPr/>
        </p:nvSpPr>
        <p:spPr>
          <a:xfrm rot="16200000">
            <a:off x="882471" y="3069832"/>
            <a:ext cx="3156249" cy="646331"/>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pt-BR" b="1" dirty="0"/>
              <a:t>Personas do Projeto Andorinha</a:t>
            </a:r>
          </a:p>
          <a:p>
            <a:pPr algn="ctr"/>
            <a:r>
              <a:rPr lang="pt-BR" b="1" dirty="0"/>
              <a:t>(MVJ Inovação)</a:t>
            </a:r>
          </a:p>
        </p:txBody>
      </p:sp>
    </p:spTree>
    <p:extLst>
      <p:ext uri="{BB962C8B-B14F-4D97-AF65-F5344CB8AC3E}">
        <p14:creationId xmlns:p14="http://schemas.microsoft.com/office/powerpoint/2010/main" val="934026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lstStyle/>
          <a:p>
            <a:endParaRPr lang="pt-BR" dirty="0"/>
          </a:p>
        </p:txBody>
      </p:sp>
      <p:sp>
        <p:nvSpPr>
          <p:cNvPr id="5" name="Espaço Reservado para Rodapé 4"/>
          <p:cNvSpPr>
            <a:spLocks noGrp="1"/>
          </p:cNvSpPr>
          <p:nvPr>
            <p:ph type="ftr" sz="quarter" idx="11"/>
          </p:nvPr>
        </p:nvSpPr>
        <p:spPr/>
        <p:txBody>
          <a:bodyPr/>
          <a:lstStyle/>
          <a:p>
            <a:r>
              <a:rPr lang="pt-BR"/>
              <a:t>QXD0221 – Interação Humano-Computador</a:t>
            </a:r>
            <a:endParaRPr lang="pt-BR" dirty="0"/>
          </a:p>
        </p:txBody>
      </p:sp>
      <p:sp>
        <p:nvSpPr>
          <p:cNvPr id="6" name="Espaço Reservado para Número de Slide 5"/>
          <p:cNvSpPr>
            <a:spLocks noGrp="1"/>
          </p:cNvSpPr>
          <p:nvPr>
            <p:ph type="sldNum" sz="quarter" idx="12"/>
          </p:nvPr>
        </p:nvSpPr>
        <p:spPr/>
        <p:txBody>
          <a:bodyPr/>
          <a:lstStyle/>
          <a:p>
            <a:fld id="{264FDF72-4C1E-41D0-B100-1D18DAE97CC9}" type="slidenum">
              <a:rPr lang="pt-BR" smtClean="0"/>
              <a:t>14</a:t>
            </a:fld>
            <a:endParaRPr lang="pt-BR"/>
          </a:p>
        </p:txBody>
      </p:sp>
      <p:sp>
        <p:nvSpPr>
          <p:cNvPr id="8" name="Retângulo 7"/>
          <p:cNvSpPr/>
          <p:nvPr/>
        </p:nvSpPr>
        <p:spPr>
          <a:xfrm>
            <a:off x="3071664" y="620688"/>
            <a:ext cx="6196018" cy="5661444"/>
          </a:xfrm>
          <a:prstGeom prst="rect">
            <a:avLst/>
          </a:prstGeom>
          <a:solidFill>
            <a:schemeClr val="bg1"/>
          </a:solidFill>
          <a:ln>
            <a:solidFill>
              <a:schemeClr val="bg1"/>
            </a:solidFill>
          </a:ln>
          <a:effectLst>
            <a:outerShdw blurRad="127000" dist="50800" dir="33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7" name="Grupo 6"/>
          <p:cNvGrpSpPr>
            <a:grpSpLocks noChangeAspect="1"/>
          </p:cNvGrpSpPr>
          <p:nvPr/>
        </p:nvGrpSpPr>
        <p:grpSpPr>
          <a:xfrm>
            <a:off x="3068333" y="116632"/>
            <a:ext cx="6747669" cy="6165500"/>
            <a:chOff x="2227006" y="1643390"/>
            <a:chExt cx="4996789" cy="4565681"/>
          </a:xfrm>
        </p:grpSpPr>
        <p:pic>
          <p:nvPicPr>
            <p:cNvPr id="3077"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2087" r="1480" b="4800"/>
            <a:stretch/>
          </p:blipFill>
          <p:spPr bwMode="auto">
            <a:xfrm>
              <a:off x="2227006" y="2708920"/>
              <a:ext cx="4996789" cy="3500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3389" t="34203" b="32899"/>
            <a:stretch/>
          </p:blipFill>
          <p:spPr bwMode="auto">
            <a:xfrm>
              <a:off x="2227006" y="1643390"/>
              <a:ext cx="4996789" cy="1209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3" name="CaixaDeTexto 12"/>
          <p:cNvSpPr txBox="1"/>
          <p:nvPr/>
        </p:nvSpPr>
        <p:spPr>
          <a:xfrm rot="16200000">
            <a:off x="880602" y="3128246"/>
            <a:ext cx="3156249" cy="646331"/>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pt-BR" b="1" dirty="0"/>
              <a:t>Personas do Projeto Andorinha</a:t>
            </a:r>
          </a:p>
          <a:p>
            <a:pPr algn="ctr"/>
            <a:r>
              <a:rPr lang="pt-BR" b="1" dirty="0"/>
              <a:t>(MVJ Inovação)</a:t>
            </a:r>
          </a:p>
        </p:txBody>
      </p:sp>
    </p:spTree>
    <p:extLst>
      <p:ext uri="{BB962C8B-B14F-4D97-AF65-F5344CB8AC3E}">
        <p14:creationId xmlns:p14="http://schemas.microsoft.com/office/powerpoint/2010/main" val="2830429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dirty="0"/>
          </a:p>
        </p:txBody>
      </p:sp>
      <p:sp>
        <p:nvSpPr>
          <p:cNvPr id="5" name="Espaço Reservado para Rodapé 4"/>
          <p:cNvSpPr>
            <a:spLocks noGrp="1"/>
          </p:cNvSpPr>
          <p:nvPr>
            <p:ph type="ftr" sz="quarter" idx="11"/>
          </p:nvPr>
        </p:nvSpPr>
        <p:spPr/>
        <p:txBody>
          <a:bodyPr/>
          <a:lstStyle/>
          <a:p>
            <a:r>
              <a:rPr lang="pt-BR"/>
              <a:t>QXD0221 – Interação Humano-Computador</a:t>
            </a:r>
            <a:endParaRPr lang="pt-BR" dirty="0"/>
          </a:p>
        </p:txBody>
      </p:sp>
      <p:sp>
        <p:nvSpPr>
          <p:cNvPr id="6" name="Espaço Reservado para Número de Slide 5"/>
          <p:cNvSpPr>
            <a:spLocks noGrp="1"/>
          </p:cNvSpPr>
          <p:nvPr>
            <p:ph type="sldNum" sz="quarter" idx="12"/>
          </p:nvPr>
        </p:nvSpPr>
        <p:spPr>
          <a:xfrm>
            <a:off x="6209974" y="150163"/>
            <a:ext cx="469826" cy="365125"/>
          </a:xfrm>
        </p:spPr>
        <p:txBody>
          <a:bodyPr/>
          <a:lstStyle/>
          <a:p>
            <a:fld id="{264FDF72-4C1E-41D0-B100-1D18DAE97CC9}" type="slidenum">
              <a:rPr lang="pt-BR" smtClean="0"/>
              <a:t>15</a:t>
            </a:fld>
            <a:endParaRPr lang="pt-BR"/>
          </a:p>
        </p:txBody>
      </p:sp>
      <p:sp>
        <p:nvSpPr>
          <p:cNvPr id="8" name="Retângulo 7"/>
          <p:cNvSpPr/>
          <p:nvPr/>
        </p:nvSpPr>
        <p:spPr>
          <a:xfrm>
            <a:off x="3071664" y="116632"/>
            <a:ext cx="5328592" cy="6616028"/>
          </a:xfrm>
          <a:prstGeom prst="rect">
            <a:avLst/>
          </a:prstGeom>
          <a:solidFill>
            <a:schemeClr val="bg1"/>
          </a:solidFill>
          <a:ln>
            <a:solidFill>
              <a:schemeClr val="bg1"/>
            </a:solidFill>
          </a:ln>
          <a:effectLst>
            <a:outerShdw blurRad="190500" dist="50800" dir="33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7" name="Grupo 6"/>
          <p:cNvGrpSpPr>
            <a:grpSpLocks noChangeAspect="1"/>
          </p:cNvGrpSpPr>
          <p:nvPr/>
        </p:nvGrpSpPr>
        <p:grpSpPr>
          <a:xfrm>
            <a:off x="3071664" y="476672"/>
            <a:ext cx="5328592" cy="6255988"/>
            <a:chOff x="323528" y="335512"/>
            <a:chExt cx="4965576" cy="5829792"/>
          </a:xfrm>
        </p:grpSpPr>
        <p:pic>
          <p:nvPicPr>
            <p:cNvPr id="4101"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t="9126" r="4169"/>
            <a:stretch/>
          </p:blipFill>
          <p:spPr bwMode="auto">
            <a:xfrm>
              <a:off x="323528" y="335512"/>
              <a:ext cx="4965576" cy="3341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4169"/>
            <a:stretch/>
          </p:blipFill>
          <p:spPr bwMode="auto">
            <a:xfrm>
              <a:off x="323528" y="2488654"/>
              <a:ext cx="4965576" cy="3676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2" name="CaixaDeTexto 11"/>
          <p:cNvSpPr txBox="1"/>
          <p:nvPr/>
        </p:nvSpPr>
        <p:spPr>
          <a:xfrm rot="16200000">
            <a:off x="880602" y="3101482"/>
            <a:ext cx="3156249" cy="646331"/>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pt-BR" b="1" dirty="0"/>
              <a:t>Personas do Projeto Andorinha</a:t>
            </a:r>
          </a:p>
          <a:p>
            <a:pPr algn="ctr"/>
            <a:r>
              <a:rPr lang="pt-BR" b="1" dirty="0"/>
              <a:t>(MVJ Inovação)</a:t>
            </a:r>
          </a:p>
        </p:txBody>
      </p:sp>
    </p:spTree>
    <p:extLst>
      <p:ext uri="{BB962C8B-B14F-4D97-AF65-F5344CB8AC3E}">
        <p14:creationId xmlns:p14="http://schemas.microsoft.com/office/powerpoint/2010/main" val="205208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51F302-3A54-40C1-B9A7-A18C4281553D}"/>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ADDD737F-4113-42B5-95CB-4AC3A9FDAE5C}"/>
              </a:ext>
            </a:extLst>
          </p:cNvPr>
          <p:cNvSpPr>
            <a:spLocks noGrp="1"/>
          </p:cNvSpPr>
          <p:nvPr>
            <p:ph idx="1"/>
          </p:nvPr>
        </p:nvSpPr>
        <p:spPr/>
        <p:txBody>
          <a:bodyPr/>
          <a:lstStyle/>
          <a:p>
            <a:endParaRPr lang="pt-BR"/>
          </a:p>
        </p:txBody>
      </p:sp>
      <p:sp>
        <p:nvSpPr>
          <p:cNvPr id="4" name="Espaço Reservado para Rodapé 3">
            <a:extLst>
              <a:ext uri="{FF2B5EF4-FFF2-40B4-BE49-F238E27FC236}">
                <a16:creationId xmlns:a16="http://schemas.microsoft.com/office/drawing/2014/main" id="{D781586F-B2BF-4C33-8AF7-428F0EB3EC7D}"/>
              </a:ext>
            </a:extLst>
          </p:cNvPr>
          <p:cNvSpPr>
            <a:spLocks noGrp="1"/>
          </p:cNvSpPr>
          <p:nvPr>
            <p:ph type="ftr" sz="quarter" idx="11"/>
          </p:nvPr>
        </p:nvSpPr>
        <p:spPr/>
        <p:txBody>
          <a:bodyPr/>
          <a:lstStyle/>
          <a:p>
            <a:r>
              <a:rPr lang="pt-BR"/>
              <a:t>QXD0221 – Interação Humano-Computador</a:t>
            </a:r>
            <a:endParaRPr lang="pt-BR" dirty="0"/>
          </a:p>
        </p:txBody>
      </p:sp>
      <p:sp>
        <p:nvSpPr>
          <p:cNvPr id="5" name="Espaço Reservado para Número de Slide 4">
            <a:extLst>
              <a:ext uri="{FF2B5EF4-FFF2-40B4-BE49-F238E27FC236}">
                <a16:creationId xmlns:a16="http://schemas.microsoft.com/office/drawing/2014/main" id="{92BFA45A-761A-4F72-94D2-311141B5665E}"/>
              </a:ext>
            </a:extLst>
          </p:cNvPr>
          <p:cNvSpPr>
            <a:spLocks noGrp="1"/>
          </p:cNvSpPr>
          <p:nvPr>
            <p:ph type="sldNum" sz="quarter" idx="12"/>
          </p:nvPr>
        </p:nvSpPr>
        <p:spPr/>
        <p:txBody>
          <a:bodyPr/>
          <a:lstStyle/>
          <a:p>
            <a:fld id="{43200DEA-4D7F-4A5D-AFE3-CCFE36347EB8}" type="slidenum">
              <a:rPr lang="pt-BR" smtClean="0"/>
              <a:pPr/>
              <a:t>16</a:t>
            </a:fld>
            <a:endParaRPr lang="pt-BR"/>
          </a:p>
        </p:txBody>
      </p:sp>
      <p:pic>
        <p:nvPicPr>
          <p:cNvPr id="6" name="Imagem 5">
            <a:extLst>
              <a:ext uri="{FF2B5EF4-FFF2-40B4-BE49-F238E27FC236}">
                <a16:creationId xmlns:a16="http://schemas.microsoft.com/office/drawing/2014/main" id="{CA642631-345F-4C08-B19D-043825693157}"/>
              </a:ext>
            </a:extLst>
          </p:cNvPr>
          <p:cNvPicPr>
            <a:picLocks noChangeAspect="1"/>
          </p:cNvPicPr>
          <p:nvPr/>
        </p:nvPicPr>
        <p:blipFill>
          <a:blip r:embed="rId2"/>
          <a:stretch>
            <a:fillRect/>
          </a:stretch>
        </p:blipFill>
        <p:spPr>
          <a:xfrm>
            <a:off x="2351584" y="420572"/>
            <a:ext cx="7193513" cy="5744732"/>
          </a:xfrm>
          <a:prstGeom prst="rect">
            <a:avLst/>
          </a:prstGeom>
        </p:spPr>
      </p:pic>
    </p:spTree>
    <p:extLst>
      <p:ext uri="{BB962C8B-B14F-4D97-AF65-F5344CB8AC3E}">
        <p14:creationId xmlns:p14="http://schemas.microsoft.com/office/powerpoint/2010/main" val="3341126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Objetivos das personas</a:t>
            </a:r>
          </a:p>
        </p:txBody>
      </p:sp>
      <p:sp>
        <p:nvSpPr>
          <p:cNvPr id="3" name="Espaço Reservado para Conteúdo 2"/>
          <p:cNvSpPr>
            <a:spLocks noGrp="1"/>
          </p:cNvSpPr>
          <p:nvPr>
            <p:ph idx="1"/>
          </p:nvPr>
        </p:nvSpPr>
        <p:spPr/>
        <p:txBody>
          <a:bodyPr>
            <a:normAutofit/>
          </a:bodyPr>
          <a:lstStyle/>
          <a:p>
            <a:r>
              <a:rPr lang="pt-BR" dirty="0"/>
              <a:t>Objetivos não são tarefas</a:t>
            </a:r>
          </a:p>
          <a:p>
            <a:pPr lvl="1"/>
            <a:r>
              <a:rPr lang="pt-BR" dirty="0"/>
              <a:t>Um objetivo é uma condição final</a:t>
            </a:r>
          </a:p>
          <a:p>
            <a:pPr lvl="1"/>
            <a:r>
              <a:rPr lang="pt-BR" dirty="0"/>
              <a:t>Uma tarefa é um processo intermediário necessário para atingir o objetivo</a:t>
            </a:r>
          </a:p>
          <a:p>
            <a:pPr lvl="1"/>
            <a:r>
              <a:rPr lang="pt-BR" dirty="0"/>
              <a:t>As tarefas mudam com a tecnologia</a:t>
            </a:r>
          </a:p>
          <a:p>
            <a:pPr lvl="1"/>
            <a:r>
              <a:rPr lang="pt-BR" dirty="0"/>
              <a:t>Os objetivos são mais estáveis</a:t>
            </a:r>
          </a:p>
          <a:p>
            <a:r>
              <a:rPr lang="pt-BR" dirty="0"/>
              <a:t>Projetar a partir de tarefas em vez de objetivos é uma das principais causas de interação ineficiente e frustrante</a:t>
            </a:r>
          </a:p>
          <a:p>
            <a:pPr lvl="1"/>
            <a:r>
              <a:rPr lang="pt-BR" dirty="0"/>
              <a:t>Quais são as tarefas do usuário? ≠ Quais são os objetivos de Marta?</a:t>
            </a:r>
          </a:p>
        </p:txBody>
      </p:sp>
      <p:sp>
        <p:nvSpPr>
          <p:cNvPr id="5" name="Espaço Reservado para Rodapé 4"/>
          <p:cNvSpPr>
            <a:spLocks noGrp="1"/>
          </p:cNvSpPr>
          <p:nvPr>
            <p:ph type="ftr" sz="quarter" idx="11"/>
          </p:nvPr>
        </p:nvSpPr>
        <p:spPr/>
        <p:txBody>
          <a:bodyPr/>
          <a:lstStyle/>
          <a:p>
            <a:r>
              <a:rPr lang="pt-BR"/>
              <a:t>QXD0221 – Interação Humano-Computador</a:t>
            </a:r>
          </a:p>
        </p:txBody>
      </p:sp>
      <p:sp>
        <p:nvSpPr>
          <p:cNvPr id="6" name="Espaço Reservado para Número de Slide 5"/>
          <p:cNvSpPr>
            <a:spLocks noGrp="1"/>
          </p:cNvSpPr>
          <p:nvPr>
            <p:ph type="sldNum" sz="quarter" idx="12"/>
          </p:nvPr>
        </p:nvSpPr>
        <p:spPr/>
        <p:txBody>
          <a:bodyPr/>
          <a:lstStyle/>
          <a:p>
            <a:fld id="{264FDF72-4C1E-41D0-B100-1D18DAE97CC9}" type="slidenum">
              <a:rPr lang="pt-BR" smtClean="0"/>
              <a:t>17</a:t>
            </a:fld>
            <a:endParaRPr lang="pt-BR"/>
          </a:p>
        </p:txBody>
      </p:sp>
    </p:spTree>
    <p:extLst>
      <p:ext uri="{BB962C8B-B14F-4D97-AF65-F5344CB8AC3E}">
        <p14:creationId xmlns:p14="http://schemas.microsoft.com/office/powerpoint/2010/main" val="1346910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Tipos de objetivos</a:t>
            </a:r>
          </a:p>
        </p:txBody>
      </p:sp>
      <p:sp>
        <p:nvSpPr>
          <p:cNvPr id="3" name="Espaço Reservado para Conteúdo 2"/>
          <p:cNvSpPr>
            <a:spLocks noGrp="1"/>
          </p:cNvSpPr>
          <p:nvPr>
            <p:ph idx="1"/>
          </p:nvPr>
        </p:nvSpPr>
        <p:spPr/>
        <p:txBody>
          <a:bodyPr>
            <a:normAutofit/>
          </a:bodyPr>
          <a:lstStyle/>
          <a:p>
            <a:r>
              <a:rPr lang="pt-BR" dirty="0"/>
              <a:t>Gerais</a:t>
            </a:r>
          </a:p>
          <a:p>
            <a:pPr lvl="1"/>
            <a:r>
              <a:rPr lang="pt-BR" dirty="0"/>
              <a:t>Objetivos pessoais: não cometer erros, conseguir realizar uma quantidade de trabalho razoável, se divertir, etc.</a:t>
            </a:r>
          </a:p>
          <a:p>
            <a:pPr lvl="2"/>
            <a:r>
              <a:rPr lang="pt-BR" dirty="0"/>
              <a:t>São os mais importantes</a:t>
            </a:r>
          </a:p>
          <a:p>
            <a:pPr lvl="1"/>
            <a:r>
              <a:rPr lang="pt-BR" dirty="0"/>
              <a:t>Objetivos coorporativos: aumentar o lucro, contratar mais pessoas, oferecer mais produtos e serviços, etc.</a:t>
            </a:r>
          </a:p>
          <a:p>
            <a:pPr lvl="2"/>
            <a:r>
              <a:rPr lang="pt-BR" dirty="0"/>
              <a:t>Os usuários vão se esforçar para atingir os objetivos coorporativos, mas somente após seus próprios objetivos pessoais terem sido atingidos</a:t>
            </a:r>
          </a:p>
          <a:p>
            <a:pPr lvl="1"/>
            <a:r>
              <a:rPr lang="pt-BR" dirty="0"/>
              <a:t>Objetivos práticos: evitar reuniões, processar as requisições do cliente, registrar um pedido de um cliente, etc.</a:t>
            </a:r>
          </a:p>
          <a:p>
            <a:pPr lvl="2"/>
            <a:r>
              <a:rPr lang="pt-BR" dirty="0"/>
              <a:t>Uma persona não precisa atingir todos os objetivos práticos de uma vez, mas ela nunca deve ter um de seus objetivos pessoais violados</a:t>
            </a:r>
          </a:p>
          <a:p>
            <a:pPr lvl="1"/>
            <a:endParaRPr lang="pt-BR" dirty="0"/>
          </a:p>
        </p:txBody>
      </p:sp>
      <p:sp>
        <p:nvSpPr>
          <p:cNvPr id="5" name="Espaço Reservado para Rodapé 4"/>
          <p:cNvSpPr>
            <a:spLocks noGrp="1"/>
          </p:cNvSpPr>
          <p:nvPr>
            <p:ph type="ftr" sz="quarter" idx="11"/>
          </p:nvPr>
        </p:nvSpPr>
        <p:spPr/>
        <p:txBody>
          <a:bodyPr/>
          <a:lstStyle/>
          <a:p>
            <a:r>
              <a:rPr lang="pt-BR"/>
              <a:t>QXD0221 – Interação Humano-Computador</a:t>
            </a:r>
          </a:p>
        </p:txBody>
      </p:sp>
      <p:sp>
        <p:nvSpPr>
          <p:cNvPr id="6" name="Espaço Reservado para Número de Slide 5"/>
          <p:cNvSpPr>
            <a:spLocks noGrp="1"/>
          </p:cNvSpPr>
          <p:nvPr>
            <p:ph type="sldNum" sz="quarter" idx="12"/>
          </p:nvPr>
        </p:nvSpPr>
        <p:spPr/>
        <p:txBody>
          <a:bodyPr/>
          <a:lstStyle/>
          <a:p>
            <a:fld id="{264FDF72-4C1E-41D0-B100-1D18DAE97CC9}" type="slidenum">
              <a:rPr lang="pt-BR" smtClean="0"/>
              <a:t>18</a:t>
            </a:fld>
            <a:endParaRPr lang="pt-BR"/>
          </a:p>
        </p:txBody>
      </p:sp>
    </p:spTree>
    <p:extLst>
      <p:ext uri="{BB962C8B-B14F-4D97-AF65-F5344CB8AC3E}">
        <p14:creationId xmlns:p14="http://schemas.microsoft.com/office/powerpoint/2010/main" val="3039855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Tipos de objetivos</a:t>
            </a:r>
          </a:p>
        </p:txBody>
      </p:sp>
      <p:sp>
        <p:nvSpPr>
          <p:cNvPr id="3" name="Espaço Reservado para Conteúdo 2"/>
          <p:cNvSpPr>
            <a:spLocks noGrp="1"/>
          </p:cNvSpPr>
          <p:nvPr>
            <p:ph idx="1"/>
          </p:nvPr>
        </p:nvSpPr>
        <p:spPr/>
        <p:txBody>
          <a:bodyPr>
            <a:normAutofit/>
          </a:bodyPr>
          <a:lstStyle/>
          <a:p>
            <a:r>
              <a:rPr lang="pt-BR" dirty="0"/>
              <a:t>Com base nos níveis de processamento cognitivo</a:t>
            </a:r>
          </a:p>
          <a:p>
            <a:pPr lvl="1"/>
            <a:r>
              <a:rPr lang="pt-BR" dirty="0"/>
              <a:t>Objetivos de experiência = Como o usuário deseja se sentir</a:t>
            </a:r>
          </a:p>
          <a:p>
            <a:pPr lvl="2"/>
            <a:r>
              <a:rPr lang="pt-BR" dirty="0"/>
              <a:t>No controle, se divertir, relaxar, permanecer alerta, manter o foco, não se sentir estúpido</a:t>
            </a:r>
          </a:p>
          <a:p>
            <a:pPr lvl="2"/>
            <a:r>
              <a:rPr lang="pt-BR" dirty="0">
                <a:sym typeface="Wingdings" panose="05000000000000000000" pitchFamily="2" charset="2"/>
              </a:rPr>
              <a:t>Maior atenção às características físicas do sistema</a:t>
            </a:r>
            <a:endParaRPr lang="pt-BR" dirty="0"/>
          </a:p>
          <a:p>
            <a:pPr lvl="1"/>
            <a:r>
              <a:rPr lang="pt-BR" dirty="0"/>
              <a:t>Objetivos finais = O que o usuário deseja fazer</a:t>
            </a:r>
          </a:p>
          <a:p>
            <a:pPr lvl="2"/>
            <a:r>
              <a:rPr lang="pt-BR" dirty="0"/>
              <a:t>Manter contato com amigos e familiares, concluir sua lista de tarefas no final de um dia de trabalho, encontrar músicas, ser notificado de problemas</a:t>
            </a:r>
          </a:p>
          <a:p>
            <a:pPr lvl="1"/>
            <a:r>
              <a:rPr lang="pt-BR" dirty="0"/>
              <a:t>Objetivos de vida = Quem o usuário deseja ser</a:t>
            </a:r>
          </a:p>
          <a:p>
            <a:pPr lvl="2"/>
            <a:r>
              <a:rPr lang="pt-BR" dirty="0"/>
              <a:t>Viver uma boa vida, ter sucesso em suas ambições, se tornar um especialista, ser popular e respeitado pelos colegas</a:t>
            </a:r>
          </a:p>
          <a:p>
            <a:pPr lvl="1"/>
            <a:endParaRPr lang="pt-BR" dirty="0"/>
          </a:p>
          <a:p>
            <a:pPr marL="68580" indent="0">
              <a:buNone/>
            </a:pPr>
            <a:endParaRPr lang="pt-BR" dirty="0"/>
          </a:p>
          <a:p>
            <a:pPr lvl="1"/>
            <a:endParaRPr lang="pt-BR" dirty="0"/>
          </a:p>
        </p:txBody>
      </p:sp>
      <p:sp>
        <p:nvSpPr>
          <p:cNvPr id="5" name="Espaço Reservado para Rodapé 4"/>
          <p:cNvSpPr>
            <a:spLocks noGrp="1"/>
          </p:cNvSpPr>
          <p:nvPr>
            <p:ph type="ftr" sz="quarter" idx="11"/>
          </p:nvPr>
        </p:nvSpPr>
        <p:spPr/>
        <p:txBody>
          <a:bodyPr/>
          <a:lstStyle/>
          <a:p>
            <a:r>
              <a:rPr lang="pt-BR"/>
              <a:t>QXD0221 – Interação Humano-Computador</a:t>
            </a:r>
          </a:p>
        </p:txBody>
      </p:sp>
      <p:sp>
        <p:nvSpPr>
          <p:cNvPr id="6" name="Espaço Reservado para Número de Slide 5"/>
          <p:cNvSpPr>
            <a:spLocks noGrp="1"/>
          </p:cNvSpPr>
          <p:nvPr>
            <p:ph type="sldNum" sz="quarter" idx="12"/>
          </p:nvPr>
        </p:nvSpPr>
        <p:spPr/>
        <p:txBody>
          <a:bodyPr/>
          <a:lstStyle/>
          <a:p>
            <a:fld id="{264FDF72-4C1E-41D0-B100-1D18DAE97CC9}" type="slidenum">
              <a:rPr lang="pt-BR" smtClean="0"/>
              <a:t>19</a:t>
            </a:fld>
            <a:endParaRPr lang="pt-BR"/>
          </a:p>
        </p:txBody>
      </p:sp>
    </p:spTree>
    <p:extLst>
      <p:ext uri="{BB962C8B-B14F-4D97-AF65-F5344CB8AC3E}">
        <p14:creationId xmlns:p14="http://schemas.microsoft.com/office/powerpoint/2010/main" val="3769741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Organizando a análise</a:t>
            </a:r>
          </a:p>
        </p:txBody>
      </p:sp>
      <p:sp>
        <p:nvSpPr>
          <p:cNvPr id="3" name="Espaço Reservado para Conteúdo 2"/>
          <p:cNvSpPr>
            <a:spLocks noGrp="1"/>
          </p:cNvSpPr>
          <p:nvPr>
            <p:ph idx="1"/>
          </p:nvPr>
        </p:nvSpPr>
        <p:spPr/>
        <p:txBody>
          <a:bodyPr/>
          <a:lstStyle/>
          <a:p>
            <a:r>
              <a:rPr lang="pt-BR" dirty="0"/>
              <a:t>Existem diversos modelos e representações utilizados para registrar, organizar, refinar e analisar os dados coletados:</a:t>
            </a:r>
          </a:p>
          <a:p>
            <a:pPr lvl="1"/>
            <a:r>
              <a:rPr lang="pt-BR" dirty="0"/>
              <a:t>Perfil de usuário</a:t>
            </a:r>
          </a:p>
          <a:p>
            <a:pPr lvl="1"/>
            <a:r>
              <a:rPr lang="pt-BR" dirty="0"/>
              <a:t>Personas</a:t>
            </a:r>
          </a:p>
          <a:p>
            <a:pPr lvl="1"/>
            <a:r>
              <a:rPr lang="pt-BR" dirty="0"/>
              <a:t>Cenários de análise ou de problema</a:t>
            </a:r>
          </a:p>
          <a:p>
            <a:pPr lvl="1"/>
            <a:r>
              <a:rPr lang="pt-BR" dirty="0"/>
              <a:t>Modelos de tarefas</a:t>
            </a:r>
          </a:p>
        </p:txBody>
      </p:sp>
      <p:sp>
        <p:nvSpPr>
          <p:cNvPr id="5" name="Espaço Reservado para Rodapé 4"/>
          <p:cNvSpPr>
            <a:spLocks noGrp="1"/>
          </p:cNvSpPr>
          <p:nvPr>
            <p:ph type="ftr" sz="quarter" idx="11"/>
          </p:nvPr>
        </p:nvSpPr>
        <p:spPr/>
        <p:txBody>
          <a:bodyPr/>
          <a:lstStyle/>
          <a:p>
            <a:r>
              <a:rPr lang="pt-BR"/>
              <a:t>QXD0221 – Interação Humano-Computador</a:t>
            </a:r>
          </a:p>
        </p:txBody>
      </p:sp>
      <p:sp>
        <p:nvSpPr>
          <p:cNvPr id="7" name="Espaço Reservado para Número de Slide 6"/>
          <p:cNvSpPr>
            <a:spLocks noGrp="1"/>
          </p:cNvSpPr>
          <p:nvPr>
            <p:ph type="sldNum" sz="quarter" idx="12"/>
          </p:nvPr>
        </p:nvSpPr>
        <p:spPr/>
        <p:txBody>
          <a:bodyPr/>
          <a:lstStyle/>
          <a:p>
            <a:fld id="{264FDF72-4C1E-41D0-B100-1D18DAE97CC9}" type="slidenum">
              <a:rPr lang="pt-BR" smtClean="0"/>
              <a:t>2</a:t>
            </a:fld>
            <a:endParaRPr lang="pt-BR"/>
          </a:p>
        </p:txBody>
      </p:sp>
    </p:spTree>
    <p:extLst>
      <p:ext uri="{BB962C8B-B14F-4D97-AF65-F5344CB8AC3E}">
        <p14:creationId xmlns:p14="http://schemas.microsoft.com/office/powerpoint/2010/main" val="73603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Tipos de objetivos</a:t>
            </a:r>
          </a:p>
        </p:txBody>
      </p:sp>
      <p:sp>
        <p:nvSpPr>
          <p:cNvPr id="3" name="Espaço Reservado para Conteúdo 2"/>
          <p:cNvSpPr>
            <a:spLocks noGrp="1"/>
          </p:cNvSpPr>
          <p:nvPr>
            <p:ph idx="1"/>
          </p:nvPr>
        </p:nvSpPr>
        <p:spPr/>
        <p:txBody>
          <a:bodyPr/>
          <a:lstStyle/>
          <a:p>
            <a:r>
              <a:rPr lang="pt-BR" dirty="0"/>
              <a:t>Falsos objetivos</a:t>
            </a:r>
          </a:p>
          <a:p>
            <a:pPr lvl="1"/>
            <a:r>
              <a:rPr lang="pt-BR" dirty="0"/>
              <a:t>Meios para se atingir um fim e não objetivos finais</a:t>
            </a:r>
          </a:p>
          <a:p>
            <a:pPr lvl="1"/>
            <a:r>
              <a:rPr lang="pt-BR" dirty="0"/>
              <a:t>Os objetivos finais são sempre um fim</a:t>
            </a:r>
          </a:p>
          <a:p>
            <a:pPr lvl="1"/>
            <a:r>
              <a:rPr lang="pt-BR" dirty="0"/>
              <a:t>Exemplo: “rodar num navegador”</a:t>
            </a:r>
          </a:p>
          <a:p>
            <a:pPr lvl="2"/>
            <a:r>
              <a:rPr lang="pt-BR" dirty="0"/>
              <a:t>O usuário quer mesmo é ter acesso ao sistema em qualquer lugar</a:t>
            </a:r>
          </a:p>
          <a:p>
            <a:pPr lvl="1"/>
            <a:r>
              <a:rPr lang="pt-BR" dirty="0"/>
              <a:t>Para descobrir se um objetivo é falso, temos que perguntar por que a persona gostaria de atingir aquele objetivo, até chegarmos ao objetivo verdadeiro</a:t>
            </a:r>
          </a:p>
        </p:txBody>
      </p:sp>
      <p:sp>
        <p:nvSpPr>
          <p:cNvPr id="5" name="Espaço Reservado para Rodapé 4"/>
          <p:cNvSpPr>
            <a:spLocks noGrp="1"/>
          </p:cNvSpPr>
          <p:nvPr>
            <p:ph type="ftr" sz="quarter" idx="11"/>
          </p:nvPr>
        </p:nvSpPr>
        <p:spPr/>
        <p:txBody>
          <a:bodyPr/>
          <a:lstStyle/>
          <a:p>
            <a:r>
              <a:rPr lang="pt-BR"/>
              <a:t>QXD0221 – Interação Humano-Computador</a:t>
            </a:r>
          </a:p>
        </p:txBody>
      </p:sp>
      <p:sp>
        <p:nvSpPr>
          <p:cNvPr id="6" name="Espaço Reservado para Número de Slide 5"/>
          <p:cNvSpPr>
            <a:spLocks noGrp="1"/>
          </p:cNvSpPr>
          <p:nvPr>
            <p:ph type="sldNum" sz="quarter" idx="12"/>
          </p:nvPr>
        </p:nvSpPr>
        <p:spPr/>
        <p:txBody>
          <a:bodyPr/>
          <a:lstStyle/>
          <a:p>
            <a:fld id="{264FDF72-4C1E-41D0-B100-1D18DAE97CC9}" type="slidenum">
              <a:rPr lang="pt-BR" smtClean="0"/>
              <a:t>20</a:t>
            </a:fld>
            <a:endParaRPr lang="pt-BR"/>
          </a:p>
        </p:txBody>
      </p:sp>
    </p:spTree>
    <p:extLst>
      <p:ext uri="{BB962C8B-B14F-4D97-AF65-F5344CB8AC3E}">
        <p14:creationId xmlns:p14="http://schemas.microsoft.com/office/powerpoint/2010/main" val="442377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10"/>
          <p:cNvSpPr txBox="1"/>
          <p:nvPr/>
        </p:nvSpPr>
        <p:spPr>
          <a:xfrm>
            <a:off x="1822316" y="116631"/>
            <a:ext cx="8522157" cy="369332"/>
          </a:xfrm>
          <a:prstGeom prst="rect">
            <a:avLst/>
          </a:prstGeom>
          <a:solidFill>
            <a:schemeClr val="bg1"/>
          </a:solidFill>
          <a:ln>
            <a:noFill/>
          </a:ln>
          <a:effectLst/>
        </p:spPr>
        <p:txBody>
          <a:bodyPr wrap="square" rtlCol="0">
            <a:spAutoFit/>
          </a:bodyPr>
          <a:lstStyle/>
          <a:p>
            <a:endParaRPr lang="pt-BR" dirty="0"/>
          </a:p>
        </p:txBody>
      </p:sp>
      <p:sp>
        <p:nvSpPr>
          <p:cNvPr id="2" name="Título 1"/>
          <p:cNvSpPr>
            <a:spLocks noGrp="1"/>
          </p:cNvSpPr>
          <p:nvPr>
            <p:ph type="title"/>
          </p:nvPr>
        </p:nvSpPr>
        <p:spPr>
          <a:xfrm>
            <a:off x="972897" y="485963"/>
            <a:ext cx="9723512" cy="1325563"/>
          </a:xfrm>
        </p:spPr>
        <p:txBody>
          <a:bodyPr/>
          <a:lstStyle/>
          <a:p>
            <a:endParaRPr lang="pt-BR" dirty="0"/>
          </a:p>
        </p:txBody>
      </p:sp>
      <p:sp>
        <p:nvSpPr>
          <p:cNvPr id="3" name="Espaço Reservado para Conteúdo 2"/>
          <p:cNvSpPr>
            <a:spLocks noGrp="1"/>
          </p:cNvSpPr>
          <p:nvPr>
            <p:ph idx="1"/>
          </p:nvPr>
        </p:nvSpPr>
        <p:spPr/>
        <p:txBody>
          <a:bodyPr/>
          <a:lstStyle/>
          <a:p>
            <a:endParaRPr lang="pt-BR" dirty="0"/>
          </a:p>
        </p:txBody>
      </p:sp>
      <p:sp>
        <p:nvSpPr>
          <p:cNvPr id="5" name="Espaço Reservado para Rodapé 4"/>
          <p:cNvSpPr>
            <a:spLocks noGrp="1"/>
          </p:cNvSpPr>
          <p:nvPr>
            <p:ph type="ftr" sz="quarter" idx="11"/>
          </p:nvPr>
        </p:nvSpPr>
        <p:spPr/>
        <p:txBody>
          <a:bodyPr/>
          <a:lstStyle/>
          <a:p>
            <a:r>
              <a:rPr lang="pt-BR"/>
              <a:t>QXD0221 – Interação Humano-Computador</a:t>
            </a:r>
          </a:p>
        </p:txBody>
      </p:sp>
      <p:sp>
        <p:nvSpPr>
          <p:cNvPr id="6" name="Espaço Reservado para Número de Slide 5"/>
          <p:cNvSpPr>
            <a:spLocks noGrp="1"/>
          </p:cNvSpPr>
          <p:nvPr>
            <p:ph type="sldNum" sz="quarter" idx="12"/>
          </p:nvPr>
        </p:nvSpPr>
        <p:spPr/>
        <p:txBody>
          <a:bodyPr/>
          <a:lstStyle/>
          <a:p>
            <a:fld id="{264FDF72-4C1E-41D0-B100-1D18DAE97CC9}" type="slidenum">
              <a:rPr lang="pt-BR" smtClean="0"/>
              <a:t>21</a:t>
            </a:fld>
            <a:endParaRPr lang="pt-BR"/>
          </a:p>
        </p:txBody>
      </p:sp>
      <p:grpSp>
        <p:nvGrpSpPr>
          <p:cNvPr id="13" name="Grupo 9"/>
          <p:cNvGrpSpPr/>
          <p:nvPr/>
        </p:nvGrpSpPr>
        <p:grpSpPr>
          <a:xfrm>
            <a:off x="1807568" y="116632"/>
            <a:ext cx="8536905" cy="6170920"/>
            <a:chOff x="179512" y="334099"/>
            <a:chExt cx="8536905" cy="6170920"/>
          </a:xfrm>
          <a:effectLst/>
        </p:grpSpPr>
        <p:sp>
          <p:nvSpPr>
            <p:cNvPr id="14" name="CaixaDeTexto 13"/>
            <p:cNvSpPr txBox="1"/>
            <p:nvPr/>
          </p:nvSpPr>
          <p:spPr>
            <a:xfrm>
              <a:off x="179512" y="334099"/>
              <a:ext cx="8536905" cy="6170920"/>
            </a:xfrm>
            <a:prstGeom prst="rect">
              <a:avLst/>
            </a:prstGeom>
            <a:solidFill>
              <a:schemeClr val="bg1"/>
            </a:solidFill>
            <a:ln>
              <a:solidFill>
                <a:schemeClr val="accent1"/>
              </a:solidFill>
            </a:ln>
          </p:spPr>
          <p:txBody>
            <a:bodyPr wrap="square" rtlCol="0">
              <a:spAutoFit/>
            </a:bodyPr>
            <a:lstStyle/>
            <a:p>
              <a:pPr marL="114300" algn="just">
                <a:spcBef>
                  <a:spcPts val="600"/>
                </a:spcBef>
              </a:pPr>
              <a:endParaRPr lang="pt-BR" sz="1600" dirty="0"/>
            </a:p>
            <a:p>
              <a:pPr marL="114300" algn="just">
                <a:spcBef>
                  <a:spcPts val="600"/>
                </a:spcBef>
              </a:pPr>
              <a:endParaRPr lang="pt-BR" sz="1600" dirty="0"/>
            </a:p>
            <a:p>
              <a:pPr marL="114300" algn="just">
                <a:spcBef>
                  <a:spcPts val="600"/>
                </a:spcBef>
              </a:pPr>
              <a:endParaRPr lang="pt-BR" sz="1600" dirty="0"/>
            </a:p>
            <a:p>
              <a:pPr marL="114300" algn="just">
                <a:spcBef>
                  <a:spcPts val="600"/>
                </a:spcBef>
              </a:pPr>
              <a:endParaRPr lang="pt-BR" sz="1600" dirty="0"/>
            </a:p>
            <a:p>
              <a:pPr marL="114300" algn="just">
                <a:spcBef>
                  <a:spcPts val="600"/>
                </a:spcBef>
              </a:pPr>
              <a:endParaRPr lang="pt-BR" sz="1600" dirty="0"/>
            </a:p>
            <a:p>
              <a:pPr marL="114300" algn="just"/>
              <a:r>
                <a:rPr lang="pt-BR" sz="1600" dirty="0"/>
                <a:t>Ela não se importa em ler instruções sobre como proceder para atingir um objetivo, mas gostaria que essas instruções estivessem no ponto em que são necessárias, em ver de ter de buscar num manual separado. Marta gostaria de agilizar o seu trabalho, com acesso mais rápido às funcionalidades que utiliza com frequência como divulgar material, ver se há novidades no fórum de discussão, descobrir quem já entregou cada trabalho e quem está devendo, além de divulgar as correções dos trabalhos dos alunos.</a:t>
              </a:r>
            </a:p>
            <a:p>
              <a:pPr marL="114300" algn="just">
                <a:spcBef>
                  <a:spcPts val="1200"/>
                </a:spcBef>
              </a:pPr>
              <a:r>
                <a:rPr lang="pt-BR" sz="1600" b="1" i="1" dirty="0"/>
                <a:t>Objetivos pessoais:</a:t>
              </a:r>
            </a:p>
            <a:p>
              <a:pPr marL="400050" indent="-285750" algn="just">
                <a:spcBef>
                  <a:spcPts val="600"/>
                </a:spcBef>
                <a:buFont typeface="Arial" panose="020B0604020202020204" pitchFamily="34" charset="0"/>
                <a:buChar char="•"/>
              </a:pPr>
              <a:r>
                <a:rPr lang="pt-BR" sz="1600" dirty="0"/>
                <a:t>não perder tempo</a:t>
              </a:r>
            </a:p>
            <a:p>
              <a:pPr marL="400050" indent="-285750" algn="just">
                <a:spcBef>
                  <a:spcPts val="600"/>
                </a:spcBef>
                <a:buFont typeface="Arial" panose="020B0604020202020204" pitchFamily="34" charset="0"/>
                <a:buChar char="•"/>
              </a:pPr>
              <a:r>
                <a:rPr lang="pt-BR" sz="1600" dirty="0"/>
                <a:t>trabalhar da melhor maneira possível</a:t>
              </a:r>
            </a:p>
            <a:p>
              <a:pPr marL="114300" algn="just">
                <a:spcBef>
                  <a:spcPts val="1200"/>
                </a:spcBef>
              </a:pPr>
              <a:r>
                <a:rPr lang="pt-BR" sz="1600" b="1" i="1" dirty="0"/>
                <a:t>Objetivos práticos:</a:t>
              </a:r>
            </a:p>
            <a:p>
              <a:pPr marL="400050" indent="-285750" algn="just">
                <a:spcBef>
                  <a:spcPts val="600"/>
                </a:spcBef>
                <a:buFont typeface="Arial" panose="020B0604020202020204" pitchFamily="34" charset="0"/>
                <a:buChar char="•"/>
              </a:pPr>
              <a:r>
                <a:rPr lang="pt-BR" sz="1600" dirty="0"/>
                <a:t>utilizar um sistema adequado a cada disciplina e a cada turma; </a:t>
              </a:r>
            </a:p>
            <a:p>
              <a:pPr marL="400050" indent="-285750" algn="just">
                <a:spcBef>
                  <a:spcPts val="600"/>
                </a:spcBef>
                <a:buFont typeface="Arial" panose="020B0604020202020204" pitchFamily="34" charset="0"/>
                <a:buChar char="•"/>
              </a:pPr>
              <a:r>
                <a:rPr lang="pt-BR" sz="1600" dirty="0"/>
                <a:t>divulgar material didático;</a:t>
              </a:r>
            </a:p>
            <a:p>
              <a:pPr marL="400050" indent="-285750" algn="just">
                <a:spcBef>
                  <a:spcPts val="600"/>
                </a:spcBef>
                <a:buFont typeface="Arial" panose="020B0604020202020204" pitchFamily="34" charset="0"/>
                <a:buChar char="•"/>
              </a:pPr>
              <a:r>
                <a:rPr lang="pt-BR" sz="1600" dirty="0"/>
                <a:t>acompanhar e participar das discussões no fórum da disciplina; </a:t>
              </a:r>
            </a:p>
            <a:p>
              <a:pPr marL="400050" indent="-285750" algn="just">
                <a:spcBef>
                  <a:spcPts val="600"/>
                </a:spcBef>
                <a:buFont typeface="Arial" panose="020B0604020202020204" pitchFamily="34" charset="0"/>
                <a:buChar char="•"/>
              </a:pPr>
              <a:r>
                <a:rPr lang="pt-BR" sz="1600" dirty="0"/>
                <a:t>acompanhar a entrega dos trabalhos dos alunos;</a:t>
              </a:r>
            </a:p>
            <a:p>
              <a:pPr marL="400050" indent="-285750" algn="just">
                <a:spcBef>
                  <a:spcPts val="600"/>
                </a:spcBef>
                <a:buFont typeface="Arial" panose="020B0604020202020204" pitchFamily="34" charset="0"/>
                <a:buChar char="•"/>
              </a:pPr>
              <a:r>
                <a:rPr lang="pt-BR" sz="1600" dirty="0"/>
                <a:t>divulgar as correções dos trabalhos dos alunos.</a:t>
              </a:r>
            </a:p>
          </p:txBody>
        </p:sp>
        <p:pic>
          <p:nvPicPr>
            <p:cNvPr id="15" name="Picture 2" descr="D:\Meus Documentos\Docs\FTP\Livro de IHC\material para o site\figuras\persona Mart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328" y="404664"/>
              <a:ext cx="1008112" cy="1343160"/>
            </a:xfrm>
            <a:prstGeom prst="rect">
              <a:avLst/>
            </a:prstGeom>
            <a:noFill/>
            <a:extLst>
              <a:ext uri="{909E8E84-426E-40DD-AFC4-6F175D3DCCD1}">
                <a14:hiddenFill xmlns:a14="http://schemas.microsoft.com/office/drawing/2010/main">
                  <a:solidFill>
                    <a:srgbClr val="FFFFFF"/>
                  </a:solidFill>
                </a14:hiddenFill>
              </a:ext>
            </a:extLst>
          </p:spPr>
        </p:pic>
        <p:sp>
          <p:nvSpPr>
            <p:cNvPr id="16" name="CaixaDeTexto 15"/>
            <p:cNvSpPr txBox="1"/>
            <p:nvPr/>
          </p:nvSpPr>
          <p:spPr>
            <a:xfrm>
              <a:off x="194260" y="444441"/>
              <a:ext cx="7264423" cy="1400383"/>
            </a:xfrm>
            <a:prstGeom prst="rect">
              <a:avLst/>
            </a:prstGeom>
            <a:solidFill>
              <a:schemeClr val="bg1"/>
            </a:solidFill>
            <a:ln>
              <a:noFill/>
            </a:ln>
          </p:spPr>
          <p:txBody>
            <a:bodyPr wrap="square" rtlCol="0">
              <a:spAutoFit/>
            </a:bodyPr>
            <a:lstStyle/>
            <a:p>
              <a:pPr marL="114300" algn="just"/>
              <a:r>
                <a:rPr lang="pt-BR" sz="1600" b="1" dirty="0"/>
                <a:t>Marta Batista, professora – “cada turma é uma turma”</a:t>
              </a:r>
            </a:p>
            <a:p>
              <a:pPr marL="114300" algn="just">
                <a:spcBef>
                  <a:spcPts val="600"/>
                </a:spcBef>
              </a:pPr>
              <a:r>
                <a:rPr lang="pt-BR" sz="1600" dirty="0"/>
                <a:t>Marta Batista é professora da universidade AprendaMais há dois anos. Embora lecione apenas duas disciplinas diferentes, ela gosta de configurar o sistema de apoio às aulas sob medida para cada turma, pois sente que isso contribui para a qualidade do curso.</a:t>
              </a:r>
            </a:p>
          </p:txBody>
        </p:sp>
      </p:grpSp>
    </p:spTree>
    <p:extLst>
      <p:ext uri="{BB962C8B-B14F-4D97-AF65-F5344CB8AC3E}">
        <p14:creationId xmlns:p14="http://schemas.microsoft.com/office/powerpoint/2010/main" val="1824646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A8237A-44F6-4832-BB1A-7A429AA352B8}"/>
              </a:ext>
            </a:extLst>
          </p:cNvPr>
          <p:cNvSpPr>
            <a:spLocks noGrp="1"/>
          </p:cNvSpPr>
          <p:nvPr>
            <p:ph type="title"/>
          </p:nvPr>
        </p:nvSpPr>
        <p:spPr/>
        <p:txBody>
          <a:bodyPr/>
          <a:lstStyle/>
          <a:p>
            <a:r>
              <a:rPr lang="pt-BR" dirty="0" err="1"/>
              <a:t>Proto-personas</a:t>
            </a:r>
            <a:endParaRPr lang="pt-BR" dirty="0"/>
          </a:p>
        </p:txBody>
      </p:sp>
      <p:sp>
        <p:nvSpPr>
          <p:cNvPr id="3" name="Espaço Reservado para Texto 2">
            <a:extLst>
              <a:ext uri="{FF2B5EF4-FFF2-40B4-BE49-F238E27FC236}">
                <a16:creationId xmlns:a16="http://schemas.microsoft.com/office/drawing/2014/main" id="{76B3366C-6788-4DC2-8F79-4B99C3CEEA24}"/>
              </a:ext>
            </a:extLst>
          </p:cNvPr>
          <p:cNvSpPr>
            <a:spLocks noGrp="1"/>
          </p:cNvSpPr>
          <p:nvPr>
            <p:ph type="body" idx="1"/>
          </p:nvPr>
        </p:nvSpPr>
        <p:spPr/>
        <p:txBody>
          <a:bodyPr/>
          <a:lstStyle/>
          <a:p>
            <a:endParaRPr lang="pt-BR"/>
          </a:p>
        </p:txBody>
      </p:sp>
      <p:sp>
        <p:nvSpPr>
          <p:cNvPr id="4" name="Espaço Reservado para Rodapé 3">
            <a:extLst>
              <a:ext uri="{FF2B5EF4-FFF2-40B4-BE49-F238E27FC236}">
                <a16:creationId xmlns:a16="http://schemas.microsoft.com/office/drawing/2014/main" id="{254B7168-6B0D-4AC5-B00F-800425757441}"/>
              </a:ext>
            </a:extLst>
          </p:cNvPr>
          <p:cNvSpPr>
            <a:spLocks noGrp="1"/>
          </p:cNvSpPr>
          <p:nvPr>
            <p:ph type="ftr" sz="quarter" idx="11"/>
          </p:nvPr>
        </p:nvSpPr>
        <p:spPr/>
        <p:txBody>
          <a:bodyPr/>
          <a:lstStyle/>
          <a:p>
            <a:r>
              <a:rPr lang="pt-BR"/>
              <a:t>QXD0221 – Interação Humano-Computador</a:t>
            </a:r>
            <a:endParaRPr lang="pt-BR" dirty="0"/>
          </a:p>
        </p:txBody>
      </p:sp>
      <p:sp>
        <p:nvSpPr>
          <p:cNvPr id="5" name="Espaço Reservado para Número de Slide 4">
            <a:extLst>
              <a:ext uri="{FF2B5EF4-FFF2-40B4-BE49-F238E27FC236}">
                <a16:creationId xmlns:a16="http://schemas.microsoft.com/office/drawing/2014/main" id="{F1CE95CD-E1C5-431F-9349-A66BF84F485E}"/>
              </a:ext>
            </a:extLst>
          </p:cNvPr>
          <p:cNvSpPr>
            <a:spLocks noGrp="1"/>
          </p:cNvSpPr>
          <p:nvPr>
            <p:ph type="sldNum" sz="quarter" idx="12"/>
          </p:nvPr>
        </p:nvSpPr>
        <p:spPr/>
        <p:txBody>
          <a:bodyPr/>
          <a:lstStyle/>
          <a:p>
            <a:fld id="{43200DEA-4D7F-4A5D-AFE3-CCFE36347EB8}" type="slidenum">
              <a:rPr lang="pt-BR" smtClean="0"/>
              <a:t>22</a:t>
            </a:fld>
            <a:endParaRPr lang="pt-BR"/>
          </a:p>
        </p:txBody>
      </p:sp>
    </p:spTree>
    <p:extLst>
      <p:ext uri="{BB962C8B-B14F-4D97-AF65-F5344CB8AC3E}">
        <p14:creationId xmlns:p14="http://schemas.microsoft.com/office/powerpoint/2010/main" val="665473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0E5CBF-0289-41A1-A680-8C1F386BFE1D}"/>
              </a:ext>
            </a:extLst>
          </p:cNvPr>
          <p:cNvSpPr>
            <a:spLocks noGrp="1"/>
          </p:cNvSpPr>
          <p:nvPr>
            <p:ph type="title"/>
          </p:nvPr>
        </p:nvSpPr>
        <p:spPr/>
        <p:txBody>
          <a:bodyPr/>
          <a:lstStyle/>
          <a:p>
            <a:r>
              <a:rPr lang="pt-BR" dirty="0" err="1"/>
              <a:t>Proto-personas</a:t>
            </a:r>
            <a:endParaRPr lang="pt-BR" dirty="0"/>
          </a:p>
        </p:txBody>
      </p:sp>
      <p:sp>
        <p:nvSpPr>
          <p:cNvPr id="3" name="Espaço Reservado para Conteúdo 2">
            <a:extLst>
              <a:ext uri="{FF2B5EF4-FFF2-40B4-BE49-F238E27FC236}">
                <a16:creationId xmlns:a16="http://schemas.microsoft.com/office/drawing/2014/main" id="{9BAA3F33-F575-4C07-8262-D54966CFE49A}"/>
              </a:ext>
            </a:extLst>
          </p:cNvPr>
          <p:cNvSpPr>
            <a:spLocks noGrp="1"/>
          </p:cNvSpPr>
          <p:nvPr>
            <p:ph idx="1"/>
          </p:nvPr>
        </p:nvSpPr>
        <p:spPr/>
        <p:txBody>
          <a:bodyPr/>
          <a:lstStyle/>
          <a:p>
            <a:r>
              <a:rPr lang="pt-BR" dirty="0"/>
              <a:t>“protótipo de persona”</a:t>
            </a:r>
          </a:p>
          <a:p>
            <a:r>
              <a:rPr lang="pt-BR" dirty="0"/>
              <a:t>Anterior às pesquisas de campo</a:t>
            </a:r>
          </a:p>
          <a:p>
            <a:r>
              <a:rPr lang="pt-BR" dirty="0"/>
              <a:t>Baseadas em pesquisas iniciais (</a:t>
            </a:r>
            <a:r>
              <a:rPr lang="pt-BR" dirty="0" err="1"/>
              <a:t>desk</a:t>
            </a:r>
            <a:r>
              <a:rPr lang="pt-BR" dirty="0"/>
              <a:t>), suposições ou expectativas</a:t>
            </a:r>
          </a:p>
          <a:p>
            <a:r>
              <a:rPr lang="pt-BR" dirty="0"/>
              <a:t>Necessárias para “iniciar a conversa” sobre os usuários e o produto</a:t>
            </a:r>
          </a:p>
          <a:p>
            <a:pPr lvl="1"/>
            <a:r>
              <a:rPr lang="pt-BR" dirty="0"/>
              <a:t>Podem definir os próximos passos da pesquisa</a:t>
            </a:r>
          </a:p>
          <a:p>
            <a:r>
              <a:rPr lang="pt-BR" dirty="0"/>
              <a:t>Devem ser validadas ou refutadas com a pesquisa real</a:t>
            </a:r>
          </a:p>
          <a:p>
            <a:r>
              <a:rPr lang="pt-BR" dirty="0"/>
              <a:t>Riscos</a:t>
            </a:r>
          </a:p>
          <a:p>
            <a:pPr lvl="1"/>
            <a:r>
              <a:rPr lang="pt-BR" dirty="0"/>
              <a:t>Estereótipos</a:t>
            </a:r>
          </a:p>
          <a:p>
            <a:pPr lvl="1"/>
            <a:r>
              <a:rPr lang="pt-BR" dirty="0"/>
              <a:t>Não virar “personas”</a:t>
            </a:r>
          </a:p>
        </p:txBody>
      </p:sp>
      <p:sp>
        <p:nvSpPr>
          <p:cNvPr id="4" name="Espaço Reservado para Rodapé 3">
            <a:extLst>
              <a:ext uri="{FF2B5EF4-FFF2-40B4-BE49-F238E27FC236}">
                <a16:creationId xmlns:a16="http://schemas.microsoft.com/office/drawing/2014/main" id="{46CA4BA8-2514-45EB-9628-47F1FAF69ADE}"/>
              </a:ext>
            </a:extLst>
          </p:cNvPr>
          <p:cNvSpPr>
            <a:spLocks noGrp="1"/>
          </p:cNvSpPr>
          <p:nvPr>
            <p:ph type="ftr" sz="quarter" idx="11"/>
          </p:nvPr>
        </p:nvSpPr>
        <p:spPr/>
        <p:txBody>
          <a:bodyPr/>
          <a:lstStyle/>
          <a:p>
            <a:r>
              <a:rPr lang="pt-BR"/>
              <a:t>QXD0221 – Interação Humano-Computador</a:t>
            </a:r>
            <a:endParaRPr lang="pt-BR" dirty="0"/>
          </a:p>
        </p:txBody>
      </p:sp>
      <p:sp>
        <p:nvSpPr>
          <p:cNvPr id="5" name="Espaço Reservado para Número de Slide 4">
            <a:extLst>
              <a:ext uri="{FF2B5EF4-FFF2-40B4-BE49-F238E27FC236}">
                <a16:creationId xmlns:a16="http://schemas.microsoft.com/office/drawing/2014/main" id="{21042431-7BEA-4B4E-86C5-966B69ADD5A4}"/>
              </a:ext>
            </a:extLst>
          </p:cNvPr>
          <p:cNvSpPr>
            <a:spLocks noGrp="1"/>
          </p:cNvSpPr>
          <p:nvPr>
            <p:ph type="sldNum" sz="quarter" idx="12"/>
          </p:nvPr>
        </p:nvSpPr>
        <p:spPr/>
        <p:txBody>
          <a:bodyPr/>
          <a:lstStyle/>
          <a:p>
            <a:fld id="{43200DEA-4D7F-4A5D-AFE3-CCFE36347EB8}" type="slidenum">
              <a:rPr lang="pt-BR" smtClean="0"/>
              <a:pPr/>
              <a:t>23</a:t>
            </a:fld>
            <a:endParaRPr lang="pt-BR"/>
          </a:p>
        </p:txBody>
      </p:sp>
    </p:spTree>
    <p:extLst>
      <p:ext uri="{BB962C8B-B14F-4D97-AF65-F5344CB8AC3E}">
        <p14:creationId xmlns:p14="http://schemas.microsoft.com/office/powerpoint/2010/main" val="2577767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Cenários</a:t>
            </a:r>
          </a:p>
        </p:txBody>
      </p:sp>
      <p:sp>
        <p:nvSpPr>
          <p:cNvPr id="3" name="Espaço Reservado para Texto 2"/>
          <p:cNvSpPr>
            <a:spLocks noGrp="1"/>
          </p:cNvSpPr>
          <p:nvPr>
            <p:ph type="body" idx="1"/>
          </p:nvPr>
        </p:nvSpPr>
        <p:spPr/>
        <p:txBody>
          <a:bodyPr/>
          <a:lstStyle/>
          <a:p>
            <a:r>
              <a:rPr lang="pt-BR" dirty="0"/>
              <a:t>De análise / problema</a:t>
            </a:r>
          </a:p>
          <a:p>
            <a:endParaRPr lang="pt-BR" dirty="0"/>
          </a:p>
        </p:txBody>
      </p:sp>
      <p:sp>
        <p:nvSpPr>
          <p:cNvPr id="5" name="Espaço Reservado para Rodapé 4"/>
          <p:cNvSpPr>
            <a:spLocks noGrp="1"/>
          </p:cNvSpPr>
          <p:nvPr>
            <p:ph type="ftr" sz="quarter" idx="11"/>
          </p:nvPr>
        </p:nvSpPr>
        <p:spPr/>
        <p:txBody>
          <a:bodyPr/>
          <a:lstStyle/>
          <a:p>
            <a:r>
              <a:rPr lang="pt-BR"/>
              <a:t>QXD0221 – Interação Humano-Computador</a:t>
            </a:r>
            <a:endParaRPr lang="pt-BR" dirty="0"/>
          </a:p>
        </p:txBody>
      </p:sp>
      <p:sp>
        <p:nvSpPr>
          <p:cNvPr id="6" name="Espaço Reservado para Número de Slide 5"/>
          <p:cNvSpPr>
            <a:spLocks noGrp="1"/>
          </p:cNvSpPr>
          <p:nvPr>
            <p:ph type="sldNum" sz="quarter" idx="12"/>
          </p:nvPr>
        </p:nvSpPr>
        <p:spPr/>
        <p:txBody>
          <a:bodyPr/>
          <a:lstStyle/>
          <a:p>
            <a:fld id="{43200DEA-4D7F-4A5D-AFE3-CCFE36347EB8}" type="slidenum">
              <a:rPr lang="pt-BR" smtClean="0"/>
              <a:t>24</a:t>
            </a:fld>
            <a:endParaRPr lang="pt-BR"/>
          </a:p>
        </p:txBody>
      </p:sp>
    </p:spTree>
    <p:extLst>
      <p:ext uri="{BB962C8B-B14F-4D97-AF65-F5344CB8AC3E}">
        <p14:creationId xmlns:p14="http://schemas.microsoft.com/office/powerpoint/2010/main" val="2294710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Cenários</a:t>
            </a:r>
          </a:p>
        </p:txBody>
      </p:sp>
      <p:sp>
        <p:nvSpPr>
          <p:cNvPr id="3" name="Espaço Reservado para Conteúdo 2"/>
          <p:cNvSpPr>
            <a:spLocks noGrp="1"/>
          </p:cNvSpPr>
          <p:nvPr>
            <p:ph idx="1"/>
          </p:nvPr>
        </p:nvSpPr>
        <p:spPr/>
        <p:txBody>
          <a:bodyPr>
            <a:normAutofit lnSpcReduction="10000"/>
          </a:bodyPr>
          <a:lstStyle/>
          <a:p>
            <a:r>
              <a:rPr lang="pt-BR" dirty="0"/>
              <a:t>Um cenário é basicamente uma história sobre pessoas realizando uma atividade</a:t>
            </a:r>
          </a:p>
          <a:p>
            <a:r>
              <a:rPr lang="pt-BR" dirty="0"/>
              <a:t>É uma narrativa, textual ou pictórica, concreta, rica em detalhes contextuais, de uma situação de uso da aplicação, envolvendo usuários, processos e dados reais ou potenciais</a:t>
            </a:r>
          </a:p>
          <a:p>
            <a:r>
              <a:rPr lang="pt-BR" dirty="0"/>
              <a:t>Descrevem o comportamento e as experiências dos atores.</a:t>
            </a:r>
          </a:p>
          <a:p>
            <a:r>
              <a:rPr lang="pt-BR" dirty="0"/>
              <a:t>Cada ator possui objetivos que dirigem as tarefas que ele realiza</a:t>
            </a:r>
          </a:p>
          <a:p>
            <a:r>
              <a:rPr lang="pt-BR" dirty="0"/>
              <a:t>Possuem um enredo com uma sequência de ações e eventos</a:t>
            </a:r>
          </a:p>
          <a:p>
            <a:pPr lvl="1"/>
            <a:r>
              <a:rPr lang="pt-BR" dirty="0"/>
              <a:t>O que os usuários fazem, o que acontece com eles, que mudanças ocorrem no ambiente</a:t>
            </a:r>
          </a:p>
          <a:p>
            <a:endParaRPr lang="pt-BR" dirty="0"/>
          </a:p>
          <a:p>
            <a:endParaRPr lang="pt-BR" dirty="0"/>
          </a:p>
          <a:p>
            <a:endParaRPr lang="pt-BR" dirty="0"/>
          </a:p>
        </p:txBody>
      </p:sp>
      <p:sp>
        <p:nvSpPr>
          <p:cNvPr id="5" name="Espaço Reservado para Rodapé 4"/>
          <p:cNvSpPr>
            <a:spLocks noGrp="1"/>
          </p:cNvSpPr>
          <p:nvPr>
            <p:ph type="ftr" sz="quarter" idx="11"/>
          </p:nvPr>
        </p:nvSpPr>
        <p:spPr/>
        <p:txBody>
          <a:bodyPr/>
          <a:lstStyle/>
          <a:p>
            <a:r>
              <a:rPr lang="pt-BR"/>
              <a:t>QXD0221 – Interação Humano-Computador</a:t>
            </a:r>
          </a:p>
        </p:txBody>
      </p:sp>
      <p:sp>
        <p:nvSpPr>
          <p:cNvPr id="6" name="Espaço Reservado para Número de Slide 5"/>
          <p:cNvSpPr>
            <a:spLocks noGrp="1"/>
          </p:cNvSpPr>
          <p:nvPr>
            <p:ph type="sldNum" sz="quarter" idx="12"/>
          </p:nvPr>
        </p:nvSpPr>
        <p:spPr/>
        <p:txBody>
          <a:bodyPr/>
          <a:lstStyle/>
          <a:p>
            <a:fld id="{264FDF72-4C1E-41D0-B100-1D18DAE97CC9}" type="slidenum">
              <a:rPr lang="pt-BR" smtClean="0"/>
              <a:t>25</a:t>
            </a:fld>
            <a:endParaRPr lang="pt-BR"/>
          </a:p>
        </p:txBody>
      </p:sp>
    </p:spTree>
    <p:extLst>
      <p:ext uri="{BB962C8B-B14F-4D97-AF65-F5344CB8AC3E}">
        <p14:creationId xmlns:p14="http://schemas.microsoft.com/office/powerpoint/2010/main" val="2615800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Cenários</a:t>
            </a:r>
          </a:p>
        </p:txBody>
      </p:sp>
      <p:sp>
        <p:nvSpPr>
          <p:cNvPr id="3" name="Espaço Reservado para Conteúdo 2"/>
          <p:cNvSpPr>
            <a:spLocks noGrp="1"/>
          </p:cNvSpPr>
          <p:nvPr>
            <p:ph idx="1"/>
          </p:nvPr>
        </p:nvSpPr>
        <p:spPr/>
        <p:txBody>
          <a:bodyPr>
            <a:normAutofit/>
          </a:bodyPr>
          <a:lstStyle/>
          <a:p>
            <a:r>
              <a:rPr lang="pt-BR" dirty="0"/>
              <a:t>Diferentes objetivos dependendo da etapa</a:t>
            </a:r>
          </a:p>
          <a:p>
            <a:pPr lvl="1"/>
            <a:r>
              <a:rPr lang="pt-BR" dirty="0"/>
              <a:t>Descrever uma história num domínio de atividade ou levantar questões sobre a introdução de tecnologia</a:t>
            </a:r>
          </a:p>
          <a:p>
            <a:pPr lvl="2"/>
            <a:r>
              <a:rPr lang="pt-BR" b="1" dirty="0"/>
              <a:t>Cenário de análise ou problema</a:t>
            </a:r>
          </a:p>
          <a:p>
            <a:pPr lvl="1"/>
            <a:r>
              <a:rPr lang="pt-BR" dirty="0"/>
              <a:t>Explorar diferentes soluções de design</a:t>
            </a:r>
          </a:p>
          <a:p>
            <a:pPr lvl="2"/>
            <a:r>
              <a:rPr lang="pt-BR" b="1" dirty="0"/>
              <a:t>Cenário de interação</a:t>
            </a:r>
          </a:p>
          <a:p>
            <a:pPr lvl="1"/>
            <a:r>
              <a:rPr lang="pt-BR" dirty="0"/>
              <a:t>Avaliar se um produto satisfaz a necessidade dos seus usuários</a:t>
            </a:r>
          </a:p>
          <a:p>
            <a:pPr lvl="2"/>
            <a:r>
              <a:rPr lang="pt-BR" b="1" dirty="0"/>
              <a:t>Cenário de avaliação</a:t>
            </a:r>
          </a:p>
          <a:p>
            <a:r>
              <a:rPr lang="pt-BR" dirty="0"/>
              <a:t>Na atividade de análise, usamos cenários de análise (ou de problema)</a:t>
            </a:r>
          </a:p>
          <a:p>
            <a:pPr lvl="1"/>
            <a:r>
              <a:rPr lang="pt-BR" dirty="0"/>
              <a:t>Histórias sobre o domínio de atividade do usuário, tal como ele existe antes da introdução da tecnologia</a:t>
            </a:r>
          </a:p>
          <a:p>
            <a:endParaRPr lang="pt-BR" b="1" dirty="0"/>
          </a:p>
          <a:p>
            <a:endParaRPr lang="pt-BR" dirty="0"/>
          </a:p>
          <a:p>
            <a:endParaRPr lang="pt-BR" dirty="0"/>
          </a:p>
        </p:txBody>
      </p:sp>
      <p:sp>
        <p:nvSpPr>
          <p:cNvPr id="5" name="Espaço Reservado para Rodapé 4"/>
          <p:cNvSpPr>
            <a:spLocks noGrp="1"/>
          </p:cNvSpPr>
          <p:nvPr>
            <p:ph type="ftr" sz="quarter" idx="11"/>
          </p:nvPr>
        </p:nvSpPr>
        <p:spPr/>
        <p:txBody>
          <a:bodyPr/>
          <a:lstStyle/>
          <a:p>
            <a:r>
              <a:rPr lang="pt-BR"/>
              <a:t>QXD0221 – Interação Humano-Computador</a:t>
            </a:r>
          </a:p>
        </p:txBody>
      </p:sp>
      <p:sp>
        <p:nvSpPr>
          <p:cNvPr id="6" name="Espaço Reservado para Número de Slide 5"/>
          <p:cNvSpPr>
            <a:spLocks noGrp="1"/>
          </p:cNvSpPr>
          <p:nvPr>
            <p:ph type="sldNum" sz="quarter" idx="12"/>
          </p:nvPr>
        </p:nvSpPr>
        <p:spPr/>
        <p:txBody>
          <a:bodyPr/>
          <a:lstStyle/>
          <a:p>
            <a:fld id="{264FDF72-4C1E-41D0-B100-1D18DAE97CC9}" type="slidenum">
              <a:rPr lang="pt-BR" smtClean="0"/>
              <a:t>26</a:t>
            </a:fld>
            <a:endParaRPr lang="pt-BR"/>
          </a:p>
        </p:txBody>
      </p:sp>
    </p:spTree>
    <p:extLst>
      <p:ext uri="{BB962C8B-B14F-4D97-AF65-F5344CB8AC3E}">
        <p14:creationId xmlns:p14="http://schemas.microsoft.com/office/powerpoint/2010/main" val="1428755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Elementos Característicos de um Cenário</a:t>
            </a:r>
          </a:p>
        </p:txBody>
      </p:sp>
      <p:sp>
        <p:nvSpPr>
          <p:cNvPr id="3" name="Espaço Reservado para Conteúdo 2"/>
          <p:cNvSpPr>
            <a:spLocks noGrp="1"/>
          </p:cNvSpPr>
          <p:nvPr>
            <p:ph idx="1"/>
          </p:nvPr>
        </p:nvSpPr>
        <p:spPr/>
        <p:txBody>
          <a:bodyPr>
            <a:normAutofit fontScale="92500" lnSpcReduction="20000"/>
          </a:bodyPr>
          <a:lstStyle/>
          <a:p>
            <a:r>
              <a:rPr lang="pt-BR" b="1" dirty="0"/>
              <a:t>Ambiente ou contexto</a:t>
            </a:r>
            <a:r>
              <a:rPr lang="pt-BR" dirty="0"/>
              <a:t>: detalhes da situação que motivam ou explicam os objetivos, ações e reações dos atores do cenário;</a:t>
            </a:r>
          </a:p>
          <a:p>
            <a:r>
              <a:rPr lang="pt-BR" b="1" dirty="0"/>
              <a:t>Atores</a:t>
            </a:r>
            <a:r>
              <a:rPr lang="pt-BR" dirty="0"/>
              <a:t>: pessoas interagindo com o computador ou outros elementos do ambiente; características pessoais relevantes ao cenário;</a:t>
            </a:r>
          </a:p>
          <a:p>
            <a:pPr lvl="1"/>
            <a:r>
              <a:rPr lang="pt-BR" dirty="0"/>
              <a:t>Personas elaboradas previamente (se houver)</a:t>
            </a:r>
          </a:p>
          <a:p>
            <a:r>
              <a:rPr lang="pt-BR" b="1" dirty="0"/>
              <a:t>Objetivos</a:t>
            </a:r>
            <a:r>
              <a:rPr lang="pt-BR" dirty="0"/>
              <a:t>: efeitos na situação que motivam as ações realizadas pelos atores;</a:t>
            </a:r>
          </a:p>
          <a:p>
            <a:r>
              <a:rPr lang="pt-BR" b="1" dirty="0"/>
              <a:t>Planejamento</a:t>
            </a:r>
            <a:r>
              <a:rPr lang="pt-BR" dirty="0"/>
              <a:t>: atividade mental dirigida para transformar um objetivo em um comportamento ou conjunto de ações;</a:t>
            </a:r>
          </a:p>
          <a:p>
            <a:r>
              <a:rPr lang="pt-BR" b="1" dirty="0"/>
              <a:t>Ações</a:t>
            </a:r>
            <a:r>
              <a:rPr lang="pt-BR" dirty="0"/>
              <a:t>: comportamento observável;</a:t>
            </a:r>
          </a:p>
          <a:p>
            <a:r>
              <a:rPr lang="pt-BR" b="1" dirty="0"/>
              <a:t>Eventos</a:t>
            </a:r>
            <a:r>
              <a:rPr lang="pt-BR" dirty="0"/>
              <a:t>: ações externas ou reações produzidas pelo computador ou outras características do ambiente; </a:t>
            </a:r>
          </a:p>
          <a:p>
            <a:r>
              <a:rPr lang="pt-BR" b="1" dirty="0"/>
              <a:t>Avaliação</a:t>
            </a:r>
            <a:r>
              <a:rPr lang="pt-BR" dirty="0"/>
              <a:t>: atividade mental dirigida para interpretar a situação</a:t>
            </a:r>
          </a:p>
        </p:txBody>
      </p:sp>
      <p:sp>
        <p:nvSpPr>
          <p:cNvPr id="5" name="Espaço Reservado para Rodapé 4"/>
          <p:cNvSpPr>
            <a:spLocks noGrp="1"/>
          </p:cNvSpPr>
          <p:nvPr>
            <p:ph type="ftr" sz="quarter" idx="11"/>
          </p:nvPr>
        </p:nvSpPr>
        <p:spPr/>
        <p:txBody>
          <a:bodyPr/>
          <a:lstStyle/>
          <a:p>
            <a:r>
              <a:rPr lang="pt-BR"/>
              <a:t>QXD0221 – Interação Humano-Computador</a:t>
            </a:r>
          </a:p>
        </p:txBody>
      </p:sp>
      <p:sp>
        <p:nvSpPr>
          <p:cNvPr id="6" name="Espaço Reservado para Número de Slide 5"/>
          <p:cNvSpPr>
            <a:spLocks noGrp="1"/>
          </p:cNvSpPr>
          <p:nvPr>
            <p:ph type="sldNum" sz="quarter" idx="12"/>
          </p:nvPr>
        </p:nvSpPr>
        <p:spPr/>
        <p:txBody>
          <a:bodyPr/>
          <a:lstStyle/>
          <a:p>
            <a:fld id="{264FDF72-4C1E-41D0-B100-1D18DAE97CC9}" type="slidenum">
              <a:rPr lang="pt-BR" smtClean="0"/>
              <a:t>27</a:t>
            </a:fld>
            <a:endParaRPr lang="pt-BR"/>
          </a:p>
        </p:txBody>
      </p:sp>
    </p:spTree>
    <p:extLst>
      <p:ext uri="{BB962C8B-B14F-4D97-AF65-F5344CB8AC3E}">
        <p14:creationId xmlns:p14="http://schemas.microsoft.com/office/powerpoint/2010/main" val="188922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sp>
        <p:nvSpPr>
          <p:cNvPr id="5" name="Espaço Reservado para Rodapé 4"/>
          <p:cNvSpPr>
            <a:spLocks noGrp="1"/>
          </p:cNvSpPr>
          <p:nvPr>
            <p:ph type="ftr" sz="quarter" idx="11"/>
          </p:nvPr>
        </p:nvSpPr>
        <p:spPr/>
        <p:txBody>
          <a:bodyPr/>
          <a:lstStyle/>
          <a:p>
            <a:r>
              <a:rPr lang="pt-BR"/>
              <a:t>QXD0221 – Interação Humano-Computador</a:t>
            </a:r>
          </a:p>
        </p:txBody>
      </p:sp>
      <p:sp>
        <p:nvSpPr>
          <p:cNvPr id="6" name="Espaço Reservado para Número de Slide 5"/>
          <p:cNvSpPr>
            <a:spLocks noGrp="1"/>
          </p:cNvSpPr>
          <p:nvPr>
            <p:ph type="sldNum" sz="quarter" idx="12"/>
          </p:nvPr>
        </p:nvSpPr>
        <p:spPr/>
        <p:txBody>
          <a:bodyPr/>
          <a:lstStyle/>
          <a:p>
            <a:fld id="{264FDF72-4C1E-41D0-B100-1D18DAE97CC9}" type="slidenum">
              <a:rPr lang="pt-BR" smtClean="0"/>
              <a:t>28</a:t>
            </a:fld>
            <a:endParaRPr lang="pt-BR"/>
          </a:p>
        </p:txBody>
      </p:sp>
      <p:sp>
        <p:nvSpPr>
          <p:cNvPr id="7" name="Espaço Reservado para Conteúdo 2"/>
          <p:cNvSpPr txBox="1">
            <a:spLocks/>
          </p:cNvSpPr>
          <p:nvPr/>
        </p:nvSpPr>
        <p:spPr>
          <a:xfrm>
            <a:off x="1703512" y="476672"/>
            <a:ext cx="8712968" cy="5760640"/>
          </a:xfrm>
          <a:prstGeom prst="rect">
            <a:avLst/>
          </a:prstGeom>
          <a:solidFill>
            <a:schemeClr val="bg1"/>
          </a:solidFill>
          <a:ln>
            <a:solidFill>
              <a:schemeClr val="accent1"/>
            </a:solidFill>
          </a:ln>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114300" indent="0">
              <a:buNone/>
            </a:pPr>
            <a:r>
              <a:rPr lang="pt-BR" sz="1800" b="1" dirty="0"/>
              <a:t>Cadastro de projetos finais com coorientador externo não cadastrado</a:t>
            </a:r>
          </a:p>
          <a:p>
            <a:pPr marL="114300" indent="0">
              <a:buNone/>
            </a:pPr>
            <a:r>
              <a:rPr lang="pt-BR" sz="1400" dirty="0"/>
              <a:t>Atores: Joana Marinho (secretária), Fernando Couto (aluno)</a:t>
            </a:r>
          </a:p>
          <a:p>
            <a:pPr marL="114300" indent="0" algn="just">
              <a:spcBef>
                <a:spcPts val="1200"/>
              </a:spcBef>
              <a:buNone/>
            </a:pPr>
            <a:r>
              <a:rPr lang="pt-BR" sz="1800" dirty="0"/>
              <a:t>Na primeira semana de aula, Joana Marinho, secretária do curso de Engenharia Ambiental, precisa cadastrar entre 20 e 30 projetos finais dos alunos no período atual. Um projeto final é um trabalho individual de um aluno sob a orientação de um ou dois professores. Cada aluno preenche um formulário impresso e o entrega na secretaria. Em vez de cadastrar os projetos finais à medida que são entregues, Joana prefere juntar vários para cadastrá-los de uma vez, pois acha que assim perde menos tempo. Joana confere o formulário, verificando se o aluno definiu seu(s) orientador(es) e o título e formato de entrega do seu trabalho (e.g., relatório, software), para então cadastrar os dados no sistema. No caso do aluno Fernando Couto, após informar o título do trabalho e o orientador principal, Joana descobre que o seu coorientador, que não é professor regular do curso, não está cadastrado no sistema. Ela interrompe o cadastramento, pega o e-mail de Fernando da sua ficha cadastral (impressa) e lhe envia uma mensagem solicitando os dados do seu coorientador externo: nome completo, CPF e e-mail para contato. No dia seguinte, Joana recebe a mensagem de resposta de Fernando com os dados solicitados. Ela então reinicia o cadastro do projeto final de Fernando, sem poder aproveitar o que foi feito na véspera. Ao terminar o cadastro, Joana entra no seu sistema de correio eletrônico e envia uma mensagem para todos os envolvidos (aluno e coorientadores), para que eles confiram os dados cadastrados e confirmem sua participação no projeto.</a:t>
            </a:r>
          </a:p>
        </p:txBody>
      </p:sp>
      <p:sp>
        <p:nvSpPr>
          <p:cNvPr id="8" name="CaixaDeTexto 7"/>
          <p:cNvSpPr txBox="1"/>
          <p:nvPr/>
        </p:nvSpPr>
        <p:spPr>
          <a:xfrm>
            <a:off x="7536160" y="764704"/>
            <a:ext cx="4522648" cy="461665"/>
          </a:xfrm>
          <a:prstGeom prst="rect">
            <a:avLst/>
          </a:prstGeom>
          <a:solidFill>
            <a:schemeClr val="bg1"/>
          </a:solidFill>
          <a:ln>
            <a:solidFill>
              <a:schemeClr val="accent1"/>
            </a:solidFill>
          </a:ln>
        </p:spPr>
        <p:txBody>
          <a:bodyPr wrap="none" rtlCol="0">
            <a:spAutoFit/>
          </a:bodyPr>
          <a:lstStyle/>
          <a:p>
            <a:pPr algn="ctr"/>
            <a:r>
              <a:rPr lang="pt-BR" sz="2400" b="1" dirty="0"/>
              <a:t>Pontos problemáticos do cenário?</a:t>
            </a:r>
          </a:p>
        </p:txBody>
      </p:sp>
    </p:spTree>
    <p:extLst>
      <p:ext uri="{BB962C8B-B14F-4D97-AF65-F5344CB8AC3E}">
        <p14:creationId xmlns:p14="http://schemas.microsoft.com/office/powerpoint/2010/main" val="211163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sp>
        <p:nvSpPr>
          <p:cNvPr id="5" name="Espaço Reservado para Rodapé 4"/>
          <p:cNvSpPr>
            <a:spLocks noGrp="1"/>
          </p:cNvSpPr>
          <p:nvPr>
            <p:ph type="ftr" sz="quarter" idx="11"/>
          </p:nvPr>
        </p:nvSpPr>
        <p:spPr/>
        <p:txBody>
          <a:bodyPr/>
          <a:lstStyle/>
          <a:p>
            <a:r>
              <a:rPr lang="pt-BR"/>
              <a:t>QXD0221 – Interação Humano-Computador</a:t>
            </a:r>
          </a:p>
        </p:txBody>
      </p:sp>
      <p:sp>
        <p:nvSpPr>
          <p:cNvPr id="6" name="Espaço Reservado para Número de Slide 5"/>
          <p:cNvSpPr>
            <a:spLocks noGrp="1"/>
          </p:cNvSpPr>
          <p:nvPr>
            <p:ph type="sldNum" sz="quarter" idx="12"/>
          </p:nvPr>
        </p:nvSpPr>
        <p:spPr/>
        <p:txBody>
          <a:bodyPr/>
          <a:lstStyle/>
          <a:p>
            <a:fld id="{264FDF72-4C1E-41D0-B100-1D18DAE97CC9}" type="slidenum">
              <a:rPr lang="pt-BR" smtClean="0"/>
              <a:t>29</a:t>
            </a:fld>
            <a:endParaRPr lang="pt-BR"/>
          </a:p>
        </p:txBody>
      </p:sp>
      <p:sp>
        <p:nvSpPr>
          <p:cNvPr id="7" name="Espaço Reservado para Conteúdo 2"/>
          <p:cNvSpPr txBox="1">
            <a:spLocks/>
          </p:cNvSpPr>
          <p:nvPr/>
        </p:nvSpPr>
        <p:spPr>
          <a:xfrm>
            <a:off x="1703512" y="476672"/>
            <a:ext cx="8712968" cy="5760640"/>
          </a:xfrm>
          <a:prstGeom prst="rect">
            <a:avLst/>
          </a:prstGeom>
          <a:solidFill>
            <a:schemeClr val="bg1"/>
          </a:solidFill>
          <a:ln>
            <a:solidFill>
              <a:schemeClr val="accent1"/>
            </a:solidFill>
          </a:ln>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114300" indent="0">
              <a:buNone/>
            </a:pPr>
            <a:r>
              <a:rPr lang="pt-BR" sz="1800" b="1" dirty="0"/>
              <a:t>Cadastro de projetos finais com coorientador externo não cadastrado</a:t>
            </a:r>
          </a:p>
          <a:p>
            <a:pPr marL="114300" indent="0">
              <a:buNone/>
            </a:pPr>
            <a:r>
              <a:rPr lang="pt-BR" sz="1400" dirty="0"/>
              <a:t>Atores: Joana Marinho (secretária), Fernando Couto (aluno)</a:t>
            </a:r>
          </a:p>
          <a:p>
            <a:pPr marL="114300" indent="0" algn="just">
              <a:spcBef>
                <a:spcPts val="1200"/>
              </a:spcBef>
              <a:buNone/>
            </a:pPr>
            <a:r>
              <a:rPr lang="pt-BR" sz="1800" dirty="0"/>
              <a:t>Na primeira semana de aula, Joana Marinho, secretária do curso de Engenharia Ambiental, precisa cadastrar entre 20 e 30 projetos finais dos alunos no período atual. Um projeto final é um trabalho individual de um aluno sob a orientação de um ou dois professores. </a:t>
            </a:r>
            <a:r>
              <a:rPr lang="pt-BR" sz="1800" b="1" dirty="0">
                <a:solidFill>
                  <a:srgbClr val="FF0000"/>
                </a:solidFill>
              </a:rPr>
              <a:t>Cada aluno preenche um formulário impresso e o entrega na secretaria</a:t>
            </a:r>
            <a:r>
              <a:rPr lang="pt-BR" sz="1800" dirty="0"/>
              <a:t>. Em vez de cadastrar os projetos finais à medida que são entregues, Joana prefere juntar vários para cadastrá-los de uma vez, pois acha que assim perde menos tempo. Joana confere o formulário, verificando se o aluno definiu seu(s) orientador(es) e o título e formato de entrega do seu trabalho (e.g., relatório, software), para então cadastrar os dados no sistema. No caso do aluno Fernando Couto, após informar o título do trabalho e o orientador principal, Joana descobre que o seu coorientador, que não é professor regular do curso, não está cadastrado no sistema. </a:t>
            </a:r>
            <a:r>
              <a:rPr lang="pt-BR" sz="1800" b="1" dirty="0">
                <a:solidFill>
                  <a:srgbClr val="FF0000"/>
                </a:solidFill>
              </a:rPr>
              <a:t>Ela interrompe o cadastramento, pega o e-mail de Fernando da sua ficha cadastral (impressa) </a:t>
            </a:r>
            <a:r>
              <a:rPr lang="pt-BR" sz="1800" dirty="0"/>
              <a:t>e </a:t>
            </a:r>
            <a:r>
              <a:rPr lang="pt-BR" sz="1800" b="1" dirty="0">
                <a:solidFill>
                  <a:srgbClr val="FF0000"/>
                </a:solidFill>
              </a:rPr>
              <a:t>lhe envia uma mensagem </a:t>
            </a:r>
            <a:r>
              <a:rPr lang="pt-BR" sz="1800" dirty="0"/>
              <a:t>solicitando os dados do seu coorientador externo: nome completo, CPF e e-mail para contato. No dia seguinte, Joana recebe a mensagem de resposta de Fernando com os dados solicitados. Ela então </a:t>
            </a:r>
            <a:r>
              <a:rPr lang="pt-BR" sz="1800" b="1" dirty="0">
                <a:solidFill>
                  <a:srgbClr val="FF0000"/>
                </a:solidFill>
              </a:rPr>
              <a:t>reinicia o cadastro do projeto final de Fernando, sem poder aproveitar o que foi feito na véspera</a:t>
            </a:r>
            <a:r>
              <a:rPr lang="pt-BR" sz="1800" dirty="0"/>
              <a:t>. Ao terminar o cadastro, Joana entra </a:t>
            </a:r>
            <a:r>
              <a:rPr lang="pt-BR" sz="1800" b="1" dirty="0">
                <a:solidFill>
                  <a:srgbClr val="FF0000"/>
                </a:solidFill>
              </a:rPr>
              <a:t>no seu sistema de correio eletrônico </a:t>
            </a:r>
            <a:r>
              <a:rPr lang="pt-BR" sz="1800" dirty="0"/>
              <a:t>e envia uma mensagem para todos os envolvidos (aluno e coorientadores), para que eles confiram os dados cadastrados e confirmem sua participação no projeto.</a:t>
            </a:r>
          </a:p>
        </p:txBody>
      </p:sp>
    </p:spTree>
    <p:extLst>
      <p:ext uri="{BB962C8B-B14F-4D97-AF65-F5344CB8AC3E}">
        <p14:creationId xmlns:p14="http://schemas.microsoft.com/office/powerpoint/2010/main" val="3386495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Perfil de usuário</a:t>
            </a:r>
          </a:p>
        </p:txBody>
      </p:sp>
      <p:sp>
        <p:nvSpPr>
          <p:cNvPr id="3" name="Espaço Reservado para Texto 2"/>
          <p:cNvSpPr>
            <a:spLocks noGrp="1"/>
          </p:cNvSpPr>
          <p:nvPr>
            <p:ph type="body" idx="1"/>
          </p:nvPr>
        </p:nvSpPr>
        <p:spPr/>
        <p:txBody>
          <a:bodyPr/>
          <a:lstStyle/>
          <a:p>
            <a:endParaRPr lang="pt-BR"/>
          </a:p>
        </p:txBody>
      </p:sp>
      <p:sp>
        <p:nvSpPr>
          <p:cNvPr id="5" name="Espaço Reservado para Rodapé 4"/>
          <p:cNvSpPr>
            <a:spLocks noGrp="1"/>
          </p:cNvSpPr>
          <p:nvPr>
            <p:ph type="ftr" sz="quarter" idx="11"/>
          </p:nvPr>
        </p:nvSpPr>
        <p:spPr/>
        <p:txBody>
          <a:bodyPr/>
          <a:lstStyle/>
          <a:p>
            <a:r>
              <a:rPr lang="pt-BR"/>
              <a:t>QXD0221 – Interação Humano-Computador</a:t>
            </a:r>
            <a:endParaRPr lang="pt-BR" dirty="0"/>
          </a:p>
        </p:txBody>
      </p:sp>
      <p:sp>
        <p:nvSpPr>
          <p:cNvPr id="6" name="Espaço Reservado para Número de Slide 5"/>
          <p:cNvSpPr>
            <a:spLocks noGrp="1"/>
          </p:cNvSpPr>
          <p:nvPr>
            <p:ph type="sldNum" sz="quarter" idx="12"/>
          </p:nvPr>
        </p:nvSpPr>
        <p:spPr/>
        <p:txBody>
          <a:bodyPr/>
          <a:lstStyle/>
          <a:p>
            <a:fld id="{43200DEA-4D7F-4A5D-AFE3-CCFE36347EB8}" type="slidenum">
              <a:rPr lang="pt-BR" smtClean="0"/>
              <a:t>3</a:t>
            </a:fld>
            <a:endParaRPr lang="pt-BR"/>
          </a:p>
        </p:txBody>
      </p:sp>
    </p:spTree>
    <p:extLst>
      <p:ext uri="{BB962C8B-B14F-4D97-AF65-F5344CB8AC3E}">
        <p14:creationId xmlns:p14="http://schemas.microsoft.com/office/powerpoint/2010/main" val="4817064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Design baseado em cenários</a:t>
            </a:r>
          </a:p>
        </p:txBody>
      </p:sp>
      <p:sp>
        <p:nvSpPr>
          <p:cNvPr id="3" name="Espaço Reservado para Conteúdo 2"/>
          <p:cNvSpPr>
            <a:spLocks noGrp="1"/>
          </p:cNvSpPr>
          <p:nvPr>
            <p:ph idx="1"/>
          </p:nvPr>
        </p:nvSpPr>
        <p:spPr/>
        <p:txBody>
          <a:bodyPr/>
          <a:lstStyle/>
          <a:p>
            <a:r>
              <a:rPr lang="pt-BR" dirty="0"/>
              <a:t>O design de IHC baseado em cenários busca, através da concretização de situações de uso, explorar a complexidade da resolução de problemas de design</a:t>
            </a:r>
          </a:p>
          <a:p>
            <a:r>
              <a:rPr lang="pt-BR" dirty="0"/>
              <a:t>Com cenários bem elaborados, os designers têm melhores condições de investigar</a:t>
            </a:r>
          </a:p>
          <a:p>
            <a:pPr lvl="1"/>
            <a:r>
              <a:rPr lang="pt-BR" dirty="0"/>
              <a:t>Quais atividades dos usuários poderiam ser executadas de forma mais eficiente</a:t>
            </a:r>
          </a:p>
          <a:p>
            <a:pPr lvl="1"/>
            <a:r>
              <a:rPr lang="pt-BR" dirty="0"/>
              <a:t>O que se pode modificar nos processos e sistemas atuais</a:t>
            </a:r>
          </a:p>
          <a:p>
            <a:pPr lvl="1"/>
            <a:r>
              <a:rPr lang="pt-BR" dirty="0"/>
              <a:t>Como um sistema novo ou </a:t>
            </a:r>
            <a:r>
              <a:rPr lang="pt-BR" dirty="0" err="1"/>
              <a:t>reprojetado</a:t>
            </a:r>
            <a:r>
              <a:rPr lang="pt-BR" dirty="0"/>
              <a:t> pode melhor apoiar essas atividades</a:t>
            </a:r>
          </a:p>
          <a:p>
            <a:endParaRPr lang="pt-BR" dirty="0"/>
          </a:p>
        </p:txBody>
      </p:sp>
      <p:sp>
        <p:nvSpPr>
          <p:cNvPr id="5" name="Espaço Reservado para Rodapé 4"/>
          <p:cNvSpPr>
            <a:spLocks noGrp="1"/>
          </p:cNvSpPr>
          <p:nvPr>
            <p:ph type="ftr" sz="quarter" idx="11"/>
          </p:nvPr>
        </p:nvSpPr>
        <p:spPr/>
        <p:txBody>
          <a:bodyPr/>
          <a:lstStyle/>
          <a:p>
            <a:r>
              <a:rPr lang="pt-BR"/>
              <a:t>QXD0221 – Interação Humano-Computador</a:t>
            </a:r>
          </a:p>
        </p:txBody>
      </p:sp>
      <p:sp>
        <p:nvSpPr>
          <p:cNvPr id="6" name="Espaço Reservado para Número de Slide 5"/>
          <p:cNvSpPr>
            <a:spLocks noGrp="1"/>
          </p:cNvSpPr>
          <p:nvPr>
            <p:ph type="sldNum" sz="quarter" idx="12"/>
          </p:nvPr>
        </p:nvSpPr>
        <p:spPr/>
        <p:txBody>
          <a:bodyPr/>
          <a:lstStyle/>
          <a:p>
            <a:fld id="{264FDF72-4C1E-41D0-B100-1D18DAE97CC9}" type="slidenum">
              <a:rPr lang="pt-BR" smtClean="0"/>
              <a:t>30</a:t>
            </a:fld>
            <a:endParaRPr lang="pt-BR"/>
          </a:p>
        </p:txBody>
      </p:sp>
    </p:spTree>
    <p:extLst>
      <p:ext uri="{BB962C8B-B14F-4D97-AF65-F5344CB8AC3E}">
        <p14:creationId xmlns:p14="http://schemas.microsoft.com/office/powerpoint/2010/main" val="534022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Conjunto de perguntas – exemplo</a:t>
            </a:r>
          </a:p>
        </p:txBody>
      </p:sp>
      <p:sp>
        <p:nvSpPr>
          <p:cNvPr id="3" name="Espaço Reservado para Conteúdo 2"/>
          <p:cNvSpPr>
            <a:spLocks noGrp="1"/>
          </p:cNvSpPr>
          <p:nvPr>
            <p:ph idx="1"/>
          </p:nvPr>
        </p:nvSpPr>
        <p:spPr/>
        <p:txBody>
          <a:bodyPr>
            <a:normAutofit fontScale="55000" lnSpcReduction="20000"/>
          </a:bodyPr>
          <a:lstStyle/>
          <a:p>
            <a:pPr marL="525780" indent="-457200">
              <a:buSzPct val="100000"/>
              <a:buFont typeface="+mj-lt"/>
              <a:buAutoNum type="arabicPeriod"/>
            </a:pPr>
            <a:r>
              <a:rPr lang="pt-BR" dirty="0"/>
              <a:t>Quem pode/deve cadastrar os dados dos projetos finais no sistema?</a:t>
            </a:r>
          </a:p>
          <a:p>
            <a:pPr marL="525780" indent="-457200">
              <a:buSzPct val="100000"/>
              <a:buFont typeface="+mj-lt"/>
              <a:buAutoNum type="arabicPeriod"/>
            </a:pPr>
            <a:r>
              <a:rPr lang="pt-BR" dirty="0"/>
              <a:t>Quando são cadastrados os projetos finais?</a:t>
            </a:r>
          </a:p>
          <a:p>
            <a:pPr marL="525780" indent="-457200">
              <a:buSzPct val="100000"/>
              <a:buFont typeface="+mj-lt"/>
              <a:buAutoNum type="arabicPeriod"/>
            </a:pPr>
            <a:r>
              <a:rPr lang="pt-BR" dirty="0"/>
              <a:t>Quem fornece os dados?</a:t>
            </a:r>
          </a:p>
          <a:p>
            <a:pPr marL="525780" indent="-457200">
              <a:buSzPct val="100000"/>
              <a:buFont typeface="+mj-lt"/>
              <a:buAutoNum type="arabicPeriod"/>
            </a:pPr>
            <a:r>
              <a:rPr lang="pt-BR" dirty="0"/>
              <a:t>Quais dados devem ser cadastrados?</a:t>
            </a:r>
          </a:p>
          <a:p>
            <a:pPr marL="525780" indent="-457200">
              <a:buSzPct val="100000"/>
              <a:buFont typeface="+mj-lt"/>
              <a:buAutoNum type="arabicPeriod"/>
            </a:pPr>
            <a:r>
              <a:rPr lang="pt-BR" dirty="0"/>
              <a:t>Quantos projetos são cadastrados a cada período?</a:t>
            </a:r>
          </a:p>
          <a:p>
            <a:pPr marL="525780" indent="-457200">
              <a:buSzPct val="100000"/>
              <a:buFont typeface="+mj-lt"/>
              <a:buAutoNum type="arabicPeriod"/>
            </a:pPr>
            <a:r>
              <a:rPr lang="pt-BR" dirty="0"/>
              <a:t>Quem pode orientar um trabalho final?</a:t>
            </a:r>
          </a:p>
          <a:p>
            <a:pPr marL="525780" indent="-457200">
              <a:buSzPct val="100000"/>
              <a:buFont typeface="+mj-lt"/>
              <a:buAutoNum type="arabicPeriod"/>
            </a:pPr>
            <a:r>
              <a:rPr lang="pt-BR" dirty="0"/>
              <a:t>Que dados são necessários para cadastrar um coorientador externo?</a:t>
            </a:r>
          </a:p>
          <a:p>
            <a:pPr marL="525780" indent="-457200">
              <a:buSzPct val="100000"/>
              <a:buFont typeface="+mj-lt"/>
              <a:buAutoNum type="arabicPeriod"/>
            </a:pPr>
            <a:r>
              <a:rPr lang="pt-BR" dirty="0"/>
              <a:t>Como são obtidos os dados de um coorientador externo?</a:t>
            </a:r>
          </a:p>
          <a:p>
            <a:pPr marL="525780" indent="-457200">
              <a:buSzPct val="100000"/>
              <a:buFont typeface="+mj-lt"/>
              <a:buAutoNum type="arabicPeriod"/>
            </a:pPr>
            <a:r>
              <a:rPr lang="pt-BR" dirty="0"/>
              <a:t>De quem depende a conclusão do cadastramento?</a:t>
            </a:r>
          </a:p>
          <a:p>
            <a:pPr marL="525780" indent="-457200">
              <a:buSzPct val="100000"/>
              <a:buFont typeface="+mj-lt"/>
              <a:buAutoNum type="arabicPeriod"/>
            </a:pPr>
            <a:r>
              <a:rPr lang="pt-BR" dirty="0"/>
              <a:t>De que informações os responsáveis precisam para confirmarem o cadastro?</a:t>
            </a:r>
          </a:p>
          <a:p>
            <a:pPr marL="525780" indent="-457200">
              <a:buSzPct val="100000"/>
              <a:buFont typeface="+mj-lt"/>
              <a:buAutoNum type="arabicPeriod"/>
            </a:pPr>
            <a:r>
              <a:rPr lang="pt-BR" dirty="0"/>
              <a:t>Como um envolvido efetua a confirmação do cadastro?</a:t>
            </a:r>
          </a:p>
          <a:p>
            <a:pPr marL="525780" indent="-457200">
              <a:buSzPct val="100000"/>
              <a:buFont typeface="+mj-lt"/>
              <a:buAutoNum type="arabicPeriod"/>
            </a:pPr>
            <a:r>
              <a:rPr lang="pt-BR" dirty="0"/>
              <a:t>Em que pontos a interação pode ser mais eficiente?</a:t>
            </a:r>
          </a:p>
          <a:p>
            <a:pPr marL="525780" indent="-457200">
              <a:buSzPct val="100000"/>
              <a:buFont typeface="+mj-lt"/>
              <a:buAutoNum type="arabicPeriod"/>
            </a:pPr>
            <a:r>
              <a:rPr lang="pt-BR" dirty="0"/>
              <a:t>Como entrar em contato com um aluno?</a:t>
            </a:r>
          </a:p>
          <a:p>
            <a:pPr marL="525780" indent="-457200">
              <a:buSzPct val="100000"/>
              <a:buFont typeface="+mj-lt"/>
              <a:buAutoNum type="arabicPeriod"/>
            </a:pPr>
            <a:r>
              <a:rPr lang="pt-BR" dirty="0"/>
              <a:t>Quem precisa ser notificado da conclusão do cadastro?</a:t>
            </a:r>
          </a:p>
        </p:txBody>
      </p:sp>
      <p:sp>
        <p:nvSpPr>
          <p:cNvPr id="5" name="Espaço Reservado para Rodapé 4"/>
          <p:cNvSpPr>
            <a:spLocks noGrp="1"/>
          </p:cNvSpPr>
          <p:nvPr>
            <p:ph type="ftr" sz="quarter" idx="11"/>
          </p:nvPr>
        </p:nvSpPr>
        <p:spPr/>
        <p:txBody>
          <a:bodyPr/>
          <a:lstStyle/>
          <a:p>
            <a:r>
              <a:rPr lang="pt-BR"/>
              <a:t>QXD0221 – Interação Humano-Computador</a:t>
            </a:r>
          </a:p>
        </p:txBody>
      </p:sp>
      <p:sp>
        <p:nvSpPr>
          <p:cNvPr id="6" name="Espaço Reservado para Número de Slide 5"/>
          <p:cNvSpPr>
            <a:spLocks noGrp="1"/>
          </p:cNvSpPr>
          <p:nvPr>
            <p:ph type="sldNum" sz="quarter" idx="12"/>
          </p:nvPr>
        </p:nvSpPr>
        <p:spPr/>
        <p:txBody>
          <a:bodyPr/>
          <a:lstStyle/>
          <a:p>
            <a:fld id="{264FDF72-4C1E-41D0-B100-1D18DAE97CC9}" type="slidenum">
              <a:rPr lang="pt-BR" smtClean="0"/>
              <a:t>31</a:t>
            </a:fld>
            <a:endParaRPr lang="pt-BR"/>
          </a:p>
        </p:txBody>
      </p:sp>
    </p:spTree>
    <p:extLst>
      <p:ext uri="{BB962C8B-B14F-4D97-AF65-F5344CB8AC3E}">
        <p14:creationId xmlns:p14="http://schemas.microsoft.com/office/powerpoint/2010/main" val="37263723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sp>
        <p:nvSpPr>
          <p:cNvPr id="5" name="Espaço Reservado para Rodapé 4"/>
          <p:cNvSpPr>
            <a:spLocks noGrp="1"/>
          </p:cNvSpPr>
          <p:nvPr>
            <p:ph type="ftr" sz="quarter" idx="11"/>
          </p:nvPr>
        </p:nvSpPr>
        <p:spPr/>
        <p:txBody>
          <a:bodyPr/>
          <a:lstStyle/>
          <a:p>
            <a:r>
              <a:rPr lang="pt-BR"/>
              <a:t>QXD0221 – Interação Humano-Computador</a:t>
            </a:r>
          </a:p>
        </p:txBody>
      </p:sp>
      <p:sp>
        <p:nvSpPr>
          <p:cNvPr id="6" name="Espaço Reservado para Número de Slide 5"/>
          <p:cNvSpPr>
            <a:spLocks noGrp="1"/>
          </p:cNvSpPr>
          <p:nvPr>
            <p:ph type="sldNum" sz="quarter" idx="12"/>
          </p:nvPr>
        </p:nvSpPr>
        <p:spPr/>
        <p:txBody>
          <a:bodyPr/>
          <a:lstStyle/>
          <a:p>
            <a:fld id="{264FDF72-4C1E-41D0-B100-1D18DAE97CC9}" type="slidenum">
              <a:rPr lang="pt-BR" smtClean="0"/>
              <a:t>32</a:t>
            </a:fld>
            <a:endParaRPr lang="pt-BR"/>
          </a:p>
        </p:txBody>
      </p:sp>
      <p:sp>
        <p:nvSpPr>
          <p:cNvPr id="7" name="Espaço Reservado para Conteúdo 2"/>
          <p:cNvSpPr txBox="1">
            <a:spLocks/>
          </p:cNvSpPr>
          <p:nvPr/>
        </p:nvSpPr>
        <p:spPr>
          <a:xfrm>
            <a:off x="1496607" y="378606"/>
            <a:ext cx="9189260" cy="6100787"/>
          </a:xfrm>
          <a:prstGeom prst="rect">
            <a:avLst/>
          </a:prstGeom>
          <a:solidFill>
            <a:schemeClr val="bg1"/>
          </a:solidFill>
          <a:ln>
            <a:solidFill>
              <a:schemeClr val="accent1"/>
            </a:solidFill>
          </a:ln>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114300" indent="0">
              <a:buNone/>
            </a:pPr>
            <a:r>
              <a:rPr lang="pt-BR" sz="1800" b="1" dirty="0">
                <a:solidFill>
                  <a:srgbClr val="010066"/>
                </a:solidFill>
              </a:rPr>
              <a:t>Cadastro de projetos finais com coorientador externo não cadastrado</a:t>
            </a:r>
          </a:p>
          <a:p>
            <a:pPr marL="114300" indent="0">
              <a:buNone/>
            </a:pPr>
            <a:r>
              <a:rPr lang="pt-BR" sz="1400" dirty="0">
                <a:solidFill>
                  <a:srgbClr val="010066"/>
                </a:solidFill>
              </a:rPr>
              <a:t>Atores: Joana Marinho (secretária), Fernando Couto (aluno)</a:t>
            </a:r>
          </a:p>
          <a:p>
            <a:pPr marL="114300" indent="0" algn="just">
              <a:spcBef>
                <a:spcPts val="1200"/>
              </a:spcBef>
              <a:buNone/>
            </a:pPr>
            <a:r>
              <a:rPr lang="pt-BR" sz="1800" dirty="0">
                <a:solidFill>
                  <a:srgbClr val="010066"/>
                </a:solidFill>
              </a:rPr>
              <a:t>Na primeira semana de aula </a:t>
            </a:r>
            <a:r>
              <a:rPr lang="pt-BR" sz="1800" b="1" dirty="0">
                <a:solidFill>
                  <a:srgbClr val="010066"/>
                </a:solidFill>
              </a:rPr>
              <a:t>[2]</a:t>
            </a:r>
            <a:r>
              <a:rPr lang="pt-BR" sz="1800" dirty="0">
                <a:solidFill>
                  <a:srgbClr val="010066"/>
                </a:solidFill>
              </a:rPr>
              <a:t>, Joana Marinho, secretária do curso de Engenharia Ambiental, precisa cadastrar entre 20 e 30 projetos finais dos alunos no período atual </a:t>
            </a:r>
            <a:r>
              <a:rPr lang="pt-BR" sz="1800" b="1" dirty="0">
                <a:solidFill>
                  <a:srgbClr val="010066"/>
                </a:solidFill>
              </a:rPr>
              <a:t>[5]</a:t>
            </a:r>
            <a:r>
              <a:rPr lang="pt-BR" sz="1800" dirty="0">
                <a:solidFill>
                  <a:srgbClr val="010066"/>
                </a:solidFill>
              </a:rPr>
              <a:t>. Um projeto final é um trabalho individual de um aluno sob a orientação de um ou dois professores </a:t>
            </a:r>
            <a:r>
              <a:rPr lang="pt-BR" sz="1800" b="1" dirty="0">
                <a:solidFill>
                  <a:srgbClr val="010066"/>
                </a:solidFill>
              </a:rPr>
              <a:t>[6]</a:t>
            </a:r>
            <a:r>
              <a:rPr lang="pt-BR" sz="1800" dirty="0">
                <a:solidFill>
                  <a:srgbClr val="010066"/>
                </a:solidFill>
              </a:rPr>
              <a:t>. Cada aluno preenche um formulário impresso e o entrega na secretaria </a:t>
            </a:r>
            <a:r>
              <a:rPr lang="pt-BR" sz="1800" b="1" dirty="0">
                <a:solidFill>
                  <a:srgbClr val="010066"/>
                </a:solidFill>
              </a:rPr>
              <a:t>[3]</a:t>
            </a:r>
            <a:r>
              <a:rPr lang="pt-BR" sz="1800" dirty="0">
                <a:solidFill>
                  <a:srgbClr val="010066"/>
                </a:solidFill>
              </a:rPr>
              <a:t>. Em vez de cadastrar os projetos finais à medida que são entregues, Joana prefere juntar vários para cadastrá-los de uma vez, pois acha que assim perde menos tempo </a:t>
            </a:r>
            <a:r>
              <a:rPr lang="pt-BR" sz="1800" b="1" dirty="0">
                <a:solidFill>
                  <a:srgbClr val="010066"/>
                </a:solidFill>
              </a:rPr>
              <a:t>[2]</a:t>
            </a:r>
            <a:r>
              <a:rPr lang="pt-BR" sz="1800" dirty="0">
                <a:solidFill>
                  <a:srgbClr val="010066"/>
                </a:solidFill>
              </a:rPr>
              <a:t>. Joana confere o formulário, verificando se o aluno definiu seu(s) orientador(es) e o título e formato de entrega do seu trabalho (e.g., relatório, software </a:t>
            </a:r>
            <a:r>
              <a:rPr lang="pt-BR" sz="1800" b="1" dirty="0">
                <a:solidFill>
                  <a:srgbClr val="010066"/>
                </a:solidFill>
              </a:rPr>
              <a:t>[4]</a:t>
            </a:r>
            <a:r>
              <a:rPr lang="pt-BR" sz="1800" dirty="0">
                <a:solidFill>
                  <a:srgbClr val="010066"/>
                </a:solidFill>
              </a:rPr>
              <a:t>), para então cadastrar os dados no sistema </a:t>
            </a:r>
            <a:r>
              <a:rPr lang="pt-BR" sz="1800" b="1" dirty="0">
                <a:solidFill>
                  <a:srgbClr val="010066"/>
                </a:solidFill>
              </a:rPr>
              <a:t>[1]</a:t>
            </a:r>
            <a:r>
              <a:rPr lang="pt-BR" sz="1800" dirty="0">
                <a:solidFill>
                  <a:srgbClr val="010066"/>
                </a:solidFill>
              </a:rPr>
              <a:t>. No caso do aluno Fernando Couto, após informar o título do trabalho e o orientador principal, Joana descobre que o seu coorientador, que não é professor regular do curso, não está cadastrado no sistema. Ela interrompe o cadastramento, pega o e-mail de Fernando da sua ficha cadastral (impressa) </a:t>
            </a:r>
            <a:r>
              <a:rPr lang="pt-BR" sz="1800" b="1" dirty="0">
                <a:solidFill>
                  <a:srgbClr val="010066"/>
                </a:solidFill>
              </a:rPr>
              <a:t>[13]</a:t>
            </a:r>
            <a:r>
              <a:rPr lang="pt-BR" sz="1800" dirty="0">
                <a:solidFill>
                  <a:srgbClr val="010066"/>
                </a:solidFill>
              </a:rPr>
              <a:t> e lhe envia uma mensagem </a:t>
            </a:r>
            <a:r>
              <a:rPr lang="pt-BR" sz="1800" b="1" dirty="0">
                <a:solidFill>
                  <a:srgbClr val="010066"/>
                </a:solidFill>
              </a:rPr>
              <a:t>[8]</a:t>
            </a:r>
            <a:r>
              <a:rPr lang="pt-BR" sz="1800" dirty="0">
                <a:solidFill>
                  <a:srgbClr val="010066"/>
                </a:solidFill>
              </a:rPr>
              <a:t> solicitando os dados do seu coorientador externo: nome completo, CPF e e-mail para contato </a:t>
            </a:r>
            <a:r>
              <a:rPr lang="pt-BR" sz="1800" b="1" dirty="0">
                <a:solidFill>
                  <a:srgbClr val="010066"/>
                </a:solidFill>
              </a:rPr>
              <a:t>[7]</a:t>
            </a:r>
            <a:r>
              <a:rPr lang="pt-BR" sz="1800" dirty="0">
                <a:solidFill>
                  <a:srgbClr val="010066"/>
                </a:solidFill>
              </a:rPr>
              <a:t>. No dia seguinte, Joana recebe a mensagem de resposta de Fernando com os dados solicitados. Ela então reinicia o cadastro do projeto final de Fernando, sem poder aproveitar o que foi feito na véspera </a:t>
            </a:r>
            <a:r>
              <a:rPr lang="pt-BR" sz="1800" b="1" dirty="0">
                <a:solidFill>
                  <a:srgbClr val="010066"/>
                </a:solidFill>
              </a:rPr>
              <a:t>[12]</a:t>
            </a:r>
            <a:r>
              <a:rPr lang="pt-BR" sz="1800" dirty="0">
                <a:solidFill>
                  <a:srgbClr val="010066"/>
                </a:solidFill>
              </a:rPr>
              <a:t>. Ao terminar o cadastro, Joana entra no seu sistema de correio eletrônico e envia uma mensagem para todos os envolvidos (aluno e orientadores) </a:t>
            </a:r>
            <a:r>
              <a:rPr lang="pt-BR" sz="1800" b="1" dirty="0">
                <a:solidFill>
                  <a:srgbClr val="010066"/>
                </a:solidFill>
              </a:rPr>
              <a:t>[14]</a:t>
            </a:r>
            <a:r>
              <a:rPr lang="pt-BR" sz="1800" dirty="0">
                <a:solidFill>
                  <a:srgbClr val="010066"/>
                </a:solidFill>
              </a:rPr>
              <a:t>, para que eles confiram os dados cadastrados e confirmem sua participação no projeto </a:t>
            </a:r>
            <a:r>
              <a:rPr lang="pt-BR" sz="1800" b="1" dirty="0">
                <a:solidFill>
                  <a:srgbClr val="010066"/>
                </a:solidFill>
              </a:rPr>
              <a:t>[9]</a:t>
            </a:r>
            <a:r>
              <a:rPr lang="pt-BR" sz="1800" dirty="0">
                <a:solidFill>
                  <a:srgbClr val="010066"/>
                </a:solidFill>
              </a:rPr>
              <a:t>.</a:t>
            </a:r>
          </a:p>
        </p:txBody>
      </p:sp>
    </p:spTree>
    <p:extLst>
      <p:ext uri="{BB962C8B-B14F-4D97-AF65-F5344CB8AC3E}">
        <p14:creationId xmlns:p14="http://schemas.microsoft.com/office/powerpoint/2010/main" val="28454950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ela 15">
            <a:extLst>
              <a:ext uri="{FF2B5EF4-FFF2-40B4-BE49-F238E27FC236}">
                <a16:creationId xmlns:a16="http://schemas.microsoft.com/office/drawing/2014/main" id="{C5871C23-7E62-488A-888D-E6A1F8FF3441}"/>
              </a:ext>
            </a:extLst>
          </p:cNvPr>
          <p:cNvGraphicFramePr>
            <a:graphicFrameLocks noGrp="1"/>
          </p:cNvGraphicFramePr>
          <p:nvPr>
            <p:extLst>
              <p:ext uri="{D42A27DB-BD31-4B8C-83A1-F6EECF244321}">
                <p14:modId xmlns:p14="http://schemas.microsoft.com/office/powerpoint/2010/main" val="1605025605"/>
              </p:ext>
            </p:extLst>
          </p:nvPr>
        </p:nvGraphicFramePr>
        <p:xfrm>
          <a:off x="480412" y="1690688"/>
          <a:ext cx="11231172" cy="4513156"/>
        </p:xfrm>
        <a:graphic>
          <a:graphicData uri="http://schemas.openxmlformats.org/drawingml/2006/table">
            <a:tbl>
              <a:tblPr firstRow="1" bandRow="1">
                <a:tableStyleId>{2D5ABB26-0587-4C30-8999-92F81FD0307C}</a:tableStyleId>
              </a:tblPr>
              <a:tblGrid>
                <a:gridCol w="935068">
                  <a:extLst>
                    <a:ext uri="{9D8B030D-6E8A-4147-A177-3AD203B41FA5}">
                      <a16:colId xmlns:a16="http://schemas.microsoft.com/office/drawing/2014/main" val="1310511890"/>
                    </a:ext>
                  </a:extLst>
                </a:gridCol>
                <a:gridCol w="10296104">
                  <a:extLst>
                    <a:ext uri="{9D8B030D-6E8A-4147-A177-3AD203B41FA5}">
                      <a16:colId xmlns:a16="http://schemas.microsoft.com/office/drawing/2014/main" val="3558299521"/>
                    </a:ext>
                  </a:extLst>
                </a:gridCol>
              </a:tblGrid>
              <a:tr h="1136728">
                <a:tc>
                  <a:txBody>
                    <a:bodyPr/>
                    <a:lstStyle/>
                    <a:p>
                      <a:endParaRPr lang="pt-BR" dirty="0"/>
                    </a:p>
                    <a:p>
                      <a:endParaRPr lang="pt-BR" dirty="0"/>
                    </a:p>
                    <a:p>
                      <a:endParaRPr lang="pt-BR" dirty="0"/>
                    </a:p>
                    <a:p>
                      <a:endParaRPr lang="pt-BR" dirty="0"/>
                    </a:p>
                    <a:p>
                      <a:endParaRPr lang="pt-BR"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dirty="0"/>
                        <a:t>Capítulo 8: Organização do Espaço de Problema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3688337"/>
                  </a:ext>
                </a:extLst>
              </a:tr>
              <a:tr h="1525058">
                <a:tc>
                  <a:txBody>
                    <a:bodyPr/>
                    <a:lstStyle/>
                    <a:p>
                      <a:endParaRPr lang="pt-BR" dirty="0"/>
                    </a:p>
                    <a:p>
                      <a:endParaRPr lang="pt-BR" dirty="0"/>
                    </a:p>
                    <a:p>
                      <a:endParaRPr lang="pt-BR" dirty="0"/>
                    </a:p>
                    <a:p>
                      <a:endParaRPr lang="pt-BR" dirty="0"/>
                    </a:p>
                    <a:p>
                      <a:endParaRPr lang="pt-BR"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dirty="0" err="1"/>
                        <a:t>Chapter</a:t>
                      </a:r>
                      <a:r>
                        <a:rPr lang="pt-BR" sz="1800" dirty="0"/>
                        <a:t> 11 - Persuade </a:t>
                      </a:r>
                      <a:r>
                        <a:rPr lang="pt-BR" sz="1800" dirty="0" err="1"/>
                        <a:t>with</a:t>
                      </a:r>
                      <a:r>
                        <a:rPr lang="pt-BR" sz="1800" dirty="0"/>
                        <a:t> Personas</a:t>
                      </a:r>
                    </a:p>
                    <a:p>
                      <a:endParaRPr lang="pt-BR"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2150780"/>
                  </a:ext>
                </a:extLst>
              </a:tr>
              <a:tr h="1525058">
                <a:tc>
                  <a:txBody>
                    <a:bodyPr/>
                    <a:lstStyle/>
                    <a:p>
                      <a:endParaRPr lang="pt-BR" dirty="0"/>
                    </a:p>
                    <a:p>
                      <a:endParaRPr lang="pt-BR" dirty="0"/>
                    </a:p>
                    <a:p>
                      <a:endParaRPr lang="pt-BR" dirty="0"/>
                    </a:p>
                    <a:p>
                      <a:endParaRPr lang="pt-BR" dirty="0"/>
                    </a:p>
                    <a:p>
                      <a:endParaRPr lang="pt-BR"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pt-BR" sz="1800" dirty="0"/>
                        <a:t>Livro “Design </a:t>
                      </a:r>
                      <a:r>
                        <a:rPr lang="pt-BR" sz="1800" dirty="0" err="1"/>
                        <a:t>Thinking</a:t>
                      </a:r>
                      <a:r>
                        <a:rPr lang="pt-BR" sz="1800" dirty="0"/>
                        <a:t>: Inovação em negócios”</a:t>
                      </a:r>
                    </a:p>
                    <a:p>
                      <a:pPr marL="742950" lvl="1" indent="-285750">
                        <a:buFont typeface="Arial" panose="020B0604020202020204" pitchFamily="34" charset="0"/>
                        <a:buChar char="•"/>
                      </a:pPr>
                      <a:r>
                        <a:rPr lang="pt-BR" sz="1800" dirty="0"/>
                        <a:t>Maurício Vianna, </a:t>
                      </a:r>
                      <a:r>
                        <a:rPr lang="pt-BR" sz="1800" dirty="0" err="1"/>
                        <a:t>Ysmar</a:t>
                      </a:r>
                      <a:r>
                        <a:rPr lang="pt-BR" sz="1800" dirty="0"/>
                        <a:t> Vianna, Isabel K. Adler, Brenda Lucena, Beatriz Russo</a:t>
                      </a:r>
                    </a:p>
                    <a:p>
                      <a:pPr marL="742950" lvl="1" indent="-285750">
                        <a:buFont typeface="Arial" panose="020B0604020202020204" pitchFamily="34" charset="0"/>
                        <a:buChar char="•"/>
                      </a:pPr>
                      <a:r>
                        <a:rPr lang="pt-BR" sz="1800" dirty="0">
                          <a:hlinkClick r:id="rId2"/>
                        </a:rPr>
                        <a:t>http://livrodesignthinking.com.br/livro_dt_MJV.pdf</a:t>
                      </a:r>
                      <a:endParaRPr lang="pt-BR" sz="1800" dirty="0"/>
                    </a:p>
                    <a:p>
                      <a:endParaRPr lang="pt-BR"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9876314"/>
                  </a:ext>
                </a:extLst>
              </a:tr>
            </a:tbl>
          </a:graphicData>
        </a:graphic>
      </p:graphicFrame>
      <p:sp>
        <p:nvSpPr>
          <p:cNvPr id="2" name="Título 1">
            <a:extLst>
              <a:ext uri="{FF2B5EF4-FFF2-40B4-BE49-F238E27FC236}">
                <a16:creationId xmlns:a16="http://schemas.microsoft.com/office/drawing/2014/main" id="{17404CF5-47E1-4CD3-8A4A-F864E4B9CD4A}"/>
              </a:ext>
            </a:extLst>
          </p:cNvPr>
          <p:cNvSpPr>
            <a:spLocks noGrp="1"/>
          </p:cNvSpPr>
          <p:nvPr>
            <p:ph type="title"/>
          </p:nvPr>
        </p:nvSpPr>
        <p:spPr/>
        <p:txBody>
          <a:bodyPr/>
          <a:lstStyle/>
          <a:p>
            <a:r>
              <a:rPr lang="pt-BR" dirty="0"/>
              <a:t>Referências</a:t>
            </a:r>
          </a:p>
        </p:txBody>
      </p:sp>
      <p:sp>
        <p:nvSpPr>
          <p:cNvPr id="4" name="Espaço Reservado para Rodapé 3">
            <a:extLst>
              <a:ext uri="{FF2B5EF4-FFF2-40B4-BE49-F238E27FC236}">
                <a16:creationId xmlns:a16="http://schemas.microsoft.com/office/drawing/2014/main" id="{F054450B-0FD7-41C0-A756-062632EEE6F5}"/>
              </a:ext>
            </a:extLst>
          </p:cNvPr>
          <p:cNvSpPr>
            <a:spLocks noGrp="1"/>
          </p:cNvSpPr>
          <p:nvPr>
            <p:ph type="ftr" sz="quarter" idx="11"/>
          </p:nvPr>
        </p:nvSpPr>
        <p:spPr/>
        <p:txBody>
          <a:bodyPr/>
          <a:lstStyle/>
          <a:p>
            <a:r>
              <a:rPr lang="pt-BR"/>
              <a:t>QXD0221 – Interação Humano-Computador</a:t>
            </a:r>
            <a:endParaRPr lang="pt-BR" dirty="0"/>
          </a:p>
        </p:txBody>
      </p:sp>
      <p:sp>
        <p:nvSpPr>
          <p:cNvPr id="5" name="Espaço Reservado para Número de Slide 4">
            <a:extLst>
              <a:ext uri="{FF2B5EF4-FFF2-40B4-BE49-F238E27FC236}">
                <a16:creationId xmlns:a16="http://schemas.microsoft.com/office/drawing/2014/main" id="{25EB6A63-EB31-411F-83F6-2BF95F592947}"/>
              </a:ext>
            </a:extLst>
          </p:cNvPr>
          <p:cNvSpPr>
            <a:spLocks noGrp="1"/>
          </p:cNvSpPr>
          <p:nvPr>
            <p:ph type="sldNum" sz="quarter" idx="12"/>
          </p:nvPr>
        </p:nvSpPr>
        <p:spPr/>
        <p:txBody>
          <a:bodyPr/>
          <a:lstStyle/>
          <a:p>
            <a:fld id="{43200DEA-4D7F-4A5D-AFE3-CCFE36347EB8}" type="slidenum">
              <a:rPr lang="pt-BR" smtClean="0"/>
              <a:pPr/>
              <a:t>33</a:t>
            </a:fld>
            <a:endParaRPr lang="pt-BR"/>
          </a:p>
        </p:txBody>
      </p:sp>
      <p:pic>
        <p:nvPicPr>
          <p:cNvPr id="10" name="Picture 2">
            <a:extLst>
              <a:ext uri="{FF2B5EF4-FFF2-40B4-BE49-F238E27FC236}">
                <a16:creationId xmlns:a16="http://schemas.microsoft.com/office/drawing/2014/main" id="{4342B9AB-2870-4C7A-82B5-BF63BA619A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411" y="1792847"/>
            <a:ext cx="875051" cy="11320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6" name="Picture 2" descr="UX on the Go: A Flexible Guide to User Experience Design | Amazon.com.br">
            <a:extLst>
              <a:ext uri="{FF2B5EF4-FFF2-40B4-BE49-F238E27FC236}">
                <a16:creationId xmlns:a16="http://schemas.microsoft.com/office/drawing/2014/main" id="{184B22DC-AF67-4342-BF6C-012E0376F5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533" y="3284984"/>
            <a:ext cx="875050" cy="131918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5" name="Picture 2" descr="Capa do livro online &quot;Design Thinking - Inovação em negócios&quot;">
            <a:extLst>
              <a:ext uri="{FF2B5EF4-FFF2-40B4-BE49-F238E27FC236}">
                <a16:creationId xmlns:a16="http://schemas.microsoft.com/office/drawing/2014/main" id="{C9F31D92-E213-40FB-AC8B-0C6F399D24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533" y="4776686"/>
            <a:ext cx="875050" cy="125788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696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Perfil de usuário</a:t>
            </a:r>
          </a:p>
        </p:txBody>
      </p:sp>
      <p:sp>
        <p:nvSpPr>
          <p:cNvPr id="3" name="Espaço Reservado para Conteúdo 2"/>
          <p:cNvSpPr>
            <a:spLocks noGrp="1"/>
          </p:cNvSpPr>
          <p:nvPr>
            <p:ph idx="1"/>
          </p:nvPr>
        </p:nvSpPr>
        <p:spPr/>
        <p:txBody>
          <a:bodyPr>
            <a:normAutofit lnSpcReduction="10000"/>
          </a:bodyPr>
          <a:lstStyle/>
          <a:p>
            <a:r>
              <a:rPr lang="pt-BR" dirty="0"/>
              <a:t>É uma descrição detalhada das características dos usuários</a:t>
            </a:r>
          </a:p>
          <a:p>
            <a:r>
              <a:rPr lang="pt-BR" dirty="0"/>
              <a:t>A partir dos dados coletados</a:t>
            </a:r>
          </a:p>
          <a:p>
            <a:pPr lvl="1"/>
            <a:r>
              <a:rPr lang="pt-BR" dirty="0"/>
              <a:t>Agregar os valores em grupos e faixas</a:t>
            </a:r>
          </a:p>
          <a:p>
            <a:pPr lvl="1"/>
            <a:r>
              <a:rPr lang="pt-BR" dirty="0"/>
              <a:t>Traçar os perfis de usuários com características semelhantes</a:t>
            </a:r>
          </a:p>
          <a:p>
            <a:pPr lvl="1"/>
            <a:r>
              <a:rPr lang="pt-BR" dirty="0"/>
              <a:t>Calcular a proporção de usuários que se encaixam em cada perfil</a:t>
            </a:r>
          </a:p>
          <a:p>
            <a:r>
              <a:rPr lang="pt-BR" dirty="0"/>
              <a:t>Ajuda a entender para quem estamos construindo o produto</a:t>
            </a:r>
          </a:p>
          <a:p>
            <a:pPr lvl="1"/>
            <a:r>
              <a:rPr lang="pt-BR" dirty="0"/>
              <a:t>Quem são os usuários?</a:t>
            </a:r>
          </a:p>
          <a:p>
            <a:pPr lvl="1"/>
            <a:r>
              <a:rPr lang="pt-BR" dirty="0"/>
              <a:t>Quais são seus objetivos?</a:t>
            </a:r>
          </a:p>
          <a:p>
            <a:r>
              <a:rPr lang="pt-BR" dirty="0"/>
              <a:t>Também auxilia no recrutamento de participantes para atividades de análise e avaliação</a:t>
            </a:r>
          </a:p>
        </p:txBody>
      </p:sp>
      <p:sp>
        <p:nvSpPr>
          <p:cNvPr id="5" name="Espaço Reservado para Rodapé 4"/>
          <p:cNvSpPr>
            <a:spLocks noGrp="1"/>
          </p:cNvSpPr>
          <p:nvPr>
            <p:ph type="ftr" sz="quarter" idx="11"/>
          </p:nvPr>
        </p:nvSpPr>
        <p:spPr/>
        <p:txBody>
          <a:bodyPr/>
          <a:lstStyle/>
          <a:p>
            <a:r>
              <a:rPr lang="pt-BR"/>
              <a:t>QXD0221 – Interação Humano-Computador</a:t>
            </a:r>
          </a:p>
        </p:txBody>
      </p:sp>
      <p:sp>
        <p:nvSpPr>
          <p:cNvPr id="6" name="Espaço Reservado para Número de Slide 5"/>
          <p:cNvSpPr>
            <a:spLocks noGrp="1"/>
          </p:cNvSpPr>
          <p:nvPr>
            <p:ph type="sldNum" sz="quarter" idx="12"/>
          </p:nvPr>
        </p:nvSpPr>
        <p:spPr/>
        <p:txBody>
          <a:bodyPr/>
          <a:lstStyle/>
          <a:p>
            <a:fld id="{264FDF72-4C1E-41D0-B100-1D18DAE97CC9}" type="slidenum">
              <a:rPr lang="pt-BR" smtClean="0"/>
              <a:t>4</a:t>
            </a:fld>
            <a:endParaRPr lang="pt-BR"/>
          </a:p>
        </p:txBody>
      </p:sp>
    </p:spTree>
    <p:extLst>
      <p:ext uri="{BB962C8B-B14F-4D97-AF65-F5344CB8AC3E}">
        <p14:creationId xmlns:p14="http://schemas.microsoft.com/office/powerpoint/2010/main" val="595396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Perfil de usuário</a:t>
            </a:r>
          </a:p>
        </p:txBody>
      </p:sp>
      <p:sp>
        <p:nvSpPr>
          <p:cNvPr id="3" name="Espaço Reservado para Conteúdo 2"/>
          <p:cNvSpPr>
            <a:spLocks noGrp="1"/>
          </p:cNvSpPr>
          <p:nvPr>
            <p:ph idx="1"/>
          </p:nvPr>
        </p:nvSpPr>
        <p:spPr/>
        <p:txBody>
          <a:bodyPr/>
          <a:lstStyle/>
          <a:p>
            <a:r>
              <a:rPr lang="pt-BR" dirty="0"/>
              <a:t>Dados do perfil de usuários</a:t>
            </a:r>
          </a:p>
          <a:p>
            <a:pPr lvl="1"/>
            <a:r>
              <a:rPr lang="pt-BR" dirty="0"/>
              <a:t>Sobre o próprio usuário</a:t>
            </a:r>
          </a:p>
          <a:p>
            <a:pPr lvl="1"/>
            <a:r>
              <a:rPr lang="pt-BR" dirty="0"/>
              <a:t>Sobre sua relação com tecnologia</a:t>
            </a:r>
          </a:p>
          <a:p>
            <a:pPr lvl="1"/>
            <a:r>
              <a:rPr lang="pt-BR" dirty="0"/>
              <a:t>Sobre seu conhecimento do domínio</a:t>
            </a:r>
          </a:p>
          <a:p>
            <a:pPr lvl="1"/>
            <a:r>
              <a:rPr lang="pt-BR" dirty="0"/>
              <a:t>Sobre as tarefas que deverá realizar</a:t>
            </a:r>
          </a:p>
          <a:p>
            <a:r>
              <a:rPr lang="pt-BR" dirty="0"/>
              <a:t>Grupos de usuários podem ser determinados com base em suas semelhanças</a:t>
            </a:r>
          </a:p>
          <a:p>
            <a:pPr lvl="1"/>
            <a:r>
              <a:rPr lang="pt-BR" dirty="0"/>
              <a:t>Idade </a:t>
            </a:r>
            <a:r>
              <a:rPr lang="pt-BR" dirty="0">
                <a:sym typeface="Wingdings" panose="05000000000000000000" pitchFamily="2" charset="2"/>
              </a:rPr>
              <a:t> criança, jovem, adulto, idoso etc.</a:t>
            </a:r>
          </a:p>
          <a:p>
            <a:pPr lvl="1"/>
            <a:r>
              <a:rPr lang="pt-BR" dirty="0">
                <a:sym typeface="Wingdings" panose="05000000000000000000" pitchFamily="2" charset="2"/>
              </a:rPr>
              <a:t>Experiência  leigo/novato, especialista</a:t>
            </a:r>
          </a:p>
          <a:p>
            <a:pPr lvl="1"/>
            <a:r>
              <a:rPr lang="pt-BR" dirty="0">
                <a:sym typeface="Wingdings" panose="05000000000000000000" pitchFamily="2" charset="2"/>
              </a:rPr>
              <a:t>Atitudes  </a:t>
            </a:r>
            <a:r>
              <a:rPr lang="pt-BR" dirty="0" err="1">
                <a:sym typeface="Wingdings" panose="05000000000000000000" pitchFamily="2" charset="2"/>
              </a:rPr>
              <a:t>tecnófilos</a:t>
            </a:r>
            <a:r>
              <a:rPr lang="pt-BR" dirty="0">
                <a:sym typeface="Wingdings" panose="05000000000000000000" pitchFamily="2" charset="2"/>
              </a:rPr>
              <a:t>, </a:t>
            </a:r>
            <a:r>
              <a:rPr lang="pt-BR" dirty="0" err="1">
                <a:sym typeface="Wingdings" panose="05000000000000000000" pitchFamily="2" charset="2"/>
              </a:rPr>
              <a:t>tecnófobos</a:t>
            </a:r>
            <a:endParaRPr lang="pt-BR" dirty="0">
              <a:sym typeface="Wingdings" panose="05000000000000000000" pitchFamily="2" charset="2"/>
            </a:endParaRPr>
          </a:p>
          <a:p>
            <a:pPr lvl="1"/>
            <a:r>
              <a:rPr lang="pt-BR" dirty="0"/>
              <a:t>Tarefas primárias </a:t>
            </a:r>
            <a:r>
              <a:rPr lang="pt-BR" dirty="0">
                <a:sym typeface="Wingdings" panose="05000000000000000000" pitchFamily="2" charset="2"/>
              </a:rPr>
              <a:t>compra, venda</a:t>
            </a:r>
          </a:p>
          <a:p>
            <a:endParaRPr lang="pt-BR" dirty="0"/>
          </a:p>
        </p:txBody>
      </p:sp>
      <p:sp>
        <p:nvSpPr>
          <p:cNvPr id="5" name="Espaço Reservado para Rodapé 4"/>
          <p:cNvSpPr>
            <a:spLocks noGrp="1"/>
          </p:cNvSpPr>
          <p:nvPr>
            <p:ph type="ftr" sz="quarter" idx="11"/>
          </p:nvPr>
        </p:nvSpPr>
        <p:spPr/>
        <p:txBody>
          <a:bodyPr/>
          <a:lstStyle/>
          <a:p>
            <a:r>
              <a:rPr lang="pt-BR"/>
              <a:t>QXD0221 – Interação Humano-Computador</a:t>
            </a:r>
          </a:p>
        </p:txBody>
      </p:sp>
      <p:sp>
        <p:nvSpPr>
          <p:cNvPr id="6" name="Espaço Reservado para Número de Slide 5"/>
          <p:cNvSpPr>
            <a:spLocks noGrp="1"/>
          </p:cNvSpPr>
          <p:nvPr>
            <p:ph type="sldNum" sz="quarter" idx="12"/>
          </p:nvPr>
        </p:nvSpPr>
        <p:spPr/>
        <p:txBody>
          <a:bodyPr/>
          <a:lstStyle/>
          <a:p>
            <a:fld id="{264FDF72-4C1E-41D0-B100-1D18DAE97CC9}" type="slidenum">
              <a:rPr lang="pt-BR" smtClean="0"/>
              <a:t>5</a:t>
            </a:fld>
            <a:endParaRPr lang="pt-BR"/>
          </a:p>
        </p:txBody>
      </p:sp>
    </p:spTree>
    <p:extLst>
      <p:ext uri="{BB962C8B-B14F-4D97-AF65-F5344CB8AC3E}">
        <p14:creationId xmlns:p14="http://schemas.microsoft.com/office/powerpoint/2010/main" val="1613920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dirty="0"/>
          </a:p>
        </p:txBody>
      </p:sp>
      <p:sp>
        <p:nvSpPr>
          <p:cNvPr id="5" name="Espaço Reservado para Rodapé 4"/>
          <p:cNvSpPr>
            <a:spLocks noGrp="1"/>
          </p:cNvSpPr>
          <p:nvPr>
            <p:ph type="ftr" sz="quarter" idx="11"/>
          </p:nvPr>
        </p:nvSpPr>
        <p:spPr/>
        <p:txBody>
          <a:bodyPr/>
          <a:lstStyle/>
          <a:p>
            <a:r>
              <a:rPr lang="pt-BR"/>
              <a:t>QXD0221 – Interação Humano-Computador</a:t>
            </a:r>
          </a:p>
        </p:txBody>
      </p:sp>
      <p:sp>
        <p:nvSpPr>
          <p:cNvPr id="6" name="Espaço Reservado para Número de Slide 5"/>
          <p:cNvSpPr>
            <a:spLocks noGrp="1"/>
          </p:cNvSpPr>
          <p:nvPr>
            <p:ph type="sldNum" sz="quarter" idx="12"/>
          </p:nvPr>
        </p:nvSpPr>
        <p:spPr/>
        <p:txBody>
          <a:bodyPr/>
          <a:lstStyle/>
          <a:p>
            <a:fld id="{264FDF72-4C1E-41D0-B100-1D18DAE97CC9}" type="slidenum">
              <a:rPr lang="pt-BR" smtClean="0"/>
              <a:t>6</a:t>
            </a:fld>
            <a:endParaRPr lang="pt-BR"/>
          </a:p>
        </p:txBody>
      </p:sp>
      <p:graphicFrame>
        <p:nvGraphicFramePr>
          <p:cNvPr id="8" name="Espaço Reservado para Conteúdo 3"/>
          <p:cNvGraphicFramePr>
            <a:graphicFrameLocks/>
          </p:cNvGraphicFramePr>
          <p:nvPr>
            <p:extLst>
              <p:ext uri="{D42A27DB-BD31-4B8C-83A1-F6EECF244321}">
                <p14:modId xmlns:p14="http://schemas.microsoft.com/office/powerpoint/2010/main" val="2297182238"/>
              </p:ext>
            </p:extLst>
          </p:nvPr>
        </p:nvGraphicFramePr>
        <p:xfrm>
          <a:off x="1055440" y="548680"/>
          <a:ext cx="10729191" cy="5615479"/>
        </p:xfrm>
        <a:graphic>
          <a:graphicData uri="http://schemas.openxmlformats.org/drawingml/2006/table">
            <a:tbl>
              <a:tblPr firstRow="1" bandRow="1">
                <a:tableStyleId>{5C22544A-7EE6-4342-B048-85BDC9FD1C3A}</a:tableStyleId>
              </a:tblPr>
              <a:tblGrid>
                <a:gridCol w="4896543">
                  <a:extLst>
                    <a:ext uri="{9D8B030D-6E8A-4147-A177-3AD203B41FA5}">
                      <a16:colId xmlns:a16="http://schemas.microsoft.com/office/drawing/2014/main" val="20000"/>
                    </a:ext>
                  </a:extLst>
                </a:gridCol>
                <a:gridCol w="3009178">
                  <a:extLst>
                    <a:ext uri="{9D8B030D-6E8A-4147-A177-3AD203B41FA5}">
                      <a16:colId xmlns:a16="http://schemas.microsoft.com/office/drawing/2014/main" val="1954028300"/>
                    </a:ext>
                  </a:extLst>
                </a:gridCol>
                <a:gridCol w="2823470">
                  <a:extLst>
                    <a:ext uri="{9D8B030D-6E8A-4147-A177-3AD203B41FA5}">
                      <a16:colId xmlns:a16="http://schemas.microsoft.com/office/drawing/2014/main" val="47053408"/>
                    </a:ext>
                  </a:extLst>
                </a:gridCol>
              </a:tblGrid>
              <a:tr h="355850">
                <a:tc>
                  <a:txBody>
                    <a:bodyPr/>
                    <a:lstStyle/>
                    <a:p>
                      <a:r>
                        <a:rPr lang="pt-BR" sz="1800" dirty="0"/>
                        <a:t>perfil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dirty="0"/>
                        <a:t>coordenador 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dirty="0"/>
                        <a:t>coordenador B</a:t>
                      </a:r>
                    </a:p>
                  </a:txBody>
                  <a:tcPr/>
                </a:tc>
                <a:extLst>
                  <a:ext uri="{0D108BD9-81ED-4DB2-BD59-A6C34878D82A}">
                    <a16:rowId xmlns:a16="http://schemas.microsoft.com/office/drawing/2014/main" val="10000"/>
                  </a:ext>
                </a:extLst>
              </a:tr>
              <a:tr h="326196">
                <a:tc>
                  <a:txBody>
                    <a:bodyPr/>
                    <a:lstStyle/>
                    <a:p>
                      <a:r>
                        <a:rPr lang="pt-BR" sz="1600" dirty="0"/>
                        <a:t>percentual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600" dirty="0"/>
                        <a:t>45%</a:t>
                      </a:r>
                    </a:p>
                  </a:txBody>
                  <a:tcPr/>
                </a:tc>
                <a:tc>
                  <a:txBody>
                    <a:bodyPr/>
                    <a:lstStyle/>
                    <a:p>
                      <a:pPr algn="l"/>
                      <a:r>
                        <a:rPr lang="pt-BR" sz="1600" dirty="0"/>
                        <a:t>40%</a:t>
                      </a:r>
                    </a:p>
                  </a:txBody>
                  <a:tcPr/>
                </a:tc>
                <a:extLst>
                  <a:ext uri="{0D108BD9-81ED-4DB2-BD59-A6C34878D82A}">
                    <a16:rowId xmlns:a16="http://schemas.microsoft.com/office/drawing/2014/main" val="10001"/>
                  </a:ext>
                </a:extLst>
              </a:tr>
              <a:tr h="326196">
                <a:tc>
                  <a:txBody>
                    <a:bodyPr/>
                    <a:lstStyle/>
                    <a:p>
                      <a:r>
                        <a:rPr lang="pt-BR" sz="1600" dirty="0"/>
                        <a:t>número (total: 20)</a:t>
                      </a:r>
                    </a:p>
                  </a:txBody>
                  <a:tcPr/>
                </a:tc>
                <a:tc>
                  <a:txBody>
                    <a:bodyPr/>
                    <a:lstStyle/>
                    <a:p>
                      <a:pPr algn="l"/>
                      <a:r>
                        <a:rPr lang="pt-BR" sz="1600" dirty="0"/>
                        <a:t> 9</a:t>
                      </a:r>
                    </a:p>
                  </a:txBody>
                  <a:tcPr/>
                </a:tc>
                <a:tc>
                  <a:txBody>
                    <a:bodyPr/>
                    <a:lstStyle/>
                    <a:p>
                      <a:pPr algn="l"/>
                      <a:r>
                        <a:rPr lang="pt-BR" sz="1600" dirty="0"/>
                        <a:t>8</a:t>
                      </a:r>
                    </a:p>
                  </a:txBody>
                  <a:tcPr/>
                </a:tc>
                <a:extLst>
                  <a:ext uri="{0D108BD9-81ED-4DB2-BD59-A6C34878D82A}">
                    <a16:rowId xmlns:a16="http://schemas.microsoft.com/office/drawing/2014/main" val="10002"/>
                  </a:ext>
                </a:extLst>
              </a:tr>
              <a:tr h="326196">
                <a:tc>
                  <a:txBody>
                    <a:bodyPr/>
                    <a:lstStyle/>
                    <a:p>
                      <a:r>
                        <a:rPr lang="pt-BR" sz="1600" dirty="0"/>
                        <a:t>faixa etária</a:t>
                      </a:r>
                    </a:p>
                  </a:txBody>
                  <a:tcPr/>
                </a:tc>
                <a:tc>
                  <a:txBody>
                    <a:bodyPr/>
                    <a:lstStyle/>
                    <a:p>
                      <a:pPr algn="l"/>
                      <a:r>
                        <a:rPr lang="pt-BR" sz="1600" dirty="0"/>
                        <a:t>[30,40)</a:t>
                      </a:r>
                    </a:p>
                  </a:txBody>
                  <a:tcPr/>
                </a:tc>
                <a:tc>
                  <a:txBody>
                    <a:bodyPr/>
                    <a:lstStyle/>
                    <a:p>
                      <a:pPr algn="l"/>
                      <a:r>
                        <a:rPr lang="pt-BR" sz="1600" dirty="0"/>
                        <a:t>[40,50)</a:t>
                      </a:r>
                    </a:p>
                  </a:txBody>
                  <a:tcPr/>
                </a:tc>
                <a:extLst>
                  <a:ext uri="{0D108BD9-81ED-4DB2-BD59-A6C34878D82A}">
                    <a16:rowId xmlns:a16="http://schemas.microsoft.com/office/drawing/2014/main" val="10003"/>
                  </a:ext>
                </a:extLst>
              </a:tr>
              <a:tr h="326196">
                <a:tc>
                  <a:txBody>
                    <a:bodyPr/>
                    <a:lstStyle/>
                    <a:p>
                      <a:r>
                        <a:rPr lang="pt-BR" sz="1600" dirty="0"/>
                        <a:t>tempo como professor (anos)</a:t>
                      </a:r>
                    </a:p>
                  </a:txBody>
                  <a:tcPr/>
                </a:tc>
                <a:tc>
                  <a:txBody>
                    <a:bodyPr/>
                    <a:lstStyle/>
                    <a:p>
                      <a:pPr algn="l"/>
                      <a:r>
                        <a:rPr lang="pt-BR" sz="1600" dirty="0"/>
                        <a:t>[5,10)</a:t>
                      </a:r>
                    </a:p>
                  </a:txBody>
                  <a:tcPr/>
                </a:tc>
                <a:tc>
                  <a:txBody>
                    <a:bodyPr/>
                    <a:lstStyle/>
                    <a:p>
                      <a:pPr algn="l"/>
                      <a:r>
                        <a:rPr lang="pt-BR" sz="1600" dirty="0"/>
                        <a:t>[10,15)</a:t>
                      </a:r>
                    </a:p>
                  </a:txBody>
                  <a:tcPr/>
                </a:tc>
                <a:extLst>
                  <a:ext uri="{0D108BD9-81ED-4DB2-BD59-A6C34878D82A}">
                    <a16:rowId xmlns:a16="http://schemas.microsoft.com/office/drawing/2014/main" val="10004"/>
                  </a:ext>
                </a:extLst>
              </a:tr>
              <a:tr h="326196">
                <a:tc>
                  <a:txBody>
                    <a:bodyPr/>
                    <a:lstStyle/>
                    <a:p>
                      <a:r>
                        <a:rPr lang="pt-BR" sz="1600" dirty="0"/>
                        <a:t>frequência de uso de tecnologia</a:t>
                      </a:r>
                    </a:p>
                  </a:txBody>
                  <a:tcPr/>
                </a:tc>
                <a:tc>
                  <a:txBody>
                    <a:bodyPr/>
                    <a:lstStyle/>
                    <a:p>
                      <a:pPr algn="l"/>
                      <a:r>
                        <a:rPr lang="pt-BR" sz="1600" dirty="0"/>
                        <a:t>várias vezes ao dia</a:t>
                      </a:r>
                    </a:p>
                  </a:txBody>
                  <a:tcPr/>
                </a:tc>
                <a:tc>
                  <a:txBody>
                    <a:bodyPr/>
                    <a:lstStyle/>
                    <a:p>
                      <a:pPr algn="l"/>
                      <a:r>
                        <a:rPr lang="pt-BR" sz="1600" dirty="0"/>
                        <a:t>várias vezes ao dia</a:t>
                      </a:r>
                    </a:p>
                  </a:txBody>
                  <a:tcPr/>
                </a:tc>
                <a:extLst>
                  <a:ext uri="{0D108BD9-81ED-4DB2-BD59-A6C34878D82A}">
                    <a16:rowId xmlns:a16="http://schemas.microsoft.com/office/drawing/2014/main" val="10005"/>
                  </a:ext>
                </a:extLst>
              </a:tr>
              <a:tr h="504121">
                <a:tc>
                  <a:txBody>
                    <a:bodyPr/>
                    <a:lstStyle/>
                    <a:p>
                      <a:r>
                        <a:rPr lang="pt-BR" sz="1600" dirty="0"/>
                        <a:t>experiência com tecnologia</a:t>
                      </a:r>
                    </a:p>
                    <a:p>
                      <a:r>
                        <a:rPr lang="pt-BR" sz="1200" dirty="0"/>
                        <a:t>alta:  5 - independente / baixa:  1 - precisa de ajuda</a:t>
                      </a:r>
                      <a:endParaRPr lang="pt-BR" sz="1200" i="0" dirty="0"/>
                    </a:p>
                  </a:txBody>
                  <a:tcPr/>
                </a:tc>
                <a:tc>
                  <a:txBody>
                    <a:bodyPr/>
                    <a:lstStyle/>
                    <a:p>
                      <a:pPr algn="l"/>
                      <a:r>
                        <a:rPr lang="pt-BR" sz="1600" dirty="0"/>
                        <a:t>5</a:t>
                      </a:r>
                    </a:p>
                  </a:txBody>
                  <a:tcPr anchor="ctr"/>
                </a:tc>
                <a:tc>
                  <a:txBody>
                    <a:bodyPr/>
                    <a:lstStyle/>
                    <a:p>
                      <a:pPr algn="l"/>
                      <a:r>
                        <a:rPr lang="pt-BR" sz="1600" dirty="0"/>
                        <a:t>4</a:t>
                      </a:r>
                    </a:p>
                  </a:txBody>
                  <a:tcPr anchor="ctr"/>
                </a:tc>
                <a:extLst>
                  <a:ext uri="{0D108BD9-81ED-4DB2-BD59-A6C34878D82A}">
                    <a16:rowId xmlns:a16="http://schemas.microsoft.com/office/drawing/2014/main" val="10006"/>
                  </a:ext>
                </a:extLst>
              </a:tr>
              <a:tr h="504121">
                <a:tc>
                  <a:txBody>
                    <a:bodyPr/>
                    <a:lstStyle/>
                    <a:p>
                      <a:r>
                        <a:rPr lang="pt-BR" sz="1600" dirty="0"/>
                        <a:t>atitude perante tecnologia</a:t>
                      </a:r>
                    </a:p>
                    <a:p>
                      <a:r>
                        <a:rPr lang="pt-BR" sz="1200" dirty="0"/>
                        <a:t>adora:  5 / odeia:  1 (usa porque é obrigado)</a:t>
                      </a:r>
                      <a:endParaRPr lang="pt-BR" sz="1200" i="0" dirty="0"/>
                    </a:p>
                  </a:txBody>
                  <a:tcPr/>
                </a:tc>
                <a:tc>
                  <a:txBody>
                    <a:bodyPr/>
                    <a:lstStyle/>
                    <a:p>
                      <a:pPr algn="l"/>
                      <a:r>
                        <a:rPr lang="pt-BR" sz="1600" dirty="0"/>
                        <a:t>5</a:t>
                      </a:r>
                    </a:p>
                  </a:txBody>
                  <a:tcPr anchor="ctr"/>
                </a:tc>
                <a:tc>
                  <a:txBody>
                    <a:bodyPr/>
                    <a:lstStyle/>
                    <a:p>
                      <a:pPr algn="l"/>
                      <a:r>
                        <a:rPr lang="pt-BR" sz="1600" dirty="0"/>
                        <a:t>4</a:t>
                      </a:r>
                    </a:p>
                  </a:txBody>
                  <a:tcPr anchor="ctr"/>
                </a:tc>
                <a:extLst>
                  <a:ext uri="{0D108BD9-81ED-4DB2-BD59-A6C34878D82A}">
                    <a16:rowId xmlns:a16="http://schemas.microsoft.com/office/drawing/2014/main" val="10007"/>
                  </a:ext>
                </a:extLst>
              </a:tr>
              <a:tr h="326196">
                <a:tc>
                  <a:txBody>
                    <a:bodyPr/>
                    <a:lstStyle/>
                    <a:p>
                      <a:r>
                        <a:rPr lang="pt-BR" sz="1600" dirty="0"/>
                        <a:t>estilo de aprendizado</a:t>
                      </a:r>
                      <a:endParaRPr lang="pt-BR" sz="1600" i="0" dirty="0"/>
                    </a:p>
                  </a:txBody>
                  <a:tcPr/>
                </a:tc>
                <a:tc>
                  <a:txBody>
                    <a:bodyPr/>
                    <a:lstStyle/>
                    <a:p>
                      <a:pPr algn="l"/>
                      <a:r>
                        <a:rPr lang="pt-BR" sz="1600" dirty="0"/>
                        <a:t>aprende fazendo; busca na Web</a:t>
                      </a:r>
                    </a:p>
                  </a:txBody>
                  <a:tcPr/>
                </a:tc>
                <a:tc>
                  <a:txBody>
                    <a:bodyPr/>
                    <a:lstStyle/>
                    <a:p>
                      <a:pPr algn="l"/>
                      <a:r>
                        <a:rPr lang="pt-BR" sz="1600" dirty="0"/>
                        <a:t>lê manual; pergunta ao colega</a:t>
                      </a:r>
                    </a:p>
                  </a:txBody>
                  <a:tcPr/>
                </a:tc>
                <a:extLst>
                  <a:ext uri="{0D108BD9-81ED-4DB2-BD59-A6C34878D82A}">
                    <a16:rowId xmlns:a16="http://schemas.microsoft.com/office/drawing/2014/main" val="10008"/>
                  </a:ext>
                </a:extLst>
              </a:tr>
              <a:tr h="504121">
                <a:tc>
                  <a:txBody>
                    <a:bodyPr/>
                    <a:lstStyle/>
                    <a:p>
                      <a:r>
                        <a:rPr lang="pt-BR" sz="1600" dirty="0"/>
                        <a:t>aplicações mais utilizadas</a:t>
                      </a:r>
                    </a:p>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a:t>1. ed. texto / 2. ed. slides /  3. ferramenta de busca / 4. e-mail / 5. leitor RSS</a:t>
                      </a:r>
                      <a:endParaRPr lang="pt-BR" sz="1600" i="0" dirty="0"/>
                    </a:p>
                  </a:txBody>
                  <a:tcPr/>
                </a:tc>
                <a:tc>
                  <a:txBody>
                    <a:bodyPr/>
                    <a:lstStyle/>
                    <a:p>
                      <a:pPr algn="l"/>
                      <a:r>
                        <a:rPr lang="pt-BR" sz="1600" dirty="0"/>
                        <a:t>4, 5,</a:t>
                      </a:r>
                      <a:r>
                        <a:rPr lang="pt-BR" sz="1600" baseline="0" dirty="0"/>
                        <a:t> 1, 2, 3</a:t>
                      </a:r>
                      <a:endParaRPr lang="pt-BR" sz="1600" dirty="0"/>
                    </a:p>
                  </a:txBody>
                  <a:tcPr/>
                </a:tc>
                <a:tc>
                  <a:txBody>
                    <a:bodyPr/>
                    <a:lstStyle/>
                    <a:p>
                      <a:pPr algn="l"/>
                      <a:r>
                        <a:rPr lang="pt-BR" sz="1600" dirty="0"/>
                        <a:t>4, 1, 2, 3</a:t>
                      </a:r>
                    </a:p>
                  </a:txBody>
                  <a:tcPr/>
                </a:tc>
                <a:extLst>
                  <a:ext uri="{0D108BD9-81ED-4DB2-BD59-A6C34878D82A}">
                    <a16:rowId xmlns:a16="http://schemas.microsoft.com/office/drawing/2014/main" val="10009"/>
                  </a:ext>
                </a:extLst>
              </a:tr>
              <a:tr h="326196">
                <a:tc gridSpan="3">
                  <a:txBody>
                    <a:bodyPr/>
                    <a:lstStyle/>
                    <a:p>
                      <a:pPr algn="l"/>
                      <a:r>
                        <a:rPr lang="pt-BR" sz="1600" dirty="0"/>
                        <a:t>Opinião sobre o sistema</a:t>
                      </a:r>
                      <a:r>
                        <a:rPr lang="pt-BR" sz="1600" baseline="0" dirty="0"/>
                        <a:t> atual</a:t>
                      </a:r>
                      <a:endParaRPr lang="pt-BR" sz="1600" i="0" dirty="0"/>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10"/>
                  </a:ext>
                </a:extLst>
              </a:tr>
              <a:tr h="326196">
                <a:tc>
                  <a:txBody>
                    <a:bodyPr/>
                    <a:lstStyle/>
                    <a:p>
                      <a:r>
                        <a:rPr lang="pt-BR" sz="1200" dirty="0"/>
                        <a:t>adora:  5 / odeia:  1</a:t>
                      </a:r>
                      <a:endParaRPr lang="pt-BR" sz="1200" i="0" dirty="0"/>
                    </a:p>
                  </a:txBody>
                  <a:tcPr/>
                </a:tc>
                <a:tc>
                  <a:txBody>
                    <a:bodyPr/>
                    <a:lstStyle/>
                    <a:p>
                      <a:pPr algn="l"/>
                      <a:r>
                        <a:rPr lang="pt-BR" sz="1600" dirty="0"/>
                        <a:t>3</a:t>
                      </a:r>
                    </a:p>
                  </a:txBody>
                  <a:tcPr/>
                </a:tc>
                <a:tc>
                  <a:txBody>
                    <a:bodyPr/>
                    <a:lstStyle/>
                    <a:p>
                      <a:pPr algn="l"/>
                      <a:r>
                        <a:rPr lang="pt-BR" sz="1600" dirty="0"/>
                        <a:t>4</a:t>
                      </a:r>
                    </a:p>
                  </a:txBody>
                  <a:tcPr/>
                </a:tc>
                <a:extLst>
                  <a:ext uri="{0D108BD9-81ED-4DB2-BD59-A6C34878D82A}">
                    <a16:rowId xmlns:a16="http://schemas.microsoft.com/office/drawing/2014/main" val="10011"/>
                  </a:ext>
                </a:extLst>
              </a:tr>
              <a:tr h="326196">
                <a:tc>
                  <a:txBody>
                    <a:bodyPr/>
                    <a:lstStyle/>
                    <a:p>
                      <a:r>
                        <a:rPr lang="pt-BR" sz="1200" dirty="0"/>
                        <a:t>útil: 5 / inútil: 1</a:t>
                      </a:r>
                      <a:endParaRPr lang="pt-BR" sz="1200" i="0" dirty="0"/>
                    </a:p>
                  </a:txBody>
                  <a:tcPr/>
                </a:tc>
                <a:tc>
                  <a:txBody>
                    <a:bodyPr/>
                    <a:lstStyle/>
                    <a:p>
                      <a:pPr algn="l"/>
                      <a:r>
                        <a:rPr lang="pt-BR" sz="1600" dirty="0"/>
                        <a:t>5</a:t>
                      </a:r>
                    </a:p>
                  </a:txBody>
                  <a:tcPr/>
                </a:tc>
                <a:tc>
                  <a:txBody>
                    <a:bodyPr/>
                    <a:lstStyle/>
                    <a:p>
                      <a:pPr algn="l"/>
                      <a:r>
                        <a:rPr lang="pt-BR" sz="1600" dirty="0"/>
                        <a:t>5</a:t>
                      </a:r>
                    </a:p>
                  </a:txBody>
                  <a:tcPr/>
                </a:tc>
                <a:extLst>
                  <a:ext uri="{0D108BD9-81ED-4DB2-BD59-A6C34878D82A}">
                    <a16:rowId xmlns:a16="http://schemas.microsoft.com/office/drawing/2014/main" val="10012"/>
                  </a:ext>
                </a:extLst>
              </a:tr>
              <a:tr h="326196">
                <a:tc>
                  <a:txBody>
                    <a:bodyPr/>
                    <a:lstStyle/>
                    <a:p>
                      <a:r>
                        <a:rPr lang="pt-BR" sz="1200" dirty="0"/>
                        <a:t>Funcionalidades</a:t>
                      </a:r>
                      <a:r>
                        <a:rPr lang="pt-BR" sz="1200" baseline="0" dirty="0"/>
                        <a:t> necessárias: tem: 5 / não tem: 1</a:t>
                      </a:r>
                      <a:endParaRPr lang="pt-BR" sz="1200" i="0" dirty="0"/>
                    </a:p>
                  </a:txBody>
                  <a:tcPr/>
                </a:tc>
                <a:tc>
                  <a:txBody>
                    <a:bodyPr/>
                    <a:lstStyle/>
                    <a:p>
                      <a:pPr algn="l"/>
                      <a:r>
                        <a:rPr lang="pt-BR" sz="1600" dirty="0"/>
                        <a:t>3</a:t>
                      </a:r>
                    </a:p>
                  </a:txBody>
                  <a:tcPr/>
                </a:tc>
                <a:tc>
                  <a:txBody>
                    <a:bodyPr/>
                    <a:lstStyle/>
                    <a:p>
                      <a:pPr algn="l"/>
                      <a:r>
                        <a:rPr lang="pt-BR" sz="1600" dirty="0"/>
                        <a:t>3</a:t>
                      </a:r>
                    </a:p>
                  </a:txBody>
                  <a:tcPr/>
                </a:tc>
                <a:extLst>
                  <a:ext uri="{0D108BD9-81ED-4DB2-BD59-A6C34878D82A}">
                    <a16:rowId xmlns:a16="http://schemas.microsoft.com/office/drawing/2014/main" val="10013"/>
                  </a:ext>
                </a:extLst>
              </a:tr>
              <a:tr h="342439">
                <a:tc>
                  <a:txBody>
                    <a:bodyPr/>
                    <a:lstStyle/>
                    <a:p>
                      <a:r>
                        <a:rPr lang="pt-BR" sz="1200" dirty="0"/>
                        <a:t>eficiente: 5 / ineficiente: 1</a:t>
                      </a:r>
                      <a:endParaRPr lang="pt-BR" sz="1200" i="0" dirty="0"/>
                    </a:p>
                  </a:txBody>
                  <a:tcPr/>
                </a:tc>
                <a:tc>
                  <a:txBody>
                    <a:bodyPr/>
                    <a:lstStyle/>
                    <a:p>
                      <a:pPr algn="l"/>
                      <a:r>
                        <a:rPr lang="pt-BR" sz="1600" dirty="0"/>
                        <a:t>4</a:t>
                      </a:r>
                    </a:p>
                  </a:txBody>
                  <a:tcPr/>
                </a:tc>
                <a:tc>
                  <a:txBody>
                    <a:bodyPr/>
                    <a:lstStyle/>
                    <a:p>
                      <a:pPr algn="l"/>
                      <a:r>
                        <a:rPr lang="pt-BR" sz="1600" dirty="0"/>
                        <a:t>5</a:t>
                      </a:r>
                    </a:p>
                  </a:txBody>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776899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Personas</a:t>
            </a:r>
          </a:p>
        </p:txBody>
      </p:sp>
      <p:sp>
        <p:nvSpPr>
          <p:cNvPr id="3" name="Espaço Reservado para Texto 2"/>
          <p:cNvSpPr>
            <a:spLocks noGrp="1"/>
          </p:cNvSpPr>
          <p:nvPr>
            <p:ph type="body" idx="1"/>
          </p:nvPr>
        </p:nvSpPr>
        <p:spPr/>
        <p:txBody>
          <a:bodyPr/>
          <a:lstStyle/>
          <a:p>
            <a:endParaRPr lang="pt-BR"/>
          </a:p>
        </p:txBody>
      </p:sp>
      <p:sp>
        <p:nvSpPr>
          <p:cNvPr id="5" name="Espaço Reservado para Rodapé 4"/>
          <p:cNvSpPr>
            <a:spLocks noGrp="1"/>
          </p:cNvSpPr>
          <p:nvPr>
            <p:ph type="ftr" sz="quarter" idx="11"/>
          </p:nvPr>
        </p:nvSpPr>
        <p:spPr/>
        <p:txBody>
          <a:bodyPr/>
          <a:lstStyle/>
          <a:p>
            <a:r>
              <a:rPr lang="pt-BR"/>
              <a:t>QXD0221 – Interação Humano-Computador</a:t>
            </a:r>
            <a:endParaRPr lang="pt-BR" dirty="0"/>
          </a:p>
        </p:txBody>
      </p:sp>
      <p:sp>
        <p:nvSpPr>
          <p:cNvPr id="6" name="Espaço Reservado para Número de Slide 5"/>
          <p:cNvSpPr>
            <a:spLocks noGrp="1"/>
          </p:cNvSpPr>
          <p:nvPr>
            <p:ph type="sldNum" sz="quarter" idx="12"/>
          </p:nvPr>
        </p:nvSpPr>
        <p:spPr/>
        <p:txBody>
          <a:bodyPr/>
          <a:lstStyle/>
          <a:p>
            <a:fld id="{43200DEA-4D7F-4A5D-AFE3-CCFE36347EB8}" type="slidenum">
              <a:rPr lang="pt-BR" smtClean="0"/>
              <a:t>7</a:t>
            </a:fld>
            <a:endParaRPr lang="pt-BR"/>
          </a:p>
        </p:txBody>
      </p:sp>
    </p:spTree>
    <p:extLst>
      <p:ext uri="{BB962C8B-B14F-4D97-AF65-F5344CB8AC3E}">
        <p14:creationId xmlns:p14="http://schemas.microsoft.com/office/powerpoint/2010/main" val="677865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Personas </a:t>
            </a:r>
          </a:p>
        </p:txBody>
      </p:sp>
      <p:sp>
        <p:nvSpPr>
          <p:cNvPr id="3" name="Espaço Reservado para Conteúdo 2"/>
          <p:cNvSpPr>
            <a:spLocks noGrp="1"/>
          </p:cNvSpPr>
          <p:nvPr>
            <p:ph idx="1"/>
          </p:nvPr>
        </p:nvSpPr>
        <p:spPr/>
        <p:txBody>
          <a:bodyPr>
            <a:normAutofit/>
          </a:bodyPr>
          <a:lstStyle/>
          <a:p>
            <a:r>
              <a:rPr lang="pt-BR" dirty="0"/>
              <a:t>Uma persona é um personagem fictício, arquétipo hipotético de um grupo de usuários reais, criada para descrever um usuário típico</a:t>
            </a:r>
          </a:p>
          <a:p>
            <a:r>
              <a:rPr lang="pt-BR" dirty="0"/>
              <a:t>Utilizadas para representar grupos de usuários finais durante discussões de design</a:t>
            </a:r>
          </a:p>
          <a:p>
            <a:pPr lvl="1"/>
            <a:r>
              <a:rPr lang="pt-BR" dirty="0"/>
              <a:t>As personas ajudam a equipe de design a justificar suas decisões de design para os desenvolvedores e gerentes</a:t>
            </a:r>
          </a:p>
          <a:p>
            <a:r>
              <a:rPr lang="pt-BR" dirty="0"/>
              <a:t>São definidas principalmente por seus objetivos</a:t>
            </a:r>
          </a:p>
          <a:p>
            <a:pPr lvl="1"/>
            <a:r>
              <a:rPr lang="pt-BR" dirty="0"/>
              <a:t>As personas tornam claros os objetivos dos usuários, ajudando a decidir o que o produto deve fazer</a:t>
            </a:r>
            <a:endParaRPr lang="pt-BR" dirty="0">
              <a:sym typeface="Wingdings" panose="05000000000000000000" pitchFamily="2" charset="2"/>
            </a:endParaRPr>
          </a:p>
          <a:p>
            <a:pPr lvl="1"/>
            <a:endParaRPr lang="pt-BR" dirty="0"/>
          </a:p>
          <a:p>
            <a:endParaRPr lang="pt-BR" dirty="0"/>
          </a:p>
        </p:txBody>
      </p:sp>
      <p:sp>
        <p:nvSpPr>
          <p:cNvPr id="5" name="Espaço Reservado para Rodapé 4"/>
          <p:cNvSpPr>
            <a:spLocks noGrp="1"/>
          </p:cNvSpPr>
          <p:nvPr>
            <p:ph type="ftr" sz="quarter" idx="11"/>
          </p:nvPr>
        </p:nvSpPr>
        <p:spPr/>
        <p:txBody>
          <a:bodyPr/>
          <a:lstStyle/>
          <a:p>
            <a:r>
              <a:rPr lang="pt-BR"/>
              <a:t>QXD0221 – Interação Humano-Computador</a:t>
            </a:r>
          </a:p>
        </p:txBody>
      </p:sp>
      <p:sp>
        <p:nvSpPr>
          <p:cNvPr id="6" name="Espaço Reservado para Número de Slide 5"/>
          <p:cNvSpPr>
            <a:spLocks noGrp="1"/>
          </p:cNvSpPr>
          <p:nvPr>
            <p:ph type="sldNum" sz="quarter" idx="12"/>
          </p:nvPr>
        </p:nvSpPr>
        <p:spPr/>
        <p:txBody>
          <a:bodyPr/>
          <a:lstStyle/>
          <a:p>
            <a:fld id="{264FDF72-4C1E-41D0-B100-1D18DAE97CC9}" type="slidenum">
              <a:rPr lang="pt-BR" smtClean="0"/>
              <a:t>8</a:t>
            </a:fld>
            <a:endParaRPr lang="pt-BR"/>
          </a:p>
        </p:txBody>
      </p:sp>
    </p:spTree>
    <p:extLst>
      <p:ext uri="{BB962C8B-B14F-4D97-AF65-F5344CB8AC3E}">
        <p14:creationId xmlns:p14="http://schemas.microsoft.com/office/powerpoint/2010/main" val="3959804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Características de uma persona</a:t>
            </a:r>
          </a:p>
        </p:txBody>
      </p:sp>
      <p:sp>
        <p:nvSpPr>
          <p:cNvPr id="3" name="Espaço Reservado para Conteúdo 2"/>
          <p:cNvSpPr>
            <a:spLocks noGrp="1"/>
          </p:cNvSpPr>
          <p:nvPr>
            <p:ph idx="1"/>
          </p:nvPr>
        </p:nvSpPr>
        <p:spPr/>
        <p:txBody>
          <a:bodyPr>
            <a:normAutofit fontScale="92500"/>
          </a:bodyPr>
          <a:lstStyle/>
          <a:p>
            <a:r>
              <a:rPr lang="pt-BR" b="1" dirty="0"/>
              <a:t>Identidade</a:t>
            </a:r>
            <a:r>
              <a:rPr lang="pt-BR" dirty="0"/>
              <a:t> </a:t>
            </a:r>
            <a:r>
              <a:rPr lang="pt-BR" dirty="0">
                <a:sym typeface="Wingdings" panose="05000000000000000000" pitchFamily="2" charset="2"/>
              </a:rPr>
              <a:t> nome, sobrenome, idade, foto</a:t>
            </a:r>
          </a:p>
          <a:p>
            <a:r>
              <a:rPr lang="pt-BR" b="1" dirty="0">
                <a:sym typeface="Wingdings" panose="05000000000000000000" pitchFamily="2" charset="2"/>
              </a:rPr>
              <a:t>Status</a:t>
            </a:r>
            <a:r>
              <a:rPr lang="pt-BR" dirty="0">
                <a:sym typeface="Wingdings" panose="05000000000000000000" pitchFamily="2" charset="2"/>
              </a:rPr>
              <a:t>  primária, secundária, </a:t>
            </a:r>
            <a:r>
              <a:rPr lang="pt-BR" dirty="0" err="1">
                <a:sym typeface="Wingdings" panose="05000000000000000000" pitchFamily="2" charset="2"/>
              </a:rPr>
              <a:t>antiusuário</a:t>
            </a:r>
            <a:r>
              <a:rPr lang="pt-BR" dirty="0">
                <a:sym typeface="Wingdings" panose="05000000000000000000" pitchFamily="2" charset="2"/>
              </a:rPr>
              <a:t>...</a:t>
            </a:r>
          </a:p>
          <a:p>
            <a:r>
              <a:rPr lang="pt-BR" b="1" dirty="0">
                <a:sym typeface="Wingdings" panose="05000000000000000000" pitchFamily="2" charset="2"/>
              </a:rPr>
              <a:t>Objetivos</a:t>
            </a:r>
            <a:r>
              <a:rPr lang="pt-BR" dirty="0">
                <a:sym typeface="Wingdings" panose="05000000000000000000" pitchFamily="2" charset="2"/>
              </a:rPr>
              <a:t>  não se limita a objetivos relacionados ao produto</a:t>
            </a:r>
          </a:p>
          <a:p>
            <a:r>
              <a:rPr lang="pt-BR" b="1" dirty="0">
                <a:sym typeface="Wingdings" panose="05000000000000000000" pitchFamily="2" charset="2"/>
              </a:rPr>
              <a:t>Habilidades</a:t>
            </a:r>
            <a:r>
              <a:rPr lang="pt-BR" dirty="0">
                <a:sym typeface="Wingdings" panose="05000000000000000000" pitchFamily="2" charset="2"/>
              </a:rPr>
              <a:t>  especialidades: educação, treinamento e competências específicas</a:t>
            </a:r>
          </a:p>
          <a:p>
            <a:r>
              <a:rPr lang="pt-BR" b="1" dirty="0">
                <a:sym typeface="Wingdings" panose="05000000000000000000" pitchFamily="2" charset="2"/>
              </a:rPr>
              <a:t>Tarefas</a:t>
            </a:r>
            <a:r>
              <a:rPr lang="pt-BR" dirty="0">
                <a:sym typeface="Wingdings" panose="05000000000000000000" pitchFamily="2" charset="2"/>
              </a:rPr>
              <a:t>  tarefas básicas e críticas. Frequência, importância e duração</a:t>
            </a:r>
          </a:p>
          <a:p>
            <a:r>
              <a:rPr lang="pt-BR" b="1" dirty="0"/>
              <a:t>Relacionamentos</a:t>
            </a:r>
            <a:r>
              <a:rPr lang="pt-BR" dirty="0"/>
              <a:t> </a:t>
            </a:r>
            <a:r>
              <a:rPr lang="pt-BR" dirty="0">
                <a:sym typeface="Wingdings" panose="05000000000000000000" pitchFamily="2" charset="2"/>
              </a:rPr>
              <a:t>com quem a persona se relaciona. Ajuda a identificar </a:t>
            </a:r>
            <a:r>
              <a:rPr lang="pt-BR" i="1" dirty="0" err="1">
                <a:sym typeface="Wingdings" panose="05000000000000000000" pitchFamily="2" charset="2"/>
              </a:rPr>
              <a:t>stakeholders</a:t>
            </a:r>
            <a:endParaRPr lang="pt-BR" i="1" dirty="0">
              <a:sym typeface="Wingdings" panose="05000000000000000000" pitchFamily="2" charset="2"/>
            </a:endParaRPr>
          </a:p>
          <a:p>
            <a:r>
              <a:rPr lang="pt-BR" b="1" dirty="0">
                <a:sym typeface="Wingdings" panose="05000000000000000000" pitchFamily="2" charset="2"/>
              </a:rPr>
              <a:t>Requisito</a:t>
            </a:r>
            <a:r>
              <a:rPr lang="pt-BR" dirty="0">
                <a:sym typeface="Wingdings" panose="05000000000000000000" pitchFamily="2" charset="2"/>
              </a:rPr>
              <a:t>  do que a persona precisa</a:t>
            </a:r>
          </a:p>
          <a:p>
            <a:r>
              <a:rPr lang="pt-BR" b="1" dirty="0">
                <a:sym typeface="Wingdings" panose="05000000000000000000" pitchFamily="2" charset="2"/>
              </a:rPr>
              <a:t>Expectativas</a:t>
            </a:r>
            <a:r>
              <a:rPr lang="pt-BR" dirty="0">
                <a:sym typeface="Wingdings" panose="05000000000000000000" pitchFamily="2" charset="2"/>
              </a:rPr>
              <a:t>  como a persona acredita que o produto funciona</a:t>
            </a:r>
            <a:endParaRPr lang="pt-BR" dirty="0"/>
          </a:p>
        </p:txBody>
      </p:sp>
      <p:sp>
        <p:nvSpPr>
          <p:cNvPr id="5" name="Espaço Reservado para Rodapé 4"/>
          <p:cNvSpPr>
            <a:spLocks noGrp="1"/>
          </p:cNvSpPr>
          <p:nvPr>
            <p:ph type="ftr" sz="quarter" idx="11"/>
          </p:nvPr>
        </p:nvSpPr>
        <p:spPr/>
        <p:txBody>
          <a:bodyPr/>
          <a:lstStyle/>
          <a:p>
            <a:r>
              <a:rPr lang="pt-BR"/>
              <a:t>QXD0221 – Interação Humano-Computador</a:t>
            </a:r>
          </a:p>
        </p:txBody>
      </p:sp>
      <p:sp>
        <p:nvSpPr>
          <p:cNvPr id="6" name="Espaço Reservado para Número de Slide 5"/>
          <p:cNvSpPr>
            <a:spLocks noGrp="1"/>
          </p:cNvSpPr>
          <p:nvPr>
            <p:ph type="sldNum" sz="quarter" idx="12"/>
          </p:nvPr>
        </p:nvSpPr>
        <p:spPr/>
        <p:txBody>
          <a:bodyPr/>
          <a:lstStyle/>
          <a:p>
            <a:fld id="{264FDF72-4C1E-41D0-B100-1D18DAE97CC9}" type="slidenum">
              <a:rPr lang="pt-BR" smtClean="0"/>
              <a:t>9</a:t>
            </a:fld>
            <a:endParaRPr lang="pt-BR"/>
          </a:p>
        </p:txBody>
      </p:sp>
    </p:spTree>
    <p:extLst>
      <p:ext uri="{BB962C8B-B14F-4D97-AF65-F5344CB8AC3E}">
        <p14:creationId xmlns:p14="http://schemas.microsoft.com/office/powerpoint/2010/main" val="3890669928"/>
      </p:ext>
    </p:extLst>
  </p:cSld>
  <p:clrMapOvr>
    <a:masterClrMapping/>
  </p:clrMapOvr>
</p:sld>
</file>

<file path=ppt/theme/theme1.xml><?xml version="1.0" encoding="utf-8"?>
<a:theme xmlns:a="http://schemas.openxmlformats.org/drawingml/2006/main" name="UFC-Quixada">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FC-Quixada" id="{F31D0578-B3B1-4B87-B478-3E5D291A18D1}" vid="{328F7558-738F-4A59-A9EE-BDCE7B701856}"/>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UFC-Quixada</Template>
  <TotalTime>1487</TotalTime>
  <Words>3022</Words>
  <Application>Microsoft Office PowerPoint</Application>
  <PresentationFormat>Widescreen</PresentationFormat>
  <Paragraphs>315</Paragraphs>
  <Slides>33</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33</vt:i4>
      </vt:variant>
    </vt:vector>
  </HeadingPairs>
  <TitlesOfParts>
    <vt:vector size="38" baseType="lpstr">
      <vt:lpstr>Arial</vt:lpstr>
      <vt:lpstr>Calibri</vt:lpstr>
      <vt:lpstr>Calibri Light</vt:lpstr>
      <vt:lpstr>Wingdings 2</vt:lpstr>
      <vt:lpstr>UFC-Quixada</vt:lpstr>
      <vt:lpstr> Uso de personas e cenários</vt:lpstr>
      <vt:lpstr>Organizando a análise</vt:lpstr>
      <vt:lpstr>Perfil de usuário</vt:lpstr>
      <vt:lpstr>Perfil de usuário</vt:lpstr>
      <vt:lpstr>Perfil de usuário</vt:lpstr>
      <vt:lpstr>Apresentação do PowerPoint</vt:lpstr>
      <vt:lpstr>Personas</vt:lpstr>
      <vt:lpstr>Personas </vt:lpstr>
      <vt:lpstr>Características de uma persona</vt:lpstr>
      <vt:lpstr>Características de uma persona</vt:lpstr>
      <vt:lpstr>Características de uma persona</vt:lpstr>
      <vt:lpstr>Apresentação do PowerPoint</vt:lpstr>
      <vt:lpstr>Apresentação do PowerPoint</vt:lpstr>
      <vt:lpstr>Apresentação do PowerPoint</vt:lpstr>
      <vt:lpstr>Apresentação do PowerPoint</vt:lpstr>
      <vt:lpstr>Apresentação do PowerPoint</vt:lpstr>
      <vt:lpstr>Objetivos das personas</vt:lpstr>
      <vt:lpstr>Tipos de objetivos</vt:lpstr>
      <vt:lpstr>Tipos de objetivos</vt:lpstr>
      <vt:lpstr>Tipos de objetivos</vt:lpstr>
      <vt:lpstr>Apresentação do PowerPoint</vt:lpstr>
      <vt:lpstr>Proto-personas</vt:lpstr>
      <vt:lpstr>Proto-personas</vt:lpstr>
      <vt:lpstr>Cenários</vt:lpstr>
      <vt:lpstr>Cenários</vt:lpstr>
      <vt:lpstr>Cenários</vt:lpstr>
      <vt:lpstr>Elementos Característicos de um Cenário</vt:lpstr>
      <vt:lpstr>Apresentação do PowerPoint</vt:lpstr>
      <vt:lpstr>Apresentação do PowerPoint</vt:lpstr>
      <vt:lpstr>Design baseado em cenários</vt:lpstr>
      <vt:lpstr>Conjunto de perguntas – exemplo</vt:lpstr>
      <vt:lpstr>Apresentação do PowerPoint</vt:lpstr>
      <vt:lpstr>Referências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Ingrid</dc:creator>
  <cp:lastModifiedBy>Ingrid Monteiro</cp:lastModifiedBy>
  <cp:revision>29</cp:revision>
  <dcterms:created xsi:type="dcterms:W3CDTF">2015-02-23T12:55:48Z</dcterms:created>
  <dcterms:modified xsi:type="dcterms:W3CDTF">2023-09-26T13:39:41Z</dcterms:modified>
</cp:coreProperties>
</file>