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0OfByYXYH8NBCJCJG+55LwZ+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6591A3-1935-403A-A84C-AE71DBF0BB84}">
  <a:tblStyle styleId="{086591A3-1935-403A-A84C-AE71DBF0BB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d62a49c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g15d62a49c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0" name="Google Shape;3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2" name="Google Shape;4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db1602c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16db1602c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>
            <a:endParaRPr/>
          </a:p>
        </p:txBody>
      </p:sp>
      <p:sp>
        <p:nvSpPr>
          <p:cNvPr id="201" name="Google Shape;201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>
            <a:endParaRPr/>
          </a:p>
        </p:txBody>
      </p:sp>
      <p:sp>
        <p:nvSpPr>
          <p:cNvPr id="203" name="Google Shape;203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>
            <a:endParaRPr/>
          </a:p>
        </p:txBody>
      </p:sp>
      <p:sp>
        <p:nvSpPr>
          <p:cNvPr id="216" name="Google Shape;216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1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11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marL="914400" lvl="1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marL="1371600" lvl="2" indent="-3733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marL="2286000" lvl="4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3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Google Shape;8;p33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" name="Google Shape;9;p33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0" name="Google Shape;10;p33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11;p33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12;p33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" name="Google Shape;13;p33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33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" name="Google Shape;15;p33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16;p33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" name="Google Shape;17;p33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18;p33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9;p33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20;p33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21;p33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22;p33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23;p33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4;p33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5;p33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6;p33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7;p33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28;p33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29;p33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0;p33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1;p33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" name="Google Shape;32;p33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" name="Google Shape;33;p33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" name="Google Shape;34;p33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35;p33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36;p33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Google Shape;37;p33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8;p33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9;p33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40;p33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41;p33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42;p33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43;p33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44;p33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45;p33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46;p33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47;p33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48;p33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49;p33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50;p33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51;p33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Google Shape;52;p33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Google Shape;53;p33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Google Shape;54;p33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55;p33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" name="Google Shape;56;p33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" name="Google Shape;57;p33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58;p33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59;p33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60;p33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1" name="Google Shape;61;p33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2" name="Google Shape;62;p33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3" name="Google Shape;63;p33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33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33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6" name="Google Shape;66;p33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67" name="Google Shape;67;p33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8" name="Google Shape;68;p33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33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0" name="Google Shape;70;p33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3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211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3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5" name="Google Shape;85;p35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6" name="Google Shape;86;p3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" name="Google Shape;87;p3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" name="Google Shape;88;p3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89;p3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90;p3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91;p3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" name="Google Shape;92;p3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3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3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3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3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" name="Google Shape;97;p3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98;p3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9" name="Google Shape;99;p3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" name="Google Shape;100;p3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101;p3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" name="Google Shape;102;p3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103;p3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" name="Google Shape;104;p3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5" name="Google Shape;105;p3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6" name="Google Shape;106;p3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107;p3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8" name="Google Shape;108;p35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9" name="Google Shape;109;p3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110;p3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111;p3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Google Shape;112;p3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Google Shape;113;p3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4" name="Google Shape;114;p3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5" name="Google Shape;115;p3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6" name="Google Shape;116;p3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7" name="Google Shape;117;p3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118;p3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119;p3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3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121;p3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122;p3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123;p3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124;p3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125;p3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126;p3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127;p3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128;p3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129;p3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130;p3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131;p3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2" name="Google Shape;132;p3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3" name="Google Shape;133;p3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4" name="Google Shape;134;p3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5" name="Google Shape;135;p3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3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3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138" name="Google Shape;138;p35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35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0" name="Google Shape;140;p35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1" name="Google Shape;141;p35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35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35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Google Shape;145;p3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211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linegdb.com/online_python_compiler" TargetMode="External"/><Relationship Id="rId5" Type="http://schemas.openxmlformats.org/officeDocument/2006/relationships/hyperlink" Target="about:blank" TargetMode="External"/><Relationship Id="rId4" Type="http://schemas.openxmlformats.org/officeDocument/2006/relationships/hyperlink" Target="https://www.anaconda.com/products/individu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>
            <a:spLocks noGrp="1"/>
          </p:cNvSpPr>
          <p:nvPr>
            <p:ph type="ctrTitle"/>
          </p:nvPr>
        </p:nvSpPr>
        <p:spPr>
          <a:xfrm>
            <a:off x="734150" y="1854200"/>
            <a:ext cx="749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4000"/>
              <a:t>Introdução à Linguagem Python</a:t>
            </a:r>
            <a:endParaRPr/>
          </a:p>
        </p:txBody>
      </p:sp>
      <p:sp>
        <p:nvSpPr>
          <p:cNvPr id="224" name="Google Shape;224;p1" descr="Rectangle: Click to edit Master text styles &#10;Second level &#10;Third level &#10;Fourth level 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7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/>
              <a:t>Módulo 1</a:t>
            </a: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/>
              <a:t>Estruturas básicas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Comando de entrada de dados</a:t>
            </a:r>
            <a:endParaRPr/>
          </a:p>
        </p:txBody>
      </p:sp>
      <p:sp>
        <p:nvSpPr>
          <p:cNvPr id="286" name="Google Shape;286;p12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Utilizado para receber dados digitados pelo usuário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Comando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dados recebidos são armazenados em variáveis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Retorna os dados informados como sendo do tipo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4176712"/>
            <a:ext cx="3486150" cy="18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537" y="4173537"/>
            <a:ext cx="4043362" cy="18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Comando de saída de dados</a:t>
            </a:r>
            <a:endParaRPr/>
          </a:p>
        </p:txBody>
      </p:sp>
      <p:sp>
        <p:nvSpPr>
          <p:cNvPr id="294" name="Google Shape;294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Utilizado para mostrar dados na tela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Comando </a:t>
            </a: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3141662"/>
            <a:ext cx="5926137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/>
          <p:nvPr/>
        </p:nvSpPr>
        <p:spPr>
          <a:xfrm>
            <a:off x="6127750" y="3789362"/>
            <a:ext cx="2692400" cy="647700"/>
          </a:xfrm>
          <a:prstGeom prst="wedgeRoundRectCallout">
            <a:avLst>
              <a:gd name="adj1" fmla="val -3970"/>
              <a:gd name="adj2" fmla="val 1402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Conversão explícita de inteiro para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6249987" y="5084762"/>
            <a:ext cx="2692400" cy="588962"/>
          </a:xfrm>
          <a:prstGeom prst="wedgeRoundRectCallout">
            <a:avLst>
              <a:gd name="adj1" fmla="val -15452"/>
              <a:gd name="adj2" fmla="val -851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%r – formata a variável de acordo com o seu tipo correspondente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d62a49ce0_1_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id="303" name="Google Shape;303;g15d62a49ce0_1_0"/>
          <p:cNvSpPr/>
          <p:nvPr/>
        </p:nvSpPr>
        <p:spPr>
          <a:xfrm>
            <a:off x="869200" y="1905856"/>
            <a:ext cx="63195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Trabalhando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formatando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 math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 = int(input("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Digite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um 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:"))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 = 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math.sqrt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 = 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math.pow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(x, 3)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:", y)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Potência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:", z)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print("1 -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de", x, "=", y)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print("2 -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" + str(x) + " = " + str(y))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print("3 -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%r = %r" %(x, y))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print("4 -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%r = %f" %(x, y))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print("5 -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%r = %.2f" %(x, y))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print(f"6 -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{x} = {y}")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print(f"7 - </a:t>
            </a:r>
            <a:r>
              <a:rPr lang="en-US" sz="1500" b="0" i="0" u="none" strike="noStrike" cap="none" dirty="0" err="1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Raiz</a:t>
            </a:r>
            <a:r>
              <a:rPr lang="en-US" sz="1500" b="0" i="0" u="none" strike="noStrike" cap="none" dirty="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de {x} = {y:.2f}")</a:t>
            </a:r>
            <a:endParaRPr sz="150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g15d62a49ce0_1_0"/>
          <p:cNvSpPr/>
          <p:nvPr/>
        </p:nvSpPr>
        <p:spPr>
          <a:xfrm>
            <a:off x="4847050" y="3384542"/>
            <a:ext cx="4114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Digite um número:7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Raiz: 2.6457513110645907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Potência: 343.0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1 - Raiz de 7 = 2.6457513110645907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2 - Raiz de 7 = 2.6457513110645907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3 - Raiz de 7 = 2.6457513110645907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4 - Raiz de 7 = 2.645751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5 - Raiz de 7 = 2.65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6 - Raiz de 7 = 2.6457513110645907</a:t>
            </a:r>
            <a:endParaRPr sz="14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7 - Raiz de 7 = 2.65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Comentários</a:t>
            </a:r>
            <a:endParaRPr/>
          </a:p>
        </p:txBody>
      </p:sp>
      <p:sp>
        <p:nvSpPr>
          <p:cNvPr id="310" name="Google Shape;310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São textos que podem ser inseridos em programas para documentá-los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Não são analisados pelo interpretador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Símbolos: 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"""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...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"""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(três aspas duplas - para várias linhas)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#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(para uma única linha)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Comentários</a:t>
            </a:r>
            <a:endParaRPr/>
          </a:p>
        </p:txBody>
      </p:sp>
      <p:sp>
        <p:nvSpPr>
          <p:cNvPr id="316" name="Google Shape;316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Ex.:</a:t>
            </a:r>
            <a:endParaRPr/>
          </a:p>
          <a:p>
            <a:pPr marL="1371600" lvl="2" indent="-28828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7" name="Google Shape;3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2641600"/>
            <a:ext cx="5199062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6375" y="4362450"/>
            <a:ext cx="3224212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Operadores</a:t>
            </a:r>
            <a:endParaRPr/>
          </a:p>
        </p:txBody>
      </p:sp>
      <p:graphicFrame>
        <p:nvGraphicFramePr>
          <p:cNvPr id="324" name="Google Shape;324;p16"/>
          <p:cNvGraphicFramePr/>
          <p:nvPr/>
        </p:nvGraphicFramePr>
        <p:xfrm>
          <a:off x="1109662" y="1628775"/>
          <a:ext cx="7272325" cy="4267150"/>
        </p:xfrm>
        <a:graphic>
          <a:graphicData uri="http://schemas.openxmlformats.org/drawingml/2006/table">
            <a:tbl>
              <a:tblPr>
                <a:noFill/>
                <a:tableStyleId>{086591A3-1935-403A-A84C-AE71DBF0BB84}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Operador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Exemplo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Comentário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atribuição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+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-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subtração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*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multiplicação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**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exponenciação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/ 2 (= 2.5)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divisão (real)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//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// 2 (= 2)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divisão (inteira)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%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resto da divisão de x por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Operadores</a:t>
            </a:r>
            <a:endParaRPr/>
          </a:p>
        </p:txBody>
      </p:sp>
      <p:graphicFrame>
        <p:nvGraphicFramePr>
          <p:cNvPr id="330" name="Google Shape;330;p17"/>
          <p:cNvGraphicFramePr/>
          <p:nvPr/>
        </p:nvGraphicFramePr>
        <p:xfrm>
          <a:off x="1476375" y="1700212"/>
          <a:ext cx="7272325" cy="2743260"/>
        </p:xfrm>
        <a:graphic>
          <a:graphicData uri="http://schemas.openxmlformats.org/drawingml/2006/table">
            <a:tbl>
              <a:tblPr>
                <a:noFill/>
                <a:tableStyleId>{086591A3-1935-403A-A84C-AE71DBF0BB84}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Operador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Exemplo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Comentário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+=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equivale a x = x +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-=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equivale a x = x -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*=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equivale a x = x *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/=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equivale a x = x /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%=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equivale a x = x %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Operadores</a:t>
            </a:r>
            <a:endParaRPr/>
          </a:p>
        </p:txBody>
      </p:sp>
      <p:graphicFrame>
        <p:nvGraphicFramePr>
          <p:cNvPr id="336" name="Google Shape;336;p18"/>
          <p:cNvGraphicFramePr/>
          <p:nvPr/>
        </p:nvGraphicFramePr>
        <p:xfrm>
          <a:off x="1476375" y="1700212"/>
          <a:ext cx="7416775" cy="4847255"/>
        </p:xfrm>
        <a:graphic>
          <a:graphicData uri="http://schemas.openxmlformats.org/drawingml/2006/table">
            <a:tbl>
              <a:tblPr>
                <a:noFill/>
                <a:tableStyleId>{086591A3-1935-403A-A84C-AE71DBF0BB84}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Operador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Exemplo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Comentário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igual ao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!=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diferente do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&lt;=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menor ou igual ao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&gt;=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&gt;=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maior ou igual ao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Operadores</a:t>
            </a:r>
            <a:endParaRPr/>
          </a:p>
        </p:txBody>
      </p:sp>
      <p:graphicFrame>
        <p:nvGraphicFramePr>
          <p:cNvPr id="342" name="Google Shape;342;p19"/>
          <p:cNvGraphicFramePr/>
          <p:nvPr/>
        </p:nvGraphicFramePr>
        <p:xfrm>
          <a:off x="1476375" y="1700212"/>
          <a:ext cx="7416775" cy="2835260"/>
        </p:xfrm>
        <a:graphic>
          <a:graphicData uri="http://schemas.openxmlformats.org/drawingml/2006/table">
            <a:tbl>
              <a:tblPr>
                <a:noFill/>
                <a:tableStyleId>{086591A3-1935-403A-A84C-AE71DBF0BB84}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Operador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Exemplo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Comentário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&lt;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menor do que 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&gt;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&gt;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Verifica se o conteúdo de x é maior do que o conteúdo de 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2349500"/>
            <a:ext cx="6151562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Ambientes de desenvolvimento</a:t>
            </a:r>
            <a:endParaRPr/>
          </a:p>
        </p:txBody>
      </p:sp>
      <p:sp>
        <p:nvSpPr>
          <p:cNvPr id="230" name="Google Shape;230;p2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Google Colaboratory (ou Colab) </a:t>
            </a:r>
            <a:r>
              <a:rPr lang="en-US" sz="1600" b="0" i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Anaconda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PyCharm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https://www.jetbrains.com/pt-br/pycharm/download/#section=windows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Compiladores online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https://www.onlinegdb.com/online_python_compiler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https://www.programiz.com/python-programming/online-compiler/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100" y="2133600"/>
            <a:ext cx="7872412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sp>
        <p:nvSpPr>
          <p:cNvPr id="360" name="Google Shape;360;p2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27087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(condição):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comando1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comando2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dois pontos “:” marcam o início de um novo escopo</a:t>
            </a:r>
            <a:endParaRPr/>
          </a:p>
          <a:p>
            <a:pPr marL="0" lvl="0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bloco será identificado pela indentação do código (tab ou 4 espaços) </a:t>
            </a:r>
            <a:endParaRPr/>
          </a:p>
          <a:p>
            <a:pPr marL="0" lvl="0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Não utiliza chaves para identificação do bloco, como por exemplo em Java e C#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sp>
        <p:nvSpPr>
          <p:cNvPr id="366" name="Google Shape;366;p2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27087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3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Ex.:</a:t>
            </a:r>
            <a:endParaRPr/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2835275"/>
            <a:ext cx="2089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sp>
        <p:nvSpPr>
          <p:cNvPr id="373" name="Google Shape;373;p2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27087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•"/>
            </a:pPr>
            <a:r>
              <a:rPr lang="en-US" sz="36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(condição1):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comando1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elif (condição2):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comando2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else: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comando3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sp>
        <p:nvSpPr>
          <p:cNvPr id="379" name="Google Shape;379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27087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3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Ex.:</a:t>
            </a:r>
            <a:endParaRPr/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2781300"/>
            <a:ext cx="56737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sp>
        <p:nvSpPr>
          <p:cNvPr id="386" name="Google Shape;386;p2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63976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3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Operadores lógicos em Python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87" name="Google Shape;387;p26"/>
          <p:cNvGraphicFramePr/>
          <p:nvPr/>
        </p:nvGraphicFramePr>
        <p:xfrm>
          <a:off x="2778125" y="2560637"/>
          <a:ext cx="3810000" cy="4114775"/>
        </p:xfrm>
        <a:graphic>
          <a:graphicData uri="http://schemas.openxmlformats.org/drawingml/2006/table">
            <a:tbl>
              <a:tblPr>
                <a:noFill/>
                <a:tableStyleId>{086591A3-1935-403A-A84C-AE71DBF0BB84}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Operador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Python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OU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≠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!=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 Condicional</a:t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700212"/>
            <a:ext cx="6697662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399" name="Google Shape;399;p2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um número definido de repetições (estrutura FOR)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&lt;var&gt; in &lt;coleção&gt;: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40"/>
              <a:buNone/>
            </a:pPr>
            <a:r>
              <a:rPr lang="en-US" sz="1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comando1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 comando2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 ...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endParaRPr sz="18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Uma coleção pode ser: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range (ex.: range(1,10))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lista (ex.: [1, 2, 3])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dicionário (ex.: {“id”: 1, “nome”: “Alexandre”})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tupla (ex.: (1, 2, 3))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(ex.: “PYTHON”)</a:t>
            </a:r>
            <a:endParaRPr/>
          </a:p>
          <a:p>
            <a:pPr marL="342900" lvl="0" indent="-2171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405" name="Google Shape;405;p2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6" name="Google Shape;4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2133600"/>
            <a:ext cx="3603625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450" y="3357562"/>
            <a:ext cx="3802062" cy="836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9"/>
          <p:cNvSpPr/>
          <p:nvPr/>
        </p:nvSpPr>
        <p:spPr>
          <a:xfrm>
            <a:off x="5264150" y="2133600"/>
            <a:ext cx="2692400" cy="647700"/>
          </a:xfrm>
          <a:prstGeom prst="wedgeRoundRectCallout">
            <a:avLst>
              <a:gd name="adj1" fmla="val -3970"/>
              <a:gd name="adj2" fmla="val 1402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Será impressa a sequência de 1 até 11, exceto o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332412" y="3430587"/>
            <a:ext cx="2692400" cy="647700"/>
          </a:xfrm>
          <a:prstGeom prst="wedgeRoundRectCallout">
            <a:avLst>
              <a:gd name="adj1" fmla="val -3970"/>
              <a:gd name="adj2" fmla="val 1402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Será impressa a sequência de 2 até 11, exceto o 11, de 2 em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7137" y="4365625"/>
            <a:ext cx="3563937" cy="2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9"/>
          <p:cNvSpPr/>
          <p:nvPr/>
        </p:nvSpPr>
        <p:spPr>
          <a:xfrm>
            <a:off x="5264150" y="4645025"/>
            <a:ext cx="2692400" cy="647700"/>
          </a:xfrm>
          <a:prstGeom prst="wedgeRoundRectCallout">
            <a:avLst>
              <a:gd name="adj1" fmla="val -3970"/>
              <a:gd name="adj2" fmla="val 1402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Serão impressas todas as letras da palavra PYTHON, uma por uma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417" name="Google Shape;417;p3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um número indefinido de repetições (estrutura </a:t>
            </a: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Também pode ser usada para um número definido de repetições</a:t>
            </a:r>
            <a:endParaRPr/>
          </a:p>
          <a:p>
            <a:pPr marL="342900" lvl="0" indent="-17526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endParaRPr sz="24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while (condição):</a:t>
            </a:r>
            <a:endParaRPr sz="18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40"/>
              <a:buNone/>
            </a:pPr>
            <a:r>
              <a:rPr lang="en-US" sz="1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comando1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comando2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marL="342900" lvl="0" indent="-2171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endParaRPr sz="18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Linguagem Python</a:t>
            </a:r>
            <a:endParaRPr/>
          </a:p>
        </p:txBody>
      </p:sp>
      <p:sp>
        <p:nvSpPr>
          <p:cNvPr id="236" name="Google Shape;236;p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Linguagem muito poderosa e flexível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7" name="Google Shape;2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2781300"/>
            <a:ext cx="5807075" cy="208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423" name="Google Shape;423;p3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513" y="2466975"/>
            <a:ext cx="669322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db1602cf9_0_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430" name="Google Shape;430;g16db1602cf9_0_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1" name="Google Shape;431;g16db1602cf9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2419350"/>
            <a:ext cx="59563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Estruturas de Repetição</a:t>
            </a:r>
            <a:endParaRPr/>
          </a:p>
        </p:txBody>
      </p:sp>
      <p:sp>
        <p:nvSpPr>
          <p:cNvPr id="437" name="Google Shape;437;p32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2409825"/>
            <a:ext cx="6135687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Variáveis</a:t>
            </a:r>
            <a:endParaRPr/>
          </a:p>
        </p:txBody>
      </p:sp>
      <p:sp>
        <p:nvSpPr>
          <p:cNvPr id="243" name="Google Shape;243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Python é dinamicamente tipificado (tipo definido durante a inicialização da variável)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 considerada uma linguagem fortemente tipificada (pelo fato de verificar em tempo de execução se a variável é de um tipo compatível com o operador)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Em Python, uma variável é apenas um nome que referencia  um objeto.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Variáveis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055" y="1930180"/>
            <a:ext cx="37528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5171862" y="2159125"/>
            <a:ext cx="2857500" cy="1019100"/>
          </a:xfrm>
          <a:prstGeom prst="wedgeRoundRectCallout">
            <a:avLst>
              <a:gd name="adj1" fmla="val -12925"/>
              <a:gd name="adj2" fmla="val -5338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momento em que é atribuido um valor à variavel é realizada a vinculação do tipo.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643062"/>
            <a:ext cx="7720012" cy="47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Variáveis</a:t>
            </a: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4586287" y="3060700"/>
            <a:ext cx="3627437" cy="974725"/>
          </a:xfrm>
          <a:prstGeom prst="wedgeRoundRectCallout">
            <a:avLst>
              <a:gd name="adj1" fmla="val -4077"/>
              <a:gd name="adj2" fmla="val 323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interpretador irá retornar a mensagem de “</a:t>
            </a:r>
            <a:r>
              <a:rPr lang="en-US" sz="12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Tipos Incompatíveis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ao tentar realizar a concatenação dos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 descr="Rectangle: Click to edit Master text styles &#10;Second level &#10;Third level &#10;Fourth level &#10;Fifth level"/>
          <p:cNvSpPr txBox="1"/>
          <p:nvPr/>
        </p:nvSpPr>
        <p:spPr>
          <a:xfrm>
            <a:off x="838200" y="1628775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– inteiros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- reais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- conjunto de caracteres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– lógico (True ou False)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- lista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tupla - semelhante ao tipo 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porém, imutável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 – dicionário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Variáveis – Tipos de dados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3505200"/>
            <a:ext cx="30765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Operador de atribuição</a:t>
            </a:r>
            <a:endParaRPr/>
          </a:p>
        </p:txBody>
      </p:sp>
      <p:sp>
        <p:nvSpPr>
          <p:cNvPr id="270" name="Google Shape;270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Representado por </a:t>
            </a:r>
            <a:r>
              <a:rPr lang="en-US" sz="2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(sinal de igualdade)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Exemplo:</a:t>
            </a:r>
            <a:endParaRPr/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3176587"/>
            <a:ext cx="1358900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Atribuição múltipla</a:t>
            </a:r>
            <a:endParaRPr/>
          </a:p>
        </p:txBody>
      </p:sp>
      <p:sp>
        <p:nvSpPr>
          <p:cNvPr id="277" name="Google Shape;277;p1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981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Exemplo: troca de valores entre variáveis</a:t>
            </a:r>
            <a:endParaRPr/>
          </a:p>
        </p:txBody>
      </p:sp>
      <p:pic>
        <p:nvPicPr>
          <p:cNvPr id="278" name="Google Shape;2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2087" y="3000375"/>
            <a:ext cx="125095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562" y="3024187"/>
            <a:ext cx="144621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7235837" y="3619312"/>
            <a:ext cx="1584300" cy="385800"/>
          </a:xfrm>
          <a:prstGeom prst="wedgeRoundRectCallout">
            <a:avLst>
              <a:gd name="adj1" fmla="val -4077"/>
              <a:gd name="adj2" fmla="val 3235"/>
              <a:gd name="adj3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Atribuição múltipla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Apresentação na tela (4:3)</PresentationFormat>
  <Paragraphs>229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Noto Sans Symbols</vt:lpstr>
      <vt:lpstr>Courier New</vt:lpstr>
      <vt:lpstr>Arial</vt:lpstr>
      <vt:lpstr>Tahoma</vt:lpstr>
      <vt:lpstr>1_Plano grafico</vt:lpstr>
      <vt:lpstr>Plano grafico</vt:lpstr>
      <vt:lpstr>Introdução à Linguagem Python</vt:lpstr>
      <vt:lpstr>Ambientes de desenvolvimento</vt:lpstr>
      <vt:lpstr>A Linguagem Python</vt:lpstr>
      <vt:lpstr>Variáveis</vt:lpstr>
      <vt:lpstr>Variáveis</vt:lpstr>
      <vt:lpstr>Variáveis</vt:lpstr>
      <vt:lpstr>Variáveis – Tipos de dados</vt:lpstr>
      <vt:lpstr>Operador de atribuição</vt:lpstr>
      <vt:lpstr>Atribuição múltipla</vt:lpstr>
      <vt:lpstr>Comando de entrada de dados</vt:lpstr>
      <vt:lpstr>Comando de saída de dados</vt:lpstr>
      <vt:lpstr>Exemplos</vt:lpstr>
      <vt:lpstr>Comentários</vt:lpstr>
      <vt:lpstr>Comentários</vt:lpstr>
      <vt:lpstr>Operadores</vt:lpstr>
      <vt:lpstr>Operadores</vt:lpstr>
      <vt:lpstr>Operadores</vt:lpstr>
      <vt:lpstr>Operadores</vt:lpstr>
      <vt:lpstr>Exemplos</vt:lpstr>
      <vt:lpstr>Exemplos</vt:lpstr>
      <vt:lpstr>Estrutura Condicional</vt:lpstr>
      <vt:lpstr>Estrutura Condicional</vt:lpstr>
      <vt:lpstr>Estrutura Condicional</vt:lpstr>
      <vt:lpstr>Estrutura Condicional</vt:lpstr>
      <vt:lpstr>Estrutura Condicional</vt:lpstr>
      <vt:lpstr>Estrutura Condicional</vt:lpstr>
      <vt:lpstr>Estruturas de Repetição</vt:lpstr>
      <vt:lpstr>Estruturas de Repetição</vt:lpstr>
      <vt:lpstr>Estruturas de Repetição</vt:lpstr>
      <vt:lpstr>Estruturas de Repetição</vt:lpstr>
      <vt:lpstr>Estruturas de Repetição</vt:lpstr>
      <vt:lpstr>Estruturas de Repetição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Python</dc:title>
  <dc:creator>Alexandre Siqueira Dias</dc:creator>
  <cp:lastModifiedBy>Pablo Zalem</cp:lastModifiedBy>
  <cp:revision>1</cp:revision>
  <dcterms:created xsi:type="dcterms:W3CDTF">2001-08-26T03:20:45Z</dcterms:created>
  <dcterms:modified xsi:type="dcterms:W3CDTF">2023-05-05T16:03:54Z</dcterms:modified>
</cp:coreProperties>
</file>