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jmnlHPrIpNdgv1fx3YMr5sxFD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4a94257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84a942574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4693280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1946932808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469328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194693280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386c77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19386c77b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94693280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g1946932808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94693280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1946932808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4a9425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184a94257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78" name="Google Shape;78;p33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2" name="Google Shape;202;p4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3" name="Google Shape;203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209" name="Google Shape;20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1" name="Google Shape;171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8" name="Google Shape;17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3" name="Google Shape;19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4" name="Google Shape;19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5" name="Google Shape;19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6" name="Google Shape;196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3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Google Shape;8;p32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" name="Google Shape;9;p3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0" name="Google Shape;10;p3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" name="Google Shape;11;p3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" name="Google Shape;12;p3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" name="Google Shape;13;p3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" name="Google Shape;14;p3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" name="Google Shape;15;p3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" name="Google Shape;16;p3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" name="Google Shape;17;p3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3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" name="Google Shape;19;p3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" name="Google Shape;20;p3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3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" name="Google Shape;22;p3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" name="Google Shape;23;p3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3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" name="Google Shape;25;p3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" name="Google Shape;26;p3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3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" name="Google Shape;28;p3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" name="Google Shape;29;p3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3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3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3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3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" name="Google Shape;34;p3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3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3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3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3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3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3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3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3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3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3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3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6" name="Google Shape;46;p3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3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3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" name="Google Shape;49;p3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" name="Google Shape;50;p3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" name="Google Shape;51;p3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3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3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3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3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3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3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3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3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3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3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" name="Google Shape;62;p3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3" name="Google Shape;63;p3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3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3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6" name="Google Shape;66;p32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67" name="Google Shape;67;p3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8" name="Google Shape;68;p3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3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0" name="Google Shape;70;p32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3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3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5" name="Google Shape;85;p3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6" name="Google Shape;86;p3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3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3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3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3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3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3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3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3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3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0" name="Google Shape;100;p3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3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3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3" name="Google Shape;103;p3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3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3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3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3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" name="Google Shape;108;p3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9" name="Google Shape;109;p3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3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3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3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7" name="Google Shape;117;p3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8" name="Google Shape;118;p3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3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0" name="Google Shape;120;p3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" name="Google Shape;121;p3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3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3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3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3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3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7" name="Google Shape;127;p3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3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9" name="Google Shape;129;p3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0" name="Google Shape;130;p3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1" name="Google Shape;131;p3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2" name="Google Shape;132;p3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3" name="Google Shape;133;p3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3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3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3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3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descr="60%" id="138" name="Google Shape;138;p3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1">
              <a:blip r:embed="rId1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3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0" name="Google Shape;140;p3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1" name="Google Shape;141;p34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3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3" name="Google Shape;143;p34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4" name="Google Shape;144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5" name="Google Shape;145;p3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ctrTitle"/>
          </p:nvPr>
        </p:nvSpPr>
        <p:spPr>
          <a:xfrm>
            <a:off x="990600" y="1854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Introdução à Linguagem </a:t>
            </a:r>
            <a:r>
              <a:rPr lang="en-US" sz="4000"/>
              <a:t>Python 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1"/>
          <p:cNvSpPr txBox="1"/>
          <p:nvPr>
            <p:ph idx="1" type="subTitle"/>
          </p:nvPr>
        </p:nvSpPr>
        <p:spPr>
          <a:xfrm>
            <a:off x="990600" y="3309937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/>
              <a:t>Módulo 3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Estruturas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1" name="Google Shape;271;p9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lista = [190, 87, 3, 82, 4]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print('Maior elemento da lista: ', max(lista))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print('Menor elemento da lista: ', min(lista))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print('Soma dos elementos da lista: ', sum(lista))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print('Quantidade de elementos da lista: ', len(lista))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print('Média dos elementos da lista: ', sum(lista)/len(lista))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import numpy as np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print('Média dos elementos da lista utilizando a biblioteca numpy: ', np.mean(lista))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Maior elemento da lista:  190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Menor elemento da lista:  3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Soma dos elementos da lista:  366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Quantidade de elementos da lista:  5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Média dos elementos da lista:  73.2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i="1" lang="en-US" sz="1600"/>
              <a:t>Média dos elementos da lista utilizando a biblioteca numpy:  73.2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6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7" name="Google Shape;277;p10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print('Adicionando itens no final da lista...')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append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('</a:t>
            </a:r>
            <a:r>
              <a:rPr lang="en-US" sz="2000"/>
              <a:t>Introdução a Python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append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('Redes de Computadores')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print('Adicionando item em uma posição específica...')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(1, 'Banco de Dados')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Adicionando itens no final da lista...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['</a:t>
            </a:r>
            <a:r>
              <a:rPr i="1" lang="en-US" sz="2000"/>
              <a:t>Introdução a Python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'Redes de Computadores']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Adicionando item em uma posição específica...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['</a:t>
            </a:r>
            <a:r>
              <a:rPr i="1" lang="en-US" sz="2000"/>
              <a:t>Introdução a Python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'Banco de Dados', 'Redes de Computadores']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3" name="Google Shape;283;p11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lista com números aleatórios: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from random import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('Gerando número real entre 0 e 1:',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random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('Gerando número real entre 10 e 20:',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uniform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(10,20))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('Gerando número inteiro entre 10 e 20:',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randint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(10,20))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('Gerando número par entre 10 e 20:',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randrange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(10,20,2))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número real entre 0 e 1: 0.531631905268742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número real entre 10 e 20: 15.612489153449841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número inteiro entre 10 e 20: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número par entre 10 e 20: 18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4a942574a_0_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9" name="Google Shape;289;g184a942574a_0_9"/>
          <p:cNvSpPr txBox="1"/>
          <p:nvPr>
            <p:ph idx="1" type="body"/>
          </p:nvPr>
        </p:nvSpPr>
        <p:spPr>
          <a:xfrm>
            <a:off x="838200" y="16287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Gerando lista com números aleatórios: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rPr lang="en-US" sz="2000">
                <a:solidFill>
                  <a:srgbClr val="FF0000"/>
                </a:solidFill>
              </a:rPr>
              <a:t>from random import sample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rPr lang="en-US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rPr lang="en-US" sz="2000"/>
              <a:t>lista = sample(range(1, 101), 10)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rPr lang="en-US" sz="2000"/>
              <a:t>print('Lista com números aleatórios de 1 a 100:' + str(lista))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rPr i="1" lang="en-US" sz="2000"/>
              <a:t>Lista com números aleatórios de 1 a 100:[73, 14, 60, 28, 62, 75, 4, 91, 61, 30]</a:t>
            </a:r>
            <a:endParaRPr i="1"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5" name="Google Shape;295;p13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lista1 = [1, 2, 5, 7]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lista2 = [3, 6]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lista1.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extend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(lista2)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print('Juntando duas listas:', lista1)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Juntando duas listas: [1, 2, 5, 7, 3, 6]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1" name="Google Shape;301;p14"/>
          <p:cNvSpPr txBox="1"/>
          <p:nvPr>
            <p:ph idx="1" type="body"/>
          </p:nvPr>
        </p:nvSpPr>
        <p:spPr>
          <a:xfrm>
            <a:off x="827087" y="1700212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[8, 89, 65, 63, 76, 8]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print('Quantidade de ocorrências do número 8 na lista: ' ,lista.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(8))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print('Posição da primeira ocorrência do número 8 na lista: ', 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(8))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print('Posição a primeira ocorrência do número 8 a partir da posição 1:', 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(8,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7" name="Google Shape;307;p15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[1, 2, 78, 64, 3, 1, 1]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print('Removendo o último elemento:', 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print('Removendo o elemento de posição 2:' , 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print('Removendo a primeira ocorrência do número 1...')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remove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Removendo o último elemento: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Removendo o elemento de posição 2: 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Removendo a primeira ocorrência do número 1...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[2, 64, 3, 1]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3" name="Google Shape;313;p16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[1, 2, 3, 5, 9, 12]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print('Lista ordenada:', 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reverse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print('Após inverter a lista:', 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ordenada: [1, 2, 3, 64, 78]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Após inverter a lista: [78, 64, 3, 2, 1]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9" name="Google Shape;319;p17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[2, 4, 6, 7, 9, 13, 14]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from random import shuffle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shuffle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print('Embaralhando a lista: ', 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Embaralhando a lista: [7, 4, 2, 9, 14, 6, 13]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5" name="Google Shape;325;p18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['</a:t>
            </a:r>
            <a:r>
              <a:rPr lang="en-US" sz="2400"/>
              <a:t>Introdução a Python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'Banco de Dados', 'Redes de Computadores']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print('Utilizando o join com listas: ', ';'.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(lista))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Utilizando o join com listas: </a:t>
            </a:r>
            <a:r>
              <a:rPr i="1" lang="en-US" sz="2400"/>
              <a:t>Introdução a Python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Banco de Dados; Redes de Computadores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dados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3" name="Google Shape;223;p2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- list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- tuple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DICIONÁRIO - dict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9436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CONJUNTO - set</a:t>
            </a:r>
            <a:endParaRPr sz="2400"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1" name="Google Shape;331;p19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frase = 'Exemplo do uso de split em Python'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frase.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split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print(type(lista))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&lt;class 'list'&gt;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['Exemplo', 'do', 'uso', 'de', 'split', 'em', 'Python']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Tupla - tuple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7" name="Google Shape;337;p20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Estrutura de dados similar a uma lista, porém é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imutável</a:t>
            </a:r>
            <a:endParaRPr b="0" i="1" sz="24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(1, 2, 78, 64, 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tupla2 = 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tupla3 = (10) #não é considerada tupla (considerado valor inteiro)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tupla4 = (10,)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print(type(tupla), type(tupla2), type(tupla3), type(tupla4))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&lt;class 'tuple'&gt; &lt;class 'tuple'&gt; &lt;class 'int'&gt; &lt;class 'tuple'&gt;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Tupla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3" name="Google Shape;343;p21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(1, 2, 78, 64, 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tupla[1] = 90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TypeError: 'tuple' object does not support item assignment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(1, 2, 78, 64, 3, 98, 736)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print(tupla[0])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print(tupla[1:4])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(2, 78, 64)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Tupla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9" name="Google Shape;349;p22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(1, 2, 78, 64, 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tupla[2:] + (50,)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#uma nova tupla é criada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print(tupla)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(1, 2, 78, 64, 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tupla[1:3] * 3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#uma nova tupla é criada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print(tupla)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(78, 64, 3, 50)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(2, 78, 2, 78, 2, 78)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Tupla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5" name="Google Shape;355;p23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Aplicações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Atribuição de tupla: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a, b = b,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Valores de retorno em funções: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 maiorMenor(a, b):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 (a &gt; b):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(a,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(b, 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 = maiorMenor(5, 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print(type(tupla))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maior, menor = maiorMenor(5, 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print('Tupla: ', tupla)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print('Maior:',maior, 'Menor:', menor)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&lt;class 'tuple'&gt;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Tupla:  (8, 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Maior: 8 Menor: 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 </a:t>
            </a:r>
            <a:r>
              <a:rPr lang="en-US" sz="3600"/>
              <a:t>- dict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1" name="Google Shape;361;p24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Coleção de objetos representados na forma de {“chave”: “valor”}, onde a chave é usada para referenciar um determinado valor.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{3035: 'Alexandre', 8965: 'Maria', 7674: 'Carlos', 6758: 'José'}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print(type(alunos))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print(alunos)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print(len(alunos))</a:t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&lt;class 'dict'&gt;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{3035: 'Alexandre', 8965: 'Maria', 7674: 'Carlos', 6758: 'José’}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7" name="Google Shape;367;p25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{3035: 'Alexandre', 8965: 'Maria', 7674: 'Carlos', 6758: 'José'}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print('Chaves do dicionário: ', alunos.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keys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print('Valores do dicionário: ', alunos.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print('Percorrendo o dicionário...')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chave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alunos: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print('Chave: ', chave, 'Valor: ', alunos[chave])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Chaves do dicionário:  dict_keys([3035, 8965, 7674, 6758])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Valores do dicionário:  dict_values(['Alexandre', 'Maria', 'Carlos', 'José'])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Percorrendo o dicionário...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Chave:  3035 Valor:  Alexandre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Chave:  8965 Valor:  Maria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Chave:  7674 Valor:  Carlos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Chave:  6758 Valor:  José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3" name="Google Shape;373;p26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contatos = {'Alexandre': '998549398', 'Maria': '975748315', 'Carlos': '975634251', 'José': '996453261'}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print(contatos)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print(contatos['Maria'])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chave in contatos: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print('Nome:', chave, 'Telefone:', contatos[chave])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print(contatos.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('Sílvia', 'Contato não encontrado'))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#para não produzir erro 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9" name="Google Shape;379;p27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{3035: 'Alexandre', 8965: 'Maria', 7674: 'Carlos', 6758: 'Lucas'}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RA, nome in alunos.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print('RA:', RA, 'nome:', nome)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= 'alexandre'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print('Procurando Alexandre...')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RA, nome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alunos.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 (search.lower() == nome.lower()):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print('RA:', RA, 'nome:', nome)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RA: 3035 nome: Alexandre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RA: 8965 nome: Maria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RA: 7674 nome: Carlos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RA: 6758 nome: Lucas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Procurando Alexandre...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RA: 3035 nome: Alexandre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85" name="Google Shape;385;p28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contatos = 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'Alexandre': '998549398',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'Maria': {'TEL': '975748315', 'END': 'Rua x, 100'},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'Carlos': '975634251',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'José': '996453261'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print(contatos['Maria'])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print(contatos['Maria']['TEL’])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{'TEL': '975748315', 'END': 'Rua x, 100'}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975748315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 - list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9" name="Google Shape;229;p3"/>
          <p:cNvSpPr txBox="1"/>
          <p:nvPr>
            <p:ph idx="1" type="body"/>
          </p:nvPr>
        </p:nvSpPr>
        <p:spPr>
          <a:xfrm>
            <a:off x="900112" y="1700212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Sequência de objetos, separados por vírgula, armazenados dentro de colchetes ( [ ]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Uma lista vazia é representada por [ 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lista2 = [1, 2, '</a:t>
            </a:r>
            <a:r>
              <a:rPr lang="en-US" sz="2800"/>
              <a:t>Introdução a Python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[1,3,4]]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91" name="Google Shape;391;p29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lista_contatos = [('Alexandre', '9065868'), ('Pedro', '998679999'),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('Maria', '987654321'), ('Carla', '988777788')]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contatos =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(lista_contatos)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print('Transformando uma lista em dicionário: ', contatos)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Transformando uma lista em dicionário:  {'Alexandre': '9065868', 'Pedro': '998679999', 'Maria': '987654321', 'Carla': '988777788'}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397" name="Google Shape;397;p30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{3035: 'Alexandre', 8965: 'Maria', 7674: 'Carlos', 6758: 'José'}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print('Atualizando um aluno...')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alunos[3035] = 'Alexandre Siqueira'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print(alunos)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print('Inserindo alunos...')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alunos[9856] = 'Sílvia'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update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({6895: 'Pedro', 8676: 'Julia'})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print(alunos)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Atualizando um aluno...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{3035: 'Alexandre Siqueira', 8965: 'Maria', 7674: 'Carlos', 6758: 'José'}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Inserindo alunos...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{3035: 'Alexandre Siqueira', 8965: 'Maria', 7674: 'Carlos', 6758: 'José', 9856: 'Sílvia', 6895: 'Pedro', 8676: 'Julia'}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3" name="Google Shape;403;p31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{3035: 'Alexandre', 8965: 'Maria', 7674: 'Carlos', 6758: 'Lucas'}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print('Removendo o aluno 3035...')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del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alunos[3035]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print('Tentando remover o aluno 1000...')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print(alunos.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(1000,'Aluno não encontrado!'))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Removendo o aluno 3035...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{8965: 'Maria', 7674: 'Carlos', 6758: 'Lucas'}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Tentando remover o aluno 1000...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 não encontrado!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469328085_0_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Dicionário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9" name="Google Shape;409;g19469328085_0_19"/>
          <p:cNvSpPr txBox="1"/>
          <p:nvPr>
            <p:ph idx="1" type="body"/>
          </p:nvPr>
        </p:nvSpPr>
        <p:spPr>
          <a:xfrm>
            <a:off x="838200" y="1628775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Exemplo de aplicação: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Manipulação de dados no formato JSON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Ex.: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import json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import requests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response = requests.get("https://raw.githubusercontent.com/prust/wikipedia-movie-data/master/movies.json")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filmes = json.loads(response.text)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for filme in filmes: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    print(filme)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filme = filmes[0]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print(filme)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print(type(filme))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9469328085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Conjunto - set</a:t>
            </a:r>
            <a:endParaRPr/>
          </a:p>
        </p:txBody>
      </p:sp>
      <p:sp>
        <p:nvSpPr>
          <p:cNvPr descr="Rectangle: Click to edit Master text styles&#10;Second level&#10;Third level&#10;Fourth level&#10;Fifth level" id="415" name="Google Shape;415;g19469328085_0_0"/>
          <p:cNvSpPr txBox="1"/>
          <p:nvPr>
            <p:ph idx="1" type="body"/>
          </p:nvPr>
        </p:nvSpPr>
        <p:spPr>
          <a:xfrm>
            <a:off x="838200" y="16287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Coleção de itens desordenada, parcialmente imutável e que não podem conter elementos duplicados.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Parcialmente imutável, pois permitem somente adição e remoção de elementos. Não permitem alteração de um item específico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São utilizados, normalmente, com operações matemáticas de união, interseção e diferença simétrica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Exemplo: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conjunto_1 = {10, 20, 30, 40, 40}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conjunto_2 = set([10,20,30,40,40])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print(type(conjunto_1)) </a:t>
            </a:r>
            <a:r>
              <a:rPr i="1" lang="en-US" sz="1800"/>
              <a:t># &lt;class 'set'&gt;</a:t>
            </a:r>
            <a:endParaRPr i="1"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9386c77b74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Conjunto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1" name="Google Shape;421;g19386c77b74_0_0"/>
          <p:cNvSpPr txBox="1"/>
          <p:nvPr>
            <p:ph idx="1" type="body"/>
          </p:nvPr>
        </p:nvSpPr>
        <p:spPr>
          <a:xfrm>
            <a:off x="838200" y="15525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 = {10, 20, 30, 10, 20, 20, 10, 40}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conjunto.</a:t>
            </a:r>
            <a:r>
              <a:rPr b="1" lang="en-US" sz="1800">
                <a:solidFill>
                  <a:srgbClr val="FF0000"/>
                </a:solidFill>
              </a:rPr>
              <a:t>add</a:t>
            </a:r>
            <a:r>
              <a:rPr lang="en-US" sz="1800"/>
              <a:t>(2)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print("Adicionando um elemento...", conjunto)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# Adicionando um elemento... {2, 40, 10, 20, 30}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conjunto.</a:t>
            </a:r>
            <a:r>
              <a:rPr b="1" lang="en-US" sz="1800">
                <a:solidFill>
                  <a:srgbClr val="FF0000"/>
                </a:solidFill>
              </a:rPr>
              <a:t>update</a:t>
            </a:r>
            <a:r>
              <a:rPr lang="en-US" sz="1800"/>
              <a:t>([40, 50, 60])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print("Adicionando vários elementos...", conjunto)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# Adicionando vários elementos... {2, 40, 10, 50, 20, 60, 30}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conjunto.</a:t>
            </a:r>
            <a:r>
              <a:rPr b="1" lang="en-US" sz="1800">
                <a:solidFill>
                  <a:srgbClr val="FF0000"/>
                </a:solidFill>
              </a:rPr>
              <a:t>discard</a:t>
            </a:r>
            <a:r>
              <a:rPr lang="en-US" sz="1800"/>
              <a:t>(2)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print("Removendo um elemento...", conjunto)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# Removendo um elemento... {40, 10, 50, 20, 60, 30}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9469328085_0_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Conjunto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7" name="Google Shape;427;g19469328085_0_8"/>
          <p:cNvSpPr txBox="1"/>
          <p:nvPr>
            <p:ph idx="1" type="body"/>
          </p:nvPr>
        </p:nvSpPr>
        <p:spPr>
          <a:xfrm>
            <a:off x="838200" y="15525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conjunto_1 = {10, 15, 20, 30}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conjunto_2 = set([5, 10, 15, 30, 40])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União: retorna um conjunto contendo todos os elementos dos dois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conjuntos, sem repeti-los.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print("União...")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 | conjunto_2)      # {5, 40, 10, 15, 20, 30}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print(conjunto_1.union(conjunto_2)) # {5, 40, 10, 15, 20, 30}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Interseção: retorna um conjunto com os elementos que estiverem nos dois conjuntos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print("Interseção...")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 &amp; conjunto_2)              # {10, 30, 15}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print(conjunto_1.intersection(conjunto_2))  # {10, 30, 15}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9469328085_0_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Conjunto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3" name="Google Shape;433;g19469328085_0_14"/>
          <p:cNvSpPr txBox="1"/>
          <p:nvPr>
            <p:ph idx="1" type="body"/>
          </p:nvPr>
        </p:nvSpPr>
        <p:spPr>
          <a:xfrm>
            <a:off x="838200" y="15525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conjunto_1 = {10, 15, 20, 30}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conjunto_2 = set([5, 10, 15, 30, 40])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Diferença: retorna um conjunto com os elementos que estiverem no primeiro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conjunto, mas não no segundo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print("Diferença")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print(conjunto_1 - conjunto_2)            # {20}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print(conjunto_1.difference(conjunto_2))  # {20}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Diferença Simétrica: retorna um conjunto com os elementos que estão em um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 conjunto, mas que não estão no outro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print("Diferença Simétrica") 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 ^ conjunto_2)                      # {20, 5, 40}    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print(conjunto_1.symmetric_difference(conjunto_2))  # {20, 5, 40}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5" name="Google Shape;235;p4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lista2 = [1, 2, '</a:t>
            </a:r>
            <a:r>
              <a:rPr lang="en-US" sz="2400"/>
              <a:t>Introdução a Python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[1,3,4]]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print(type(lista)) #&lt;class 'list’&gt;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elementos de uma lista são acessados através de seu índice (iniciando em 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print(lista2[0]) #1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print(lista2[3]) #[1,3,4]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print(lista2[3][1]) #??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1" name="Google Shape;241;p5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lista1 = [1, 2, 3]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lista2 = [4, 5, 6]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lista3 = lista1 + lista2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print('Concatenação de duas listas:', lista3)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Concatenação de duas listas:[1, 2, 3, 4, 5, 6]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lista4 = lista1 *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print('Repetição de elementos de uma lista: ', lista4)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Repetição de elementos de uma lista: [1, 2, 3, 1, 2, 3, 1, 2, 3]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7" name="Google Shape;247;p6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[1, 2, 3, 10, 25]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print('Verificando elementos na lista: 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print(34 in 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print(10 in 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Verificando elementos na lista: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3" name="Google Shape;253;p7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lista1 = [100, 3, </a:t>
            </a:r>
            <a:r>
              <a:rPr lang="en-US" sz="2400"/>
              <a:t>'Introdução a Python'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[10,20,30]]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print('Percorrendo a lista...')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l in lista1: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print(l)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Percorrendo a lista...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Ciência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[10, 20, 30]</a:t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4a942574a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9" name="Google Shape;259;g184a942574a_0_0"/>
          <p:cNvSpPr txBox="1"/>
          <p:nvPr>
            <p:ph idx="1" type="body"/>
          </p:nvPr>
        </p:nvSpPr>
        <p:spPr>
          <a:xfrm>
            <a:off x="838200" y="1628775"/>
            <a:ext cx="7982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lista = [100, 3, 'Introdução a Python', [10,20,30]]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print('Percorrendo a lista...')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for l in lista: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    if (</a:t>
            </a:r>
            <a:r>
              <a:rPr b="1" lang="en-US" sz="1900">
                <a:solidFill>
                  <a:srgbClr val="FF0000"/>
                </a:solidFill>
              </a:rPr>
              <a:t>isinstance(l, list)</a:t>
            </a:r>
            <a:r>
              <a:rPr lang="en-US" sz="1900"/>
              <a:t>):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      for l2 in l: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        print(l2)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    else: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None/>
            </a:pPr>
            <a:r>
              <a:rPr lang="en-US" sz="1900"/>
              <a:t>      print(l)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Percorrendo a lista...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Ciência de Dados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 b="0" i="1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5" name="Google Shape;265;p8"/>
          <p:cNvSpPr txBox="1"/>
          <p:nvPr>
            <p:ph idx="1" type="body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= [1, 2, 3, 10, 25]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print('Fatiando a lista: ' + str(lista[1:4]))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print('Imprimindo a lista em ordem inversa: ' + str(lista[::-1]))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Fatiando a lista: [2, 3, 10]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Imprimindo a lista em ordem inversa: [25, 10, 3, 2, 1]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2001-08-26T03:20:45Z</dcterms:created>
  <dc:creator>Alexandre Siqueira Dias</dc:creator>
</cp:coreProperties>
</file>