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62" r:id="rId3"/>
    <p:sldId id="260" r:id="rId4"/>
    <p:sldId id="261" r:id="rId5"/>
    <p:sldId id="268" r:id="rId6"/>
    <p:sldId id="276" r:id="rId7"/>
    <p:sldId id="275" r:id="rId8"/>
    <p:sldId id="274" r:id="rId9"/>
    <p:sldId id="273" r:id="rId10"/>
    <p:sldId id="272" r:id="rId11"/>
    <p:sldId id="271" r:id="rId12"/>
    <p:sldId id="270" r:id="rId13"/>
    <p:sldId id="269"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5" name="CaixaDeTexto 14">
            <a:extLst>
              <a:ext uri="{FF2B5EF4-FFF2-40B4-BE49-F238E27FC236}">
                <a16:creationId xmlns:a16="http://schemas.microsoft.com/office/drawing/2014/main" id="{E773D0FA-E122-4773-AC9C-CAA7F8A54B8E}"/>
              </a:ext>
            </a:extLst>
          </p:cNvPr>
          <p:cNvSpPr txBox="1"/>
          <p:nvPr userDrawn="1"/>
        </p:nvSpPr>
        <p:spPr>
          <a:xfrm>
            <a:off x="469783" y="453006"/>
            <a:ext cx="11353621" cy="5969059"/>
          </a:xfrm>
          <a:prstGeom prst="rect">
            <a:avLst/>
          </a:prstGeom>
          <a:solidFill>
            <a:schemeClr val="tx1"/>
          </a:solidFill>
          <a:ln>
            <a:solidFill>
              <a:schemeClr val="bg1"/>
            </a:solidFill>
          </a:ln>
        </p:spPr>
        <p:txBody>
          <a:bodyPr wrap="square" rtlCol="0">
            <a:spAutoFit/>
          </a:bodyPr>
          <a:lstStyle/>
          <a:p>
            <a:endParaRPr lang="pt-BR" dirty="0"/>
          </a:p>
        </p:txBody>
      </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pic>
        <p:nvPicPr>
          <p:cNvPr id="12" name="Imagem 11">
            <a:extLst>
              <a:ext uri="{FF2B5EF4-FFF2-40B4-BE49-F238E27FC236}">
                <a16:creationId xmlns:a16="http://schemas.microsoft.com/office/drawing/2014/main" id="{5BB486DF-A78B-437D-A9B0-AB81102A142C}"/>
              </a:ext>
            </a:extLst>
          </p:cNvPr>
          <p:cNvPicPr>
            <a:picLocks noChangeAspect="1"/>
          </p:cNvPicPr>
          <p:nvPr userDrawn="1"/>
        </p:nvPicPr>
        <p:blipFill>
          <a:blip r:embed="rId21"/>
          <a:stretch>
            <a:fillRect/>
          </a:stretch>
        </p:blipFill>
        <p:spPr>
          <a:xfrm>
            <a:off x="608012" y="609600"/>
            <a:ext cx="1967024" cy="774419"/>
          </a:xfrm>
          <a:prstGeom prst="rect">
            <a:avLst/>
          </a:prstGeom>
        </p:spPr>
      </p:pic>
      <p:pic>
        <p:nvPicPr>
          <p:cNvPr id="13" name="Imagem 12">
            <a:extLst>
              <a:ext uri="{FF2B5EF4-FFF2-40B4-BE49-F238E27FC236}">
                <a16:creationId xmlns:a16="http://schemas.microsoft.com/office/drawing/2014/main" id="{B868F7D4-1F8B-4E07-8188-4293C2246D80}"/>
              </a:ext>
            </a:extLst>
          </p:cNvPr>
          <p:cNvPicPr>
            <a:picLocks noChangeAspect="1"/>
          </p:cNvPicPr>
          <p:nvPr userDrawn="1"/>
        </p:nvPicPr>
        <p:blipFill>
          <a:blip r:embed="rId22"/>
          <a:stretch>
            <a:fillRect/>
          </a:stretch>
        </p:blipFill>
        <p:spPr>
          <a:xfrm>
            <a:off x="9717736" y="609600"/>
            <a:ext cx="1850064" cy="770485"/>
          </a:xfrm>
          <a:prstGeom prst="rect">
            <a:avLst/>
          </a:prstGeom>
        </p:spPr>
      </p:pic>
      <p:sp>
        <p:nvSpPr>
          <p:cNvPr id="14" name="CaixaDeTexto 13">
            <a:extLst>
              <a:ext uri="{FF2B5EF4-FFF2-40B4-BE49-F238E27FC236}">
                <a16:creationId xmlns:a16="http://schemas.microsoft.com/office/drawing/2014/main" id="{4434C280-F879-4C7B-A0B9-98A5B2E63B93}"/>
              </a:ext>
            </a:extLst>
          </p:cNvPr>
          <p:cNvSpPr txBox="1"/>
          <p:nvPr userDrawn="1"/>
        </p:nvSpPr>
        <p:spPr>
          <a:xfrm>
            <a:off x="10017339" y="6398353"/>
            <a:ext cx="2344035" cy="461665"/>
          </a:xfrm>
          <a:prstGeom prst="rect">
            <a:avLst/>
          </a:prstGeom>
          <a:noFill/>
        </p:spPr>
        <p:txBody>
          <a:bodyPr wrap="square" rtlCol="0">
            <a:spAutoFit/>
          </a:bodyPr>
          <a:lstStyle/>
          <a:p>
            <a:pPr algn="ctr"/>
            <a:r>
              <a:rPr lang="pt-BR" sz="1200" b="1" dirty="0"/>
              <a:t>Pablo Ricardo de abreu</a:t>
            </a:r>
          </a:p>
          <a:p>
            <a:pPr algn="ctr"/>
            <a:r>
              <a:rPr lang="pt-BR" sz="1200" b="1" dirty="0"/>
              <a:t>10/2022</a:t>
            </a:r>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3" name="Imagem 2">
            <a:extLst>
              <a:ext uri="{FF2B5EF4-FFF2-40B4-BE49-F238E27FC236}">
                <a16:creationId xmlns:a16="http://schemas.microsoft.com/office/drawing/2014/main" id="{88E535B6-7236-4C03-AB93-4EAC23C7D2F5}"/>
              </a:ext>
            </a:extLst>
          </p:cNvPr>
          <p:cNvPicPr>
            <a:picLocks noChangeAspect="1"/>
          </p:cNvPicPr>
          <p:nvPr/>
        </p:nvPicPr>
        <p:blipFill>
          <a:blip r:embed="rId2"/>
          <a:stretch>
            <a:fillRect/>
          </a:stretch>
        </p:blipFill>
        <p:spPr>
          <a:xfrm>
            <a:off x="446567" y="1217053"/>
            <a:ext cx="11376837" cy="5205012"/>
          </a:xfrm>
          <a:prstGeom prst="rect">
            <a:avLst/>
          </a:prstGeom>
        </p:spPr>
      </p:pic>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3"/>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4"/>
          <a:stretch>
            <a:fillRect/>
          </a:stretch>
        </p:blipFill>
        <p:spPr>
          <a:xfrm>
            <a:off x="9973340" y="435935"/>
            <a:ext cx="1850064" cy="770485"/>
          </a:xfrm>
          <a:prstGeom prst="rect">
            <a:avLst/>
          </a:prstGeom>
        </p:spPr>
      </p:pic>
      <p:sp>
        <p:nvSpPr>
          <p:cNvPr id="2" name="CaixaDeTexto 1">
            <a:extLst>
              <a:ext uri="{FF2B5EF4-FFF2-40B4-BE49-F238E27FC236}">
                <a16:creationId xmlns:a16="http://schemas.microsoft.com/office/drawing/2014/main" id="{890F9035-A1AD-4729-A536-88E95E9919C4}"/>
              </a:ext>
            </a:extLst>
          </p:cNvPr>
          <p:cNvSpPr txBox="1"/>
          <p:nvPr/>
        </p:nvSpPr>
        <p:spPr>
          <a:xfrm>
            <a:off x="3944680" y="435935"/>
            <a:ext cx="4198974" cy="646331"/>
          </a:xfrm>
          <a:prstGeom prst="rect">
            <a:avLst/>
          </a:prstGeom>
          <a:noFill/>
        </p:spPr>
        <p:txBody>
          <a:bodyPr wrap="square" rtlCol="0">
            <a:spAutoFit/>
          </a:bodyPr>
          <a:lstStyle/>
          <a:p>
            <a:pPr algn="ctr"/>
            <a:r>
              <a:rPr lang="pt-BR" b="1" dirty="0">
                <a:solidFill>
                  <a:schemeClr val="bg1"/>
                </a:solidFill>
              </a:rPr>
              <a:t>SENAI – ALMIRANTE TAMANDARÉ</a:t>
            </a:r>
          </a:p>
          <a:p>
            <a:pPr algn="ctr"/>
            <a:r>
              <a:rPr lang="pt-BR" b="1" dirty="0">
                <a:solidFill>
                  <a:schemeClr val="bg1"/>
                </a:solidFill>
              </a:rPr>
              <a:t>Biblioteca Matplotlib - Python</a:t>
            </a:r>
          </a:p>
        </p:txBody>
      </p:sp>
    </p:spTree>
    <p:extLst>
      <p:ext uri="{BB962C8B-B14F-4D97-AF65-F5344CB8AC3E}">
        <p14:creationId xmlns:p14="http://schemas.microsoft.com/office/powerpoint/2010/main" val="19903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9" name="CaixaDeTexto 8">
            <a:extLst>
              <a:ext uri="{FF2B5EF4-FFF2-40B4-BE49-F238E27FC236}">
                <a16:creationId xmlns:a16="http://schemas.microsoft.com/office/drawing/2014/main" id="{EB85AA46-3702-460A-88FB-338E678F6E95}"/>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10" name="CaixaDeTexto 9">
            <a:extLst>
              <a:ext uri="{FF2B5EF4-FFF2-40B4-BE49-F238E27FC236}">
                <a16:creationId xmlns:a16="http://schemas.microsoft.com/office/drawing/2014/main" id="{36009F33-ADFF-4C41-BFF4-1062E328F40C}"/>
              </a:ext>
            </a:extLst>
          </p:cNvPr>
          <p:cNvSpPr txBox="1"/>
          <p:nvPr/>
        </p:nvSpPr>
        <p:spPr>
          <a:xfrm>
            <a:off x="643510" y="1648047"/>
            <a:ext cx="4438852" cy="3231654"/>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de dispersão.</a:t>
            </a:r>
          </a:p>
          <a:p>
            <a:pPr marL="285750" indent="-285750">
              <a:buFont typeface="Arial" panose="020B0604020202020204" pitchFamily="34" charset="0"/>
              <a:buChar char="•"/>
            </a:pPr>
            <a:r>
              <a:rPr lang="pt-BR" sz="2000" b="1" dirty="0">
                <a:solidFill>
                  <a:schemeClr val="bg1"/>
                </a:solidFill>
              </a:rPr>
              <a:t>O gráfico de dispersão é uma ferramenta representada em um gráfico, representada por um eixo horizontal e outro vertical. Dessa forma, é fácil identificar visualmente a correlação entre dois pontos e identificar diferentes tipos de correlação de causa e efeito entre eles.</a:t>
            </a:r>
            <a:endParaRPr lang="pt-BR" sz="2400" b="1" dirty="0">
              <a:solidFill>
                <a:schemeClr val="bg1"/>
              </a:solidFill>
            </a:endParaRPr>
          </a:p>
        </p:txBody>
      </p:sp>
      <p:pic>
        <p:nvPicPr>
          <p:cNvPr id="3" name="Imagem 2">
            <a:extLst>
              <a:ext uri="{FF2B5EF4-FFF2-40B4-BE49-F238E27FC236}">
                <a16:creationId xmlns:a16="http://schemas.microsoft.com/office/drawing/2014/main" id="{17AAE0D1-ABB0-4992-ACB6-F7ADEE73DCB6}"/>
              </a:ext>
            </a:extLst>
          </p:cNvPr>
          <p:cNvPicPr>
            <a:picLocks noChangeAspect="1"/>
          </p:cNvPicPr>
          <p:nvPr/>
        </p:nvPicPr>
        <p:blipFill>
          <a:blip r:embed="rId4"/>
          <a:stretch>
            <a:fillRect/>
          </a:stretch>
        </p:blipFill>
        <p:spPr>
          <a:xfrm>
            <a:off x="5731933" y="1515723"/>
            <a:ext cx="5562314" cy="3708210"/>
          </a:xfrm>
          <a:prstGeom prst="rect">
            <a:avLst/>
          </a:prstGeom>
        </p:spPr>
      </p:pic>
    </p:spTree>
    <p:extLst>
      <p:ext uri="{BB962C8B-B14F-4D97-AF65-F5344CB8AC3E}">
        <p14:creationId xmlns:p14="http://schemas.microsoft.com/office/powerpoint/2010/main" val="353315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pic>
        <p:nvPicPr>
          <p:cNvPr id="3" name="Imagem 2">
            <a:extLst>
              <a:ext uri="{FF2B5EF4-FFF2-40B4-BE49-F238E27FC236}">
                <a16:creationId xmlns:a16="http://schemas.microsoft.com/office/drawing/2014/main" id="{25134028-20F0-4724-BA2D-9F06F9098EEC}"/>
              </a:ext>
            </a:extLst>
          </p:cNvPr>
          <p:cNvPicPr>
            <a:picLocks noChangeAspect="1"/>
          </p:cNvPicPr>
          <p:nvPr/>
        </p:nvPicPr>
        <p:blipFill>
          <a:blip r:embed="rId4"/>
          <a:stretch>
            <a:fillRect/>
          </a:stretch>
        </p:blipFill>
        <p:spPr>
          <a:xfrm>
            <a:off x="6303106" y="2101788"/>
            <a:ext cx="4572638" cy="3141508"/>
          </a:xfrm>
          <a:prstGeom prst="rect">
            <a:avLst/>
          </a:prstGeom>
          <a:ln w="12700">
            <a:solidFill>
              <a:srgbClr val="FF0000"/>
            </a:solidFill>
          </a:ln>
        </p:spPr>
      </p:pic>
      <p:pic>
        <p:nvPicPr>
          <p:cNvPr id="11" name="Imagem 10">
            <a:extLst>
              <a:ext uri="{FF2B5EF4-FFF2-40B4-BE49-F238E27FC236}">
                <a16:creationId xmlns:a16="http://schemas.microsoft.com/office/drawing/2014/main" id="{59E2ED31-DD2B-44CD-B2A3-A0C83F77C82C}"/>
              </a:ext>
            </a:extLst>
          </p:cNvPr>
          <p:cNvPicPr>
            <a:picLocks noChangeAspect="1"/>
          </p:cNvPicPr>
          <p:nvPr/>
        </p:nvPicPr>
        <p:blipFill>
          <a:blip r:embed="rId5"/>
          <a:stretch>
            <a:fillRect/>
          </a:stretch>
        </p:blipFill>
        <p:spPr>
          <a:xfrm>
            <a:off x="1046643" y="2101788"/>
            <a:ext cx="4656387" cy="3141508"/>
          </a:xfrm>
          <a:prstGeom prst="rect">
            <a:avLst/>
          </a:prstGeom>
          <a:ln w="12700">
            <a:solidFill>
              <a:srgbClr val="FF0000"/>
            </a:solidFill>
          </a:ln>
        </p:spPr>
      </p:pic>
      <p:sp>
        <p:nvSpPr>
          <p:cNvPr id="12" name="CaixaDeTexto 11">
            <a:extLst>
              <a:ext uri="{FF2B5EF4-FFF2-40B4-BE49-F238E27FC236}">
                <a16:creationId xmlns:a16="http://schemas.microsoft.com/office/drawing/2014/main" id="{5627C5EB-56A0-4A75-8BE9-C953713F7C57}"/>
              </a:ext>
            </a:extLst>
          </p:cNvPr>
          <p:cNvSpPr txBox="1"/>
          <p:nvPr/>
        </p:nvSpPr>
        <p:spPr>
          <a:xfrm>
            <a:off x="3757945" y="559567"/>
            <a:ext cx="4871040" cy="954107"/>
          </a:xfrm>
          <a:prstGeom prst="rect">
            <a:avLst/>
          </a:prstGeom>
          <a:noFill/>
        </p:spPr>
        <p:txBody>
          <a:bodyPr wrap="square" rtlCol="0">
            <a:spAutoFit/>
          </a:bodyPr>
          <a:lstStyle/>
          <a:p>
            <a:pPr algn="ctr"/>
            <a:r>
              <a:rPr lang="pt-BR" sz="2800" b="1" dirty="0">
                <a:solidFill>
                  <a:schemeClr val="bg1"/>
                </a:solidFill>
              </a:rPr>
              <a:t>Exemplo de código para gráficos dispersão</a:t>
            </a:r>
          </a:p>
        </p:txBody>
      </p:sp>
    </p:spTree>
    <p:extLst>
      <p:ext uri="{BB962C8B-B14F-4D97-AF65-F5344CB8AC3E}">
        <p14:creationId xmlns:p14="http://schemas.microsoft.com/office/powerpoint/2010/main" val="154522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9" name="CaixaDeTexto 8">
            <a:extLst>
              <a:ext uri="{FF2B5EF4-FFF2-40B4-BE49-F238E27FC236}">
                <a16:creationId xmlns:a16="http://schemas.microsoft.com/office/drawing/2014/main" id="{EB85AA46-3702-460A-88FB-338E678F6E95}"/>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10" name="CaixaDeTexto 9">
            <a:extLst>
              <a:ext uri="{FF2B5EF4-FFF2-40B4-BE49-F238E27FC236}">
                <a16:creationId xmlns:a16="http://schemas.microsoft.com/office/drawing/2014/main" id="{8086364A-9FE9-4E43-A792-4FD54A808E4A}"/>
              </a:ext>
            </a:extLst>
          </p:cNvPr>
          <p:cNvSpPr txBox="1"/>
          <p:nvPr/>
        </p:nvSpPr>
        <p:spPr>
          <a:xfrm>
            <a:off x="643510" y="1648047"/>
            <a:ext cx="4438852" cy="3785652"/>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Histograma</a:t>
            </a:r>
          </a:p>
          <a:p>
            <a:pPr marL="285750" indent="-285750">
              <a:buFont typeface="Arial" panose="020B0604020202020204" pitchFamily="34" charset="0"/>
              <a:buChar char="•"/>
            </a:pPr>
            <a:r>
              <a:rPr lang="pt-BR" sz="2000" b="1" dirty="0">
                <a:solidFill>
                  <a:schemeClr val="bg1"/>
                </a:solidFill>
              </a:rPr>
              <a:t>Um histograma é uma espécie de gráfico de barras que demonstra uma distribuição de frequências. No histograma, a base de cada uma das barras representa uma classe e a altura representa a quantidade ou frequência absoluta com que o valor de cada classe ocorre. Ao mesmo tempo, ele pode ser utilizado como um indicador de dispersão de processos.</a:t>
            </a:r>
          </a:p>
        </p:txBody>
      </p:sp>
      <p:pic>
        <p:nvPicPr>
          <p:cNvPr id="2" name="Imagem 1">
            <a:extLst>
              <a:ext uri="{FF2B5EF4-FFF2-40B4-BE49-F238E27FC236}">
                <a16:creationId xmlns:a16="http://schemas.microsoft.com/office/drawing/2014/main" id="{3D070DC9-2324-4AEF-9EE6-5E2CD05D7FA1}"/>
              </a:ext>
            </a:extLst>
          </p:cNvPr>
          <p:cNvPicPr>
            <a:picLocks noChangeAspect="1"/>
          </p:cNvPicPr>
          <p:nvPr/>
        </p:nvPicPr>
        <p:blipFill>
          <a:blip r:embed="rId4"/>
          <a:stretch>
            <a:fillRect/>
          </a:stretch>
        </p:blipFill>
        <p:spPr>
          <a:xfrm>
            <a:off x="5387040" y="1870852"/>
            <a:ext cx="5820587" cy="3562847"/>
          </a:xfrm>
          <a:prstGeom prst="rect">
            <a:avLst/>
          </a:prstGeom>
          <a:ln w="12700">
            <a:solidFill>
              <a:srgbClr val="FF0000"/>
            </a:solidFill>
          </a:ln>
        </p:spPr>
      </p:pic>
    </p:spTree>
    <p:extLst>
      <p:ext uri="{BB962C8B-B14F-4D97-AF65-F5344CB8AC3E}">
        <p14:creationId xmlns:p14="http://schemas.microsoft.com/office/powerpoint/2010/main" val="217292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10" name="CaixaDeTexto 9">
            <a:extLst>
              <a:ext uri="{FF2B5EF4-FFF2-40B4-BE49-F238E27FC236}">
                <a16:creationId xmlns:a16="http://schemas.microsoft.com/office/drawing/2014/main" id="{DC8D683D-D608-4196-B9AB-BCAAF141A823}"/>
              </a:ext>
            </a:extLst>
          </p:cNvPr>
          <p:cNvSpPr txBox="1"/>
          <p:nvPr/>
        </p:nvSpPr>
        <p:spPr>
          <a:xfrm>
            <a:off x="3757945" y="559567"/>
            <a:ext cx="4871040" cy="954107"/>
          </a:xfrm>
          <a:prstGeom prst="rect">
            <a:avLst/>
          </a:prstGeom>
          <a:noFill/>
        </p:spPr>
        <p:txBody>
          <a:bodyPr wrap="square" rtlCol="0">
            <a:spAutoFit/>
          </a:bodyPr>
          <a:lstStyle/>
          <a:p>
            <a:pPr algn="ctr"/>
            <a:r>
              <a:rPr lang="pt-BR" sz="2800" b="1" dirty="0">
                <a:solidFill>
                  <a:schemeClr val="bg1"/>
                </a:solidFill>
              </a:rPr>
              <a:t>Exemplo de código para gráficos tipo Histograma</a:t>
            </a:r>
          </a:p>
        </p:txBody>
      </p:sp>
      <p:pic>
        <p:nvPicPr>
          <p:cNvPr id="2" name="Imagem 1">
            <a:extLst>
              <a:ext uri="{FF2B5EF4-FFF2-40B4-BE49-F238E27FC236}">
                <a16:creationId xmlns:a16="http://schemas.microsoft.com/office/drawing/2014/main" id="{F1585CDB-13E4-4D71-846D-2332E3C13FAB}"/>
              </a:ext>
            </a:extLst>
          </p:cNvPr>
          <p:cNvPicPr>
            <a:picLocks noChangeAspect="1"/>
          </p:cNvPicPr>
          <p:nvPr/>
        </p:nvPicPr>
        <p:blipFill>
          <a:blip r:embed="rId4"/>
          <a:stretch>
            <a:fillRect/>
          </a:stretch>
        </p:blipFill>
        <p:spPr>
          <a:xfrm>
            <a:off x="6652271" y="1926821"/>
            <a:ext cx="4422129" cy="3467584"/>
          </a:xfrm>
          <a:prstGeom prst="rect">
            <a:avLst/>
          </a:prstGeom>
          <a:ln w="12700">
            <a:solidFill>
              <a:srgbClr val="FF0000"/>
            </a:solidFill>
          </a:ln>
        </p:spPr>
      </p:pic>
      <p:pic>
        <p:nvPicPr>
          <p:cNvPr id="3" name="Imagem 2">
            <a:extLst>
              <a:ext uri="{FF2B5EF4-FFF2-40B4-BE49-F238E27FC236}">
                <a16:creationId xmlns:a16="http://schemas.microsoft.com/office/drawing/2014/main" id="{FA087260-7CED-4A88-B34B-76DE32EEA2F8}"/>
              </a:ext>
            </a:extLst>
          </p:cNvPr>
          <p:cNvPicPr>
            <a:picLocks noChangeAspect="1"/>
          </p:cNvPicPr>
          <p:nvPr/>
        </p:nvPicPr>
        <p:blipFill>
          <a:blip r:embed="rId5"/>
          <a:stretch>
            <a:fillRect/>
          </a:stretch>
        </p:blipFill>
        <p:spPr>
          <a:xfrm>
            <a:off x="992502" y="1926821"/>
            <a:ext cx="5103498" cy="3467583"/>
          </a:xfrm>
          <a:prstGeom prst="rect">
            <a:avLst/>
          </a:prstGeom>
          <a:ln w="12700">
            <a:solidFill>
              <a:srgbClr val="FF0000"/>
            </a:solidFill>
          </a:ln>
        </p:spPr>
      </p:pic>
    </p:spTree>
    <p:extLst>
      <p:ext uri="{BB962C8B-B14F-4D97-AF65-F5344CB8AC3E}">
        <p14:creationId xmlns:p14="http://schemas.microsoft.com/office/powerpoint/2010/main" val="21413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9" name="CaixaDeTexto 8">
            <a:extLst>
              <a:ext uri="{FF2B5EF4-FFF2-40B4-BE49-F238E27FC236}">
                <a16:creationId xmlns:a16="http://schemas.microsoft.com/office/drawing/2014/main" id="{EB85AA46-3702-460A-88FB-338E678F6E95}"/>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10" name="CaixaDeTexto 9">
            <a:extLst>
              <a:ext uri="{FF2B5EF4-FFF2-40B4-BE49-F238E27FC236}">
                <a16:creationId xmlns:a16="http://schemas.microsoft.com/office/drawing/2014/main" id="{8086364A-9FE9-4E43-A792-4FD54A808E4A}"/>
              </a:ext>
            </a:extLst>
          </p:cNvPr>
          <p:cNvSpPr txBox="1"/>
          <p:nvPr/>
        </p:nvSpPr>
        <p:spPr>
          <a:xfrm>
            <a:off x="643510" y="1648047"/>
            <a:ext cx="4438852" cy="3785652"/>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a:t>
            </a:r>
            <a:r>
              <a:rPr lang="pt-BR" sz="2000" b="1" dirty="0" err="1">
                <a:solidFill>
                  <a:schemeClr val="bg1"/>
                </a:solidFill>
              </a:rPr>
              <a:t>Boxplot</a:t>
            </a:r>
            <a:endParaRPr lang="pt-BR" sz="2000" b="1" dirty="0">
              <a:solidFill>
                <a:schemeClr val="bg1"/>
              </a:solidFill>
            </a:endParaRPr>
          </a:p>
          <a:p>
            <a:pPr marL="285750" indent="-285750">
              <a:buFont typeface="Arial" panose="020B0604020202020204" pitchFamily="34" charset="0"/>
              <a:buChar char="•"/>
            </a:pPr>
            <a:r>
              <a:rPr lang="pt-BR" sz="2000" b="1" dirty="0">
                <a:solidFill>
                  <a:schemeClr val="bg1"/>
                </a:solidFill>
              </a:rPr>
              <a:t>Um </a:t>
            </a:r>
            <a:r>
              <a:rPr lang="pt-BR" sz="2000" b="1" dirty="0" err="1">
                <a:solidFill>
                  <a:schemeClr val="bg1"/>
                </a:solidFill>
              </a:rPr>
              <a:t>boxplot</a:t>
            </a:r>
            <a:r>
              <a:rPr lang="pt-BR" sz="2000" b="1" dirty="0">
                <a:solidFill>
                  <a:schemeClr val="bg1"/>
                </a:solidFill>
              </a:rPr>
              <a:t> (ou diagrama de caixa, numa tradução livre) mostra a distribuição quantitativa dos dados de um jeito que facilita a comparação entre as variáveis, ou através dos níveis categóricos das variáveis. Essa caixa (“box”) mostra os quartis do </a:t>
            </a:r>
            <a:r>
              <a:rPr lang="pt-BR" sz="2000" b="1" dirty="0" err="1">
                <a:solidFill>
                  <a:schemeClr val="bg1"/>
                </a:solidFill>
              </a:rPr>
              <a:t>dataset</a:t>
            </a:r>
            <a:r>
              <a:rPr lang="pt-BR" sz="2000" b="1" dirty="0">
                <a:solidFill>
                  <a:schemeClr val="bg1"/>
                </a:solidFill>
              </a:rPr>
              <a:t> enquanto os “</a:t>
            </a:r>
            <a:r>
              <a:rPr lang="pt-BR" sz="2000" b="1" dirty="0" err="1">
                <a:solidFill>
                  <a:schemeClr val="bg1"/>
                </a:solidFill>
              </a:rPr>
              <a:t>whiskers</a:t>
            </a:r>
            <a:r>
              <a:rPr lang="pt-BR" sz="2000" b="1" dirty="0">
                <a:solidFill>
                  <a:schemeClr val="bg1"/>
                </a:solidFill>
              </a:rPr>
              <a:t>” mostram o resto da distribuição, exceto os pontos que são chamados de outliers.</a:t>
            </a:r>
          </a:p>
        </p:txBody>
      </p:sp>
      <p:pic>
        <p:nvPicPr>
          <p:cNvPr id="3" name="Imagem 2">
            <a:extLst>
              <a:ext uri="{FF2B5EF4-FFF2-40B4-BE49-F238E27FC236}">
                <a16:creationId xmlns:a16="http://schemas.microsoft.com/office/drawing/2014/main" id="{D0E2E520-E456-4241-91E6-631250917F47}"/>
              </a:ext>
            </a:extLst>
          </p:cNvPr>
          <p:cNvPicPr>
            <a:picLocks noChangeAspect="1"/>
          </p:cNvPicPr>
          <p:nvPr/>
        </p:nvPicPr>
        <p:blipFill>
          <a:blip r:embed="rId4"/>
          <a:stretch>
            <a:fillRect/>
          </a:stretch>
        </p:blipFill>
        <p:spPr>
          <a:xfrm>
            <a:off x="5954207" y="1632817"/>
            <a:ext cx="4944165" cy="4239217"/>
          </a:xfrm>
          <a:prstGeom prst="rect">
            <a:avLst/>
          </a:prstGeom>
          <a:ln w="12700">
            <a:solidFill>
              <a:srgbClr val="FF0000"/>
            </a:solidFill>
          </a:ln>
        </p:spPr>
      </p:pic>
    </p:spTree>
    <p:extLst>
      <p:ext uri="{BB962C8B-B14F-4D97-AF65-F5344CB8AC3E}">
        <p14:creationId xmlns:p14="http://schemas.microsoft.com/office/powerpoint/2010/main" val="3218380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10" name="CaixaDeTexto 9">
            <a:extLst>
              <a:ext uri="{FF2B5EF4-FFF2-40B4-BE49-F238E27FC236}">
                <a16:creationId xmlns:a16="http://schemas.microsoft.com/office/drawing/2014/main" id="{DC8D683D-D608-4196-B9AB-BCAAF141A823}"/>
              </a:ext>
            </a:extLst>
          </p:cNvPr>
          <p:cNvSpPr txBox="1"/>
          <p:nvPr/>
        </p:nvSpPr>
        <p:spPr>
          <a:xfrm>
            <a:off x="3660480" y="509488"/>
            <a:ext cx="4871040" cy="954107"/>
          </a:xfrm>
          <a:prstGeom prst="rect">
            <a:avLst/>
          </a:prstGeom>
          <a:noFill/>
        </p:spPr>
        <p:txBody>
          <a:bodyPr wrap="square" rtlCol="0">
            <a:spAutoFit/>
          </a:bodyPr>
          <a:lstStyle/>
          <a:p>
            <a:pPr algn="ctr"/>
            <a:r>
              <a:rPr lang="pt-BR" sz="2800" b="1" dirty="0">
                <a:solidFill>
                  <a:schemeClr val="bg1"/>
                </a:solidFill>
              </a:rPr>
              <a:t>Exemplo de código para gráficos </a:t>
            </a:r>
            <a:r>
              <a:rPr lang="pt-BR" sz="2800" b="1" dirty="0" err="1">
                <a:solidFill>
                  <a:schemeClr val="bg1"/>
                </a:solidFill>
              </a:rPr>
              <a:t>boxplot</a:t>
            </a:r>
            <a:endParaRPr lang="pt-BR" sz="2800" b="1" dirty="0">
              <a:solidFill>
                <a:schemeClr val="bg1"/>
              </a:solidFill>
            </a:endParaRPr>
          </a:p>
        </p:txBody>
      </p:sp>
      <p:pic>
        <p:nvPicPr>
          <p:cNvPr id="4" name="Imagem 3">
            <a:extLst>
              <a:ext uri="{FF2B5EF4-FFF2-40B4-BE49-F238E27FC236}">
                <a16:creationId xmlns:a16="http://schemas.microsoft.com/office/drawing/2014/main" id="{AA8333AC-1138-40FF-BE6B-BD740BCBF373}"/>
              </a:ext>
            </a:extLst>
          </p:cNvPr>
          <p:cNvPicPr>
            <a:picLocks noChangeAspect="1"/>
          </p:cNvPicPr>
          <p:nvPr/>
        </p:nvPicPr>
        <p:blipFill>
          <a:blip r:embed="rId4"/>
          <a:stretch>
            <a:fillRect/>
          </a:stretch>
        </p:blipFill>
        <p:spPr>
          <a:xfrm>
            <a:off x="863890" y="1647002"/>
            <a:ext cx="4650664" cy="4334480"/>
          </a:xfrm>
          <a:prstGeom prst="rect">
            <a:avLst/>
          </a:prstGeom>
          <a:ln w="12700">
            <a:solidFill>
              <a:srgbClr val="FF0000"/>
            </a:solidFill>
          </a:ln>
        </p:spPr>
      </p:pic>
      <p:pic>
        <p:nvPicPr>
          <p:cNvPr id="9" name="Imagem 8">
            <a:extLst>
              <a:ext uri="{FF2B5EF4-FFF2-40B4-BE49-F238E27FC236}">
                <a16:creationId xmlns:a16="http://schemas.microsoft.com/office/drawing/2014/main" id="{4EC76956-2DE3-486F-82F1-9F41B8040081}"/>
              </a:ext>
            </a:extLst>
          </p:cNvPr>
          <p:cNvPicPr>
            <a:picLocks noChangeAspect="1"/>
          </p:cNvPicPr>
          <p:nvPr/>
        </p:nvPicPr>
        <p:blipFill>
          <a:blip r:embed="rId5"/>
          <a:stretch>
            <a:fillRect/>
          </a:stretch>
        </p:blipFill>
        <p:spPr>
          <a:xfrm>
            <a:off x="6030185" y="1647002"/>
            <a:ext cx="5277587" cy="4334480"/>
          </a:xfrm>
          <a:prstGeom prst="rect">
            <a:avLst/>
          </a:prstGeom>
          <a:ln w="12700">
            <a:solidFill>
              <a:srgbClr val="FF0000"/>
            </a:solidFill>
          </a:ln>
        </p:spPr>
      </p:pic>
    </p:spTree>
    <p:extLst>
      <p:ext uri="{BB962C8B-B14F-4D97-AF65-F5344CB8AC3E}">
        <p14:creationId xmlns:p14="http://schemas.microsoft.com/office/powerpoint/2010/main" val="3865993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9" name="CaixaDeTexto 8">
            <a:extLst>
              <a:ext uri="{FF2B5EF4-FFF2-40B4-BE49-F238E27FC236}">
                <a16:creationId xmlns:a16="http://schemas.microsoft.com/office/drawing/2014/main" id="{EB85AA46-3702-460A-88FB-338E678F6E95}"/>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10" name="CaixaDeTexto 9">
            <a:extLst>
              <a:ext uri="{FF2B5EF4-FFF2-40B4-BE49-F238E27FC236}">
                <a16:creationId xmlns:a16="http://schemas.microsoft.com/office/drawing/2014/main" id="{8086364A-9FE9-4E43-A792-4FD54A808E4A}"/>
              </a:ext>
            </a:extLst>
          </p:cNvPr>
          <p:cNvSpPr txBox="1"/>
          <p:nvPr/>
        </p:nvSpPr>
        <p:spPr>
          <a:xfrm>
            <a:off x="643510" y="1648047"/>
            <a:ext cx="4438852" cy="3170099"/>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Pizza.</a:t>
            </a:r>
          </a:p>
          <a:p>
            <a:pPr marL="285750" indent="-285750">
              <a:buFont typeface="Arial" panose="020B0604020202020204" pitchFamily="34" charset="0"/>
              <a:buChar char="•"/>
            </a:pPr>
            <a:r>
              <a:rPr lang="pt-BR" sz="2000" b="1" dirty="0">
                <a:solidFill>
                  <a:schemeClr val="bg1"/>
                </a:solidFill>
              </a:rPr>
              <a:t>O gráfico de setores, comumente chamado de gráfico de pizza, é uma visualização que representa um valor relativo de cada categoria estabelecida em relação a um todo. Porém, essa visualização tem sido fortemente criticada quanto a sua utilização por alguns fatores, e são eles que veremos agora.</a:t>
            </a:r>
          </a:p>
        </p:txBody>
      </p:sp>
      <p:pic>
        <p:nvPicPr>
          <p:cNvPr id="2" name="Imagem 1">
            <a:extLst>
              <a:ext uri="{FF2B5EF4-FFF2-40B4-BE49-F238E27FC236}">
                <a16:creationId xmlns:a16="http://schemas.microsoft.com/office/drawing/2014/main" id="{D1087EE4-ABBC-422B-BB21-264EFF5449F3}"/>
              </a:ext>
            </a:extLst>
          </p:cNvPr>
          <p:cNvPicPr>
            <a:picLocks noChangeAspect="1"/>
          </p:cNvPicPr>
          <p:nvPr/>
        </p:nvPicPr>
        <p:blipFill>
          <a:blip r:embed="rId4"/>
          <a:stretch>
            <a:fillRect/>
          </a:stretch>
        </p:blipFill>
        <p:spPr>
          <a:xfrm>
            <a:off x="6385153" y="1710011"/>
            <a:ext cx="4315427" cy="3658111"/>
          </a:xfrm>
          <a:prstGeom prst="rect">
            <a:avLst/>
          </a:prstGeom>
          <a:ln w="12700">
            <a:solidFill>
              <a:srgbClr val="FF0000"/>
            </a:solidFill>
          </a:ln>
        </p:spPr>
      </p:pic>
    </p:spTree>
    <p:extLst>
      <p:ext uri="{BB962C8B-B14F-4D97-AF65-F5344CB8AC3E}">
        <p14:creationId xmlns:p14="http://schemas.microsoft.com/office/powerpoint/2010/main" val="1118550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10" name="CaixaDeTexto 9">
            <a:extLst>
              <a:ext uri="{FF2B5EF4-FFF2-40B4-BE49-F238E27FC236}">
                <a16:creationId xmlns:a16="http://schemas.microsoft.com/office/drawing/2014/main" id="{DC8D683D-D608-4196-B9AB-BCAAF141A823}"/>
              </a:ext>
            </a:extLst>
          </p:cNvPr>
          <p:cNvSpPr txBox="1"/>
          <p:nvPr/>
        </p:nvSpPr>
        <p:spPr>
          <a:xfrm>
            <a:off x="3660480" y="509488"/>
            <a:ext cx="4871040" cy="954107"/>
          </a:xfrm>
          <a:prstGeom prst="rect">
            <a:avLst/>
          </a:prstGeom>
          <a:noFill/>
        </p:spPr>
        <p:txBody>
          <a:bodyPr wrap="square" rtlCol="0">
            <a:spAutoFit/>
          </a:bodyPr>
          <a:lstStyle/>
          <a:p>
            <a:pPr algn="ctr"/>
            <a:r>
              <a:rPr lang="pt-BR" sz="2800" b="1" dirty="0">
                <a:solidFill>
                  <a:schemeClr val="bg1"/>
                </a:solidFill>
              </a:rPr>
              <a:t>Exemplo de código para gráficos pizza</a:t>
            </a:r>
          </a:p>
        </p:txBody>
      </p:sp>
      <p:pic>
        <p:nvPicPr>
          <p:cNvPr id="2" name="Imagem 1">
            <a:extLst>
              <a:ext uri="{FF2B5EF4-FFF2-40B4-BE49-F238E27FC236}">
                <a16:creationId xmlns:a16="http://schemas.microsoft.com/office/drawing/2014/main" id="{C3E2043E-9948-4A78-9839-CF278F56F178}"/>
              </a:ext>
            </a:extLst>
          </p:cNvPr>
          <p:cNvPicPr>
            <a:picLocks noChangeAspect="1"/>
          </p:cNvPicPr>
          <p:nvPr/>
        </p:nvPicPr>
        <p:blipFill>
          <a:blip r:embed="rId4"/>
          <a:stretch>
            <a:fillRect/>
          </a:stretch>
        </p:blipFill>
        <p:spPr>
          <a:xfrm>
            <a:off x="6096000" y="2009003"/>
            <a:ext cx="5249008" cy="3610479"/>
          </a:xfrm>
          <a:prstGeom prst="rect">
            <a:avLst/>
          </a:prstGeom>
        </p:spPr>
      </p:pic>
      <p:pic>
        <p:nvPicPr>
          <p:cNvPr id="3" name="Imagem 2">
            <a:extLst>
              <a:ext uri="{FF2B5EF4-FFF2-40B4-BE49-F238E27FC236}">
                <a16:creationId xmlns:a16="http://schemas.microsoft.com/office/drawing/2014/main" id="{70139DDB-D8EF-4A0A-AE0E-367382ECFC9F}"/>
              </a:ext>
            </a:extLst>
          </p:cNvPr>
          <p:cNvPicPr>
            <a:picLocks noChangeAspect="1"/>
          </p:cNvPicPr>
          <p:nvPr/>
        </p:nvPicPr>
        <p:blipFill>
          <a:blip r:embed="rId5"/>
          <a:stretch>
            <a:fillRect/>
          </a:stretch>
        </p:blipFill>
        <p:spPr>
          <a:xfrm>
            <a:off x="1430078" y="2009002"/>
            <a:ext cx="3610479" cy="3610479"/>
          </a:xfrm>
          <a:prstGeom prst="rect">
            <a:avLst/>
          </a:prstGeom>
        </p:spPr>
      </p:pic>
    </p:spTree>
    <p:extLst>
      <p:ext uri="{BB962C8B-B14F-4D97-AF65-F5344CB8AC3E}">
        <p14:creationId xmlns:p14="http://schemas.microsoft.com/office/powerpoint/2010/main" val="351512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9" name="CaixaDeTexto 8">
            <a:extLst>
              <a:ext uri="{FF2B5EF4-FFF2-40B4-BE49-F238E27FC236}">
                <a16:creationId xmlns:a16="http://schemas.microsoft.com/office/drawing/2014/main" id="{EB85AA46-3702-460A-88FB-338E678F6E95}"/>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10" name="CaixaDeTexto 9">
            <a:extLst>
              <a:ext uri="{FF2B5EF4-FFF2-40B4-BE49-F238E27FC236}">
                <a16:creationId xmlns:a16="http://schemas.microsoft.com/office/drawing/2014/main" id="{8086364A-9FE9-4E43-A792-4FD54A808E4A}"/>
              </a:ext>
            </a:extLst>
          </p:cNvPr>
          <p:cNvSpPr txBox="1"/>
          <p:nvPr/>
        </p:nvSpPr>
        <p:spPr>
          <a:xfrm>
            <a:off x="643510" y="1648047"/>
            <a:ext cx="4438852" cy="1631216"/>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linha do tempo</a:t>
            </a:r>
          </a:p>
          <a:p>
            <a:pPr marL="285750" indent="-285750">
              <a:buFont typeface="Arial" panose="020B0604020202020204" pitchFamily="34" charset="0"/>
              <a:buChar char="•"/>
            </a:pPr>
            <a:r>
              <a:rPr lang="pt-BR" sz="2000" b="1" dirty="0">
                <a:solidFill>
                  <a:schemeClr val="bg1"/>
                </a:solidFill>
              </a:rPr>
              <a:t>Mais utilizado em exibição de um histórico em forma de linha com os marcadores sendo uma data um ano </a:t>
            </a:r>
            <a:r>
              <a:rPr lang="pt-BR" sz="2000" b="1" dirty="0" err="1">
                <a:solidFill>
                  <a:schemeClr val="bg1"/>
                </a:solidFill>
              </a:rPr>
              <a:t>expecifico</a:t>
            </a:r>
            <a:r>
              <a:rPr lang="pt-BR" sz="2000" b="1" dirty="0">
                <a:solidFill>
                  <a:schemeClr val="bg1"/>
                </a:solidFill>
              </a:rPr>
              <a:t>.</a:t>
            </a:r>
          </a:p>
        </p:txBody>
      </p:sp>
      <p:pic>
        <p:nvPicPr>
          <p:cNvPr id="2" name="Imagem 1">
            <a:extLst>
              <a:ext uri="{FF2B5EF4-FFF2-40B4-BE49-F238E27FC236}">
                <a16:creationId xmlns:a16="http://schemas.microsoft.com/office/drawing/2014/main" id="{E99E2D7D-0605-4A4A-AE61-2D86FDA8F17C}"/>
              </a:ext>
            </a:extLst>
          </p:cNvPr>
          <p:cNvPicPr>
            <a:picLocks noChangeAspect="1"/>
          </p:cNvPicPr>
          <p:nvPr/>
        </p:nvPicPr>
        <p:blipFill>
          <a:blip r:embed="rId4"/>
          <a:stretch>
            <a:fillRect/>
          </a:stretch>
        </p:blipFill>
        <p:spPr>
          <a:xfrm>
            <a:off x="4734137" y="3049243"/>
            <a:ext cx="6411220" cy="2905530"/>
          </a:xfrm>
          <a:prstGeom prst="rect">
            <a:avLst/>
          </a:prstGeom>
          <a:ln w="12700">
            <a:solidFill>
              <a:srgbClr val="FF0000"/>
            </a:solidFill>
          </a:ln>
        </p:spPr>
      </p:pic>
    </p:spTree>
    <p:extLst>
      <p:ext uri="{BB962C8B-B14F-4D97-AF65-F5344CB8AC3E}">
        <p14:creationId xmlns:p14="http://schemas.microsoft.com/office/powerpoint/2010/main" val="2087595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10" name="CaixaDeTexto 9">
            <a:extLst>
              <a:ext uri="{FF2B5EF4-FFF2-40B4-BE49-F238E27FC236}">
                <a16:creationId xmlns:a16="http://schemas.microsoft.com/office/drawing/2014/main" id="{DC8D683D-D608-4196-B9AB-BCAAF141A823}"/>
              </a:ext>
            </a:extLst>
          </p:cNvPr>
          <p:cNvSpPr txBox="1"/>
          <p:nvPr/>
        </p:nvSpPr>
        <p:spPr>
          <a:xfrm>
            <a:off x="3660480" y="509488"/>
            <a:ext cx="4871040" cy="954107"/>
          </a:xfrm>
          <a:prstGeom prst="rect">
            <a:avLst/>
          </a:prstGeom>
          <a:noFill/>
        </p:spPr>
        <p:txBody>
          <a:bodyPr wrap="square" rtlCol="0">
            <a:spAutoFit/>
          </a:bodyPr>
          <a:lstStyle/>
          <a:p>
            <a:pPr algn="ctr"/>
            <a:r>
              <a:rPr lang="pt-BR" sz="2800" b="1" dirty="0">
                <a:solidFill>
                  <a:schemeClr val="bg1"/>
                </a:solidFill>
              </a:rPr>
              <a:t>Exemplo de código para gráficos linha do tempo</a:t>
            </a:r>
          </a:p>
        </p:txBody>
      </p:sp>
      <p:pic>
        <p:nvPicPr>
          <p:cNvPr id="2" name="Imagem 1">
            <a:extLst>
              <a:ext uri="{FF2B5EF4-FFF2-40B4-BE49-F238E27FC236}">
                <a16:creationId xmlns:a16="http://schemas.microsoft.com/office/drawing/2014/main" id="{9234F5CE-C7D2-43CF-B42F-C7E0DD6D3EDB}"/>
              </a:ext>
            </a:extLst>
          </p:cNvPr>
          <p:cNvPicPr>
            <a:picLocks noChangeAspect="1"/>
          </p:cNvPicPr>
          <p:nvPr/>
        </p:nvPicPr>
        <p:blipFill>
          <a:blip r:embed="rId4"/>
          <a:stretch>
            <a:fillRect/>
          </a:stretch>
        </p:blipFill>
        <p:spPr>
          <a:xfrm>
            <a:off x="5495026" y="1667933"/>
            <a:ext cx="3168087" cy="4286299"/>
          </a:xfrm>
          <a:prstGeom prst="rect">
            <a:avLst/>
          </a:prstGeom>
        </p:spPr>
      </p:pic>
      <p:pic>
        <p:nvPicPr>
          <p:cNvPr id="3" name="Imagem 2">
            <a:extLst>
              <a:ext uri="{FF2B5EF4-FFF2-40B4-BE49-F238E27FC236}">
                <a16:creationId xmlns:a16="http://schemas.microsoft.com/office/drawing/2014/main" id="{0A5BF905-E142-4592-BEB1-44AAB29CD01B}"/>
              </a:ext>
            </a:extLst>
          </p:cNvPr>
          <p:cNvPicPr>
            <a:picLocks noChangeAspect="1"/>
          </p:cNvPicPr>
          <p:nvPr/>
        </p:nvPicPr>
        <p:blipFill>
          <a:blip r:embed="rId5"/>
          <a:stretch>
            <a:fillRect/>
          </a:stretch>
        </p:blipFill>
        <p:spPr>
          <a:xfrm>
            <a:off x="8668964" y="1682239"/>
            <a:ext cx="3076469" cy="4271994"/>
          </a:xfrm>
          <a:prstGeom prst="rect">
            <a:avLst/>
          </a:prstGeom>
        </p:spPr>
      </p:pic>
      <p:pic>
        <p:nvPicPr>
          <p:cNvPr id="4" name="Imagem 3">
            <a:extLst>
              <a:ext uri="{FF2B5EF4-FFF2-40B4-BE49-F238E27FC236}">
                <a16:creationId xmlns:a16="http://schemas.microsoft.com/office/drawing/2014/main" id="{CB16FA08-565D-43B1-8DFC-51EA6CD7D232}"/>
              </a:ext>
            </a:extLst>
          </p:cNvPr>
          <p:cNvPicPr>
            <a:picLocks noChangeAspect="1"/>
          </p:cNvPicPr>
          <p:nvPr/>
        </p:nvPicPr>
        <p:blipFill>
          <a:blip r:embed="rId6"/>
          <a:stretch>
            <a:fillRect/>
          </a:stretch>
        </p:blipFill>
        <p:spPr>
          <a:xfrm>
            <a:off x="695965" y="1782912"/>
            <a:ext cx="4589929" cy="2097271"/>
          </a:xfrm>
          <a:prstGeom prst="rect">
            <a:avLst/>
          </a:prstGeom>
        </p:spPr>
      </p:pic>
    </p:spTree>
    <p:extLst>
      <p:ext uri="{BB962C8B-B14F-4D97-AF65-F5344CB8AC3E}">
        <p14:creationId xmlns:p14="http://schemas.microsoft.com/office/powerpoint/2010/main" val="223049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9" name="CaixaDeTexto 8">
            <a:extLst>
              <a:ext uri="{FF2B5EF4-FFF2-40B4-BE49-F238E27FC236}">
                <a16:creationId xmlns:a16="http://schemas.microsoft.com/office/drawing/2014/main" id="{ACC7F016-1106-49D0-B905-94D2F7A3E1BB}"/>
              </a:ext>
            </a:extLst>
          </p:cNvPr>
          <p:cNvSpPr txBox="1"/>
          <p:nvPr/>
        </p:nvSpPr>
        <p:spPr>
          <a:xfrm>
            <a:off x="3944680" y="435935"/>
            <a:ext cx="4198974" cy="954107"/>
          </a:xfrm>
          <a:prstGeom prst="rect">
            <a:avLst/>
          </a:prstGeom>
          <a:noFill/>
        </p:spPr>
        <p:txBody>
          <a:bodyPr wrap="square" rtlCol="0">
            <a:spAutoFit/>
          </a:bodyPr>
          <a:lstStyle/>
          <a:p>
            <a:pPr algn="ctr"/>
            <a:r>
              <a:rPr lang="pt-BR" sz="2800" b="1" dirty="0">
                <a:solidFill>
                  <a:schemeClr val="bg1"/>
                </a:solidFill>
              </a:rPr>
              <a:t>O que é Biblioteca Matplotlib? </a:t>
            </a:r>
          </a:p>
        </p:txBody>
      </p:sp>
      <p:sp>
        <p:nvSpPr>
          <p:cNvPr id="10" name="CaixaDeTexto 9">
            <a:extLst>
              <a:ext uri="{FF2B5EF4-FFF2-40B4-BE49-F238E27FC236}">
                <a16:creationId xmlns:a16="http://schemas.microsoft.com/office/drawing/2014/main" id="{D7E8D313-88EC-402B-BDD6-00768DF15341}"/>
              </a:ext>
            </a:extLst>
          </p:cNvPr>
          <p:cNvSpPr txBox="1"/>
          <p:nvPr/>
        </p:nvSpPr>
        <p:spPr>
          <a:xfrm>
            <a:off x="524538" y="4206074"/>
            <a:ext cx="11298866" cy="1477328"/>
          </a:xfrm>
          <a:prstGeom prst="rect">
            <a:avLst/>
          </a:prstGeom>
          <a:noFill/>
        </p:spPr>
        <p:txBody>
          <a:bodyPr wrap="square" rtlCol="0">
            <a:spAutoFit/>
          </a:bodyPr>
          <a:lstStyle/>
          <a:p>
            <a:r>
              <a:rPr lang="pt-BR" dirty="0">
                <a:solidFill>
                  <a:schemeClr val="bg1"/>
                </a:solidFill>
              </a:rPr>
              <a:t>	 A biblioteca Matplotlib, escrita originalmente por</a:t>
            </a:r>
            <a:r>
              <a:rPr lang="pt-BR" b="1" dirty="0">
                <a:solidFill>
                  <a:schemeClr val="bg1"/>
                </a:solidFill>
              </a:rPr>
              <a:t> John D. Hunter</a:t>
            </a:r>
            <a:r>
              <a:rPr lang="pt-BR" dirty="0">
                <a:solidFill>
                  <a:schemeClr val="bg1"/>
                </a:solidFill>
              </a:rPr>
              <a:t> em 2003 é uma biblioteca abrangente para criar visualizações estáticas, animadas e interativas em Python. </a:t>
            </a:r>
            <a:r>
              <a:rPr lang="pt-BR" b="1" dirty="0">
                <a:solidFill>
                  <a:schemeClr val="bg1"/>
                </a:solidFill>
              </a:rPr>
              <a:t>Matplotlib</a:t>
            </a:r>
            <a:r>
              <a:rPr lang="pt-BR" dirty="0">
                <a:solidFill>
                  <a:schemeClr val="bg1"/>
                </a:solidFill>
              </a:rPr>
              <a:t> é fácil de usar e uma biblioteca de visualização incrível em Python, oferece uma interface de programação </a:t>
            </a:r>
            <a:r>
              <a:rPr lang="pt-BR" b="1" dirty="0">
                <a:solidFill>
                  <a:schemeClr val="bg1"/>
                </a:solidFill>
              </a:rPr>
              <a:t>orientada a objetos</a:t>
            </a:r>
            <a:r>
              <a:rPr lang="pt-BR" dirty="0">
                <a:solidFill>
                  <a:schemeClr val="bg1"/>
                </a:solidFill>
              </a:rPr>
              <a:t> para incluir gráficos através de kits de ferramentas de interface gráfica como o </a:t>
            </a:r>
            <a:r>
              <a:rPr lang="pt-BR" b="1" dirty="0" err="1">
                <a:solidFill>
                  <a:schemeClr val="bg1"/>
                </a:solidFill>
              </a:rPr>
              <a:t>Tkinter</a:t>
            </a:r>
            <a:r>
              <a:rPr lang="pt-BR" dirty="0">
                <a:solidFill>
                  <a:schemeClr val="bg1"/>
                </a:solidFill>
              </a:rPr>
              <a:t>, </a:t>
            </a:r>
            <a:r>
              <a:rPr lang="pt-BR" b="1" dirty="0" err="1">
                <a:solidFill>
                  <a:schemeClr val="bg1"/>
                </a:solidFill>
              </a:rPr>
              <a:t>Wxpython</a:t>
            </a:r>
            <a:r>
              <a:rPr lang="pt-BR" dirty="0">
                <a:solidFill>
                  <a:schemeClr val="bg1"/>
                </a:solidFill>
              </a:rPr>
              <a:t>, </a:t>
            </a:r>
            <a:r>
              <a:rPr lang="pt-BR" b="1" dirty="0">
                <a:solidFill>
                  <a:schemeClr val="bg1"/>
                </a:solidFill>
              </a:rPr>
              <a:t>Qt</a:t>
            </a:r>
            <a:r>
              <a:rPr lang="pt-BR" dirty="0">
                <a:solidFill>
                  <a:schemeClr val="bg1"/>
                </a:solidFill>
              </a:rPr>
              <a:t> ou </a:t>
            </a:r>
            <a:r>
              <a:rPr lang="pt-BR" b="1" dirty="0">
                <a:solidFill>
                  <a:schemeClr val="bg1"/>
                </a:solidFill>
              </a:rPr>
              <a:t>GTK</a:t>
            </a:r>
            <a:r>
              <a:rPr lang="pt-BR" dirty="0">
                <a:solidFill>
                  <a:schemeClr val="bg1"/>
                </a:solidFill>
              </a:rPr>
              <a:t>. É construído em </a:t>
            </a:r>
            <a:r>
              <a:rPr lang="pt-BR" dirty="0" err="1">
                <a:solidFill>
                  <a:schemeClr val="bg1"/>
                </a:solidFill>
              </a:rPr>
              <a:t>arrayes</a:t>
            </a:r>
            <a:r>
              <a:rPr lang="pt-BR" dirty="0">
                <a:solidFill>
                  <a:schemeClr val="bg1"/>
                </a:solidFill>
              </a:rPr>
              <a:t> </a:t>
            </a:r>
            <a:r>
              <a:rPr lang="pt-BR" dirty="0" err="1">
                <a:solidFill>
                  <a:schemeClr val="bg1"/>
                </a:solidFill>
              </a:rPr>
              <a:t>NumPy</a:t>
            </a:r>
            <a:r>
              <a:rPr lang="pt-BR" dirty="0">
                <a:solidFill>
                  <a:schemeClr val="bg1"/>
                </a:solidFill>
              </a:rPr>
              <a:t> e projetado para funcionar como um apoio cientifico mais amplo e consiste em vários gráficos como linha, barra, dispersão, histograma, etc. </a:t>
            </a:r>
            <a:endParaRPr lang="pt-BR" sz="2800" b="1" dirty="0">
              <a:solidFill>
                <a:schemeClr val="bg1"/>
              </a:solidFill>
            </a:endParaRPr>
          </a:p>
        </p:txBody>
      </p:sp>
      <p:pic>
        <p:nvPicPr>
          <p:cNvPr id="2" name="Imagem 1">
            <a:extLst>
              <a:ext uri="{FF2B5EF4-FFF2-40B4-BE49-F238E27FC236}">
                <a16:creationId xmlns:a16="http://schemas.microsoft.com/office/drawing/2014/main" id="{94AF4B6C-DB20-4D18-A94C-5B5BC447D724}"/>
              </a:ext>
            </a:extLst>
          </p:cNvPr>
          <p:cNvPicPr>
            <a:picLocks noChangeAspect="1"/>
          </p:cNvPicPr>
          <p:nvPr/>
        </p:nvPicPr>
        <p:blipFill>
          <a:blip r:embed="rId4"/>
          <a:stretch>
            <a:fillRect/>
          </a:stretch>
        </p:blipFill>
        <p:spPr>
          <a:xfrm>
            <a:off x="807071" y="1400675"/>
            <a:ext cx="3305381" cy="2520000"/>
          </a:xfrm>
          <a:prstGeom prst="rect">
            <a:avLst/>
          </a:prstGeom>
          <a:ln w="28575">
            <a:solidFill>
              <a:srgbClr val="FF0000"/>
            </a:solidFill>
          </a:ln>
        </p:spPr>
      </p:pic>
      <p:pic>
        <p:nvPicPr>
          <p:cNvPr id="3" name="Imagem 2">
            <a:extLst>
              <a:ext uri="{FF2B5EF4-FFF2-40B4-BE49-F238E27FC236}">
                <a16:creationId xmlns:a16="http://schemas.microsoft.com/office/drawing/2014/main" id="{53657316-FA21-45D2-BDE8-1C7D4EED0137}"/>
              </a:ext>
            </a:extLst>
          </p:cNvPr>
          <p:cNvPicPr>
            <a:picLocks noChangeAspect="1"/>
          </p:cNvPicPr>
          <p:nvPr/>
        </p:nvPicPr>
        <p:blipFill>
          <a:blip r:embed="rId5"/>
          <a:stretch>
            <a:fillRect/>
          </a:stretch>
        </p:blipFill>
        <p:spPr>
          <a:xfrm>
            <a:off x="4388711" y="1390041"/>
            <a:ext cx="3208525" cy="2520000"/>
          </a:xfrm>
          <a:prstGeom prst="rect">
            <a:avLst/>
          </a:prstGeom>
          <a:ln w="28575">
            <a:solidFill>
              <a:srgbClr val="FF0000"/>
            </a:solidFill>
          </a:ln>
        </p:spPr>
      </p:pic>
      <p:pic>
        <p:nvPicPr>
          <p:cNvPr id="4" name="Imagem 3">
            <a:extLst>
              <a:ext uri="{FF2B5EF4-FFF2-40B4-BE49-F238E27FC236}">
                <a16:creationId xmlns:a16="http://schemas.microsoft.com/office/drawing/2014/main" id="{953CAE17-1448-499D-AD3D-A88DEACAAA14}"/>
              </a:ext>
            </a:extLst>
          </p:cNvPr>
          <p:cNvPicPr>
            <a:picLocks noChangeAspect="1"/>
          </p:cNvPicPr>
          <p:nvPr/>
        </p:nvPicPr>
        <p:blipFill>
          <a:blip r:embed="rId6"/>
          <a:stretch>
            <a:fillRect/>
          </a:stretch>
        </p:blipFill>
        <p:spPr>
          <a:xfrm>
            <a:off x="7873496" y="1390041"/>
            <a:ext cx="3602494" cy="2520000"/>
          </a:xfrm>
          <a:prstGeom prst="rect">
            <a:avLst/>
          </a:prstGeom>
          <a:ln w="28575">
            <a:solidFill>
              <a:srgbClr val="FF0000"/>
            </a:solidFill>
          </a:ln>
        </p:spPr>
      </p:pic>
    </p:spTree>
    <p:extLst>
      <p:ext uri="{BB962C8B-B14F-4D97-AF65-F5344CB8AC3E}">
        <p14:creationId xmlns:p14="http://schemas.microsoft.com/office/powerpoint/2010/main" val="197277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703ED3B-E5DA-4A78-824A-9F76FD82FA46}"/>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3" name="CaixaDeTexto 2">
            <a:extLst>
              <a:ext uri="{FF2B5EF4-FFF2-40B4-BE49-F238E27FC236}">
                <a16:creationId xmlns:a16="http://schemas.microsoft.com/office/drawing/2014/main" id="{AF205B3F-000C-4ADB-AA78-D8CC944697A0}"/>
              </a:ext>
            </a:extLst>
          </p:cNvPr>
          <p:cNvSpPr txBox="1"/>
          <p:nvPr/>
        </p:nvSpPr>
        <p:spPr>
          <a:xfrm>
            <a:off x="643510" y="1648047"/>
            <a:ext cx="4438852" cy="4031873"/>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de barras horizontais modificado.</a:t>
            </a:r>
          </a:p>
          <a:p>
            <a:pPr marL="285750" indent="-285750">
              <a:buFont typeface="Arial" panose="020B0604020202020204" pitchFamily="34" charset="0"/>
              <a:buChar char="•"/>
            </a:pPr>
            <a:r>
              <a:rPr lang="pt-BR" b="1" dirty="0">
                <a:solidFill>
                  <a:schemeClr val="bg1"/>
                </a:solidFill>
              </a:rPr>
              <a:t>Os gráficos de barras empilhadas podem ser usados ​​para visualizar distribuições </a:t>
            </a:r>
            <a:r>
              <a:rPr lang="pt-BR" b="1" dirty="0" err="1">
                <a:solidFill>
                  <a:schemeClr val="bg1"/>
                </a:solidFill>
              </a:rPr>
              <a:t>discretas.Este</a:t>
            </a:r>
            <a:r>
              <a:rPr lang="pt-BR" b="1" dirty="0">
                <a:solidFill>
                  <a:schemeClr val="bg1"/>
                </a:solidFill>
              </a:rPr>
              <a:t> exemplo visualiza o resultado de uma pesquisa na qual as pessoas podem avaliar sua concordância com as perguntas em uma escala de cinco </a:t>
            </a:r>
            <a:r>
              <a:rPr lang="pt-BR" b="1" dirty="0" err="1">
                <a:solidFill>
                  <a:schemeClr val="bg1"/>
                </a:solidFill>
              </a:rPr>
              <a:t>elementos.O</a:t>
            </a:r>
            <a:r>
              <a:rPr lang="pt-BR" b="1" dirty="0">
                <a:solidFill>
                  <a:schemeClr val="bg1"/>
                </a:solidFill>
              </a:rPr>
              <a:t> empilhamento horizontal é obtido chamando </a:t>
            </a:r>
            <a:r>
              <a:rPr lang="pt-BR" b="1" dirty="0" err="1">
                <a:solidFill>
                  <a:schemeClr val="bg1"/>
                </a:solidFill>
              </a:rPr>
              <a:t>barh</a:t>
            </a:r>
            <a:r>
              <a:rPr lang="pt-BR" b="1" dirty="0">
                <a:solidFill>
                  <a:schemeClr val="bg1"/>
                </a:solidFill>
              </a:rPr>
              <a:t>()para cada categoria e passando o ponto de partida como a soma cumulativa das barras já desenhadas através do parâmetro </a:t>
            </a:r>
            <a:r>
              <a:rPr lang="pt-BR" b="1" dirty="0" err="1">
                <a:solidFill>
                  <a:schemeClr val="bg1"/>
                </a:solidFill>
              </a:rPr>
              <a:t>left</a:t>
            </a:r>
            <a:r>
              <a:rPr lang="pt-BR" b="1" dirty="0">
                <a:solidFill>
                  <a:schemeClr val="bg1"/>
                </a:solidFill>
              </a:rPr>
              <a:t>.</a:t>
            </a:r>
          </a:p>
        </p:txBody>
      </p:sp>
      <p:pic>
        <p:nvPicPr>
          <p:cNvPr id="4" name="Imagem 3">
            <a:extLst>
              <a:ext uri="{FF2B5EF4-FFF2-40B4-BE49-F238E27FC236}">
                <a16:creationId xmlns:a16="http://schemas.microsoft.com/office/drawing/2014/main" id="{BD2D0B03-8226-4B5C-A454-804FE990C0AD}"/>
              </a:ext>
            </a:extLst>
          </p:cNvPr>
          <p:cNvPicPr>
            <a:picLocks noChangeAspect="1"/>
          </p:cNvPicPr>
          <p:nvPr/>
        </p:nvPicPr>
        <p:blipFill>
          <a:blip r:embed="rId2"/>
          <a:stretch>
            <a:fillRect/>
          </a:stretch>
        </p:blipFill>
        <p:spPr>
          <a:xfrm>
            <a:off x="5292279" y="1648047"/>
            <a:ext cx="6382641" cy="3429479"/>
          </a:xfrm>
          <a:prstGeom prst="rect">
            <a:avLst/>
          </a:prstGeom>
          <a:ln>
            <a:solidFill>
              <a:srgbClr val="FF0000"/>
            </a:solidFill>
          </a:ln>
        </p:spPr>
      </p:pic>
    </p:spTree>
    <p:extLst>
      <p:ext uri="{BB962C8B-B14F-4D97-AF65-F5344CB8AC3E}">
        <p14:creationId xmlns:p14="http://schemas.microsoft.com/office/powerpoint/2010/main" val="3255665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8700CC5-3225-4496-AF87-6A08E4260A00}"/>
              </a:ext>
            </a:extLst>
          </p:cNvPr>
          <p:cNvSpPr txBox="1"/>
          <p:nvPr/>
        </p:nvSpPr>
        <p:spPr>
          <a:xfrm>
            <a:off x="3660480" y="509488"/>
            <a:ext cx="4871040" cy="1384995"/>
          </a:xfrm>
          <a:prstGeom prst="rect">
            <a:avLst/>
          </a:prstGeom>
          <a:noFill/>
        </p:spPr>
        <p:txBody>
          <a:bodyPr wrap="square" rtlCol="0">
            <a:spAutoFit/>
          </a:bodyPr>
          <a:lstStyle/>
          <a:p>
            <a:pPr algn="ctr"/>
            <a:r>
              <a:rPr lang="pt-BR" sz="2800" b="1" dirty="0">
                <a:solidFill>
                  <a:schemeClr val="bg1"/>
                </a:solidFill>
              </a:rPr>
              <a:t>Exemplo de código para gráficos barras horizontais modificado</a:t>
            </a:r>
          </a:p>
        </p:txBody>
      </p:sp>
      <p:pic>
        <p:nvPicPr>
          <p:cNvPr id="3" name="Imagem 2">
            <a:extLst>
              <a:ext uri="{FF2B5EF4-FFF2-40B4-BE49-F238E27FC236}">
                <a16:creationId xmlns:a16="http://schemas.microsoft.com/office/drawing/2014/main" id="{8DFA5A59-96D8-4B3E-9383-2359A58D68D6}"/>
              </a:ext>
            </a:extLst>
          </p:cNvPr>
          <p:cNvPicPr>
            <a:picLocks noChangeAspect="1"/>
          </p:cNvPicPr>
          <p:nvPr/>
        </p:nvPicPr>
        <p:blipFill>
          <a:blip r:embed="rId2"/>
          <a:stretch>
            <a:fillRect/>
          </a:stretch>
        </p:blipFill>
        <p:spPr>
          <a:xfrm>
            <a:off x="610211" y="2188393"/>
            <a:ext cx="6382641" cy="3429479"/>
          </a:xfrm>
          <a:prstGeom prst="rect">
            <a:avLst/>
          </a:prstGeom>
          <a:ln>
            <a:solidFill>
              <a:srgbClr val="FF0000"/>
            </a:solidFill>
          </a:ln>
        </p:spPr>
      </p:pic>
      <p:pic>
        <p:nvPicPr>
          <p:cNvPr id="4" name="Imagem 3">
            <a:extLst>
              <a:ext uri="{FF2B5EF4-FFF2-40B4-BE49-F238E27FC236}">
                <a16:creationId xmlns:a16="http://schemas.microsoft.com/office/drawing/2014/main" id="{EACF427A-E493-4A8B-8D80-F19034E1FDA4}"/>
              </a:ext>
            </a:extLst>
          </p:cNvPr>
          <p:cNvPicPr>
            <a:picLocks noChangeAspect="1"/>
          </p:cNvPicPr>
          <p:nvPr/>
        </p:nvPicPr>
        <p:blipFill>
          <a:blip r:embed="rId3"/>
          <a:stretch>
            <a:fillRect/>
          </a:stretch>
        </p:blipFill>
        <p:spPr>
          <a:xfrm>
            <a:off x="7426353" y="1710266"/>
            <a:ext cx="3280719" cy="4572000"/>
          </a:xfrm>
          <a:prstGeom prst="rect">
            <a:avLst/>
          </a:prstGeom>
          <a:ln>
            <a:solidFill>
              <a:srgbClr val="FF0000"/>
            </a:solidFill>
          </a:ln>
        </p:spPr>
      </p:pic>
    </p:spTree>
    <p:extLst>
      <p:ext uri="{BB962C8B-B14F-4D97-AF65-F5344CB8AC3E}">
        <p14:creationId xmlns:p14="http://schemas.microsoft.com/office/powerpoint/2010/main" val="2727550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1216794-A231-453B-B3D7-11689AAB6814}"/>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3" name="CaixaDeTexto 2">
            <a:extLst>
              <a:ext uri="{FF2B5EF4-FFF2-40B4-BE49-F238E27FC236}">
                <a16:creationId xmlns:a16="http://schemas.microsoft.com/office/drawing/2014/main" id="{2BCE3B6D-B85E-4F4C-B9E1-A449EC54F749}"/>
              </a:ext>
            </a:extLst>
          </p:cNvPr>
          <p:cNvSpPr txBox="1"/>
          <p:nvPr/>
        </p:nvSpPr>
        <p:spPr>
          <a:xfrm>
            <a:off x="643510" y="1648047"/>
            <a:ext cx="4438852" cy="1231106"/>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mapa de cores.</a:t>
            </a:r>
          </a:p>
          <a:p>
            <a:pPr marL="285750" indent="-285750">
              <a:buFont typeface="Arial" panose="020B0604020202020204" pitchFamily="34" charset="0"/>
              <a:buChar char="•"/>
            </a:pPr>
            <a:r>
              <a:rPr lang="pt-BR" b="1" dirty="0">
                <a:solidFill>
                  <a:schemeClr val="bg1"/>
                </a:solidFill>
              </a:rPr>
              <a:t>Demonstração do uso de norma para mapear mapas de cores em dados de maneiras não lineares.</a:t>
            </a:r>
          </a:p>
        </p:txBody>
      </p:sp>
      <p:pic>
        <p:nvPicPr>
          <p:cNvPr id="4" name="Imagem 3">
            <a:extLst>
              <a:ext uri="{FF2B5EF4-FFF2-40B4-BE49-F238E27FC236}">
                <a16:creationId xmlns:a16="http://schemas.microsoft.com/office/drawing/2014/main" id="{214B2AF5-AE23-4BCC-B489-F36023F2B377}"/>
              </a:ext>
            </a:extLst>
          </p:cNvPr>
          <p:cNvPicPr>
            <a:picLocks noChangeAspect="1"/>
          </p:cNvPicPr>
          <p:nvPr/>
        </p:nvPicPr>
        <p:blipFill>
          <a:blip r:embed="rId2"/>
          <a:stretch>
            <a:fillRect/>
          </a:stretch>
        </p:blipFill>
        <p:spPr>
          <a:xfrm>
            <a:off x="6193465" y="1779864"/>
            <a:ext cx="4791744" cy="3620005"/>
          </a:xfrm>
          <a:prstGeom prst="rect">
            <a:avLst/>
          </a:prstGeom>
          <a:ln>
            <a:solidFill>
              <a:srgbClr val="FF0000"/>
            </a:solidFill>
          </a:ln>
        </p:spPr>
      </p:pic>
    </p:spTree>
    <p:extLst>
      <p:ext uri="{BB962C8B-B14F-4D97-AF65-F5344CB8AC3E}">
        <p14:creationId xmlns:p14="http://schemas.microsoft.com/office/powerpoint/2010/main" val="2127957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03E9C8C-610B-4994-A028-A1A5C51B96A5}"/>
              </a:ext>
            </a:extLst>
          </p:cNvPr>
          <p:cNvSpPr txBox="1"/>
          <p:nvPr/>
        </p:nvSpPr>
        <p:spPr>
          <a:xfrm>
            <a:off x="3660480" y="509488"/>
            <a:ext cx="4871040" cy="954107"/>
          </a:xfrm>
          <a:prstGeom prst="rect">
            <a:avLst/>
          </a:prstGeom>
          <a:noFill/>
        </p:spPr>
        <p:txBody>
          <a:bodyPr wrap="square" rtlCol="0">
            <a:spAutoFit/>
          </a:bodyPr>
          <a:lstStyle/>
          <a:p>
            <a:pPr algn="ctr"/>
            <a:r>
              <a:rPr lang="pt-BR" sz="2800" b="1" dirty="0">
                <a:solidFill>
                  <a:schemeClr val="bg1"/>
                </a:solidFill>
              </a:rPr>
              <a:t>Exemplo de código para gráficos Mapa de cores</a:t>
            </a:r>
          </a:p>
        </p:txBody>
      </p:sp>
      <p:pic>
        <p:nvPicPr>
          <p:cNvPr id="3" name="Imagem 2">
            <a:extLst>
              <a:ext uri="{FF2B5EF4-FFF2-40B4-BE49-F238E27FC236}">
                <a16:creationId xmlns:a16="http://schemas.microsoft.com/office/drawing/2014/main" id="{FEDCFCA9-2DA0-406B-B3EB-7EB61FB90977}"/>
              </a:ext>
            </a:extLst>
          </p:cNvPr>
          <p:cNvPicPr>
            <a:picLocks noChangeAspect="1"/>
          </p:cNvPicPr>
          <p:nvPr/>
        </p:nvPicPr>
        <p:blipFill>
          <a:blip r:embed="rId2"/>
          <a:stretch>
            <a:fillRect/>
          </a:stretch>
        </p:blipFill>
        <p:spPr>
          <a:xfrm>
            <a:off x="6096000" y="1721359"/>
            <a:ext cx="5346922" cy="4476241"/>
          </a:xfrm>
          <a:prstGeom prst="rect">
            <a:avLst/>
          </a:prstGeom>
        </p:spPr>
      </p:pic>
      <p:pic>
        <p:nvPicPr>
          <p:cNvPr id="4" name="Imagem 3">
            <a:extLst>
              <a:ext uri="{FF2B5EF4-FFF2-40B4-BE49-F238E27FC236}">
                <a16:creationId xmlns:a16="http://schemas.microsoft.com/office/drawing/2014/main" id="{3A646EEE-D9C8-44CF-B4F5-A58C51320C61}"/>
              </a:ext>
            </a:extLst>
          </p:cNvPr>
          <p:cNvPicPr>
            <a:picLocks noChangeAspect="1"/>
          </p:cNvPicPr>
          <p:nvPr/>
        </p:nvPicPr>
        <p:blipFill>
          <a:blip r:embed="rId3"/>
          <a:stretch>
            <a:fillRect/>
          </a:stretch>
        </p:blipFill>
        <p:spPr>
          <a:xfrm>
            <a:off x="972812" y="1721359"/>
            <a:ext cx="4658375" cy="4476240"/>
          </a:xfrm>
          <a:prstGeom prst="rect">
            <a:avLst/>
          </a:prstGeom>
        </p:spPr>
      </p:pic>
    </p:spTree>
    <p:extLst>
      <p:ext uri="{BB962C8B-B14F-4D97-AF65-F5344CB8AC3E}">
        <p14:creationId xmlns:p14="http://schemas.microsoft.com/office/powerpoint/2010/main" val="134839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A8BA8DA-D8BD-488D-B2FB-0B73B75AF0CA}"/>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3" name="CaixaDeTexto 2">
            <a:extLst>
              <a:ext uri="{FF2B5EF4-FFF2-40B4-BE49-F238E27FC236}">
                <a16:creationId xmlns:a16="http://schemas.microsoft.com/office/drawing/2014/main" id="{8FE918DA-ABFF-471D-BE32-5B2BC7EEB04D}"/>
              </a:ext>
            </a:extLst>
          </p:cNvPr>
          <p:cNvSpPr txBox="1"/>
          <p:nvPr/>
        </p:nvSpPr>
        <p:spPr>
          <a:xfrm>
            <a:off x="643510" y="1648047"/>
            <a:ext cx="4438852" cy="3354765"/>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de fluxo.</a:t>
            </a:r>
          </a:p>
          <a:p>
            <a:pPr marL="285750" indent="-285750">
              <a:buFont typeface="Arial" panose="020B0604020202020204" pitchFamily="34" charset="0"/>
              <a:buChar char="•"/>
            </a:pPr>
            <a:r>
              <a:rPr lang="pt-BR" sz="1600" b="1" dirty="0">
                <a:solidFill>
                  <a:schemeClr val="bg1"/>
                </a:solidFill>
              </a:rPr>
              <a:t>Um gráfico de fluxo, ou gráfico simplificado, é usado para exibir campos vetoriais 2D. Este exemplo mostra alguns recursos da </a:t>
            </a:r>
            <a:r>
              <a:rPr lang="pt-BR" sz="1600" b="1" dirty="0" err="1">
                <a:solidFill>
                  <a:schemeClr val="bg1"/>
                </a:solidFill>
              </a:rPr>
              <a:t>streamplot</a:t>
            </a:r>
            <a:r>
              <a:rPr lang="pt-BR" sz="1600" b="1" dirty="0">
                <a:solidFill>
                  <a:schemeClr val="bg1"/>
                </a:solidFill>
              </a:rPr>
              <a:t> </a:t>
            </a:r>
            <a:r>
              <a:rPr lang="pt-BR" sz="1600" b="1" dirty="0" err="1">
                <a:solidFill>
                  <a:schemeClr val="bg1"/>
                </a:solidFill>
              </a:rPr>
              <a:t>função:Variando</a:t>
            </a:r>
            <a:r>
              <a:rPr lang="pt-BR" sz="1600" b="1" dirty="0">
                <a:solidFill>
                  <a:schemeClr val="bg1"/>
                </a:solidFill>
              </a:rPr>
              <a:t> a cor ao longo de uma linha de </a:t>
            </a:r>
            <a:r>
              <a:rPr lang="pt-BR" sz="1600" b="1" dirty="0" err="1">
                <a:solidFill>
                  <a:schemeClr val="bg1"/>
                </a:solidFill>
              </a:rPr>
              <a:t>corrente.Variando</a:t>
            </a:r>
            <a:r>
              <a:rPr lang="pt-BR" sz="1600" b="1" dirty="0">
                <a:solidFill>
                  <a:schemeClr val="bg1"/>
                </a:solidFill>
              </a:rPr>
              <a:t> a densidade de linhas de </a:t>
            </a:r>
            <a:r>
              <a:rPr lang="pt-BR" sz="1600" b="1" dirty="0" err="1">
                <a:solidFill>
                  <a:schemeClr val="bg1"/>
                </a:solidFill>
              </a:rPr>
              <a:t>corrente.Variando</a:t>
            </a:r>
            <a:r>
              <a:rPr lang="pt-BR" sz="1600" b="1" dirty="0">
                <a:solidFill>
                  <a:schemeClr val="bg1"/>
                </a:solidFill>
              </a:rPr>
              <a:t> a largura da linha ao longo de uma linha de corrente. Controlar os pontos de partida das linhas de </a:t>
            </a:r>
            <a:r>
              <a:rPr lang="pt-BR" sz="1600" b="1" dirty="0" err="1">
                <a:solidFill>
                  <a:schemeClr val="bg1"/>
                </a:solidFill>
              </a:rPr>
              <a:t>corrente.Simplifica</a:t>
            </a:r>
            <a:r>
              <a:rPr lang="pt-BR" sz="1600" b="1" dirty="0">
                <a:solidFill>
                  <a:schemeClr val="bg1"/>
                </a:solidFill>
              </a:rPr>
              <a:t> pular regiões mascaradas e valores </a:t>
            </a:r>
            <a:r>
              <a:rPr lang="pt-BR" sz="1600" b="1" dirty="0" err="1">
                <a:solidFill>
                  <a:schemeClr val="bg1"/>
                </a:solidFill>
              </a:rPr>
              <a:t>NaN</a:t>
            </a:r>
            <a:r>
              <a:rPr lang="pt-BR" sz="1600" b="1" dirty="0">
                <a:solidFill>
                  <a:schemeClr val="bg1"/>
                </a:solidFill>
              </a:rPr>
              <a:t>. Agiliza ininterruptamente mesmo ao exceder o limite de linhas dentro de uma única célula de grade.</a:t>
            </a:r>
          </a:p>
        </p:txBody>
      </p:sp>
      <p:pic>
        <p:nvPicPr>
          <p:cNvPr id="4" name="Imagem 3">
            <a:extLst>
              <a:ext uri="{FF2B5EF4-FFF2-40B4-BE49-F238E27FC236}">
                <a16:creationId xmlns:a16="http://schemas.microsoft.com/office/drawing/2014/main" id="{55AB2E0D-F7A4-45D5-B69C-84564F544981}"/>
              </a:ext>
            </a:extLst>
          </p:cNvPr>
          <p:cNvPicPr>
            <a:picLocks noChangeAspect="1"/>
          </p:cNvPicPr>
          <p:nvPr/>
        </p:nvPicPr>
        <p:blipFill>
          <a:blip r:embed="rId2"/>
          <a:stretch>
            <a:fillRect/>
          </a:stretch>
        </p:blipFill>
        <p:spPr>
          <a:xfrm>
            <a:off x="5613401" y="1439633"/>
            <a:ext cx="4080932" cy="4391713"/>
          </a:xfrm>
          <a:prstGeom prst="rect">
            <a:avLst/>
          </a:prstGeom>
        </p:spPr>
      </p:pic>
    </p:spTree>
    <p:extLst>
      <p:ext uri="{BB962C8B-B14F-4D97-AF65-F5344CB8AC3E}">
        <p14:creationId xmlns:p14="http://schemas.microsoft.com/office/powerpoint/2010/main" val="3457279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F7A2D8A-8C95-4CF0-BDD4-1EB945F191FF}"/>
              </a:ext>
            </a:extLst>
          </p:cNvPr>
          <p:cNvSpPr txBox="1"/>
          <p:nvPr/>
        </p:nvSpPr>
        <p:spPr>
          <a:xfrm>
            <a:off x="3660480" y="509488"/>
            <a:ext cx="4871040" cy="954107"/>
          </a:xfrm>
          <a:prstGeom prst="rect">
            <a:avLst/>
          </a:prstGeom>
          <a:noFill/>
        </p:spPr>
        <p:txBody>
          <a:bodyPr wrap="square" rtlCol="0">
            <a:spAutoFit/>
          </a:bodyPr>
          <a:lstStyle/>
          <a:p>
            <a:pPr algn="ctr"/>
            <a:r>
              <a:rPr lang="pt-BR" sz="2800" b="1" dirty="0">
                <a:solidFill>
                  <a:schemeClr val="bg1"/>
                </a:solidFill>
              </a:rPr>
              <a:t>Exemplo de código para gráficos de fluxo</a:t>
            </a:r>
          </a:p>
        </p:txBody>
      </p:sp>
      <p:pic>
        <p:nvPicPr>
          <p:cNvPr id="3" name="Imagem 2">
            <a:extLst>
              <a:ext uri="{FF2B5EF4-FFF2-40B4-BE49-F238E27FC236}">
                <a16:creationId xmlns:a16="http://schemas.microsoft.com/office/drawing/2014/main" id="{7CEB70A8-C095-4BE8-B502-BB87443EF46E}"/>
              </a:ext>
            </a:extLst>
          </p:cNvPr>
          <p:cNvPicPr>
            <a:picLocks noChangeAspect="1"/>
          </p:cNvPicPr>
          <p:nvPr/>
        </p:nvPicPr>
        <p:blipFill>
          <a:blip r:embed="rId2"/>
          <a:stretch>
            <a:fillRect/>
          </a:stretch>
        </p:blipFill>
        <p:spPr>
          <a:xfrm>
            <a:off x="6764868" y="1463596"/>
            <a:ext cx="4042355" cy="4268338"/>
          </a:xfrm>
          <a:prstGeom prst="rect">
            <a:avLst/>
          </a:prstGeom>
        </p:spPr>
      </p:pic>
      <p:pic>
        <p:nvPicPr>
          <p:cNvPr id="4" name="Imagem 3">
            <a:extLst>
              <a:ext uri="{FF2B5EF4-FFF2-40B4-BE49-F238E27FC236}">
                <a16:creationId xmlns:a16="http://schemas.microsoft.com/office/drawing/2014/main" id="{FF4477FD-777F-4DA2-923E-93D036F02857}"/>
              </a:ext>
            </a:extLst>
          </p:cNvPr>
          <p:cNvPicPr>
            <a:picLocks noChangeAspect="1"/>
          </p:cNvPicPr>
          <p:nvPr/>
        </p:nvPicPr>
        <p:blipFill>
          <a:blip r:embed="rId3"/>
          <a:stretch>
            <a:fillRect/>
          </a:stretch>
        </p:blipFill>
        <p:spPr>
          <a:xfrm>
            <a:off x="1620013" y="1463594"/>
            <a:ext cx="3845543" cy="4268339"/>
          </a:xfrm>
          <a:prstGeom prst="rect">
            <a:avLst/>
          </a:prstGeom>
        </p:spPr>
      </p:pic>
    </p:spTree>
    <p:extLst>
      <p:ext uri="{BB962C8B-B14F-4D97-AF65-F5344CB8AC3E}">
        <p14:creationId xmlns:p14="http://schemas.microsoft.com/office/powerpoint/2010/main" val="3791488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16FB2D4-9C33-4E5F-BAB8-BA65D88F9B60}"/>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3" name="CaixaDeTexto 2">
            <a:extLst>
              <a:ext uri="{FF2B5EF4-FFF2-40B4-BE49-F238E27FC236}">
                <a16:creationId xmlns:a16="http://schemas.microsoft.com/office/drawing/2014/main" id="{49637C46-7E59-4421-834C-B05915DCFA07}"/>
              </a:ext>
            </a:extLst>
          </p:cNvPr>
          <p:cNvSpPr txBox="1"/>
          <p:nvPr/>
        </p:nvSpPr>
        <p:spPr>
          <a:xfrm>
            <a:off x="584244" y="1648047"/>
            <a:ext cx="4438852" cy="2800767"/>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de Áreas.</a:t>
            </a:r>
          </a:p>
          <a:p>
            <a:pPr marL="285750" indent="-285750">
              <a:buFont typeface="Arial" panose="020B0604020202020204" pitchFamily="34" charset="0"/>
              <a:buChar char="•"/>
            </a:pPr>
            <a:endParaRPr lang="pt-BR" sz="2000" b="1" dirty="0">
              <a:solidFill>
                <a:schemeClr val="bg1"/>
              </a:solidFill>
            </a:endParaRPr>
          </a:p>
          <a:p>
            <a:pPr marL="285750" indent="-285750">
              <a:buFont typeface="Arial" panose="020B0604020202020204" pitchFamily="34" charset="0"/>
              <a:buChar char="•"/>
            </a:pPr>
            <a:r>
              <a:rPr lang="pt-BR" sz="2000" b="1" dirty="0" err="1">
                <a:solidFill>
                  <a:schemeClr val="bg1"/>
                </a:solidFill>
              </a:rPr>
              <a:t>Stackplots</a:t>
            </a:r>
            <a:r>
              <a:rPr lang="pt-BR" sz="2000" b="1" dirty="0">
                <a:solidFill>
                  <a:schemeClr val="bg1"/>
                </a:solidFill>
              </a:rPr>
              <a:t> desenham vários conjuntos de dados como áreas empilhadas verticalmente. Isso é útil quando os valores de dados individuais e adicionalmente seu valor cumulativo são de interesse.</a:t>
            </a:r>
          </a:p>
          <a:p>
            <a:pPr marL="285750" indent="-285750">
              <a:buFont typeface="Arial" panose="020B0604020202020204" pitchFamily="34" charset="0"/>
              <a:buChar char="•"/>
            </a:pPr>
            <a:endParaRPr lang="pt-BR" sz="1600" b="1" dirty="0">
              <a:solidFill>
                <a:schemeClr val="bg1"/>
              </a:solidFill>
            </a:endParaRPr>
          </a:p>
        </p:txBody>
      </p:sp>
      <p:pic>
        <p:nvPicPr>
          <p:cNvPr id="4" name="Imagem 3">
            <a:extLst>
              <a:ext uri="{FF2B5EF4-FFF2-40B4-BE49-F238E27FC236}">
                <a16:creationId xmlns:a16="http://schemas.microsoft.com/office/drawing/2014/main" id="{8742B859-C4D7-414C-9DA9-2A97A8BC74C8}"/>
              </a:ext>
            </a:extLst>
          </p:cNvPr>
          <p:cNvPicPr>
            <a:picLocks noChangeAspect="1"/>
          </p:cNvPicPr>
          <p:nvPr/>
        </p:nvPicPr>
        <p:blipFill>
          <a:blip r:embed="rId2"/>
          <a:stretch>
            <a:fillRect/>
          </a:stretch>
        </p:blipFill>
        <p:spPr>
          <a:xfrm>
            <a:off x="6467669" y="1648047"/>
            <a:ext cx="4810796" cy="3629532"/>
          </a:xfrm>
          <a:prstGeom prst="rect">
            <a:avLst/>
          </a:prstGeom>
        </p:spPr>
      </p:pic>
    </p:spTree>
    <p:extLst>
      <p:ext uri="{BB962C8B-B14F-4D97-AF65-F5344CB8AC3E}">
        <p14:creationId xmlns:p14="http://schemas.microsoft.com/office/powerpoint/2010/main" val="3612025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4B417D9-8FF6-4287-B2A4-618B60204D40}"/>
              </a:ext>
            </a:extLst>
          </p:cNvPr>
          <p:cNvSpPr txBox="1"/>
          <p:nvPr/>
        </p:nvSpPr>
        <p:spPr>
          <a:xfrm>
            <a:off x="3660480" y="509488"/>
            <a:ext cx="4871040" cy="954107"/>
          </a:xfrm>
          <a:prstGeom prst="rect">
            <a:avLst/>
          </a:prstGeom>
          <a:noFill/>
        </p:spPr>
        <p:txBody>
          <a:bodyPr wrap="square" rtlCol="0">
            <a:spAutoFit/>
          </a:bodyPr>
          <a:lstStyle/>
          <a:p>
            <a:pPr algn="ctr"/>
            <a:r>
              <a:rPr lang="pt-BR" sz="2800" b="1" dirty="0">
                <a:solidFill>
                  <a:schemeClr val="bg1"/>
                </a:solidFill>
              </a:rPr>
              <a:t>Exemplo de código para gráficos de áreas</a:t>
            </a:r>
          </a:p>
        </p:txBody>
      </p:sp>
      <p:pic>
        <p:nvPicPr>
          <p:cNvPr id="4" name="Imagem 3">
            <a:extLst>
              <a:ext uri="{FF2B5EF4-FFF2-40B4-BE49-F238E27FC236}">
                <a16:creationId xmlns:a16="http://schemas.microsoft.com/office/drawing/2014/main" id="{A069E72D-D211-4462-AD06-2E371141FC22}"/>
              </a:ext>
            </a:extLst>
          </p:cNvPr>
          <p:cNvPicPr>
            <a:picLocks noChangeAspect="1"/>
          </p:cNvPicPr>
          <p:nvPr/>
        </p:nvPicPr>
        <p:blipFill>
          <a:blip r:embed="rId2"/>
          <a:stretch>
            <a:fillRect/>
          </a:stretch>
        </p:blipFill>
        <p:spPr>
          <a:xfrm>
            <a:off x="6406817" y="1828544"/>
            <a:ext cx="4763165" cy="3658111"/>
          </a:xfrm>
          <a:prstGeom prst="rect">
            <a:avLst/>
          </a:prstGeom>
        </p:spPr>
      </p:pic>
      <p:pic>
        <p:nvPicPr>
          <p:cNvPr id="5" name="Imagem 4">
            <a:extLst>
              <a:ext uri="{FF2B5EF4-FFF2-40B4-BE49-F238E27FC236}">
                <a16:creationId xmlns:a16="http://schemas.microsoft.com/office/drawing/2014/main" id="{AC40090C-303B-439B-95FC-79AA4FD38653}"/>
              </a:ext>
            </a:extLst>
          </p:cNvPr>
          <p:cNvPicPr>
            <a:picLocks noChangeAspect="1"/>
          </p:cNvPicPr>
          <p:nvPr/>
        </p:nvPicPr>
        <p:blipFill>
          <a:blip r:embed="rId3"/>
          <a:stretch>
            <a:fillRect/>
          </a:stretch>
        </p:blipFill>
        <p:spPr>
          <a:xfrm>
            <a:off x="856472" y="1828544"/>
            <a:ext cx="5457901" cy="3658110"/>
          </a:xfrm>
          <a:prstGeom prst="rect">
            <a:avLst/>
          </a:prstGeom>
        </p:spPr>
      </p:pic>
    </p:spTree>
    <p:extLst>
      <p:ext uri="{BB962C8B-B14F-4D97-AF65-F5344CB8AC3E}">
        <p14:creationId xmlns:p14="http://schemas.microsoft.com/office/powerpoint/2010/main" val="385512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C4DCD85-E0C4-4D82-9C5A-1EFA0DB97FC9}"/>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3" name="CaixaDeTexto 2">
            <a:extLst>
              <a:ext uri="{FF2B5EF4-FFF2-40B4-BE49-F238E27FC236}">
                <a16:creationId xmlns:a16="http://schemas.microsoft.com/office/drawing/2014/main" id="{7539F655-6BAA-4702-85A4-0DD3589CA64A}"/>
              </a:ext>
            </a:extLst>
          </p:cNvPr>
          <p:cNvSpPr txBox="1"/>
          <p:nvPr/>
        </p:nvSpPr>
        <p:spPr>
          <a:xfrm>
            <a:off x="584244" y="1648047"/>
            <a:ext cx="4438852" cy="1015663"/>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de projeções geográficas.</a:t>
            </a:r>
          </a:p>
          <a:p>
            <a:pPr marL="285750" indent="-285750">
              <a:buFont typeface="Arial" panose="020B0604020202020204" pitchFamily="34" charset="0"/>
              <a:buChar char="•"/>
            </a:pPr>
            <a:r>
              <a:rPr lang="pt-BR" sz="2000" b="1" dirty="0">
                <a:solidFill>
                  <a:schemeClr val="bg1"/>
                </a:solidFill>
              </a:rPr>
              <a:t>Mapeia as coordenadas que ajudam na cartografia de geolocalização.</a:t>
            </a:r>
            <a:endParaRPr lang="pt-BR" sz="1600" b="1" dirty="0">
              <a:solidFill>
                <a:schemeClr val="bg1"/>
              </a:solidFill>
            </a:endParaRPr>
          </a:p>
        </p:txBody>
      </p:sp>
      <p:pic>
        <p:nvPicPr>
          <p:cNvPr id="4" name="Imagem 3">
            <a:extLst>
              <a:ext uri="{FF2B5EF4-FFF2-40B4-BE49-F238E27FC236}">
                <a16:creationId xmlns:a16="http://schemas.microsoft.com/office/drawing/2014/main" id="{26EC6560-B4A3-4E47-8C0C-9B449A90BA77}"/>
              </a:ext>
            </a:extLst>
          </p:cNvPr>
          <p:cNvPicPr>
            <a:picLocks noChangeAspect="1"/>
          </p:cNvPicPr>
          <p:nvPr/>
        </p:nvPicPr>
        <p:blipFill>
          <a:blip r:embed="rId2"/>
          <a:stretch>
            <a:fillRect/>
          </a:stretch>
        </p:blipFill>
        <p:spPr>
          <a:xfrm>
            <a:off x="5987712" y="1959248"/>
            <a:ext cx="4839375" cy="3667637"/>
          </a:xfrm>
          <a:prstGeom prst="rect">
            <a:avLst/>
          </a:prstGeom>
        </p:spPr>
      </p:pic>
    </p:spTree>
    <p:extLst>
      <p:ext uri="{BB962C8B-B14F-4D97-AF65-F5344CB8AC3E}">
        <p14:creationId xmlns:p14="http://schemas.microsoft.com/office/powerpoint/2010/main" val="3472252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42648AA9-70F5-4505-A438-77595E991605}"/>
              </a:ext>
            </a:extLst>
          </p:cNvPr>
          <p:cNvSpPr txBox="1"/>
          <p:nvPr/>
        </p:nvSpPr>
        <p:spPr>
          <a:xfrm>
            <a:off x="3660480" y="509488"/>
            <a:ext cx="4871040" cy="954107"/>
          </a:xfrm>
          <a:prstGeom prst="rect">
            <a:avLst/>
          </a:prstGeom>
          <a:noFill/>
        </p:spPr>
        <p:txBody>
          <a:bodyPr wrap="square" rtlCol="0">
            <a:spAutoFit/>
          </a:bodyPr>
          <a:lstStyle/>
          <a:p>
            <a:pPr algn="ctr"/>
            <a:r>
              <a:rPr lang="pt-BR" sz="2800" b="1" dirty="0">
                <a:solidFill>
                  <a:schemeClr val="bg1"/>
                </a:solidFill>
              </a:rPr>
              <a:t>Exemplo de código para gráficos projeções </a:t>
            </a:r>
            <a:r>
              <a:rPr lang="pt-BR" sz="2800" b="1" dirty="0" err="1">
                <a:solidFill>
                  <a:schemeClr val="bg1"/>
                </a:solidFill>
              </a:rPr>
              <a:t>geograficas</a:t>
            </a:r>
            <a:r>
              <a:rPr lang="pt-BR" sz="2800" b="1" dirty="0">
                <a:solidFill>
                  <a:schemeClr val="bg1"/>
                </a:solidFill>
              </a:rPr>
              <a:t> </a:t>
            </a:r>
          </a:p>
        </p:txBody>
      </p:sp>
      <p:pic>
        <p:nvPicPr>
          <p:cNvPr id="3" name="Imagem 2">
            <a:extLst>
              <a:ext uri="{FF2B5EF4-FFF2-40B4-BE49-F238E27FC236}">
                <a16:creationId xmlns:a16="http://schemas.microsoft.com/office/drawing/2014/main" id="{D5063175-7F09-40B9-9C18-D3135AB55573}"/>
              </a:ext>
            </a:extLst>
          </p:cNvPr>
          <p:cNvPicPr>
            <a:picLocks noChangeAspect="1"/>
          </p:cNvPicPr>
          <p:nvPr/>
        </p:nvPicPr>
        <p:blipFill>
          <a:blip r:embed="rId2"/>
          <a:stretch>
            <a:fillRect/>
          </a:stretch>
        </p:blipFill>
        <p:spPr>
          <a:xfrm>
            <a:off x="6777756" y="1603819"/>
            <a:ext cx="4867954" cy="1228896"/>
          </a:xfrm>
          <a:prstGeom prst="rect">
            <a:avLst/>
          </a:prstGeom>
        </p:spPr>
      </p:pic>
      <p:pic>
        <p:nvPicPr>
          <p:cNvPr id="4" name="Imagem 3">
            <a:extLst>
              <a:ext uri="{FF2B5EF4-FFF2-40B4-BE49-F238E27FC236}">
                <a16:creationId xmlns:a16="http://schemas.microsoft.com/office/drawing/2014/main" id="{F156DBC9-B483-4443-8C0C-D3D3DF44F222}"/>
              </a:ext>
            </a:extLst>
          </p:cNvPr>
          <p:cNvPicPr>
            <a:picLocks noChangeAspect="1"/>
          </p:cNvPicPr>
          <p:nvPr/>
        </p:nvPicPr>
        <p:blipFill>
          <a:blip r:embed="rId3"/>
          <a:stretch>
            <a:fillRect/>
          </a:stretch>
        </p:blipFill>
        <p:spPr>
          <a:xfrm>
            <a:off x="1201781" y="1603819"/>
            <a:ext cx="4839375" cy="3677163"/>
          </a:xfrm>
          <a:prstGeom prst="rect">
            <a:avLst/>
          </a:prstGeom>
        </p:spPr>
      </p:pic>
    </p:spTree>
    <p:extLst>
      <p:ext uri="{BB962C8B-B14F-4D97-AF65-F5344CB8AC3E}">
        <p14:creationId xmlns:p14="http://schemas.microsoft.com/office/powerpoint/2010/main" val="1565194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9" name="CaixaDeTexto 8">
            <a:extLst>
              <a:ext uri="{FF2B5EF4-FFF2-40B4-BE49-F238E27FC236}">
                <a16:creationId xmlns:a16="http://schemas.microsoft.com/office/drawing/2014/main" id="{5083B652-8BF4-43B8-AD9A-1547A97F1D4E}"/>
              </a:ext>
            </a:extLst>
          </p:cNvPr>
          <p:cNvSpPr txBox="1"/>
          <p:nvPr/>
        </p:nvSpPr>
        <p:spPr>
          <a:xfrm>
            <a:off x="3944680" y="435935"/>
            <a:ext cx="4198974" cy="954107"/>
          </a:xfrm>
          <a:prstGeom prst="rect">
            <a:avLst/>
          </a:prstGeom>
          <a:noFill/>
        </p:spPr>
        <p:txBody>
          <a:bodyPr wrap="square" rtlCol="0">
            <a:spAutoFit/>
          </a:bodyPr>
          <a:lstStyle/>
          <a:p>
            <a:pPr algn="ctr"/>
            <a:r>
              <a:rPr lang="pt-BR" sz="2800" b="1" dirty="0">
                <a:solidFill>
                  <a:schemeClr val="bg1"/>
                </a:solidFill>
              </a:rPr>
              <a:t>Instalando no Python a biblioteca Matplotlib  </a:t>
            </a:r>
          </a:p>
        </p:txBody>
      </p:sp>
      <p:pic>
        <p:nvPicPr>
          <p:cNvPr id="2" name="Imagem 1">
            <a:extLst>
              <a:ext uri="{FF2B5EF4-FFF2-40B4-BE49-F238E27FC236}">
                <a16:creationId xmlns:a16="http://schemas.microsoft.com/office/drawing/2014/main" id="{15F2B6E2-48E5-4419-9543-6CED24C699A1}"/>
              </a:ext>
            </a:extLst>
          </p:cNvPr>
          <p:cNvPicPr>
            <a:picLocks noChangeAspect="1"/>
          </p:cNvPicPr>
          <p:nvPr/>
        </p:nvPicPr>
        <p:blipFill>
          <a:blip r:embed="rId4"/>
          <a:stretch>
            <a:fillRect/>
          </a:stretch>
        </p:blipFill>
        <p:spPr>
          <a:xfrm>
            <a:off x="1403055" y="1307785"/>
            <a:ext cx="9282224" cy="4933528"/>
          </a:xfrm>
          <a:prstGeom prst="rect">
            <a:avLst/>
          </a:prstGeom>
          <a:ln>
            <a:solidFill>
              <a:srgbClr val="FF0000"/>
            </a:solidFill>
          </a:ln>
        </p:spPr>
      </p:pic>
      <p:cxnSp>
        <p:nvCxnSpPr>
          <p:cNvPr id="4" name="Conector de Seta Reta 3">
            <a:extLst>
              <a:ext uri="{FF2B5EF4-FFF2-40B4-BE49-F238E27FC236}">
                <a16:creationId xmlns:a16="http://schemas.microsoft.com/office/drawing/2014/main" id="{0BABEC5A-1120-42B5-9A3C-487BC936407F}"/>
              </a:ext>
            </a:extLst>
          </p:cNvPr>
          <p:cNvCxnSpPr>
            <a:cxnSpLocks/>
            <a:endCxn id="11" idx="2"/>
          </p:cNvCxnSpPr>
          <p:nvPr/>
        </p:nvCxnSpPr>
        <p:spPr>
          <a:xfrm flipV="1">
            <a:off x="5911702" y="3529412"/>
            <a:ext cx="1382233" cy="100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tângulo 9">
            <a:extLst>
              <a:ext uri="{FF2B5EF4-FFF2-40B4-BE49-F238E27FC236}">
                <a16:creationId xmlns:a16="http://schemas.microsoft.com/office/drawing/2014/main" id="{2588DAF5-81F4-458D-9090-6BE05D6A83B2}"/>
              </a:ext>
            </a:extLst>
          </p:cNvPr>
          <p:cNvSpPr/>
          <p:nvPr/>
        </p:nvSpPr>
        <p:spPr>
          <a:xfrm>
            <a:off x="5151475" y="4547651"/>
            <a:ext cx="1403497" cy="212651"/>
          </a:xfrm>
          <a:prstGeom prst="rect">
            <a:avLst/>
          </a:prstGeom>
          <a:noFill/>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BR"/>
          </a:p>
        </p:txBody>
      </p:sp>
      <p:sp>
        <p:nvSpPr>
          <p:cNvPr id="11" name="CaixaDeTexto 10">
            <a:extLst>
              <a:ext uri="{FF2B5EF4-FFF2-40B4-BE49-F238E27FC236}">
                <a16:creationId xmlns:a16="http://schemas.microsoft.com/office/drawing/2014/main" id="{BD9672F4-CF44-4CA5-AE5C-C34F17A614C4}"/>
              </a:ext>
            </a:extLst>
          </p:cNvPr>
          <p:cNvSpPr txBox="1"/>
          <p:nvPr/>
        </p:nvSpPr>
        <p:spPr>
          <a:xfrm>
            <a:off x="6241312" y="2052084"/>
            <a:ext cx="2105246" cy="1477328"/>
          </a:xfrm>
          <a:prstGeom prst="rect">
            <a:avLst/>
          </a:prstGeom>
          <a:noFill/>
          <a:ln>
            <a:solidFill>
              <a:srgbClr val="FF0000"/>
            </a:solidFill>
          </a:ln>
        </p:spPr>
        <p:txBody>
          <a:bodyPr wrap="square" rtlCol="0">
            <a:spAutoFit/>
          </a:bodyPr>
          <a:lstStyle/>
          <a:p>
            <a:r>
              <a:rPr lang="pt-BR" dirty="0">
                <a:solidFill>
                  <a:schemeClr val="bg1"/>
                </a:solidFill>
              </a:rPr>
              <a:t>Abra um terminal, Digite: </a:t>
            </a:r>
            <a:r>
              <a:rPr lang="pt-BR" dirty="0" err="1">
                <a:solidFill>
                  <a:srgbClr val="FFFF00"/>
                </a:solidFill>
              </a:rPr>
              <a:t>pip</a:t>
            </a:r>
            <a:r>
              <a:rPr lang="pt-BR" dirty="0">
                <a:solidFill>
                  <a:srgbClr val="FFFF00"/>
                </a:solidFill>
              </a:rPr>
              <a:t> install </a:t>
            </a:r>
            <a:r>
              <a:rPr lang="pt-BR" dirty="0" err="1">
                <a:solidFill>
                  <a:srgbClr val="FFFF00"/>
                </a:solidFill>
              </a:rPr>
              <a:t>matplotlib</a:t>
            </a:r>
            <a:r>
              <a:rPr lang="pt-BR" dirty="0">
                <a:solidFill>
                  <a:schemeClr val="bg1"/>
                </a:solidFill>
              </a:rPr>
              <a:t>,  aguarde a conclusão da instalação. </a:t>
            </a:r>
          </a:p>
        </p:txBody>
      </p:sp>
    </p:spTree>
    <p:extLst>
      <p:ext uri="{BB962C8B-B14F-4D97-AF65-F5344CB8AC3E}">
        <p14:creationId xmlns:p14="http://schemas.microsoft.com/office/powerpoint/2010/main" val="3406968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A04AC24-F25F-4DA4-995C-F5E249A4915A}"/>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3" name="CaixaDeTexto 2">
            <a:extLst>
              <a:ext uri="{FF2B5EF4-FFF2-40B4-BE49-F238E27FC236}">
                <a16:creationId xmlns:a16="http://schemas.microsoft.com/office/drawing/2014/main" id="{B49C3815-E024-4B46-8097-32BE4C2EC657}"/>
              </a:ext>
            </a:extLst>
          </p:cNvPr>
          <p:cNvSpPr txBox="1"/>
          <p:nvPr/>
        </p:nvSpPr>
        <p:spPr>
          <a:xfrm>
            <a:off x="584244" y="1648047"/>
            <a:ext cx="4438852" cy="1938992"/>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de projeções de planos.</a:t>
            </a:r>
          </a:p>
          <a:p>
            <a:pPr marL="285750" indent="-285750">
              <a:buFont typeface="Arial" panose="020B0604020202020204" pitchFamily="34" charset="0"/>
              <a:buChar char="•"/>
            </a:pPr>
            <a:endParaRPr lang="pt-BR" sz="2000" b="1" dirty="0">
              <a:solidFill>
                <a:schemeClr val="bg1"/>
              </a:solidFill>
            </a:endParaRPr>
          </a:p>
          <a:p>
            <a:pPr marL="285750" indent="-285750">
              <a:buFont typeface="Arial" panose="020B0604020202020204" pitchFamily="34" charset="0"/>
              <a:buChar char="•"/>
            </a:pPr>
            <a:r>
              <a:rPr lang="pt-BR" sz="2000" b="1" dirty="0">
                <a:solidFill>
                  <a:schemeClr val="bg1"/>
                </a:solidFill>
              </a:rPr>
              <a:t>Conseguimos demonstrar vários planos e comparações de vários outros parâmetros tudo isso em um único gráfico em 3D.</a:t>
            </a:r>
            <a:endParaRPr lang="pt-BR" sz="1600" b="1" dirty="0">
              <a:solidFill>
                <a:schemeClr val="bg1"/>
              </a:solidFill>
            </a:endParaRPr>
          </a:p>
        </p:txBody>
      </p:sp>
      <p:pic>
        <p:nvPicPr>
          <p:cNvPr id="4" name="Imagem 3">
            <a:extLst>
              <a:ext uri="{FF2B5EF4-FFF2-40B4-BE49-F238E27FC236}">
                <a16:creationId xmlns:a16="http://schemas.microsoft.com/office/drawing/2014/main" id="{E8BBA2AC-3B90-4251-B2BE-5D410315974B}"/>
              </a:ext>
            </a:extLst>
          </p:cNvPr>
          <p:cNvPicPr>
            <a:picLocks noChangeAspect="1"/>
          </p:cNvPicPr>
          <p:nvPr/>
        </p:nvPicPr>
        <p:blipFill>
          <a:blip r:embed="rId2"/>
          <a:stretch>
            <a:fillRect/>
          </a:stretch>
        </p:blipFill>
        <p:spPr>
          <a:xfrm>
            <a:off x="6142665" y="1969845"/>
            <a:ext cx="4620270" cy="3477110"/>
          </a:xfrm>
          <a:prstGeom prst="rect">
            <a:avLst/>
          </a:prstGeom>
        </p:spPr>
      </p:pic>
    </p:spTree>
    <p:extLst>
      <p:ext uri="{BB962C8B-B14F-4D97-AF65-F5344CB8AC3E}">
        <p14:creationId xmlns:p14="http://schemas.microsoft.com/office/powerpoint/2010/main" val="3412590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DBB2705-AB3C-4663-BC47-BB1C0E6FCD87}"/>
              </a:ext>
            </a:extLst>
          </p:cNvPr>
          <p:cNvSpPr txBox="1"/>
          <p:nvPr/>
        </p:nvSpPr>
        <p:spPr>
          <a:xfrm>
            <a:off x="3660480" y="509488"/>
            <a:ext cx="4871040" cy="954107"/>
          </a:xfrm>
          <a:prstGeom prst="rect">
            <a:avLst/>
          </a:prstGeom>
          <a:noFill/>
        </p:spPr>
        <p:txBody>
          <a:bodyPr wrap="square" rtlCol="0">
            <a:spAutoFit/>
          </a:bodyPr>
          <a:lstStyle/>
          <a:p>
            <a:pPr algn="ctr"/>
            <a:r>
              <a:rPr lang="pt-BR" sz="2800" b="1" dirty="0">
                <a:solidFill>
                  <a:schemeClr val="bg1"/>
                </a:solidFill>
              </a:rPr>
              <a:t>Exemplo de código para gráficos projeções de planos</a:t>
            </a:r>
          </a:p>
        </p:txBody>
      </p:sp>
      <p:pic>
        <p:nvPicPr>
          <p:cNvPr id="3" name="Imagem 2">
            <a:extLst>
              <a:ext uri="{FF2B5EF4-FFF2-40B4-BE49-F238E27FC236}">
                <a16:creationId xmlns:a16="http://schemas.microsoft.com/office/drawing/2014/main" id="{6AF666EB-8EB8-4CF2-8C34-45E2FF2DE807}"/>
              </a:ext>
            </a:extLst>
          </p:cNvPr>
          <p:cNvPicPr>
            <a:picLocks noChangeAspect="1"/>
          </p:cNvPicPr>
          <p:nvPr/>
        </p:nvPicPr>
        <p:blipFill>
          <a:blip r:embed="rId2"/>
          <a:stretch>
            <a:fillRect/>
          </a:stretch>
        </p:blipFill>
        <p:spPr>
          <a:xfrm>
            <a:off x="6821706" y="1756005"/>
            <a:ext cx="4458322" cy="4277322"/>
          </a:xfrm>
          <a:prstGeom prst="rect">
            <a:avLst/>
          </a:prstGeom>
        </p:spPr>
      </p:pic>
      <p:pic>
        <p:nvPicPr>
          <p:cNvPr id="4" name="Imagem 3">
            <a:extLst>
              <a:ext uri="{FF2B5EF4-FFF2-40B4-BE49-F238E27FC236}">
                <a16:creationId xmlns:a16="http://schemas.microsoft.com/office/drawing/2014/main" id="{024FD544-C823-4E69-92A0-A67587ECCC09}"/>
              </a:ext>
            </a:extLst>
          </p:cNvPr>
          <p:cNvPicPr>
            <a:picLocks noChangeAspect="1"/>
          </p:cNvPicPr>
          <p:nvPr/>
        </p:nvPicPr>
        <p:blipFill>
          <a:blip r:embed="rId3"/>
          <a:stretch>
            <a:fillRect/>
          </a:stretch>
        </p:blipFill>
        <p:spPr>
          <a:xfrm>
            <a:off x="977998" y="1756005"/>
            <a:ext cx="5118001" cy="4277322"/>
          </a:xfrm>
          <a:prstGeom prst="rect">
            <a:avLst/>
          </a:prstGeom>
        </p:spPr>
      </p:pic>
    </p:spTree>
    <p:extLst>
      <p:ext uri="{BB962C8B-B14F-4D97-AF65-F5344CB8AC3E}">
        <p14:creationId xmlns:p14="http://schemas.microsoft.com/office/powerpoint/2010/main" val="914714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D9F3645-B753-4526-8672-1DBE3A04C126}"/>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3" name="CaixaDeTexto 2">
            <a:extLst>
              <a:ext uri="{FF2B5EF4-FFF2-40B4-BE49-F238E27FC236}">
                <a16:creationId xmlns:a16="http://schemas.microsoft.com/office/drawing/2014/main" id="{A1B6DDCC-8A80-4098-9772-B0792534C0F3}"/>
              </a:ext>
            </a:extLst>
          </p:cNvPr>
          <p:cNvSpPr txBox="1"/>
          <p:nvPr/>
        </p:nvSpPr>
        <p:spPr>
          <a:xfrm>
            <a:off x="584244" y="1648047"/>
            <a:ext cx="4438852" cy="1138773"/>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Radar.</a:t>
            </a:r>
          </a:p>
          <a:p>
            <a:pPr marL="285750" indent="-285750">
              <a:buFont typeface="Arial" panose="020B0604020202020204" pitchFamily="34" charset="0"/>
              <a:buChar char="•"/>
            </a:pPr>
            <a:r>
              <a:rPr lang="pt-BR" sz="1600" b="1" dirty="0">
                <a:solidFill>
                  <a:schemeClr val="bg1"/>
                </a:solidFill>
              </a:rPr>
              <a:t>Em forma de um grade circular as plotagem dos valores são feitos em ângulos e cada raio representa um gradiente da variável.</a:t>
            </a:r>
          </a:p>
        </p:txBody>
      </p:sp>
      <p:pic>
        <p:nvPicPr>
          <p:cNvPr id="4" name="Imagem 3">
            <a:extLst>
              <a:ext uri="{FF2B5EF4-FFF2-40B4-BE49-F238E27FC236}">
                <a16:creationId xmlns:a16="http://schemas.microsoft.com/office/drawing/2014/main" id="{D1E82FCA-7ED1-4DA6-959B-192176AB0652}"/>
              </a:ext>
            </a:extLst>
          </p:cNvPr>
          <p:cNvPicPr>
            <a:picLocks noChangeAspect="1"/>
          </p:cNvPicPr>
          <p:nvPr/>
        </p:nvPicPr>
        <p:blipFill>
          <a:blip r:embed="rId2"/>
          <a:stretch>
            <a:fillRect/>
          </a:stretch>
        </p:blipFill>
        <p:spPr>
          <a:xfrm>
            <a:off x="5996714" y="1648047"/>
            <a:ext cx="4753638" cy="3639058"/>
          </a:xfrm>
          <a:prstGeom prst="rect">
            <a:avLst/>
          </a:prstGeom>
        </p:spPr>
      </p:pic>
    </p:spTree>
    <p:extLst>
      <p:ext uri="{BB962C8B-B14F-4D97-AF65-F5344CB8AC3E}">
        <p14:creationId xmlns:p14="http://schemas.microsoft.com/office/powerpoint/2010/main" val="1725429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3981B18-D1F9-4F73-A584-16E47D106366}"/>
              </a:ext>
            </a:extLst>
          </p:cNvPr>
          <p:cNvSpPr txBox="1"/>
          <p:nvPr/>
        </p:nvSpPr>
        <p:spPr>
          <a:xfrm>
            <a:off x="3660480" y="509488"/>
            <a:ext cx="4871040" cy="954107"/>
          </a:xfrm>
          <a:prstGeom prst="rect">
            <a:avLst/>
          </a:prstGeom>
          <a:noFill/>
        </p:spPr>
        <p:txBody>
          <a:bodyPr wrap="square" rtlCol="0">
            <a:spAutoFit/>
          </a:bodyPr>
          <a:lstStyle/>
          <a:p>
            <a:pPr algn="ctr"/>
            <a:r>
              <a:rPr lang="pt-BR" sz="2800" b="1" dirty="0">
                <a:solidFill>
                  <a:schemeClr val="bg1"/>
                </a:solidFill>
              </a:rPr>
              <a:t>Exemplo de código para gráficos projeções </a:t>
            </a:r>
            <a:r>
              <a:rPr lang="pt-BR" sz="2800" b="1" dirty="0" err="1">
                <a:solidFill>
                  <a:schemeClr val="bg1"/>
                </a:solidFill>
              </a:rPr>
              <a:t>geograficas</a:t>
            </a:r>
            <a:r>
              <a:rPr lang="pt-BR" sz="2800" b="1" dirty="0">
                <a:solidFill>
                  <a:schemeClr val="bg1"/>
                </a:solidFill>
              </a:rPr>
              <a:t> </a:t>
            </a:r>
          </a:p>
        </p:txBody>
      </p:sp>
      <p:pic>
        <p:nvPicPr>
          <p:cNvPr id="3" name="Imagem 2">
            <a:extLst>
              <a:ext uri="{FF2B5EF4-FFF2-40B4-BE49-F238E27FC236}">
                <a16:creationId xmlns:a16="http://schemas.microsoft.com/office/drawing/2014/main" id="{DE8C6715-14BA-48AC-8C1A-CD08ADA42669}"/>
              </a:ext>
            </a:extLst>
          </p:cNvPr>
          <p:cNvPicPr>
            <a:picLocks noChangeAspect="1"/>
          </p:cNvPicPr>
          <p:nvPr/>
        </p:nvPicPr>
        <p:blipFill>
          <a:blip r:embed="rId2"/>
          <a:stretch>
            <a:fillRect/>
          </a:stretch>
        </p:blipFill>
        <p:spPr>
          <a:xfrm>
            <a:off x="6096000" y="2478443"/>
            <a:ext cx="4686954" cy="2476846"/>
          </a:xfrm>
          <a:prstGeom prst="rect">
            <a:avLst/>
          </a:prstGeom>
        </p:spPr>
      </p:pic>
      <p:pic>
        <p:nvPicPr>
          <p:cNvPr id="4" name="Imagem 3">
            <a:extLst>
              <a:ext uri="{FF2B5EF4-FFF2-40B4-BE49-F238E27FC236}">
                <a16:creationId xmlns:a16="http://schemas.microsoft.com/office/drawing/2014/main" id="{ADA548B0-57F5-41E3-9E6F-9ACF0BCC0E05}"/>
              </a:ext>
            </a:extLst>
          </p:cNvPr>
          <p:cNvPicPr>
            <a:picLocks noChangeAspect="1"/>
          </p:cNvPicPr>
          <p:nvPr/>
        </p:nvPicPr>
        <p:blipFill>
          <a:blip r:embed="rId3"/>
          <a:stretch>
            <a:fillRect/>
          </a:stretch>
        </p:blipFill>
        <p:spPr>
          <a:xfrm>
            <a:off x="1153781" y="1897337"/>
            <a:ext cx="4753638" cy="3639058"/>
          </a:xfrm>
          <a:prstGeom prst="rect">
            <a:avLst/>
          </a:prstGeom>
        </p:spPr>
      </p:pic>
    </p:spTree>
    <p:extLst>
      <p:ext uri="{BB962C8B-B14F-4D97-AF65-F5344CB8AC3E}">
        <p14:creationId xmlns:p14="http://schemas.microsoft.com/office/powerpoint/2010/main" val="2666958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7DAEEAD-87BF-48C2-8115-FCEA0E8F0609}"/>
              </a:ext>
            </a:extLst>
          </p:cNvPr>
          <p:cNvSpPr txBox="1"/>
          <p:nvPr/>
        </p:nvSpPr>
        <p:spPr>
          <a:xfrm>
            <a:off x="1493013" y="2185888"/>
            <a:ext cx="9894654" cy="1815882"/>
          </a:xfrm>
          <a:prstGeom prst="rect">
            <a:avLst/>
          </a:prstGeom>
          <a:noFill/>
        </p:spPr>
        <p:txBody>
          <a:bodyPr wrap="square" rtlCol="0">
            <a:spAutoFit/>
          </a:bodyPr>
          <a:lstStyle/>
          <a:p>
            <a:pPr algn="ctr"/>
            <a:r>
              <a:rPr lang="pt-BR" sz="2800" b="1" dirty="0">
                <a:solidFill>
                  <a:schemeClr val="bg1"/>
                </a:solidFill>
              </a:rPr>
              <a:t>Obrigado!!!</a:t>
            </a:r>
          </a:p>
          <a:p>
            <a:pPr algn="ctr"/>
            <a:endParaRPr lang="pt-BR" sz="2800" b="1" dirty="0">
              <a:solidFill>
                <a:schemeClr val="bg1"/>
              </a:solidFill>
            </a:endParaRPr>
          </a:p>
          <a:p>
            <a:pPr algn="ctr"/>
            <a:r>
              <a:rPr lang="pt-BR" sz="2800" b="1" dirty="0">
                <a:solidFill>
                  <a:schemeClr val="bg1"/>
                </a:solidFill>
              </a:rPr>
              <a:t>Pablo Ricardo de Abreu</a:t>
            </a:r>
          </a:p>
          <a:p>
            <a:pPr algn="ctr"/>
            <a:r>
              <a:rPr lang="pt-BR" sz="2800" b="1" dirty="0" err="1">
                <a:solidFill>
                  <a:schemeClr val="bg1"/>
                </a:solidFill>
              </a:rPr>
              <a:t>Github:https</a:t>
            </a:r>
            <a:r>
              <a:rPr lang="pt-BR" sz="2800" b="1" dirty="0">
                <a:solidFill>
                  <a:schemeClr val="bg1"/>
                </a:solidFill>
              </a:rPr>
              <a:t>://github.com/Pabloabreu1277</a:t>
            </a:r>
          </a:p>
        </p:txBody>
      </p:sp>
    </p:spTree>
    <p:extLst>
      <p:ext uri="{BB962C8B-B14F-4D97-AF65-F5344CB8AC3E}">
        <p14:creationId xmlns:p14="http://schemas.microsoft.com/office/powerpoint/2010/main" val="2727781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9" name="CaixaDeTexto 8">
            <a:extLst>
              <a:ext uri="{FF2B5EF4-FFF2-40B4-BE49-F238E27FC236}">
                <a16:creationId xmlns:a16="http://schemas.microsoft.com/office/drawing/2014/main" id="{EB85AA46-3702-460A-88FB-338E678F6E95}"/>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pic>
        <p:nvPicPr>
          <p:cNvPr id="2" name="Imagem 1">
            <a:extLst>
              <a:ext uri="{FF2B5EF4-FFF2-40B4-BE49-F238E27FC236}">
                <a16:creationId xmlns:a16="http://schemas.microsoft.com/office/drawing/2014/main" id="{C1B57DC9-5A31-4FC7-96DE-2FF961201869}"/>
              </a:ext>
            </a:extLst>
          </p:cNvPr>
          <p:cNvPicPr>
            <a:picLocks noChangeAspect="1"/>
          </p:cNvPicPr>
          <p:nvPr/>
        </p:nvPicPr>
        <p:blipFill>
          <a:blip r:embed="rId4"/>
          <a:stretch>
            <a:fillRect/>
          </a:stretch>
        </p:blipFill>
        <p:spPr>
          <a:xfrm>
            <a:off x="5460059" y="1466107"/>
            <a:ext cx="6077798" cy="4572638"/>
          </a:xfrm>
          <a:prstGeom prst="rect">
            <a:avLst/>
          </a:prstGeom>
          <a:ln>
            <a:solidFill>
              <a:srgbClr val="FF0000"/>
            </a:solidFill>
          </a:ln>
        </p:spPr>
      </p:pic>
      <p:sp>
        <p:nvSpPr>
          <p:cNvPr id="3" name="CaixaDeTexto 2">
            <a:extLst>
              <a:ext uri="{FF2B5EF4-FFF2-40B4-BE49-F238E27FC236}">
                <a16:creationId xmlns:a16="http://schemas.microsoft.com/office/drawing/2014/main" id="{E9347664-AA37-4C8B-8774-8D8E8AFFC82E}"/>
              </a:ext>
            </a:extLst>
          </p:cNvPr>
          <p:cNvSpPr txBox="1"/>
          <p:nvPr/>
        </p:nvSpPr>
        <p:spPr>
          <a:xfrm>
            <a:off x="643510" y="1648047"/>
            <a:ext cx="4438852" cy="4185761"/>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de barras :</a:t>
            </a:r>
          </a:p>
          <a:p>
            <a:pPr marL="285750" indent="-285750">
              <a:buFont typeface="Arial" panose="020B0604020202020204" pitchFamily="34" charset="0"/>
              <a:buChar char="•"/>
            </a:pPr>
            <a:endParaRPr lang="pt-BR" sz="2000" b="1" dirty="0">
              <a:solidFill>
                <a:schemeClr val="bg1"/>
              </a:solidFill>
            </a:endParaRPr>
          </a:p>
          <a:p>
            <a:pPr marL="285750" indent="-285750">
              <a:buFont typeface="Arial" panose="020B0604020202020204" pitchFamily="34" charset="0"/>
              <a:buChar char="•"/>
            </a:pPr>
            <a:r>
              <a:rPr lang="pt-BR" sz="2000" b="1" dirty="0">
                <a:solidFill>
                  <a:schemeClr val="bg1"/>
                </a:solidFill>
              </a:rPr>
              <a:t>Mais utilizado para dados simples, onde a analise seja rápida, utilizamos para verificar evoluções no tempo ou comparações de duas variáveis nos eixos X e Y. </a:t>
            </a:r>
            <a:r>
              <a:rPr lang="pt-BR" b="1" dirty="0">
                <a:solidFill>
                  <a:schemeClr val="bg1"/>
                </a:solidFill>
              </a:rPr>
              <a:t> Categorias ou grupos são comumente representados no eixo horizontal (eixo X) e uma escala quantitativa ou numérica é plotada no eixo vertical (eixo Y). Os gráficos de barras são usados ​​para representar dados contínuos e descontínuos ou dados discretos.</a:t>
            </a:r>
            <a:endParaRPr lang="pt-BR" sz="2000" b="1" dirty="0">
              <a:solidFill>
                <a:schemeClr val="bg1"/>
              </a:solidFill>
            </a:endParaRPr>
          </a:p>
        </p:txBody>
      </p:sp>
    </p:spTree>
    <p:extLst>
      <p:ext uri="{BB962C8B-B14F-4D97-AF65-F5344CB8AC3E}">
        <p14:creationId xmlns:p14="http://schemas.microsoft.com/office/powerpoint/2010/main" val="216011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9" name="CaixaDeTexto 8">
            <a:extLst>
              <a:ext uri="{FF2B5EF4-FFF2-40B4-BE49-F238E27FC236}">
                <a16:creationId xmlns:a16="http://schemas.microsoft.com/office/drawing/2014/main" id="{EB85AA46-3702-460A-88FB-338E678F6E95}"/>
              </a:ext>
            </a:extLst>
          </p:cNvPr>
          <p:cNvSpPr txBox="1"/>
          <p:nvPr/>
        </p:nvSpPr>
        <p:spPr>
          <a:xfrm>
            <a:off x="3757945" y="559567"/>
            <a:ext cx="4871040" cy="954107"/>
          </a:xfrm>
          <a:prstGeom prst="rect">
            <a:avLst/>
          </a:prstGeom>
          <a:noFill/>
        </p:spPr>
        <p:txBody>
          <a:bodyPr wrap="square" rtlCol="0">
            <a:spAutoFit/>
          </a:bodyPr>
          <a:lstStyle/>
          <a:p>
            <a:pPr algn="ctr"/>
            <a:r>
              <a:rPr lang="pt-BR" sz="2800" b="1" dirty="0">
                <a:solidFill>
                  <a:schemeClr val="bg1"/>
                </a:solidFill>
              </a:rPr>
              <a:t>Exemplo de código para gráficos de Barras</a:t>
            </a:r>
          </a:p>
        </p:txBody>
      </p:sp>
      <p:pic>
        <p:nvPicPr>
          <p:cNvPr id="4" name="Imagem 3">
            <a:extLst>
              <a:ext uri="{FF2B5EF4-FFF2-40B4-BE49-F238E27FC236}">
                <a16:creationId xmlns:a16="http://schemas.microsoft.com/office/drawing/2014/main" id="{A1DA37C0-4818-4DA3-8A6F-CA8FD9BCCADD}"/>
              </a:ext>
            </a:extLst>
          </p:cNvPr>
          <p:cNvPicPr>
            <a:picLocks noChangeAspect="1"/>
          </p:cNvPicPr>
          <p:nvPr/>
        </p:nvPicPr>
        <p:blipFill>
          <a:blip r:embed="rId4"/>
          <a:stretch>
            <a:fillRect/>
          </a:stretch>
        </p:blipFill>
        <p:spPr>
          <a:xfrm>
            <a:off x="658138" y="1647939"/>
            <a:ext cx="5334098" cy="4055960"/>
          </a:xfrm>
          <a:prstGeom prst="rect">
            <a:avLst/>
          </a:prstGeom>
          <a:ln>
            <a:solidFill>
              <a:srgbClr val="FF0000"/>
            </a:solidFill>
          </a:ln>
        </p:spPr>
      </p:pic>
      <p:pic>
        <p:nvPicPr>
          <p:cNvPr id="10" name="Imagem 9">
            <a:extLst>
              <a:ext uri="{FF2B5EF4-FFF2-40B4-BE49-F238E27FC236}">
                <a16:creationId xmlns:a16="http://schemas.microsoft.com/office/drawing/2014/main" id="{390C950B-A986-4847-9E4E-1AF240245B5B}"/>
              </a:ext>
            </a:extLst>
          </p:cNvPr>
          <p:cNvPicPr>
            <a:picLocks noChangeAspect="1"/>
          </p:cNvPicPr>
          <p:nvPr/>
        </p:nvPicPr>
        <p:blipFill>
          <a:blip r:embed="rId5"/>
          <a:stretch>
            <a:fillRect/>
          </a:stretch>
        </p:blipFill>
        <p:spPr>
          <a:xfrm>
            <a:off x="6096000" y="1647939"/>
            <a:ext cx="5482671" cy="4055960"/>
          </a:xfrm>
          <a:prstGeom prst="rect">
            <a:avLst/>
          </a:prstGeom>
          <a:ln>
            <a:solidFill>
              <a:srgbClr val="FF0000"/>
            </a:solidFill>
          </a:ln>
        </p:spPr>
      </p:pic>
    </p:spTree>
    <p:extLst>
      <p:ext uri="{BB962C8B-B14F-4D97-AF65-F5344CB8AC3E}">
        <p14:creationId xmlns:p14="http://schemas.microsoft.com/office/powerpoint/2010/main" val="427457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9" name="CaixaDeTexto 8">
            <a:extLst>
              <a:ext uri="{FF2B5EF4-FFF2-40B4-BE49-F238E27FC236}">
                <a16:creationId xmlns:a16="http://schemas.microsoft.com/office/drawing/2014/main" id="{EB85AA46-3702-460A-88FB-338E678F6E95}"/>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10" name="CaixaDeTexto 9">
            <a:extLst>
              <a:ext uri="{FF2B5EF4-FFF2-40B4-BE49-F238E27FC236}">
                <a16:creationId xmlns:a16="http://schemas.microsoft.com/office/drawing/2014/main" id="{DFF9F8B6-1AC4-4CD9-98F1-D17B2EA785DB}"/>
              </a:ext>
            </a:extLst>
          </p:cNvPr>
          <p:cNvSpPr txBox="1"/>
          <p:nvPr/>
        </p:nvSpPr>
        <p:spPr>
          <a:xfrm>
            <a:off x="643510" y="1648047"/>
            <a:ext cx="4438852" cy="3170099"/>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de linha :</a:t>
            </a:r>
          </a:p>
          <a:p>
            <a:pPr marL="285750" indent="-285750">
              <a:buFont typeface="Arial" panose="020B0604020202020204" pitchFamily="34" charset="0"/>
              <a:buChar char="•"/>
            </a:pPr>
            <a:r>
              <a:rPr lang="pt-BR" sz="2000" b="1" dirty="0">
                <a:solidFill>
                  <a:schemeClr val="bg1"/>
                </a:solidFill>
              </a:rPr>
              <a:t>Utilizado para analisar tendências de uma variável, podemos usar esse tipo de gráfico para verificar se ação da bolsa esta subindo ou caindo, uma onda senoidal do circuito eletrônico, temperatura de um ambiente ao longo do dia, custo de um produto no varejo ou no atacado e Etc.</a:t>
            </a:r>
          </a:p>
        </p:txBody>
      </p:sp>
      <p:pic>
        <p:nvPicPr>
          <p:cNvPr id="2" name="Imagem 1">
            <a:extLst>
              <a:ext uri="{FF2B5EF4-FFF2-40B4-BE49-F238E27FC236}">
                <a16:creationId xmlns:a16="http://schemas.microsoft.com/office/drawing/2014/main" id="{5DD1EBEA-8DBF-4635-A5AF-2FA0250469C0}"/>
              </a:ext>
            </a:extLst>
          </p:cNvPr>
          <p:cNvPicPr>
            <a:picLocks noChangeAspect="1"/>
          </p:cNvPicPr>
          <p:nvPr/>
        </p:nvPicPr>
        <p:blipFill>
          <a:blip r:embed="rId4"/>
          <a:stretch>
            <a:fillRect/>
          </a:stretch>
        </p:blipFill>
        <p:spPr>
          <a:xfrm>
            <a:off x="5410391" y="1466426"/>
            <a:ext cx="5918622" cy="4572000"/>
          </a:xfrm>
          <a:prstGeom prst="rect">
            <a:avLst/>
          </a:prstGeom>
          <a:ln>
            <a:solidFill>
              <a:srgbClr val="FF0000"/>
            </a:solidFill>
          </a:ln>
        </p:spPr>
      </p:pic>
    </p:spTree>
    <p:extLst>
      <p:ext uri="{BB962C8B-B14F-4D97-AF65-F5344CB8AC3E}">
        <p14:creationId xmlns:p14="http://schemas.microsoft.com/office/powerpoint/2010/main" val="261444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10" name="CaixaDeTexto 9">
            <a:extLst>
              <a:ext uri="{FF2B5EF4-FFF2-40B4-BE49-F238E27FC236}">
                <a16:creationId xmlns:a16="http://schemas.microsoft.com/office/drawing/2014/main" id="{D5DD9564-CE09-4937-84CD-F930FB553F8B}"/>
              </a:ext>
            </a:extLst>
          </p:cNvPr>
          <p:cNvSpPr txBox="1"/>
          <p:nvPr/>
        </p:nvSpPr>
        <p:spPr>
          <a:xfrm>
            <a:off x="3757945" y="559567"/>
            <a:ext cx="4871040" cy="954107"/>
          </a:xfrm>
          <a:prstGeom prst="rect">
            <a:avLst/>
          </a:prstGeom>
          <a:noFill/>
        </p:spPr>
        <p:txBody>
          <a:bodyPr wrap="square" rtlCol="0">
            <a:spAutoFit/>
          </a:bodyPr>
          <a:lstStyle/>
          <a:p>
            <a:pPr algn="ctr"/>
            <a:r>
              <a:rPr lang="pt-BR" sz="2800" b="1" dirty="0">
                <a:solidFill>
                  <a:schemeClr val="bg1"/>
                </a:solidFill>
              </a:rPr>
              <a:t>Exemplo de código para gráficos de linha</a:t>
            </a:r>
          </a:p>
        </p:txBody>
      </p:sp>
      <p:pic>
        <p:nvPicPr>
          <p:cNvPr id="2" name="Imagem 1">
            <a:extLst>
              <a:ext uri="{FF2B5EF4-FFF2-40B4-BE49-F238E27FC236}">
                <a16:creationId xmlns:a16="http://schemas.microsoft.com/office/drawing/2014/main" id="{97A3FE51-EC02-4926-9BD4-57E3C7C57552}"/>
              </a:ext>
            </a:extLst>
          </p:cNvPr>
          <p:cNvPicPr>
            <a:picLocks noChangeAspect="1"/>
          </p:cNvPicPr>
          <p:nvPr/>
        </p:nvPicPr>
        <p:blipFill>
          <a:blip r:embed="rId4"/>
          <a:stretch>
            <a:fillRect/>
          </a:stretch>
        </p:blipFill>
        <p:spPr>
          <a:xfrm>
            <a:off x="6477756" y="1647939"/>
            <a:ext cx="4911842" cy="4057200"/>
          </a:xfrm>
          <a:prstGeom prst="rect">
            <a:avLst/>
          </a:prstGeom>
          <a:ln>
            <a:solidFill>
              <a:srgbClr val="FF0000"/>
            </a:solidFill>
          </a:ln>
        </p:spPr>
      </p:pic>
      <p:pic>
        <p:nvPicPr>
          <p:cNvPr id="3" name="Imagem 2">
            <a:extLst>
              <a:ext uri="{FF2B5EF4-FFF2-40B4-BE49-F238E27FC236}">
                <a16:creationId xmlns:a16="http://schemas.microsoft.com/office/drawing/2014/main" id="{6738AE0F-922D-4E12-A4A2-9FC2943420D2}"/>
              </a:ext>
            </a:extLst>
          </p:cNvPr>
          <p:cNvPicPr>
            <a:picLocks noChangeAspect="1"/>
          </p:cNvPicPr>
          <p:nvPr/>
        </p:nvPicPr>
        <p:blipFill>
          <a:blip r:embed="rId5"/>
          <a:stretch>
            <a:fillRect/>
          </a:stretch>
        </p:blipFill>
        <p:spPr>
          <a:xfrm>
            <a:off x="742789" y="1647939"/>
            <a:ext cx="5438746" cy="4057200"/>
          </a:xfrm>
          <a:prstGeom prst="rect">
            <a:avLst/>
          </a:prstGeom>
          <a:ln>
            <a:solidFill>
              <a:srgbClr val="FF0000"/>
            </a:solidFill>
          </a:ln>
        </p:spPr>
      </p:pic>
    </p:spTree>
    <p:extLst>
      <p:ext uri="{BB962C8B-B14F-4D97-AF65-F5344CB8AC3E}">
        <p14:creationId xmlns:p14="http://schemas.microsoft.com/office/powerpoint/2010/main" val="375097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9" name="CaixaDeTexto 8">
            <a:extLst>
              <a:ext uri="{FF2B5EF4-FFF2-40B4-BE49-F238E27FC236}">
                <a16:creationId xmlns:a16="http://schemas.microsoft.com/office/drawing/2014/main" id="{EB85AA46-3702-460A-88FB-338E678F6E95}"/>
              </a:ext>
            </a:extLst>
          </p:cNvPr>
          <p:cNvSpPr txBox="1"/>
          <p:nvPr/>
        </p:nvSpPr>
        <p:spPr>
          <a:xfrm>
            <a:off x="3757945" y="559567"/>
            <a:ext cx="4871040" cy="523220"/>
          </a:xfrm>
          <a:prstGeom prst="rect">
            <a:avLst/>
          </a:prstGeom>
          <a:noFill/>
        </p:spPr>
        <p:txBody>
          <a:bodyPr wrap="square" rtlCol="0">
            <a:spAutoFit/>
          </a:bodyPr>
          <a:lstStyle/>
          <a:p>
            <a:pPr algn="ctr"/>
            <a:r>
              <a:rPr lang="pt-BR" sz="2800" b="1" dirty="0">
                <a:solidFill>
                  <a:schemeClr val="bg1"/>
                </a:solidFill>
              </a:rPr>
              <a:t>Quais os principais gráficos ?</a:t>
            </a:r>
          </a:p>
        </p:txBody>
      </p:sp>
      <p:sp>
        <p:nvSpPr>
          <p:cNvPr id="10" name="CaixaDeTexto 9">
            <a:extLst>
              <a:ext uri="{FF2B5EF4-FFF2-40B4-BE49-F238E27FC236}">
                <a16:creationId xmlns:a16="http://schemas.microsoft.com/office/drawing/2014/main" id="{72798916-F58F-4283-AB4B-9718E145C7C3}"/>
              </a:ext>
            </a:extLst>
          </p:cNvPr>
          <p:cNvSpPr txBox="1"/>
          <p:nvPr/>
        </p:nvSpPr>
        <p:spPr>
          <a:xfrm>
            <a:off x="643510" y="1648047"/>
            <a:ext cx="4438852" cy="3785652"/>
          </a:xfrm>
          <a:prstGeom prst="rect">
            <a:avLst/>
          </a:prstGeom>
          <a:noFill/>
        </p:spPr>
        <p:txBody>
          <a:bodyPr wrap="square" rtlCol="0">
            <a:spAutoFit/>
          </a:bodyPr>
          <a:lstStyle/>
          <a:p>
            <a:pPr marL="285750" indent="-285750">
              <a:buFont typeface="Arial" panose="020B0604020202020204" pitchFamily="34" charset="0"/>
              <a:buChar char="•"/>
            </a:pPr>
            <a:r>
              <a:rPr lang="pt-BR" sz="2000" b="1" dirty="0">
                <a:solidFill>
                  <a:schemeClr val="bg1"/>
                </a:solidFill>
              </a:rPr>
              <a:t>Gráfico de Horizontal de barras :</a:t>
            </a:r>
          </a:p>
          <a:p>
            <a:pPr marL="285750" indent="-285750">
              <a:buFont typeface="Arial" panose="020B0604020202020204" pitchFamily="34" charset="0"/>
              <a:buChar char="•"/>
            </a:pPr>
            <a:r>
              <a:rPr lang="pt-BR" sz="2000" b="1" dirty="0">
                <a:solidFill>
                  <a:schemeClr val="bg1"/>
                </a:solidFill>
              </a:rPr>
              <a:t>Quando precisamos criar um ranking com uma base de dados, usamos um gráfico desse tipo, onde mostra a maior e a menor pontuação ou frequência listados por barras horizontais em ordem decrescente. Ao contrario do gráfico de barras verticais, esse modelo nos remete a uma corrida e que esta com a vantagem tem o tamanho da sua barra maior.</a:t>
            </a:r>
          </a:p>
        </p:txBody>
      </p:sp>
      <p:pic>
        <p:nvPicPr>
          <p:cNvPr id="2" name="Imagem 1">
            <a:extLst>
              <a:ext uri="{FF2B5EF4-FFF2-40B4-BE49-F238E27FC236}">
                <a16:creationId xmlns:a16="http://schemas.microsoft.com/office/drawing/2014/main" id="{A72BBCCE-827E-4323-8C91-B974B4DFCDBA}"/>
              </a:ext>
            </a:extLst>
          </p:cNvPr>
          <p:cNvPicPr>
            <a:picLocks noChangeAspect="1"/>
          </p:cNvPicPr>
          <p:nvPr/>
        </p:nvPicPr>
        <p:blipFill>
          <a:blip r:embed="rId4"/>
          <a:stretch>
            <a:fillRect/>
          </a:stretch>
        </p:blipFill>
        <p:spPr>
          <a:xfrm>
            <a:off x="5279304" y="1424301"/>
            <a:ext cx="6390787" cy="4572000"/>
          </a:xfrm>
          <a:prstGeom prst="rect">
            <a:avLst/>
          </a:prstGeom>
          <a:ln>
            <a:solidFill>
              <a:srgbClr val="FF0000"/>
            </a:solidFill>
          </a:ln>
        </p:spPr>
      </p:pic>
    </p:spTree>
    <p:extLst>
      <p:ext uri="{BB962C8B-B14F-4D97-AF65-F5344CB8AC3E}">
        <p14:creationId xmlns:p14="http://schemas.microsoft.com/office/powerpoint/2010/main" val="340916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89798F8-9756-46EC-B146-1168426E7DE2}"/>
              </a:ext>
            </a:extLst>
          </p:cNvPr>
          <p:cNvSpPr txBox="1"/>
          <p:nvPr/>
        </p:nvSpPr>
        <p:spPr>
          <a:xfrm>
            <a:off x="446567" y="425302"/>
            <a:ext cx="11376837" cy="5996763"/>
          </a:xfrm>
          <a:prstGeom prst="rect">
            <a:avLst/>
          </a:prstGeom>
          <a:solidFill>
            <a:schemeClr val="tx1"/>
          </a:solidFill>
          <a:ln>
            <a:solidFill>
              <a:schemeClr val="bg1"/>
            </a:solidFill>
          </a:ln>
        </p:spPr>
        <p:txBody>
          <a:bodyPr wrap="square" rtlCol="0">
            <a:spAutoFit/>
          </a:bodyPr>
          <a:lstStyle/>
          <a:p>
            <a:endParaRPr lang="pt-BR" dirty="0"/>
          </a:p>
        </p:txBody>
      </p:sp>
      <p:pic>
        <p:nvPicPr>
          <p:cNvPr id="6" name="Imagem 5">
            <a:extLst>
              <a:ext uri="{FF2B5EF4-FFF2-40B4-BE49-F238E27FC236}">
                <a16:creationId xmlns:a16="http://schemas.microsoft.com/office/drawing/2014/main" id="{70A5B4AF-37BE-4FA1-913D-36D0032FD93E}"/>
              </a:ext>
            </a:extLst>
          </p:cNvPr>
          <p:cNvPicPr>
            <a:picLocks noChangeAspect="1"/>
          </p:cNvPicPr>
          <p:nvPr/>
        </p:nvPicPr>
        <p:blipFill>
          <a:blip r:embed="rId2"/>
          <a:stretch>
            <a:fillRect/>
          </a:stretch>
        </p:blipFill>
        <p:spPr>
          <a:xfrm>
            <a:off x="446567" y="435935"/>
            <a:ext cx="1967024" cy="774419"/>
          </a:xfrm>
          <a:prstGeom prst="rect">
            <a:avLst/>
          </a:prstGeom>
        </p:spPr>
      </p:pic>
      <p:pic>
        <p:nvPicPr>
          <p:cNvPr id="7" name="Imagem 6">
            <a:extLst>
              <a:ext uri="{FF2B5EF4-FFF2-40B4-BE49-F238E27FC236}">
                <a16:creationId xmlns:a16="http://schemas.microsoft.com/office/drawing/2014/main" id="{A3EB3C27-3E8F-4A0D-AB49-642A6E0BAB47}"/>
              </a:ext>
            </a:extLst>
          </p:cNvPr>
          <p:cNvPicPr>
            <a:picLocks noChangeAspect="1"/>
          </p:cNvPicPr>
          <p:nvPr/>
        </p:nvPicPr>
        <p:blipFill>
          <a:blip r:embed="rId3"/>
          <a:stretch>
            <a:fillRect/>
          </a:stretch>
        </p:blipFill>
        <p:spPr>
          <a:xfrm>
            <a:off x="9973340" y="435935"/>
            <a:ext cx="1850064" cy="770485"/>
          </a:xfrm>
          <a:prstGeom prst="rect">
            <a:avLst/>
          </a:prstGeom>
        </p:spPr>
      </p:pic>
      <p:sp>
        <p:nvSpPr>
          <p:cNvPr id="10" name="CaixaDeTexto 9">
            <a:extLst>
              <a:ext uri="{FF2B5EF4-FFF2-40B4-BE49-F238E27FC236}">
                <a16:creationId xmlns:a16="http://schemas.microsoft.com/office/drawing/2014/main" id="{CDB6802C-26A1-40C9-BAB4-0B90B437419C}"/>
              </a:ext>
            </a:extLst>
          </p:cNvPr>
          <p:cNvSpPr txBox="1"/>
          <p:nvPr/>
        </p:nvSpPr>
        <p:spPr>
          <a:xfrm>
            <a:off x="3757945" y="559567"/>
            <a:ext cx="4871040" cy="954107"/>
          </a:xfrm>
          <a:prstGeom prst="rect">
            <a:avLst/>
          </a:prstGeom>
          <a:noFill/>
        </p:spPr>
        <p:txBody>
          <a:bodyPr wrap="square" rtlCol="0">
            <a:spAutoFit/>
          </a:bodyPr>
          <a:lstStyle/>
          <a:p>
            <a:pPr algn="ctr"/>
            <a:r>
              <a:rPr lang="pt-BR" sz="2800" b="1" dirty="0">
                <a:solidFill>
                  <a:schemeClr val="bg1"/>
                </a:solidFill>
              </a:rPr>
              <a:t>Exemplo de código para gráficos Horizontal de barra</a:t>
            </a:r>
          </a:p>
        </p:txBody>
      </p:sp>
      <p:pic>
        <p:nvPicPr>
          <p:cNvPr id="2" name="Imagem 1">
            <a:extLst>
              <a:ext uri="{FF2B5EF4-FFF2-40B4-BE49-F238E27FC236}">
                <a16:creationId xmlns:a16="http://schemas.microsoft.com/office/drawing/2014/main" id="{7965C270-EBBC-41DB-87B6-1E79155F022D}"/>
              </a:ext>
            </a:extLst>
          </p:cNvPr>
          <p:cNvPicPr>
            <a:picLocks noChangeAspect="1"/>
          </p:cNvPicPr>
          <p:nvPr/>
        </p:nvPicPr>
        <p:blipFill>
          <a:blip r:embed="rId4"/>
          <a:stretch>
            <a:fillRect/>
          </a:stretch>
        </p:blipFill>
        <p:spPr>
          <a:xfrm>
            <a:off x="5889718" y="1804208"/>
            <a:ext cx="5801532" cy="3990536"/>
          </a:xfrm>
          <a:prstGeom prst="rect">
            <a:avLst/>
          </a:prstGeom>
          <a:ln>
            <a:solidFill>
              <a:srgbClr val="FF0000"/>
            </a:solidFill>
          </a:ln>
        </p:spPr>
      </p:pic>
      <p:pic>
        <p:nvPicPr>
          <p:cNvPr id="3" name="Imagem 2">
            <a:extLst>
              <a:ext uri="{FF2B5EF4-FFF2-40B4-BE49-F238E27FC236}">
                <a16:creationId xmlns:a16="http://schemas.microsoft.com/office/drawing/2014/main" id="{3AE03287-E75F-4036-9567-87582767B5A5}"/>
              </a:ext>
            </a:extLst>
          </p:cNvPr>
          <p:cNvPicPr>
            <a:picLocks noChangeAspect="1"/>
          </p:cNvPicPr>
          <p:nvPr/>
        </p:nvPicPr>
        <p:blipFill>
          <a:blip r:embed="rId5"/>
          <a:stretch>
            <a:fillRect/>
          </a:stretch>
        </p:blipFill>
        <p:spPr>
          <a:xfrm>
            <a:off x="546549" y="1804208"/>
            <a:ext cx="5243187" cy="3990536"/>
          </a:xfrm>
          <a:prstGeom prst="rect">
            <a:avLst/>
          </a:prstGeom>
          <a:ln>
            <a:solidFill>
              <a:srgbClr val="FF0000"/>
            </a:solidFill>
          </a:ln>
        </p:spPr>
      </p:pic>
    </p:spTree>
    <p:extLst>
      <p:ext uri="{BB962C8B-B14F-4D97-AF65-F5344CB8AC3E}">
        <p14:creationId xmlns:p14="http://schemas.microsoft.com/office/powerpoint/2010/main" val="22089738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265</TotalTime>
  <Words>1101</Words>
  <Application>Microsoft Office PowerPoint</Application>
  <PresentationFormat>Widescreen</PresentationFormat>
  <Paragraphs>73</Paragraphs>
  <Slides>34</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34</vt:i4>
      </vt:variant>
    </vt:vector>
  </HeadingPairs>
  <TitlesOfParts>
    <vt:vector size="37" baseType="lpstr">
      <vt:lpstr>Arial</vt:lpstr>
      <vt:lpstr>Garamond</vt:lpstr>
      <vt:lpstr>Orgânico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D28_01</dc:creator>
  <cp:lastModifiedBy>pablo abreu</cp:lastModifiedBy>
  <cp:revision>29</cp:revision>
  <dcterms:created xsi:type="dcterms:W3CDTF">2022-10-01T13:02:48Z</dcterms:created>
  <dcterms:modified xsi:type="dcterms:W3CDTF">2022-10-09T19:40:29Z</dcterms:modified>
</cp:coreProperties>
</file>