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3"/>
  </p:notesMasterIdLst>
  <p:handoutMasterIdLst>
    <p:handoutMasterId r:id="rId24"/>
  </p:handoutMasterIdLst>
  <p:sldIdLst>
    <p:sldId id="289" r:id="rId5"/>
    <p:sldId id="288" r:id="rId6"/>
    <p:sldId id="261" r:id="rId7"/>
    <p:sldId id="276" r:id="rId8"/>
    <p:sldId id="283" r:id="rId9"/>
    <p:sldId id="264" r:id="rId10"/>
    <p:sldId id="293" r:id="rId11"/>
    <p:sldId id="294" r:id="rId12"/>
    <p:sldId id="295" r:id="rId13"/>
    <p:sldId id="297" r:id="rId14"/>
    <p:sldId id="298" r:id="rId15"/>
    <p:sldId id="267" r:id="rId16"/>
    <p:sldId id="296" r:id="rId17"/>
    <p:sldId id="300" r:id="rId18"/>
    <p:sldId id="301" r:id="rId19"/>
    <p:sldId id="299" r:id="rId20"/>
    <p:sldId id="266"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6139" autoAdjust="0"/>
  </p:normalViewPr>
  <p:slideViewPr>
    <p:cSldViewPr snapToGrid="0">
      <p:cViewPr varScale="1">
        <p:scale>
          <a:sx n="63" d="100"/>
          <a:sy n="63" d="100"/>
        </p:scale>
        <p:origin x="1608"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1/31/2025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Aptos" panose="020B0004020202020204" pitchFamily="34" charset="0"/>
              </a:rPr>
              <a:t>Good morning everyone. My name is Pablo Egger Prieto, and today I’ll be presenting my research on semantic title generation for song lyrics using AI models and prompt engineering. This project explores how well AI can generate meaningful song titles from lyrics, the impact of prompt engineering on improving the results, and how effectively AI can express emotions compared to humans.</a:t>
            </a:r>
          </a:p>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431D2-94CD-3F00-84EC-E664519AC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EEEF06-CF5C-AF6D-B379-03AE6549A6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D5A55-A191-7F42-F978-734F6F11EF68}"/>
              </a:ext>
            </a:extLst>
          </p:cNvPr>
          <p:cNvSpPr>
            <a:spLocks noGrp="1"/>
          </p:cNvSpPr>
          <p:nvPr>
            <p:ph type="body" idx="1"/>
          </p:nvPr>
        </p:nvSpPr>
        <p:spPr/>
        <p:txBody>
          <a:bodyPr/>
          <a:lstStyle/>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Why do we do this? Because simply comparing the predicted with the true title it wouldn’t tell us anything about how incorrect the incorrect predictions are.</a:t>
            </a:r>
            <a:br>
              <a:rPr lang="en-US" sz="1800" kern="100" dirty="0">
                <a:effectLst/>
                <a:latin typeface="Arial" panose="020B0604020202020204" pitchFamily="34" charset="0"/>
                <a:ea typeface="Aptos" panose="020B0004020202020204" pitchFamily="34" charset="0"/>
              </a:rPr>
            </a:br>
            <a:r>
              <a:rPr lang="en-US" sz="1800" kern="100" dirty="0">
                <a:effectLst/>
                <a:latin typeface="Arial" panose="020B0604020202020204" pitchFamily="34" charset="0"/>
                <a:ea typeface="Aptos" panose="020B0004020202020204" pitchFamily="34" charset="0"/>
              </a:rPr>
              <a:t>After creating embeddings of the titles, I used the </a:t>
            </a:r>
            <a:r>
              <a:rPr lang="en-US" sz="1800" kern="100" dirty="0" err="1">
                <a:effectLst/>
                <a:latin typeface="Arial" panose="020B0604020202020204" pitchFamily="34" charset="0"/>
                <a:ea typeface="Aptos" panose="020B0004020202020204" pitchFamily="34" charset="0"/>
              </a:rPr>
              <a:t>SentenceTransformer</a:t>
            </a:r>
            <a:r>
              <a:rPr lang="en-US" sz="1800" kern="100" dirty="0">
                <a:effectLst/>
                <a:latin typeface="Arial" panose="020B0604020202020204" pitchFamily="34" charset="0"/>
                <a:ea typeface="Aptos" panose="020B0004020202020204" pitchFamily="34" charset="0"/>
              </a:rPr>
              <a:t> model and calculated the cosine similarity like this.</a:t>
            </a: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 </a:t>
            </a: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Here is an example [show Rockstar vs Party Animal example]</a:t>
            </a:r>
          </a:p>
        </p:txBody>
      </p:sp>
      <p:sp>
        <p:nvSpPr>
          <p:cNvPr id="4" name="Slide Number Placeholder 3">
            <a:extLst>
              <a:ext uri="{FF2B5EF4-FFF2-40B4-BE49-F238E27FC236}">
                <a16:creationId xmlns:a16="http://schemas.microsoft.com/office/drawing/2014/main" id="{BB4AA729-EC34-7ECF-DD13-472C57903103}"/>
              </a:ext>
            </a:extLst>
          </p:cNvPr>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1007709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163F6-1A1F-F97D-A7BE-C37BA1E671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84890F-3193-07CE-D4E4-F9CDDC1C82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D3CD93-BC8B-37BD-5B85-2B458B3D5AFA}"/>
              </a:ext>
            </a:extLst>
          </p:cNvPr>
          <p:cNvSpPr>
            <a:spLocks noGrp="1"/>
          </p:cNvSpPr>
          <p:nvPr>
            <p:ph type="body" idx="1"/>
          </p:nvPr>
        </p:nvSpPr>
        <p:spPr/>
        <p:txBody>
          <a:bodyPr/>
          <a:lstStyle/>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Emotional Resonance is defined as the “the process where one person's emotions significantly impact another, leading to a shared emotional experience”. To measure this, I created my own unique and novel measure of emotional resonance. </a:t>
            </a: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I found a pre-trained model that can perform sentiment analysis to determine how positive or negative a sentence is. The issue with this model however is that it calculates this by returning both the strength of the sentiment as well as its confidence level. I noticed that this is not ideal for my case, as the titles are very short, meaning that even the slightest deviation in them may return a very different sentiment strength, while being less certain of this value (lower confidence)</a:t>
            </a:r>
          </a:p>
        </p:txBody>
      </p:sp>
      <p:sp>
        <p:nvSpPr>
          <p:cNvPr id="4" name="Slide Number Placeholder 3">
            <a:extLst>
              <a:ext uri="{FF2B5EF4-FFF2-40B4-BE49-F238E27FC236}">
                <a16:creationId xmlns:a16="http://schemas.microsoft.com/office/drawing/2014/main" id="{924FAF0B-2B1A-5F0A-857D-6D418BEC0399}"/>
              </a:ext>
            </a:extLst>
          </p:cNvPr>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3260642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3F27C-EC25-25A4-0D04-B6A65E767C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861B40-F60C-6CA8-F59C-82AB11EC81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CFD924-4352-F866-F6F3-3E0EEE5E2495}"/>
              </a:ext>
            </a:extLst>
          </p:cNvPr>
          <p:cNvSpPr>
            <a:spLocks noGrp="1"/>
          </p:cNvSpPr>
          <p:nvPr>
            <p:ph type="body" idx="1"/>
          </p:nvPr>
        </p:nvSpPr>
        <p:spPr/>
        <p:txBody>
          <a:bodyPr/>
          <a:lstStyle/>
          <a:p>
            <a:r>
              <a:rPr lang="en-US" dirty="0"/>
              <a:t>Here I have a few examples to get a feeling of what the scores mean</a:t>
            </a:r>
          </a:p>
        </p:txBody>
      </p:sp>
      <p:sp>
        <p:nvSpPr>
          <p:cNvPr id="4" name="Slide Number Placeholder 3">
            <a:extLst>
              <a:ext uri="{FF2B5EF4-FFF2-40B4-BE49-F238E27FC236}">
                <a16:creationId xmlns:a16="http://schemas.microsoft.com/office/drawing/2014/main" id="{6604ACC1-ABF1-1E7C-232B-1D228530F3CE}"/>
              </a:ext>
            </a:extLst>
          </p:cNvPr>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1559840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52AA2-41D6-674A-2ACC-38D9026084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29AFA8-F61E-DDE4-25C7-DCB540469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8E14DF-6F6A-0A59-EC86-7494CAF8F062}"/>
              </a:ext>
            </a:extLst>
          </p:cNvPr>
          <p:cNvSpPr>
            <a:spLocks noGrp="1"/>
          </p:cNvSpPr>
          <p:nvPr>
            <p:ph type="body" idx="1"/>
          </p:nvPr>
        </p:nvSpPr>
        <p:spPr/>
        <p:txBody>
          <a:bodyPr/>
          <a:lstStyle/>
          <a:p>
            <a:r>
              <a:rPr lang="en-US" dirty="0"/>
              <a:t>Concluding that AI is not yet effective in successfully expressing emotion</a:t>
            </a:r>
          </a:p>
        </p:txBody>
      </p:sp>
      <p:sp>
        <p:nvSpPr>
          <p:cNvPr id="4" name="Slide Number Placeholder 3">
            <a:extLst>
              <a:ext uri="{FF2B5EF4-FFF2-40B4-BE49-F238E27FC236}">
                <a16:creationId xmlns:a16="http://schemas.microsoft.com/office/drawing/2014/main" id="{5D180B43-C869-E360-AD7C-2811229EA4A5}"/>
              </a:ext>
            </a:extLst>
          </p:cNvPr>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927351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9F72F-6789-1C5F-1E9E-94974C3E1B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D2BBA7-91CA-F909-C7E4-C5843AE510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ED63BD-B14E-F201-6423-7820F20CC7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8B8530-36B0-066B-7B65-57DA15B0D660}"/>
              </a:ext>
            </a:extLst>
          </p:cNvPr>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444697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F1587-3F23-C61F-61AF-E8CF5FCAB5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C9EB9D-4562-DE2B-8AA7-AC3D70E612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237194-7252-8F04-8738-650D8E648D9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70E2BE4-C37C-C133-DF7A-02DEBC2416E0}"/>
              </a:ext>
            </a:extLst>
          </p:cNvPr>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2682253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18</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Aptos" panose="020B0004020202020204" pitchFamily="34" charset="0"/>
              </a:rPr>
              <a:t>Here is a quick outline of what I will be covering today. </a:t>
            </a:r>
          </a:p>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Every song has a message, a meaning, a feeling, a story to be told. But </a:t>
            </a:r>
            <a:r>
              <a:rPr lang="en-US" sz="1800" b="1" dirty="0"/>
              <a:t>how do we condense that story into just a few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rial" panose="020B0604020202020204" pitchFamily="34" charset="0"/>
                <a:ea typeface="Aptos" panose="020B0004020202020204" pitchFamily="34" charset="0"/>
              </a:rPr>
              <a:t>Why is it important? </a:t>
            </a:r>
            <a:r>
              <a:rPr lang="en-US" sz="1800" b="0" kern="100" dirty="0">
                <a:effectLst/>
                <a:latin typeface="Arial" panose="020B0604020202020204" pitchFamily="34" charset="0"/>
                <a:ea typeface="Aptos" panose="020B0004020202020204" pitchFamily="34" charset="0"/>
              </a:rPr>
              <a:t>Well, t</a:t>
            </a:r>
            <a:r>
              <a:rPr lang="en-US" sz="1800" kern="100" dirty="0">
                <a:effectLst/>
                <a:latin typeface="Arial" panose="020B0604020202020204" pitchFamily="34" charset="0"/>
                <a:ea typeface="Aptos" panose="020B0004020202020204" pitchFamily="34" charset="0"/>
              </a:rPr>
              <a:t>itles are responsible for a listener’s first impression and therefore influences the listener’s overall experience, therefore also making it crucial to be able to name songs well. </a:t>
            </a:r>
            <a:br>
              <a:rPr lang="en-US" sz="1800" kern="100" dirty="0">
                <a:effectLst/>
                <a:latin typeface="Arial" panose="020B0604020202020204" pitchFamily="34" charset="0"/>
                <a:ea typeface="Aptos" panose="020B0004020202020204" pitchFamily="34" charset="0"/>
              </a:rPr>
            </a:br>
            <a:br>
              <a:rPr lang="en-US" sz="1800" kern="100" dirty="0">
                <a:effectLst/>
                <a:latin typeface="Arial" panose="020B0604020202020204" pitchFamily="34" charset="0"/>
                <a:ea typeface="Aptos" panose="020B0004020202020204" pitchFamily="34" charset="0"/>
              </a:rPr>
            </a:br>
            <a:r>
              <a:rPr lang="en-US" sz="1800" b="1" kern="100" dirty="0">
                <a:effectLst/>
                <a:latin typeface="Arial" panose="020B0604020202020204" pitchFamily="34" charset="0"/>
                <a:ea typeface="Aptos" panose="020B0004020202020204" pitchFamily="34" charset="0"/>
              </a:rPr>
              <a:t>The challenge </a:t>
            </a:r>
            <a:r>
              <a:rPr lang="en-US" sz="1800" kern="100" dirty="0">
                <a:effectLst/>
                <a:latin typeface="Arial" panose="020B0604020202020204" pitchFamily="34" charset="0"/>
                <a:ea typeface="Aptos" panose="020B0004020202020204" pitchFamily="34" charset="0"/>
              </a:rPr>
              <a:t>is that songs often use abstract language, metaphors, and other linguistic expressions—things AI struggles with. Unlike us humans, AI lacks intuition and context, making it harder to capture the real emotions transmitted by a song. </a:t>
            </a:r>
          </a:p>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The main goal of this project is to use AI models to predict song titles based on lyrics, and evaluate how well to do so, comparing different prompts. </a:t>
            </a: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Moreover, I wanted to look closer at how strong the predicted title is from an emotional perspective, and compare it to the actual title, chosen by a human, usually the artist itself. </a:t>
            </a:r>
          </a:p>
          <a:p>
            <a:pPr marL="457200" marR="0">
              <a:lnSpc>
                <a:spcPct val="107000"/>
              </a:lnSpc>
              <a:spcAft>
                <a:spcPts val="800"/>
              </a:spcAft>
            </a:pPr>
            <a:endParaRPr lang="en-US" sz="1800" kern="100" dirty="0">
              <a:effectLst/>
              <a:latin typeface="Arial" panose="020B0604020202020204" pitchFamily="34" charset="0"/>
              <a:ea typeface="Aptos" panose="020B0004020202020204" pitchFamily="34" charset="0"/>
            </a:endParaRP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Specifically, I want to be able to answer the following research question:</a:t>
            </a:r>
            <a:br>
              <a:rPr lang="en-US" sz="1800" kern="100" dirty="0">
                <a:effectLst/>
                <a:latin typeface="Arial" panose="020B0604020202020204" pitchFamily="34" charset="0"/>
                <a:ea typeface="Aptos" panose="020B0004020202020204" pitchFamily="34" charset="0"/>
              </a:rPr>
            </a:br>
            <a:r>
              <a:rPr lang="en-US" sz="1800" b="1" kern="100" dirty="0">
                <a:effectLst/>
                <a:latin typeface="Arial" panose="020B0604020202020204" pitchFamily="34" charset="0"/>
                <a:ea typeface="Aptos" panose="020B0004020202020204" pitchFamily="34" charset="0"/>
              </a:rPr>
              <a:t>What is the impact of prompt engineering on the semantic accuracy, emotional resonance, and strength of AI-generated song titles?</a:t>
            </a:r>
          </a:p>
          <a:p>
            <a:endParaRPr lang="en-US" b="1"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Pegasus 7B</a:t>
            </a:r>
            <a:r>
              <a:rPr lang="en-US" dirty="0"/>
              <a:t> model is a 7-billion-parameter Transformer-based language model, designed for tasks like text generation and summarization. It was trained on diverse datasets, including web pages, books, and articles meaning it has a strong understanding of the language in a range of different texts. Hence, I wanted to test it on song data.</a:t>
            </a:r>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Aptos" panose="020B0004020202020204" pitchFamily="34" charset="0"/>
              </a:rPr>
              <a:t>At a high level, the methodology is quite straightforward: We use as input the lyrics, run it through the model, and get a song title as output.</a:t>
            </a:r>
          </a:p>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921BC-09A0-71ED-F9DB-7852807928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4D5872-97BF-5C8C-CFF4-E7741F6208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023848-DE81-63CC-4214-C3C5AE4CEC2A}"/>
              </a:ext>
            </a:extLst>
          </p:cNvPr>
          <p:cNvSpPr>
            <a:spLocks noGrp="1"/>
          </p:cNvSpPr>
          <p:nvPr>
            <p:ph type="body" idx="1"/>
          </p:nvPr>
        </p:nvSpPr>
        <p:spPr/>
        <p:txBody>
          <a:bodyPr/>
          <a:lstStyle/>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However, if we break it down further, I used 4 different prompts to run through the model.</a:t>
            </a:r>
          </a:p>
          <a:p>
            <a:pPr marL="457200" marR="0">
              <a:lnSpc>
                <a:spcPct val="107000"/>
              </a:lnSpc>
              <a:spcAft>
                <a:spcPts val="800"/>
              </a:spcAft>
            </a:pPr>
            <a:r>
              <a:rPr lang="en-US" sz="1800" kern="100" dirty="0">
                <a:effectLst/>
                <a:latin typeface="Arial" panose="020B0604020202020204" pitchFamily="34" charset="0"/>
                <a:ea typeface="Aptos" panose="020B0004020202020204" pitchFamily="34" charset="0"/>
              </a:rPr>
              <a:t>Here are the four prompts I used. [read prompts and explain why these]</a:t>
            </a:r>
          </a:p>
          <a:p>
            <a:endParaRPr lang="en-US" dirty="0"/>
          </a:p>
        </p:txBody>
      </p:sp>
      <p:sp>
        <p:nvSpPr>
          <p:cNvPr id="4" name="Slide Number Placeholder 3">
            <a:extLst>
              <a:ext uri="{FF2B5EF4-FFF2-40B4-BE49-F238E27FC236}">
                <a16:creationId xmlns:a16="http://schemas.microsoft.com/office/drawing/2014/main" id="{6EFD5E27-D7C4-2391-105D-561A401AA842}"/>
              </a:ext>
            </a:extLst>
          </p:cNvPr>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3265167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4B05C-C706-39D3-601D-913AC1B3A4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7FEA78-D9FE-817E-D69F-9798C35D24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9A9645-280D-7EEE-CC52-6ABECD22AEB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9BDC581-8EDE-8D0E-E4BD-B518A524A0E5}"/>
              </a:ext>
            </a:extLst>
          </p:cNvPr>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233251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67327-B7A5-DF78-9124-BB491AE21F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43D18B-425D-30F5-62D9-46288BFAA0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3C269D-358A-3FE5-23F7-1FAF9C5A19A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Aptos" panose="020B0004020202020204" pitchFamily="34" charset="0"/>
              </a:rPr>
              <a:t>As I already said, the </a:t>
            </a:r>
            <a:r>
              <a:rPr lang="en-US" sz="1800" kern="100" dirty="0" err="1">
                <a:effectLst/>
                <a:latin typeface="Arial" panose="020B0604020202020204" pitchFamily="34" charset="0"/>
                <a:ea typeface="Aptos" panose="020B0004020202020204" pitchFamily="34" charset="0"/>
              </a:rPr>
              <a:t>ouput</a:t>
            </a:r>
            <a:r>
              <a:rPr lang="en-US" sz="1800" kern="100" dirty="0">
                <a:effectLst/>
                <a:latin typeface="Arial" panose="020B0604020202020204" pitchFamily="34" charset="0"/>
                <a:ea typeface="Aptos" panose="020B0004020202020204" pitchFamily="34" charset="0"/>
              </a:rPr>
              <a:t> of the model is a song title. However, simply determining whether it is exactly the same as the true title would not be sufficient. </a:t>
            </a:r>
            <a:r>
              <a:rPr lang="en-US" sz="1800" kern="100" dirty="0" err="1">
                <a:effectLst/>
                <a:latin typeface="Arial" panose="020B0604020202020204" pitchFamily="34" charset="0"/>
                <a:ea typeface="Aptos" panose="020B0004020202020204" pitchFamily="34" charset="0"/>
              </a:rPr>
              <a:t>Therfore</a:t>
            </a:r>
            <a:r>
              <a:rPr lang="en-US" sz="1800" kern="100" dirty="0">
                <a:effectLst/>
                <a:latin typeface="Arial" panose="020B0604020202020204" pitchFamily="34" charset="0"/>
                <a:ea typeface="Aptos" panose="020B0004020202020204" pitchFamily="34" charset="0"/>
              </a:rPr>
              <a:t>, we can calculate the semantic similarity between the predicted title and the true title.</a:t>
            </a:r>
          </a:p>
          <a:p>
            <a:endParaRPr lang="en-US" dirty="0"/>
          </a:p>
        </p:txBody>
      </p:sp>
      <p:sp>
        <p:nvSpPr>
          <p:cNvPr id="4" name="Slide Number Placeholder 3">
            <a:extLst>
              <a:ext uri="{FF2B5EF4-FFF2-40B4-BE49-F238E27FC236}">
                <a16:creationId xmlns:a16="http://schemas.microsoft.com/office/drawing/2014/main" id="{96759B8D-E135-9915-8D0D-53B170337FBF}"/>
              </a:ext>
            </a:extLst>
          </p:cNvPr>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80377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1/31/2025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1/31/2025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5" r:id="rId17"/>
    <p:sldLayoutId id="2147483689" r:id="rId18"/>
    <p:sldLayoutId id="2147483690" r:id="rId19"/>
    <p:sldLayoutId id="2147483691" r:id="rId20"/>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903649" y="1225047"/>
            <a:ext cx="5427584" cy="3599727"/>
          </a:xfrm>
        </p:spPr>
        <p:txBody>
          <a:bodyPr/>
          <a:lstStyle/>
          <a:p>
            <a:r>
              <a:rPr lang="en-US" sz="4000" b="1">
                <a:latin typeface="Aptos Narrow" panose="020B0004020202020204" pitchFamily="34" charset="0"/>
              </a:rPr>
              <a:t>Semantic  Title Generation  for  Song Lyrics  with  AI  Models  and  Prompt Engineering</a:t>
            </a:r>
            <a:endParaRPr lang="en-US" sz="4000" b="1" dirty="0">
              <a:latin typeface="Aptos Narrow" panose="020B0004020202020204" pitchFamily="34" charset="0"/>
            </a:endParaRPr>
          </a:p>
        </p:txBody>
      </p:sp>
      <p:pic>
        <p:nvPicPr>
          <p:cNvPr id="27" name="Picture Placeholder 26" descr="A person holding a phone&#10;&#10;Description automatically generated">
            <a:extLst>
              <a:ext uri="{FF2B5EF4-FFF2-40B4-BE49-F238E27FC236}">
                <a16:creationId xmlns:a16="http://schemas.microsoft.com/office/drawing/2014/main" id="{28FECA0C-C68A-3D38-74EA-83C2EB7F4D0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5251" b="14881"/>
          <a:stretch/>
        </p:blipFill>
        <p:spPr>
          <a:xfrm>
            <a:off x="6331233" y="0"/>
            <a:ext cx="6578801" cy="6894576"/>
          </a:xfrm>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8B2B0-7FB3-96BB-653E-8CC7AF2739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40411-97BA-3484-9135-B105E4220C7B}"/>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 Semantic Similarity </a:t>
            </a:r>
            <a:r>
              <a:rPr lang="en-US" b="1" dirty="0" err="1">
                <a:latin typeface="Aptos Narrow" panose="020B0004020202020204" pitchFamily="34" charset="0"/>
              </a:rPr>
              <a:t>SCore</a:t>
            </a:r>
            <a:endParaRPr lang="en-US" b="1" dirty="0">
              <a:latin typeface="Aptos Narrow" panose="020B0004020202020204" pitchFamily="34" charset="0"/>
            </a:endParaRPr>
          </a:p>
        </p:txBody>
      </p:sp>
      <mc:AlternateContent xmlns:mc="http://schemas.openxmlformats.org/markup-compatibility/2006" xmlns:a14="http://schemas.microsoft.com/office/drawing/2010/main">
        <mc:Choice Requires="a14">
          <p:graphicFrame>
            <p:nvGraphicFramePr>
              <p:cNvPr id="17" name="Content Placeholder 16">
                <a:extLst>
                  <a:ext uri="{FF2B5EF4-FFF2-40B4-BE49-F238E27FC236}">
                    <a16:creationId xmlns:a16="http://schemas.microsoft.com/office/drawing/2014/main" id="{E89750A0-7B08-25B0-3050-051B33E6FC70}"/>
                  </a:ext>
                </a:extLst>
              </p:cNvPr>
              <p:cNvGraphicFramePr>
                <a:graphicFrameLocks noGrp="1"/>
              </p:cNvGraphicFramePr>
              <p:nvPr>
                <p:ph sz="half" idx="14"/>
                <p:extLst>
                  <p:ext uri="{D42A27DB-BD31-4B8C-83A1-F6EECF244321}">
                    <p14:modId xmlns:p14="http://schemas.microsoft.com/office/powerpoint/2010/main" val="59807967"/>
                  </p:ext>
                </p:extLst>
              </p:nvPr>
            </p:nvGraphicFramePr>
            <p:xfrm>
              <a:off x="797560" y="2014982"/>
              <a:ext cx="6852920" cy="2838196"/>
            </p:xfrm>
            <a:graphic>
              <a:graphicData uri="http://schemas.openxmlformats.org/drawingml/2006/table">
                <a:tbl>
                  <a:tblPr firstRow="1" bandRow="1">
                    <a:tableStyleId>{9DCAF9ED-07DC-4A11-8D7F-57B35C25682E}</a:tableStyleId>
                  </a:tblPr>
                  <a:tblGrid>
                    <a:gridCol w="1816388">
                      <a:extLst>
                        <a:ext uri="{9D8B030D-6E8A-4147-A177-3AD203B41FA5}">
                          <a16:colId xmlns:a16="http://schemas.microsoft.com/office/drawing/2014/main" val="1568505801"/>
                        </a:ext>
                      </a:extLst>
                    </a:gridCol>
                    <a:gridCol w="5036532">
                      <a:extLst>
                        <a:ext uri="{9D8B030D-6E8A-4147-A177-3AD203B41FA5}">
                          <a16:colId xmlns:a16="http://schemas.microsoft.com/office/drawing/2014/main" val="2583799523"/>
                        </a:ext>
                      </a:extLst>
                    </a:gridCol>
                  </a:tblGrid>
                  <a:tr h="348121">
                    <a:tc>
                      <a:txBody>
                        <a:bodyPr/>
                        <a:lstStyle/>
                        <a:p>
                          <a:endParaRPr lang="LID4096"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Semantic Similarity Score</a:t>
                          </a:r>
                          <a:endParaRPr lang="LID4096" dirty="0"/>
                        </a:p>
                      </a:txBody>
                      <a:tcPr/>
                    </a:tc>
                    <a:extLst>
                      <a:ext uri="{0D108BD9-81ED-4DB2-BD59-A6C34878D82A}">
                        <a16:rowId xmlns:a16="http://schemas.microsoft.com/office/drawing/2014/main" val="3948497095"/>
                      </a:ext>
                    </a:extLst>
                  </a:tr>
                  <a:tr h="348121">
                    <a:tc>
                      <a:txBody>
                        <a:bodyPr/>
                        <a:lstStyle/>
                        <a:p>
                          <a:r>
                            <a:rPr lang="en-US" dirty="0"/>
                            <a:t>Why?</a:t>
                          </a:r>
                          <a:endParaRPr lang="LID4096" dirty="0"/>
                        </a:p>
                      </a:txBody>
                      <a:tcPr/>
                    </a:tc>
                    <a:tc>
                      <a:txBody>
                        <a:bodyPr/>
                        <a:lstStyle/>
                        <a:p>
                          <a:r>
                            <a:rPr lang="en-US" dirty="0"/>
                            <a:t>Allow for a measure of performance</a:t>
                          </a:r>
                          <a:endParaRPr lang="LID4096" dirty="0"/>
                        </a:p>
                      </a:txBody>
                      <a:tcPr/>
                    </a:tc>
                    <a:extLst>
                      <a:ext uri="{0D108BD9-81ED-4DB2-BD59-A6C34878D82A}">
                        <a16:rowId xmlns:a16="http://schemas.microsoft.com/office/drawing/2014/main" val="2062077250"/>
                      </a:ext>
                    </a:extLst>
                  </a:tr>
                  <a:tr h="600867">
                    <a:tc>
                      <a:txBody>
                        <a:bodyPr/>
                        <a:lstStyle/>
                        <a:p>
                          <a:r>
                            <a:rPr lang="en-US" dirty="0"/>
                            <a:t>Step 1</a:t>
                          </a:r>
                          <a:endParaRPr lang="LID4096" dirty="0"/>
                        </a:p>
                      </a:txBody>
                      <a:tcPr/>
                    </a:tc>
                    <a:tc>
                      <a:txBody>
                        <a:bodyPr/>
                        <a:lstStyle/>
                        <a:p>
                          <a:r>
                            <a:rPr lang="en-US" dirty="0"/>
                            <a:t>Generate embeddings for the original title and predicted title using the </a:t>
                          </a:r>
                          <a:r>
                            <a:rPr lang="en-US" dirty="0" err="1"/>
                            <a:t>SentenceTransformer</a:t>
                          </a:r>
                          <a:r>
                            <a:rPr lang="en-US" dirty="0"/>
                            <a:t> model</a:t>
                          </a:r>
                          <a:endParaRPr lang="LID4096" dirty="0"/>
                        </a:p>
                      </a:txBody>
                      <a:tcPr/>
                    </a:tc>
                    <a:extLst>
                      <a:ext uri="{0D108BD9-81ED-4DB2-BD59-A6C34878D82A}">
                        <a16:rowId xmlns:a16="http://schemas.microsoft.com/office/drawing/2014/main" val="1170874223"/>
                      </a:ext>
                    </a:extLst>
                  </a:tr>
                  <a:tr h="1376748">
                    <a:tc>
                      <a:txBody>
                        <a:bodyPr/>
                        <a:lstStyle/>
                        <a:p>
                          <a:r>
                            <a:rPr lang="en-US" dirty="0"/>
                            <a:t>Step 2</a:t>
                          </a:r>
                          <a:endParaRPr lang="LID4096" dirty="0"/>
                        </a:p>
                      </a:txBody>
                      <a:tcPr/>
                    </a:tc>
                    <a:tc>
                      <a:txBody>
                        <a:bodyPr/>
                        <a:lstStyle/>
                        <a:p>
                          <a:r>
                            <a:rPr lang="en-US" dirty="0"/>
                            <a:t>Use cosine similarity to compute the similarity score:</a:t>
                          </a:r>
                        </a:p>
                        <a:p>
                          <a:endParaRPr lang="en-US" dirty="0"/>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cosine</m:t>
                                </m:r>
                                <m:r>
                                  <a:rPr lang="en-US" b="0" i="0" smtClean="0">
                                    <a:latin typeface="Cambria Math" panose="02040503050406030204" pitchFamily="18" charset="0"/>
                                  </a:rPr>
                                  <m:t> </m:t>
                                </m:r>
                                <m:r>
                                  <a:rPr lang="en-US" b="0" i="1" smtClean="0">
                                    <a:latin typeface="Cambria Math" panose="02040503050406030204" pitchFamily="18" charset="0"/>
                                  </a:rPr>
                                  <m:t>𝑠𝑖𝑚𝑖𝑙𝑎𝑟𝑖𝑡𝑦</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num>
                                  <m:den>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den>
                                </m:f>
                              </m:oMath>
                            </m:oMathPara>
                          </a14:m>
                          <a:endParaRPr lang="en-US" dirty="0"/>
                        </a:p>
                        <a:p>
                          <a:pPr algn="ctr"/>
                          <a:endParaRPr lang="en-US" dirty="0"/>
                        </a:p>
                      </a:txBody>
                      <a:tcPr/>
                    </a:tc>
                    <a:extLst>
                      <a:ext uri="{0D108BD9-81ED-4DB2-BD59-A6C34878D82A}">
                        <a16:rowId xmlns:a16="http://schemas.microsoft.com/office/drawing/2014/main" val="3412885864"/>
                      </a:ext>
                    </a:extLst>
                  </a:tr>
                </a:tbl>
              </a:graphicData>
            </a:graphic>
          </p:graphicFrame>
        </mc:Choice>
        <mc:Fallback xmlns="">
          <p:graphicFrame>
            <p:nvGraphicFramePr>
              <p:cNvPr id="17" name="Content Placeholder 16">
                <a:extLst>
                  <a:ext uri="{FF2B5EF4-FFF2-40B4-BE49-F238E27FC236}">
                    <a16:creationId xmlns:a16="http://schemas.microsoft.com/office/drawing/2014/main" id="{E89750A0-7B08-25B0-3050-051B33E6FC70}"/>
                  </a:ext>
                </a:extLst>
              </p:cNvPr>
              <p:cNvGraphicFramePr>
                <a:graphicFrameLocks noGrp="1"/>
              </p:cNvGraphicFramePr>
              <p:nvPr>
                <p:ph sz="half" idx="14"/>
                <p:extLst>
                  <p:ext uri="{D42A27DB-BD31-4B8C-83A1-F6EECF244321}">
                    <p14:modId xmlns:p14="http://schemas.microsoft.com/office/powerpoint/2010/main" val="59807967"/>
                  </p:ext>
                </p:extLst>
              </p:nvPr>
            </p:nvGraphicFramePr>
            <p:xfrm>
              <a:off x="797560" y="2014982"/>
              <a:ext cx="6852920" cy="2838196"/>
            </p:xfrm>
            <a:graphic>
              <a:graphicData uri="http://schemas.openxmlformats.org/drawingml/2006/table">
                <a:tbl>
                  <a:tblPr firstRow="1" bandRow="1">
                    <a:tableStyleId>{9DCAF9ED-07DC-4A11-8D7F-57B35C25682E}</a:tableStyleId>
                  </a:tblPr>
                  <a:tblGrid>
                    <a:gridCol w="1816388">
                      <a:extLst>
                        <a:ext uri="{9D8B030D-6E8A-4147-A177-3AD203B41FA5}">
                          <a16:colId xmlns:a16="http://schemas.microsoft.com/office/drawing/2014/main" val="1568505801"/>
                        </a:ext>
                      </a:extLst>
                    </a:gridCol>
                    <a:gridCol w="5036532">
                      <a:extLst>
                        <a:ext uri="{9D8B030D-6E8A-4147-A177-3AD203B41FA5}">
                          <a16:colId xmlns:a16="http://schemas.microsoft.com/office/drawing/2014/main" val="2583799523"/>
                        </a:ext>
                      </a:extLst>
                    </a:gridCol>
                  </a:tblGrid>
                  <a:tr h="365760">
                    <a:tc>
                      <a:txBody>
                        <a:bodyPr/>
                        <a:lstStyle/>
                        <a:p>
                          <a:endParaRPr lang="LID4096"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Semantic Similarity Score</a:t>
                          </a:r>
                          <a:endParaRPr lang="LID4096" dirty="0"/>
                        </a:p>
                      </a:txBody>
                      <a:tcPr/>
                    </a:tc>
                    <a:extLst>
                      <a:ext uri="{0D108BD9-81ED-4DB2-BD59-A6C34878D82A}">
                        <a16:rowId xmlns:a16="http://schemas.microsoft.com/office/drawing/2014/main" val="3948497095"/>
                      </a:ext>
                    </a:extLst>
                  </a:tr>
                  <a:tr h="365760">
                    <a:tc>
                      <a:txBody>
                        <a:bodyPr/>
                        <a:lstStyle/>
                        <a:p>
                          <a:r>
                            <a:rPr lang="en-US" dirty="0"/>
                            <a:t>Why?</a:t>
                          </a:r>
                          <a:endParaRPr lang="LID4096" dirty="0"/>
                        </a:p>
                      </a:txBody>
                      <a:tcPr/>
                    </a:tc>
                    <a:tc>
                      <a:txBody>
                        <a:bodyPr/>
                        <a:lstStyle/>
                        <a:p>
                          <a:r>
                            <a:rPr lang="en-US" dirty="0"/>
                            <a:t>Allow for a measure of performance</a:t>
                          </a:r>
                          <a:endParaRPr lang="LID4096" dirty="0"/>
                        </a:p>
                      </a:txBody>
                      <a:tcPr/>
                    </a:tc>
                    <a:extLst>
                      <a:ext uri="{0D108BD9-81ED-4DB2-BD59-A6C34878D82A}">
                        <a16:rowId xmlns:a16="http://schemas.microsoft.com/office/drawing/2014/main" val="2062077250"/>
                      </a:ext>
                    </a:extLst>
                  </a:tr>
                  <a:tr h="640080">
                    <a:tc>
                      <a:txBody>
                        <a:bodyPr/>
                        <a:lstStyle/>
                        <a:p>
                          <a:r>
                            <a:rPr lang="en-US" dirty="0"/>
                            <a:t>Step 1</a:t>
                          </a:r>
                          <a:endParaRPr lang="LID4096" dirty="0"/>
                        </a:p>
                      </a:txBody>
                      <a:tcPr/>
                    </a:tc>
                    <a:tc>
                      <a:txBody>
                        <a:bodyPr/>
                        <a:lstStyle/>
                        <a:p>
                          <a:r>
                            <a:rPr lang="en-US" dirty="0"/>
                            <a:t>Generate embeddings for the original title and predicted title using the </a:t>
                          </a:r>
                          <a:r>
                            <a:rPr lang="en-US" dirty="0" err="1"/>
                            <a:t>SentenceTransformer</a:t>
                          </a:r>
                          <a:r>
                            <a:rPr lang="en-US" dirty="0"/>
                            <a:t> model</a:t>
                          </a:r>
                          <a:endParaRPr lang="LID4096" dirty="0"/>
                        </a:p>
                      </a:txBody>
                      <a:tcPr/>
                    </a:tc>
                    <a:extLst>
                      <a:ext uri="{0D108BD9-81ED-4DB2-BD59-A6C34878D82A}">
                        <a16:rowId xmlns:a16="http://schemas.microsoft.com/office/drawing/2014/main" val="1170874223"/>
                      </a:ext>
                    </a:extLst>
                  </a:tr>
                  <a:tr h="1466596">
                    <a:tc>
                      <a:txBody>
                        <a:bodyPr/>
                        <a:lstStyle/>
                        <a:p>
                          <a:r>
                            <a:rPr lang="en-US" dirty="0"/>
                            <a:t>Step 2</a:t>
                          </a:r>
                          <a:endParaRPr lang="LID4096" dirty="0"/>
                        </a:p>
                      </a:txBody>
                      <a:tcPr/>
                    </a:tc>
                    <a:tc>
                      <a:txBody>
                        <a:bodyPr/>
                        <a:lstStyle/>
                        <a:p>
                          <a:endParaRPr lang="LID4096"/>
                        </a:p>
                      </a:txBody>
                      <a:tcPr>
                        <a:blipFill>
                          <a:blip r:embed="rId3"/>
                          <a:stretch>
                            <a:fillRect l="-36155" t="-95436" r="-363" b="-830"/>
                          </a:stretch>
                        </a:blipFill>
                      </a:tcPr>
                    </a:tc>
                    <a:extLst>
                      <a:ext uri="{0D108BD9-81ED-4DB2-BD59-A6C34878D82A}">
                        <a16:rowId xmlns:a16="http://schemas.microsoft.com/office/drawing/2014/main" val="3412885864"/>
                      </a:ext>
                    </a:extLst>
                  </a:tr>
                </a:tbl>
              </a:graphicData>
            </a:graphic>
          </p:graphicFrame>
        </mc:Fallback>
      </mc:AlternateContent>
      <p:sp>
        <p:nvSpPr>
          <p:cNvPr id="6" name="TextBox 5">
            <a:extLst>
              <a:ext uri="{FF2B5EF4-FFF2-40B4-BE49-F238E27FC236}">
                <a16:creationId xmlns:a16="http://schemas.microsoft.com/office/drawing/2014/main" id="{539D0976-43F7-B84F-181B-A50DDDE314AB}"/>
              </a:ext>
            </a:extLst>
          </p:cNvPr>
          <p:cNvSpPr txBox="1"/>
          <p:nvPr/>
        </p:nvSpPr>
        <p:spPr>
          <a:xfrm>
            <a:off x="7878551" y="3429000"/>
            <a:ext cx="3825240" cy="646331"/>
          </a:xfrm>
          <a:prstGeom prst="rect">
            <a:avLst/>
          </a:prstGeom>
          <a:noFill/>
        </p:spPr>
        <p:txBody>
          <a:bodyPr wrap="square">
            <a:spAutoFit/>
          </a:bodyPr>
          <a:lstStyle/>
          <a:p>
            <a:pPr marL="285750" indent="-285750">
              <a:buFont typeface="Arial" panose="020B0604020202020204" pitchFamily="34" charset="0"/>
              <a:buChar char="•"/>
            </a:pPr>
            <a:r>
              <a:rPr lang="en-US" sz="1800" dirty="0"/>
              <a:t>Entirely different words</a:t>
            </a:r>
          </a:p>
          <a:p>
            <a:pPr marL="285750" indent="-285750">
              <a:buFont typeface="Arial" panose="020B0604020202020204" pitchFamily="34" charset="0"/>
              <a:buChar char="•"/>
            </a:pPr>
            <a:r>
              <a:rPr lang="en-US" dirty="0"/>
              <a:t>Not too different in terms of meaning</a:t>
            </a:r>
            <a:endParaRPr lang="en-US" sz="1800" dirty="0"/>
          </a:p>
        </p:txBody>
      </p:sp>
      <p:pic>
        <p:nvPicPr>
          <p:cNvPr id="8" name="Picture 7">
            <a:extLst>
              <a:ext uri="{FF2B5EF4-FFF2-40B4-BE49-F238E27FC236}">
                <a16:creationId xmlns:a16="http://schemas.microsoft.com/office/drawing/2014/main" id="{49C67BB8-84C1-055A-6EFA-CD1AA1D7C4F6}"/>
              </a:ext>
            </a:extLst>
          </p:cNvPr>
          <p:cNvPicPr>
            <a:picLocks noChangeAspect="1"/>
          </p:cNvPicPr>
          <p:nvPr/>
        </p:nvPicPr>
        <p:blipFill>
          <a:blip r:embed="rId4"/>
          <a:stretch>
            <a:fillRect/>
          </a:stretch>
        </p:blipFill>
        <p:spPr>
          <a:xfrm>
            <a:off x="8187902" y="2691435"/>
            <a:ext cx="3206538" cy="529608"/>
          </a:xfrm>
          <a:prstGeom prst="rect">
            <a:avLst/>
          </a:prstGeom>
        </p:spPr>
      </p:pic>
    </p:spTree>
    <p:extLst>
      <p:ext uri="{BB962C8B-B14F-4D97-AF65-F5344CB8AC3E}">
        <p14:creationId xmlns:p14="http://schemas.microsoft.com/office/powerpoint/2010/main" val="2821182385"/>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01900-71B0-FBC6-D221-9E84C831E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5A5A33-AD58-8D38-B849-7906C600E05E}"/>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 Emotional Resonance</a:t>
            </a:r>
          </a:p>
        </p:txBody>
      </p:sp>
      <mc:AlternateContent xmlns:mc="http://schemas.openxmlformats.org/markup-compatibility/2006" xmlns:a14="http://schemas.microsoft.com/office/drawing/2010/main">
        <mc:Choice Requires="a14">
          <p:graphicFrame>
            <p:nvGraphicFramePr>
              <p:cNvPr id="18" name="Content Placeholder 16">
                <a:extLst>
                  <a:ext uri="{FF2B5EF4-FFF2-40B4-BE49-F238E27FC236}">
                    <a16:creationId xmlns:a16="http://schemas.microsoft.com/office/drawing/2014/main" id="{3D94EBB0-08FF-EBF8-4E46-366EAC7A5931}"/>
                  </a:ext>
                </a:extLst>
              </p:cNvPr>
              <p:cNvGraphicFramePr>
                <a:graphicFrameLocks/>
              </p:cNvGraphicFramePr>
              <p:nvPr>
                <p:extLst>
                  <p:ext uri="{D42A27DB-BD31-4B8C-83A1-F6EECF244321}">
                    <p14:modId xmlns:p14="http://schemas.microsoft.com/office/powerpoint/2010/main" val="3076894271"/>
                  </p:ext>
                </p:extLst>
              </p:nvPr>
            </p:nvGraphicFramePr>
            <p:xfrm>
              <a:off x="934720" y="1871979"/>
              <a:ext cx="6075680" cy="3741230"/>
            </p:xfrm>
            <a:graphic>
              <a:graphicData uri="http://schemas.openxmlformats.org/drawingml/2006/table">
                <a:tbl>
                  <a:tblPr firstRow="1" bandRow="1">
                    <a:tableStyleId>{9DCAF9ED-07DC-4A11-8D7F-57B35C25682E}</a:tableStyleId>
                  </a:tblPr>
                  <a:tblGrid>
                    <a:gridCol w="1122680">
                      <a:extLst>
                        <a:ext uri="{9D8B030D-6E8A-4147-A177-3AD203B41FA5}">
                          <a16:colId xmlns:a16="http://schemas.microsoft.com/office/drawing/2014/main" val="1568505801"/>
                        </a:ext>
                      </a:extLst>
                    </a:gridCol>
                    <a:gridCol w="4953000">
                      <a:extLst>
                        <a:ext uri="{9D8B030D-6E8A-4147-A177-3AD203B41FA5}">
                          <a16:colId xmlns:a16="http://schemas.microsoft.com/office/drawing/2014/main" val="2583799523"/>
                        </a:ext>
                      </a:extLst>
                    </a:gridCol>
                  </a:tblGrid>
                  <a:tr h="370840">
                    <a:tc>
                      <a:txBody>
                        <a:bodyPr/>
                        <a:lstStyle/>
                        <a:p>
                          <a:endParaRPr lang="LID4096"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Emotional Resonance Score</a:t>
                          </a:r>
                          <a:endParaRPr lang="LID4096" dirty="0"/>
                        </a:p>
                      </a:txBody>
                      <a:tcPr/>
                    </a:tc>
                    <a:extLst>
                      <a:ext uri="{0D108BD9-81ED-4DB2-BD59-A6C34878D82A}">
                        <a16:rowId xmlns:a16="http://schemas.microsoft.com/office/drawing/2014/main" val="3948497095"/>
                      </a:ext>
                    </a:extLst>
                  </a:tr>
                  <a:tr h="370840">
                    <a:tc>
                      <a:txBody>
                        <a:bodyPr/>
                        <a:lstStyle/>
                        <a:p>
                          <a:r>
                            <a:rPr lang="en-US" dirty="0"/>
                            <a:t>Why?</a:t>
                          </a:r>
                          <a:endParaRPr lang="LID4096" dirty="0"/>
                        </a:p>
                      </a:txBody>
                      <a:tcPr/>
                    </a:tc>
                    <a:tc>
                      <a:txBody>
                        <a:bodyPr/>
                        <a:lstStyle/>
                        <a:p>
                          <a:r>
                            <a:rPr lang="en-US" dirty="0"/>
                            <a:t>To quantify the sentiment expressed by the title, allowing for an additional measure of performance.</a:t>
                          </a:r>
                          <a:endParaRPr lang="LID4096" dirty="0"/>
                        </a:p>
                      </a:txBody>
                      <a:tcPr/>
                    </a:tc>
                    <a:extLst>
                      <a:ext uri="{0D108BD9-81ED-4DB2-BD59-A6C34878D82A}">
                        <a16:rowId xmlns:a16="http://schemas.microsoft.com/office/drawing/2014/main" val="2485035582"/>
                      </a:ext>
                    </a:extLst>
                  </a:tr>
                  <a:tr h="370840">
                    <a:tc>
                      <a:txBody>
                        <a:bodyPr/>
                        <a:lstStyle/>
                        <a:p>
                          <a:r>
                            <a:rPr lang="en-US" dirty="0"/>
                            <a:t>Step 1</a:t>
                          </a:r>
                          <a:endParaRPr lang="LID4096" dirty="0"/>
                        </a:p>
                      </a:txBody>
                      <a:tcPr/>
                    </a:tc>
                    <a:tc>
                      <a:txBody>
                        <a:bodyPr/>
                        <a:lstStyle/>
                        <a:p>
                          <a:r>
                            <a:rPr lang="en-US" dirty="0"/>
                            <a:t>Perform sentiment analysis on the title using </a:t>
                          </a:r>
                          <a:r>
                            <a:rPr lang="en-US" dirty="0" err="1"/>
                            <a:t>nlptown</a:t>
                          </a:r>
                          <a:r>
                            <a:rPr lang="en-US" dirty="0"/>
                            <a:t>/</a:t>
                          </a:r>
                          <a:r>
                            <a:rPr lang="en-US" dirty="0" err="1"/>
                            <a:t>bert</a:t>
                          </a:r>
                          <a:r>
                            <a:rPr lang="en-US" dirty="0"/>
                            <a:t>-base-multilingual-uncased-sentiment</a:t>
                          </a:r>
                          <a:endParaRPr lang="LID4096" dirty="0"/>
                        </a:p>
                      </a:txBody>
                      <a:tcPr/>
                    </a:tc>
                    <a:extLst>
                      <a:ext uri="{0D108BD9-81ED-4DB2-BD59-A6C34878D82A}">
                        <a16:rowId xmlns:a16="http://schemas.microsoft.com/office/drawing/2014/main" val="1170874223"/>
                      </a:ext>
                    </a:extLst>
                  </a:tr>
                  <a:tr h="370840">
                    <a:tc>
                      <a:txBody>
                        <a:bodyPr/>
                        <a:lstStyle/>
                        <a:p>
                          <a:r>
                            <a:rPr lang="en-US" dirty="0"/>
                            <a:t>Step 2</a:t>
                          </a:r>
                          <a:endParaRPr lang="LID4096" dirty="0"/>
                        </a:p>
                      </a:txBody>
                      <a:tcPr/>
                    </a:tc>
                    <a:tc>
                      <a:txBody>
                        <a:bodyPr/>
                        <a:lstStyle/>
                        <a:p>
                          <a:r>
                            <a:rPr lang="en-US" dirty="0"/>
                            <a:t>Transform sentiment into continuous values in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−1, 1</m:t>
                                  </m:r>
                                </m:e>
                              </m:d>
                            </m:oMath>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𝑠𝑒𝑛𝑡𝑖𝑚𝑒𝑛𝑡</m:t>
                                </m:r>
                                <m:r>
                                  <a:rPr lang="en-US" b="0" i="1" smtClean="0">
                                    <a:latin typeface="Cambria Math" panose="02040503050406030204" pitchFamily="18" charset="0"/>
                                  </a:rPr>
                                  <m:t> </m:t>
                                </m:r>
                                <m:r>
                                  <a:rPr lang="en-US" b="0" i="1" smtClean="0">
                                    <a:latin typeface="Cambria Math" panose="02040503050406030204" pitchFamily="18" charset="0"/>
                                  </a:rPr>
                                  <m:t>𝑠𝑐𝑜𝑟𝑒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𝑜𝑢𝑡𝑝𝑢𝑡</m:t>
                                    </m:r>
                                    <m:r>
                                      <a:rPr lang="en-US" b="0" i="1" smtClean="0">
                                        <a:latin typeface="Cambria Math" panose="02040503050406030204" pitchFamily="18" charset="0"/>
                                      </a:rPr>
                                      <m:t> −3</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𝑐𝑜𝑛𝑓𝑖𝑑𝑒𝑛𝑐𝑒</m:t>
                                </m:r>
                              </m:oMath>
                            </m:oMathPara>
                          </a14:m>
                          <a:endParaRPr lang="en-US" b="0" dirty="0">
                            <a:ea typeface="Cambria Math" panose="020405030504060302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a:t>
                          </a:r>
                          <a14:m>
                            <m:oMath xmlns:m="http://schemas.openxmlformats.org/officeDocument/2006/math">
                              <m:r>
                                <a:rPr lang="en-US" b="0" i="1" smtClean="0">
                                  <a:latin typeface="Cambria Math" panose="02040503050406030204" pitchFamily="18" charset="0"/>
                                </a:rPr>
                                <m:t>𝑠𝑒𝑛𝑡𝑖𝑚𝑒𝑛𝑡</m:t>
                              </m:r>
                              <m:r>
                                <a:rPr lang="en-US" b="0" i="1" smtClean="0">
                                  <a:latin typeface="Cambria Math" panose="02040503050406030204" pitchFamily="18" charset="0"/>
                                </a:rPr>
                                <m:t> </m:t>
                              </m:r>
                              <m:r>
                                <a:rPr lang="en-US" b="0" i="1" smtClean="0">
                                  <a:latin typeface="Cambria Math" panose="02040503050406030204" pitchFamily="18" charset="0"/>
                                </a:rPr>
                                <m:t>𝑠𝑐𝑜𝑟𝑒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4 −3</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∙0.24=0.12</m:t>
                              </m:r>
                            </m:oMath>
                          </a14:m>
                          <a:endParaRPr lang="en-US" b="0" dirty="0">
                            <a:ea typeface="Cambria Math" panose="02040503050406030204" pitchFamily="18" charset="0"/>
                          </a:endParaRPr>
                        </a:p>
                        <a:p>
                          <a:endParaRPr lang="LID4096" dirty="0"/>
                        </a:p>
                      </a:txBody>
                      <a:tcPr/>
                    </a:tc>
                    <a:extLst>
                      <a:ext uri="{0D108BD9-81ED-4DB2-BD59-A6C34878D82A}">
                        <a16:rowId xmlns:a16="http://schemas.microsoft.com/office/drawing/2014/main" val="3965331564"/>
                      </a:ext>
                    </a:extLst>
                  </a:tr>
                </a:tbl>
              </a:graphicData>
            </a:graphic>
          </p:graphicFrame>
        </mc:Choice>
        <mc:Fallback xmlns="">
          <p:graphicFrame>
            <p:nvGraphicFramePr>
              <p:cNvPr id="18" name="Content Placeholder 16">
                <a:extLst>
                  <a:ext uri="{FF2B5EF4-FFF2-40B4-BE49-F238E27FC236}">
                    <a16:creationId xmlns:a16="http://schemas.microsoft.com/office/drawing/2014/main" id="{3D94EBB0-08FF-EBF8-4E46-366EAC7A5931}"/>
                  </a:ext>
                </a:extLst>
              </p:cNvPr>
              <p:cNvGraphicFramePr>
                <a:graphicFrameLocks/>
              </p:cNvGraphicFramePr>
              <p:nvPr>
                <p:extLst>
                  <p:ext uri="{D42A27DB-BD31-4B8C-83A1-F6EECF244321}">
                    <p14:modId xmlns:p14="http://schemas.microsoft.com/office/powerpoint/2010/main" val="3076894271"/>
                  </p:ext>
                </p:extLst>
              </p:nvPr>
            </p:nvGraphicFramePr>
            <p:xfrm>
              <a:off x="934720" y="1871979"/>
              <a:ext cx="6075680" cy="3741230"/>
            </p:xfrm>
            <a:graphic>
              <a:graphicData uri="http://schemas.openxmlformats.org/drawingml/2006/table">
                <a:tbl>
                  <a:tblPr firstRow="1" bandRow="1">
                    <a:tableStyleId>{9DCAF9ED-07DC-4A11-8D7F-57B35C25682E}</a:tableStyleId>
                  </a:tblPr>
                  <a:tblGrid>
                    <a:gridCol w="1122680">
                      <a:extLst>
                        <a:ext uri="{9D8B030D-6E8A-4147-A177-3AD203B41FA5}">
                          <a16:colId xmlns:a16="http://schemas.microsoft.com/office/drawing/2014/main" val="1568505801"/>
                        </a:ext>
                      </a:extLst>
                    </a:gridCol>
                    <a:gridCol w="4953000">
                      <a:extLst>
                        <a:ext uri="{9D8B030D-6E8A-4147-A177-3AD203B41FA5}">
                          <a16:colId xmlns:a16="http://schemas.microsoft.com/office/drawing/2014/main" val="2583799523"/>
                        </a:ext>
                      </a:extLst>
                    </a:gridCol>
                  </a:tblGrid>
                  <a:tr h="370840">
                    <a:tc>
                      <a:txBody>
                        <a:bodyPr/>
                        <a:lstStyle/>
                        <a:p>
                          <a:endParaRPr lang="LID4096"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Emotional Resonance Score</a:t>
                          </a:r>
                          <a:endParaRPr lang="LID4096" dirty="0"/>
                        </a:p>
                      </a:txBody>
                      <a:tcPr/>
                    </a:tc>
                    <a:extLst>
                      <a:ext uri="{0D108BD9-81ED-4DB2-BD59-A6C34878D82A}">
                        <a16:rowId xmlns:a16="http://schemas.microsoft.com/office/drawing/2014/main" val="3948497095"/>
                      </a:ext>
                    </a:extLst>
                  </a:tr>
                  <a:tr h="640080">
                    <a:tc>
                      <a:txBody>
                        <a:bodyPr/>
                        <a:lstStyle/>
                        <a:p>
                          <a:r>
                            <a:rPr lang="en-US" dirty="0"/>
                            <a:t>Why?</a:t>
                          </a:r>
                          <a:endParaRPr lang="LID4096" dirty="0"/>
                        </a:p>
                      </a:txBody>
                      <a:tcPr/>
                    </a:tc>
                    <a:tc>
                      <a:txBody>
                        <a:bodyPr/>
                        <a:lstStyle/>
                        <a:p>
                          <a:r>
                            <a:rPr lang="en-US" dirty="0"/>
                            <a:t>To quantify the sentiment expressed by the title, allowing for an additional measure of performance.</a:t>
                          </a:r>
                          <a:endParaRPr lang="LID4096" dirty="0"/>
                        </a:p>
                      </a:txBody>
                      <a:tcPr/>
                    </a:tc>
                    <a:extLst>
                      <a:ext uri="{0D108BD9-81ED-4DB2-BD59-A6C34878D82A}">
                        <a16:rowId xmlns:a16="http://schemas.microsoft.com/office/drawing/2014/main" val="2485035582"/>
                      </a:ext>
                    </a:extLst>
                  </a:tr>
                  <a:tr h="640080">
                    <a:tc>
                      <a:txBody>
                        <a:bodyPr/>
                        <a:lstStyle/>
                        <a:p>
                          <a:r>
                            <a:rPr lang="en-US" dirty="0"/>
                            <a:t>Step 1</a:t>
                          </a:r>
                          <a:endParaRPr lang="LID4096" dirty="0"/>
                        </a:p>
                      </a:txBody>
                      <a:tcPr/>
                    </a:tc>
                    <a:tc>
                      <a:txBody>
                        <a:bodyPr/>
                        <a:lstStyle/>
                        <a:p>
                          <a:r>
                            <a:rPr lang="en-US" dirty="0"/>
                            <a:t>Perform sentiment analysis on the title using </a:t>
                          </a:r>
                          <a:r>
                            <a:rPr lang="en-US" dirty="0" err="1"/>
                            <a:t>nlptown</a:t>
                          </a:r>
                          <a:r>
                            <a:rPr lang="en-US" dirty="0"/>
                            <a:t>/</a:t>
                          </a:r>
                          <a:r>
                            <a:rPr lang="en-US" dirty="0" err="1"/>
                            <a:t>bert</a:t>
                          </a:r>
                          <a:r>
                            <a:rPr lang="en-US" dirty="0"/>
                            <a:t>-base-multilingual-uncased-sentiment</a:t>
                          </a:r>
                          <a:endParaRPr lang="LID4096" dirty="0"/>
                        </a:p>
                      </a:txBody>
                      <a:tcPr/>
                    </a:tc>
                    <a:extLst>
                      <a:ext uri="{0D108BD9-81ED-4DB2-BD59-A6C34878D82A}">
                        <a16:rowId xmlns:a16="http://schemas.microsoft.com/office/drawing/2014/main" val="1170874223"/>
                      </a:ext>
                    </a:extLst>
                  </a:tr>
                  <a:tr h="2090230">
                    <a:tc>
                      <a:txBody>
                        <a:bodyPr/>
                        <a:lstStyle/>
                        <a:p>
                          <a:r>
                            <a:rPr lang="en-US" dirty="0"/>
                            <a:t>Step 2</a:t>
                          </a:r>
                          <a:endParaRPr lang="LID4096" dirty="0"/>
                        </a:p>
                      </a:txBody>
                      <a:tcPr/>
                    </a:tc>
                    <a:tc>
                      <a:txBody>
                        <a:bodyPr/>
                        <a:lstStyle/>
                        <a:p>
                          <a:endParaRPr lang="LID4096"/>
                        </a:p>
                      </a:txBody>
                      <a:tcPr>
                        <a:blipFill>
                          <a:blip r:embed="rId3"/>
                          <a:stretch>
                            <a:fillRect l="-22755" t="-80175" r="-369" b="-583"/>
                          </a:stretch>
                        </a:blipFill>
                      </a:tcPr>
                    </a:tc>
                    <a:extLst>
                      <a:ext uri="{0D108BD9-81ED-4DB2-BD59-A6C34878D82A}">
                        <a16:rowId xmlns:a16="http://schemas.microsoft.com/office/drawing/2014/main" val="3965331564"/>
                      </a:ext>
                    </a:extLst>
                  </a:tr>
                </a:tbl>
              </a:graphicData>
            </a:graphic>
          </p:graphicFrame>
        </mc:Fallback>
      </mc:AlternateContent>
      <p:pic>
        <p:nvPicPr>
          <p:cNvPr id="6" name="Picture 5">
            <a:extLst>
              <a:ext uri="{FF2B5EF4-FFF2-40B4-BE49-F238E27FC236}">
                <a16:creationId xmlns:a16="http://schemas.microsoft.com/office/drawing/2014/main" id="{531E5C2C-F459-673F-D273-43B97F32A7DE}"/>
              </a:ext>
            </a:extLst>
          </p:cNvPr>
          <p:cNvPicPr>
            <a:picLocks noChangeAspect="1"/>
          </p:cNvPicPr>
          <p:nvPr/>
        </p:nvPicPr>
        <p:blipFill>
          <a:blip r:embed="rId4"/>
          <a:stretch>
            <a:fillRect/>
          </a:stretch>
        </p:blipFill>
        <p:spPr>
          <a:xfrm>
            <a:off x="7589186" y="3262492"/>
            <a:ext cx="3856054" cy="960203"/>
          </a:xfrm>
          <a:prstGeom prst="rect">
            <a:avLst/>
          </a:prstGeom>
        </p:spPr>
      </p:pic>
    </p:spTree>
    <p:extLst>
      <p:ext uri="{BB962C8B-B14F-4D97-AF65-F5344CB8AC3E}">
        <p14:creationId xmlns:p14="http://schemas.microsoft.com/office/powerpoint/2010/main" val="3452300911"/>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DB3097-1AE5-8BDD-8E5C-7EA2F90792E3}"/>
              </a:ext>
            </a:extLst>
          </p:cNvPr>
          <p:cNvSpPr txBox="1">
            <a:spLocks/>
          </p:cNvSpPr>
          <p:nvPr/>
        </p:nvSpPr>
        <p:spPr>
          <a:xfrm>
            <a:off x="1143000" y="533401"/>
            <a:ext cx="9906000" cy="713508"/>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dirty="0">
                <a:latin typeface="Aptos Narrow" panose="020B0004020202020204" pitchFamily="34" charset="0"/>
              </a:rPr>
              <a:t>Results: Similarity </a:t>
            </a:r>
            <a:r>
              <a:rPr lang="en-US" b="1" dirty="0" err="1">
                <a:latin typeface="Aptos Narrow" panose="020B0004020202020204" pitchFamily="34" charset="0"/>
              </a:rPr>
              <a:t>SCore</a:t>
            </a:r>
            <a:endParaRPr lang="en-US" b="1" dirty="0">
              <a:latin typeface="Aptos Narrow" panose="020B0004020202020204" pitchFamily="34" charset="0"/>
            </a:endParaRPr>
          </a:p>
        </p:txBody>
      </p:sp>
      <p:pic>
        <p:nvPicPr>
          <p:cNvPr id="6" name="Picture 5">
            <a:extLst>
              <a:ext uri="{FF2B5EF4-FFF2-40B4-BE49-F238E27FC236}">
                <a16:creationId xmlns:a16="http://schemas.microsoft.com/office/drawing/2014/main" id="{09E8D468-9B17-38FC-F7BA-17FF53B390A8}"/>
              </a:ext>
            </a:extLst>
          </p:cNvPr>
          <p:cNvPicPr>
            <a:picLocks noChangeAspect="1"/>
          </p:cNvPicPr>
          <p:nvPr/>
        </p:nvPicPr>
        <p:blipFill>
          <a:blip r:embed="rId3"/>
          <a:stretch>
            <a:fillRect/>
          </a:stretch>
        </p:blipFill>
        <p:spPr>
          <a:xfrm>
            <a:off x="860809" y="1485159"/>
            <a:ext cx="10470382" cy="3887682"/>
          </a:xfrm>
          <a:prstGeom prst="rect">
            <a:avLst/>
          </a:prstGeom>
        </p:spPr>
      </p:pic>
      <p:sp>
        <p:nvSpPr>
          <p:cNvPr id="7" name="TextBox 6">
            <a:extLst>
              <a:ext uri="{FF2B5EF4-FFF2-40B4-BE49-F238E27FC236}">
                <a16:creationId xmlns:a16="http://schemas.microsoft.com/office/drawing/2014/main" id="{4FB06971-B28E-4F25-397F-30A08ADB4D2C}"/>
              </a:ext>
            </a:extLst>
          </p:cNvPr>
          <p:cNvSpPr txBox="1"/>
          <p:nvPr/>
        </p:nvSpPr>
        <p:spPr>
          <a:xfrm>
            <a:off x="147983" y="5457202"/>
            <a:ext cx="1680817" cy="307777"/>
          </a:xfrm>
          <a:prstGeom prst="rect">
            <a:avLst/>
          </a:prstGeom>
          <a:noFill/>
        </p:spPr>
        <p:txBody>
          <a:bodyPr wrap="square" rtlCol="0">
            <a:spAutoFit/>
          </a:bodyPr>
          <a:lstStyle/>
          <a:p>
            <a:r>
              <a:rPr lang="en-US" sz="1400" b="1" dirty="0"/>
              <a:t>Avg similarity:</a:t>
            </a:r>
            <a:endParaRPr lang="LID4096" sz="1400" b="1" dirty="0"/>
          </a:p>
        </p:txBody>
      </p:sp>
      <p:sp>
        <p:nvSpPr>
          <p:cNvPr id="8" name="TextBox 7">
            <a:extLst>
              <a:ext uri="{FF2B5EF4-FFF2-40B4-BE49-F238E27FC236}">
                <a16:creationId xmlns:a16="http://schemas.microsoft.com/office/drawing/2014/main" id="{B3621155-CECE-7980-C025-6A8A00600AD9}"/>
              </a:ext>
            </a:extLst>
          </p:cNvPr>
          <p:cNvSpPr txBox="1"/>
          <p:nvPr/>
        </p:nvSpPr>
        <p:spPr>
          <a:xfrm>
            <a:off x="1441175" y="5457200"/>
            <a:ext cx="1680817" cy="307777"/>
          </a:xfrm>
          <a:prstGeom prst="rect">
            <a:avLst/>
          </a:prstGeom>
          <a:noFill/>
        </p:spPr>
        <p:txBody>
          <a:bodyPr wrap="square" rtlCol="0">
            <a:spAutoFit/>
          </a:bodyPr>
          <a:lstStyle/>
          <a:p>
            <a:pPr algn="ctr"/>
            <a:r>
              <a:rPr lang="en-US" sz="1400" b="1" dirty="0"/>
              <a:t>0.48</a:t>
            </a:r>
            <a:endParaRPr lang="LID4096" sz="1400" b="1" dirty="0"/>
          </a:p>
        </p:txBody>
      </p:sp>
      <p:sp>
        <p:nvSpPr>
          <p:cNvPr id="9" name="TextBox 8">
            <a:extLst>
              <a:ext uri="{FF2B5EF4-FFF2-40B4-BE49-F238E27FC236}">
                <a16:creationId xmlns:a16="http://schemas.microsoft.com/office/drawing/2014/main" id="{9F416572-4269-06FD-471C-DDA9BDE1832F}"/>
              </a:ext>
            </a:extLst>
          </p:cNvPr>
          <p:cNvSpPr txBox="1"/>
          <p:nvPr/>
        </p:nvSpPr>
        <p:spPr>
          <a:xfrm>
            <a:off x="4045226" y="5457200"/>
            <a:ext cx="1680817" cy="307777"/>
          </a:xfrm>
          <a:prstGeom prst="rect">
            <a:avLst/>
          </a:prstGeom>
          <a:noFill/>
        </p:spPr>
        <p:txBody>
          <a:bodyPr wrap="square" rtlCol="0">
            <a:spAutoFit/>
          </a:bodyPr>
          <a:lstStyle/>
          <a:p>
            <a:pPr algn="ctr"/>
            <a:r>
              <a:rPr lang="en-US" sz="1400" b="1" dirty="0"/>
              <a:t>0.39</a:t>
            </a:r>
            <a:endParaRPr lang="LID4096" sz="1400" b="1" dirty="0"/>
          </a:p>
        </p:txBody>
      </p:sp>
      <p:sp>
        <p:nvSpPr>
          <p:cNvPr id="10" name="TextBox 9">
            <a:extLst>
              <a:ext uri="{FF2B5EF4-FFF2-40B4-BE49-F238E27FC236}">
                <a16:creationId xmlns:a16="http://schemas.microsoft.com/office/drawing/2014/main" id="{5E107783-5D96-FC39-21E6-22C4BD92B4F2}"/>
              </a:ext>
            </a:extLst>
          </p:cNvPr>
          <p:cNvSpPr txBox="1"/>
          <p:nvPr/>
        </p:nvSpPr>
        <p:spPr>
          <a:xfrm>
            <a:off x="6651488" y="5457200"/>
            <a:ext cx="1680817" cy="307777"/>
          </a:xfrm>
          <a:prstGeom prst="rect">
            <a:avLst/>
          </a:prstGeom>
          <a:noFill/>
        </p:spPr>
        <p:txBody>
          <a:bodyPr wrap="square" rtlCol="0">
            <a:spAutoFit/>
          </a:bodyPr>
          <a:lstStyle/>
          <a:p>
            <a:pPr algn="ctr"/>
            <a:r>
              <a:rPr lang="en-US" sz="1400" b="1" dirty="0"/>
              <a:t>0.37</a:t>
            </a:r>
            <a:endParaRPr lang="LID4096" sz="1400" b="1" dirty="0"/>
          </a:p>
        </p:txBody>
      </p:sp>
      <p:sp>
        <p:nvSpPr>
          <p:cNvPr id="11" name="TextBox 10">
            <a:extLst>
              <a:ext uri="{FF2B5EF4-FFF2-40B4-BE49-F238E27FC236}">
                <a16:creationId xmlns:a16="http://schemas.microsoft.com/office/drawing/2014/main" id="{CE0CAE15-251F-4C4C-BD6B-8C43CAF6E2B0}"/>
              </a:ext>
            </a:extLst>
          </p:cNvPr>
          <p:cNvSpPr txBox="1"/>
          <p:nvPr/>
        </p:nvSpPr>
        <p:spPr>
          <a:xfrm>
            <a:off x="9257750" y="5457200"/>
            <a:ext cx="1680817" cy="307777"/>
          </a:xfrm>
          <a:prstGeom prst="rect">
            <a:avLst/>
          </a:prstGeom>
          <a:noFill/>
        </p:spPr>
        <p:txBody>
          <a:bodyPr wrap="square" rtlCol="0">
            <a:spAutoFit/>
          </a:bodyPr>
          <a:lstStyle/>
          <a:p>
            <a:pPr algn="ctr"/>
            <a:r>
              <a:rPr lang="en-US" sz="1400" b="1" dirty="0"/>
              <a:t>0.38</a:t>
            </a:r>
            <a:endParaRPr lang="LID4096" sz="1400" b="1" dirty="0"/>
          </a:p>
        </p:txBody>
      </p:sp>
    </p:spTree>
    <p:extLst>
      <p:ext uri="{BB962C8B-B14F-4D97-AF65-F5344CB8AC3E}">
        <p14:creationId xmlns:p14="http://schemas.microsoft.com/office/powerpoint/2010/main" val="360463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5BDD1-9A62-5A8D-719F-01860BCC81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2D184E-7B1C-A095-DF3A-0D9812E3D268}"/>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Results:  examples</a:t>
            </a:r>
          </a:p>
        </p:txBody>
      </p:sp>
      <p:pic>
        <p:nvPicPr>
          <p:cNvPr id="15" name="Picture 14">
            <a:extLst>
              <a:ext uri="{FF2B5EF4-FFF2-40B4-BE49-F238E27FC236}">
                <a16:creationId xmlns:a16="http://schemas.microsoft.com/office/drawing/2014/main" id="{A21E97DF-3551-7A00-BC6C-457589B855BC}"/>
              </a:ext>
            </a:extLst>
          </p:cNvPr>
          <p:cNvPicPr>
            <a:picLocks noChangeAspect="1"/>
          </p:cNvPicPr>
          <p:nvPr/>
        </p:nvPicPr>
        <p:blipFill>
          <a:blip r:embed="rId3"/>
          <a:srcRect r="44411"/>
          <a:stretch/>
        </p:blipFill>
        <p:spPr>
          <a:xfrm>
            <a:off x="3492821" y="2037761"/>
            <a:ext cx="5206357" cy="2027096"/>
          </a:xfrm>
          <a:prstGeom prst="rect">
            <a:avLst/>
          </a:prstGeom>
        </p:spPr>
      </p:pic>
      <p:sp>
        <p:nvSpPr>
          <p:cNvPr id="16" name="Rectangle 15">
            <a:extLst>
              <a:ext uri="{FF2B5EF4-FFF2-40B4-BE49-F238E27FC236}">
                <a16:creationId xmlns:a16="http://schemas.microsoft.com/office/drawing/2014/main" id="{AC9EA441-FF10-EE5E-DF2A-B7D05C7EA3FB}"/>
              </a:ext>
            </a:extLst>
          </p:cNvPr>
          <p:cNvSpPr/>
          <p:nvPr/>
        </p:nvSpPr>
        <p:spPr>
          <a:xfrm>
            <a:off x="3176335" y="3578083"/>
            <a:ext cx="5668618" cy="4867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Rectangle 16">
            <a:extLst>
              <a:ext uri="{FF2B5EF4-FFF2-40B4-BE49-F238E27FC236}">
                <a16:creationId xmlns:a16="http://schemas.microsoft.com/office/drawing/2014/main" id="{D51720A9-CA51-567F-F4B1-2269E5CA61DD}"/>
              </a:ext>
            </a:extLst>
          </p:cNvPr>
          <p:cNvSpPr/>
          <p:nvPr/>
        </p:nvSpPr>
        <p:spPr>
          <a:xfrm>
            <a:off x="3378431" y="3314818"/>
            <a:ext cx="5668618" cy="26326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 name="Rectangle 17">
            <a:extLst>
              <a:ext uri="{FF2B5EF4-FFF2-40B4-BE49-F238E27FC236}">
                <a16:creationId xmlns:a16="http://schemas.microsoft.com/office/drawing/2014/main" id="{F1D4CCC9-E7C1-BAFE-E4FB-7D5C5EA19903}"/>
              </a:ext>
            </a:extLst>
          </p:cNvPr>
          <p:cNvSpPr/>
          <p:nvPr/>
        </p:nvSpPr>
        <p:spPr>
          <a:xfrm>
            <a:off x="3378430" y="2901406"/>
            <a:ext cx="5668618" cy="4134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23" name="Picture 22">
            <a:extLst>
              <a:ext uri="{FF2B5EF4-FFF2-40B4-BE49-F238E27FC236}">
                <a16:creationId xmlns:a16="http://schemas.microsoft.com/office/drawing/2014/main" id="{5DA37EE6-CCB4-876A-658F-D8CBDD329214}"/>
              </a:ext>
            </a:extLst>
          </p:cNvPr>
          <p:cNvPicPr>
            <a:picLocks noChangeAspect="1"/>
          </p:cNvPicPr>
          <p:nvPr/>
        </p:nvPicPr>
        <p:blipFill>
          <a:blip r:embed="rId4"/>
          <a:stretch>
            <a:fillRect/>
          </a:stretch>
        </p:blipFill>
        <p:spPr>
          <a:xfrm>
            <a:off x="278297" y="7166112"/>
            <a:ext cx="11297477" cy="2445182"/>
          </a:xfrm>
          <a:prstGeom prst="rect">
            <a:avLst/>
          </a:prstGeom>
        </p:spPr>
      </p:pic>
    </p:spTree>
    <p:extLst>
      <p:ext uri="{BB962C8B-B14F-4D97-AF65-F5344CB8AC3E}">
        <p14:creationId xmlns:p14="http://schemas.microsoft.com/office/powerpoint/2010/main" val="1727593250"/>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7A390-89DB-24B0-CA07-B6546306A01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60D25FC-9A3D-B036-39F8-7E9A369DF1CD}"/>
              </a:ext>
            </a:extLst>
          </p:cNvPr>
          <p:cNvPicPr>
            <a:picLocks noChangeAspect="1"/>
          </p:cNvPicPr>
          <p:nvPr/>
        </p:nvPicPr>
        <p:blipFill>
          <a:blip r:embed="rId3"/>
          <a:stretch>
            <a:fillRect/>
          </a:stretch>
        </p:blipFill>
        <p:spPr>
          <a:xfrm>
            <a:off x="2517914" y="1246909"/>
            <a:ext cx="7242312" cy="4895719"/>
          </a:xfrm>
          <a:prstGeom prst="rect">
            <a:avLst/>
          </a:prstGeom>
        </p:spPr>
      </p:pic>
      <p:sp>
        <p:nvSpPr>
          <p:cNvPr id="5" name="Title 1">
            <a:extLst>
              <a:ext uri="{FF2B5EF4-FFF2-40B4-BE49-F238E27FC236}">
                <a16:creationId xmlns:a16="http://schemas.microsoft.com/office/drawing/2014/main" id="{D0BDDFB2-CDFE-96EE-0DD8-53FC1B301BD1}"/>
              </a:ext>
            </a:extLst>
          </p:cNvPr>
          <p:cNvSpPr txBox="1">
            <a:spLocks/>
          </p:cNvSpPr>
          <p:nvPr/>
        </p:nvSpPr>
        <p:spPr>
          <a:xfrm>
            <a:off x="1143000" y="533401"/>
            <a:ext cx="9906000" cy="713508"/>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dirty="0">
                <a:latin typeface="Aptos Narrow" panose="020B0004020202020204" pitchFamily="34" charset="0"/>
              </a:rPr>
              <a:t>Results: Emotional Resonance</a:t>
            </a:r>
          </a:p>
        </p:txBody>
      </p:sp>
      <p:cxnSp>
        <p:nvCxnSpPr>
          <p:cNvPr id="4" name="Straight Arrow Connector 3">
            <a:extLst>
              <a:ext uri="{FF2B5EF4-FFF2-40B4-BE49-F238E27FC236}">
                <a16:creationId xmlns:a16="http://schemas.microsoft.com/office/drawing/2014/main" id="{970F3098-87E6-9583-D66D-4DD5AFF1D6ED}"/>
              </a:ext>
            </a:extLst>
          </p:cNvPr>
          <p:cNvCxnSpPr>
            <a:cxnSpLocks/>
          </p:cNvCxnSpPr>
          <p:nvPr/>
        </p:nvCxnSpPr>
        <p:spPr>
          <a:xfrm flipH="1" flipV="1">
            <a:off x="9014791" y="3563963"/>
            <a:ext cx="1369391" cy="451446"/>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BC3422B-EFA4-5AE5-F7A8-101F34BD716F}"/>
              </a:ext>
            </a:extLst>
          </p:cNvPr>
          <p:cNvSpPr txBox="1"/>
          <p:nvPr/>
        </p:nvSpPr>
        <p:spPr>
          <a:xfrm>
            <a:off x="9674086" y="4121051"/>
            <a:ext cx="1420192" cy="461665"/>
          </a:xfrm>
          <a:prstGeom prst="rect">
            <a:avLst/>
          </a:prstGeom>
          <a:noFill/>
        </p:spPr>
        <p:txBody>
          <a:bodyPr wrap="square">
            <a:spAutoFit/>
          </a:bodyPr>
          <a:lstStyle/>
          <a:p>
            <a:r>
              <a:rPr lang="en-US" sz="1200" dirty="0"/>
              <a:t>Predicted Title</a:t>
            </a:r>
            <a:br>
              <a:rPr lang="en-US" sz="1200" dirty="0"/>
            </a:br>
            <a:r>
              <a:rPr lang="en-US" sz="1200" dirty="0"/>
              <a:t>Sentiment</a:t>
            </a:r>
            <a:endParaRPr lang="LID4096" sz="1200" dirty="0"/>
          </a:p>
        </p:txBody>
      </p:sp>
      <p:sp>
        <p:nvSpPr>
          <p:cNvPr id="16" name="TextBox 15">
            <a:extLst>
              <a:ext uri="{FF2B5EF4-FFF2-40B4-BE49-F238E27FC236}">
                <a16:creationId xmlns:a16="http://schemas.microsoft.com/office/drawing/2014/main" id="{8AE2FD22-802B-E5FB-F14D-5C25FEED63D9}"/>
              </a:ext>
            </a:extLst>
          </p:cNvPr>
          <p:cNvSpPr txBox="1"/>
          <p:nvPr/>
        </p:nvSpPr>
        <p:spPr>
          <a:xfrm>
            <a:off x="10917581" y="4115089"/>
            <a:ext cx="1420192" cy="461665"/>
          </a:xfrm>
          <a:prstGeom prst="rect">
            <a:avLst/>
          </a:prstGeom>
          <a:noFill/>
        </p:spPr>
        <p:txBody>
          <a:bodyPr wrap="square">
            <a:spAutoFit/>
          </a:bodyPr>
          <a:lstStyle/>
          <a:p>
            <a:r>
              <a:rPr lang="en-US" sz="1200" dirty="0"/>
              <a:t>True Title</a:t>
            </a:r>
            <a:br>
              <a:rPr lang="en-US" sz="1200" dirty="0"/>
            </a:br>
            <a:r>
              <a:rPr lang="en-US" sz="1200" dirty="0"/>
              <a:t>Sentiment</a:t>
            </a:r>
            <a:endParaRPr lang="LID4096" sz="1200" dirty="0"/>
          </a:p>
        </p:txBody>
      </p:sp>
      <p:sp>
        <p:nvSpPr>
          <p:cNvPr id="17" name="TextBox 16">
            <a:extLst>
              <a:ext uri="{FF2B5EF4-FFF2-40B4-BE49-F238E27FC236}">
                <a16:creationId xmlns:a16="http://schemas.microsoft.com/office/drawing/2014/main" id="{B0AE3F5D-9148-36FA-748E-583F55D03CC3}"/>
              </a:ext>
            </a:extLst>
          </p:cNvPr>
          <p:cNvSpPr txBox="1"/>
          <p:nvPr/>
        </p:nvSpPr>
        <p:spPr>
          <a:xfrm>
            <a:off x="10628795" y="4161256"/>
            <a:ext cx="537817" cy="369332"/>
          </a:xfrm>
          <a:prstGeom prst="rect">
            <a:avLst/>
          </a:prstGeom>
          <a:noFill/>
        </p:spPr>
        <p:txBody>
          <a:bodyPr wrap="square">
            <a:spAutoFit/>
          </a:bodyPr>
          <a:lstStyle/>
          <a:p>
            <a:r>
              <a:rPr lang="en-US" b="1" dirty="0"/>
              <a:t>&lt;</a:t>
            </a:r>
            <a:endParaRPr lang="LID4096" sz="1800" b="1" dirty="0"/>
          </a:p>
        </p:txBody>
      </p:sp>
      <p:sp>
        <p:nvSpPr>
          <p:cNvPr id="21" name="TextBox 20">
            <a:extLst>
              <a:ext uri="{FF2B5EF4-FFF2-40B4-BE49-F238E27FC236}">
                <a16:creationId xmlns:a16="http://schemas.microsoft.com/office/drawing/2014/main" id="{DC97A2FF-CBBB-7C64-E27F-FD9BFE0EDB4E}"/>
              </a:ext>
            </a:extLst>
          </p:cNvPr>
          <p:cNvSpPr txBox="1"/>
          <p:nvPr/>
        </p:nvSpPr>
        <p:spPr>
          <a:xfrm>
            <a:off x="482600" y="5106232"/>
            <a:ext cx="1420192" cy="461665"/>
          </a:xfrm>
          <a:prstGeom prst="rect">
            <a:avLst/>
          </a:prstGeom>
          <a:noFill/>
        </p:spPr>
        <p:txBody>
          <a:bodyPr wrap="square">
            <a:spAutoFit/>
          </a:bodyPr>
          <a:lstStyle/>
          <a:p>
            <a:r>
              <a:rPr lang="en-US" sz="1200" dirty="0"/>
              <a:t>True Title</a:t>
            </a:r>
            <a:br>
              <a:rPr lang="en-US" sz="1200" dirty="0"/>
            </a:br>
            <a:r>
              <a:rPr lang="en-US" sz="1200" dirty="0"/>
              <a:t>Sentiment</a:t>
            </a:r>
            <a:endParaRPr lang="LID4096" sz="1200" dirty="0"/>
          </a:p>
        </p:txBody>
      </p:sp>
      <p:sp>
        <p:nvSpPr>
          <p:cNvPr id="22" name="TextBox 21">
            <a:extLst>
              <a:ext uri="{FF2B5EF4-FFF2-40B4-BE49-F238E27FC236}">
                <a16:creationId xmlns:a16="http://schemas.microsoft.com/office/drawing/2014/main" id="{035E6729-46ED-8FAA-7E92-02B9CC1D2F8F}"/>
              </a:ext>
            </a:extLst>
          </p:cNvPr>
          <p:cNvSpPr txBox="1"/>
          <p:nvPr/>
        </p:nvSpPr>
        <p:spPr>
          <a:xfrm>
            <a:off x="1547193" y="5100270"/>
            <a:ext cx="1420192" cy="461665"/>
          </a:xfrm>
          <a:prstGeom prst="rect">
            <a:avLst/>
          </a:prstGeom>
          <a:noFill/>
        </p:spPr>
        <p:txBody>
          <a:bodyPr wrap="square">
            <a:spAutoFit/>
          </a:bodyPr>
          <a:lstStyle/>
          <a:p>
            <a:r>
              <a:rPr lang="en-US" sz="1200" dirty="0"/>
              <a:t>Predicted Title</a:t>
            </a:r>
            <a:br>
              <a:rPr lang="en-US" sz="1200" dirty="0"/>
            </a:br>
            <a:r>
              <a:rPr lang="en-US" sz="1200" dirty="0"/>
              <a:t>Sentiment</a:t>
            </a:r>
            <a:endParaRPr lang="LID4096" sz="1200" dirty="0"/>
          </a:p>
        </p:txBody>
      </p:sp>
      <p:sp>
        <p:nvSpPr>
          <p:cNvPr id="23" name="TextBox 22">
            <a:extLst>
              <a:ext uri="{FF2B5EF4-FFF2-40B4-BE49-F238E27FC236}">
                <a16:creationId xmlns:a16="http://schemas.microsoft.com/office/drawing/2014/main" id="{602FCFC6-DE7F-C283-8B09-D66DCF9E8336}"/>
              </a:ext>
            </a:extLst>
          </p:cNvPr>
          <p:cNvSpPr txBox="1"/>
          <p:nvPr/>
        </p:nvSpPr>
        <p:spPr>
          <a:xfrm>
            <a:off x="1258407" y="5146437"/>
            <a:ext cx="537817" cy="369332"/>
          </a:xfrm>
          <a:prstGeom prst="rect">
            <a:avLst/>
          </a:prstGeom>
          <a:noFill/>
        </p:spPr>
        <p:txBody>
          <a:bodyPr wrap="square">
            <a:spAutoFit/>
          </a:bodyPr>
          <a:lstStyle/>
          <a:p>
            <a:r>
              <a:rPr lang="en-US" b="1" dirty="0"/>
              <a:t>&lt;</a:t>
            </a:r>
            <a:endParaRPr lang="LID4096" sz="1800" b="1" dirty="0"/>
          </a:p>
        </p:txBody>
      </p:sp>
      <p:cxnSp>
        <p:nvCxnSpPr>
          <p:cNvPr id="24" name="Straight Arrow Connector 23">
            <a:extLst>
              <a:ext uri="{FF2B5EF4-FFF2-40B4-BE49-F238E27FC236}">
                <a16:creationId xmlns:a16="http://schemas.microsoft.com/office/drawing/2014/main" id="{B104E590-DDEB-AF07-AB71-CA7BE60E9EAE}"/>
              </a:ext>
            </a:extLst>
          </p:cNvPr>
          <p:cNvCxnSpPr>
            <a:cxnSpLocks/>
          </p:cNvCxnSpPr>
          <p:nvPr/>
        </p:nvCxnSpPr>
        <p:spPr>
          <a:xfrm flipV="1">
            <a:off x="1893958" y="4293704"/>
            <a:ext cx="1654312" cy="67245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Table 31">
            <a:extLst>
              <a:ext uri="{FF2B5EF4-FFF2-40B4-BE49-F238E27FC236}">
                <a16:creationId xmlns:a16="http://schemas.microsoft.com/office/drawing/2014/main" id="{B4BD2885-1A1B-027D-3045-6514E130D7D1}"/>
              </a:ext>
            </a:extLst>
          </p:cNvPr>
          <p:cNvGraphicFramePr>
            <a:graphicFrameLocks noGrp="1"/>
          </p:cNvGraphicFramePr>
          <p:nvPr>
            <p:extLst>
              <p:ext uri="{D42A27DB-BD31-4B8C-83A1-F6EECF244321}">
                <p14:modId xmlns:p14="http://schemas.microsoft.com/office/powerpoint/2010/main" val="2136783587"/>
              </p:ext>
            </p:extLst>
          </p:nvPr>
        </p:nvGraphicFramePr>
        <p:xfrm>
          <a:off x="13183923" y="1709763"/>
          <a:ext cx="4406349" cy="1854200"/>
        </p:xfrm>
        <a:graphic>
          <a:graphicData uri="http://schemas.openxmlformats.org/drawingml/2006/table">
            <a:tbl>
              <a:tblPr firstRow="1" bandRow="1">
                <a:tableStyleId>{9DCAF9ED-07DC-4A11-8D7F-57B35C25682E}</a:tableStyleId>
              </a:tblPr>
              <a:tblGrid>
                <a:gridCol w="1645478">
                  <a:extLst>
                    <a:ext uri="{9D8B030D-6E8A-4147-A177-3AD203B41FA5}">
                      <a16:colId xmlns:a16="http://schemas.microsoft.com/office/drawing/2014/main" val="2162822150"/>
                    </a:ext>
                  </a:extLst>
                </a:gridCol>
                <a:gridCol w="2760871">
                  <a:extLst>
                    <a:ext uri="{9D8B030D-6E8A-4147-A177-3AD203B41FA5}">
                      <a16:colId xmlns:a16="http://schemas.microsoft.com/office/drawing/2014/main" val="3251892951"/>
                    </a:ext>
                  </a:extLst>
                </a:gridCol>
              </a:tblGrid>
              <a:tr h="370840">
                <a:tc>
                  <a:txBody>
                    <a:bodyPr/>
                    <a:lstStyle/>
                    <a:p>
                      <a:endParaRPr lang="LID4096" dirty="0"/>
                    </a:p>
                  </a:txBody>
                  <a:tcPr/>
                </a:tc>
                <a:tc>
                  <a:txBody>
                    <a:bodyPr/>
                    <a:lstStyle/>
                    <a:p>
                      <a:r>
                        <a:rPr lang="en-US" dirty="0"/>
                        <a:t>Mean Absolute Error (MAE)</a:t>
                      </a:r>
                      <a:endParaRPr lang="LID4096" dirty="0"/>
                    </a:p>
                  </a:txBody>
                  <a:tcPr/>
                </a:tc>
                <a:extLst>
                  <a:ext uri="{0D108BD9-81ED-4DB2-BD59-A6C34878D82A}">
                    <a16:rowId xmlns:a16="http://schemas.microsoft.com/office/drawing/2014/main" val="4254830530"/>
                  </a:ext>
                </a:extLst>
              </a:tr>
              <a:tr h="370840">
                <a:tc>
                  <a:txBody>
                    <a:bodyPr/>
                    <a:lstStyle/>
                    <a:p>
                      <a:r>
                        <a:rPr lang="en-US" dirty="0"/>
                        <a:t>Prompt 1</a:t>
                      </a:r>
                      <a:endParaRPr lang="LID4096" dirty="0"/>
                    </a:p>
                  </a:txBody>
                  <a:tcPr/>
                </a:tc>
                <a:tc>
                  <a:txBody>
                    <a:bodyPr/>
                    <a:lstStyle/>
                    <a:p>
                      <a:r>
                        <a:rPr lang="en-US" sz="1800" b="0" i="0" kern="1200" dirty="0">
                          <a:solidFill>
                            <a:schemeClr val="dk1"/>
                          </a:solidFill>
                          <a:effectLst/>
                          <a:latin typeface="+mn-lt"/>
                          <a:ea typeface="+mn-ea"/>
                          <a:cs typeface="+mn-cs"/>
                        </a:rPr>
                        <a:t>0.30</a:t>
                      </a:r>
                    </a:p>
                  </a:txBody>
                  <a:tcPr/>
                </a:tc>
                <a:extLst>
                  <a:ext uri="{0D108BD9-81ED-4DB2-BD59-A6C34878D82A}">
                    <a16:rowId xmlns:a16="http://schemas.microsoft.com/office/drawing/2014/main" val="655853353"/>
                  </a:ext>
                </a:extLst>
              </a:tr>
              <a:tr h="370840">
                <a:tc>
                  <a:txBody>
                    <a:bodyPr/>
                    <a:lstStyle/>
                    <a:p>
                      <a:r>
                        <a:rPr lang="en-US" dirty="0"/>
                        <a:t>Prompt 2</a:t>
                      </a:r>
                      <a:endParaRPr lang="LID4096" dirty="0"/>
                    </a:p>
                  </a:txBody>
                  <a:tcPr/>
                </a:tc>
                <a:tc>
                  <a:txBody>
                    <a:bodyPr/>
                    <a:lstStyle/>
                    <a:p>
                      <a:r>
                        <a:rPr lang="en-US" dirty="0"/>
                        <a:t>0.35</a:t>
                      </a:r>
                      <a:endParaRPr lang="LID4096" dirty="0"/>
                    </a:p>
                  </a:txBody>
                  <a:tcPr/>
                </a:tc>
                <a:extLst>
                  <a:ext uri="{0D108BD9-81ED-4DB2-BD59-A6C34878D82A}">
                    <a16:rowId xmlns:a16="http://schemas.microsoft.com/office/drawing/2014/main" val="3609622489"/>
                  </a:ext>
                </a:extLst>
              </a:tr>
              <a:tr h="370840">
                <a:tc>
                  <a:txBody>
                    <a:bodyPr/>
                    <a:lstStyle/>
                    <a:p>
                      <a:r>
                        <a:rPr lang="en-US" dirty="0"/>
                        <a:t>Prompt 3</a:t>
                      </a:r>
                      <a:endParaRPr lang="LID4096" dirty="0"/>
                    </a:p>
                  </a:txBody>
                  <a:tcPr/>
                </a:tc>
                <a:tc>
                  <a:txBody>
                    <a:bodyPr/>
                    <a:lstStyle/>
                    <a:p>
                      <a:r>
                        <a:rPr lang="en-US" dirty="0"/>
                        <a:t>0.37</a:t>
                      </a:r>
                      <a:endParaRPr lang="LID4096" dirty="0"/>
                    </a:p>
                  </a:txBody>
                  <a:tcPr/>
                </a:tc>
                <a:extLst>
                  <a:ext uri="{0D108BD9-81ED-4DB2-BD59-A6C34878D82A}">
                    <a16:rowId xmlns:a16="http://schemas.microsoft.com/office/drawing/2014/main" val="354391550"/>
                  </a:ext>
                </a:extLst>
              </a:tr>
              <a:tr h="370840">
                <a:tc>
                  <a:txBody>
                    <a:bodyPr/>
                    <a:lstStyle/>
                    <a:p>
                      <a:r>
                        <a:rPr lang="en-US" dirty="0"/>
                        <a:t>Prompt 4</a:t>
                      </a:r>
                      <a:endParaRPr lang="LID4096" dirty="0"/>
                    </a:p>
                  </a:txBody>
                  <a:tcPr/>
                </a:tc>
                <a:tc>
                  <a:txBody>
                    <a:bodyPr/>
                    <a:lstStyle/>
                    <a:p>
                      <a:r>
                        <a:rPr lang="en-US" dirty="0"/>
                        <a:t>0.37</a:t>
                      </a:r>
                      <a:endParaRPr lang="LID4096" dirty="0"/>
                    </a:p>
                  </a:txBody>
                  <a:tcPr/>
                </a:tc>
                <a:extLst>
                  <a:ext uri="{0D108BD9-81ED-4DB2-BD59-A6C34878D82A}">
                    <a16:rowId xmlns:a16="http://schemas.microsoft.com/office/drawing/2014/main" val="2662743598"/>
                  </a:ext>
                </a:extLst>
              </a:tr>
            </a:tbl>
          </a:graphicData>
        </a:graphic>
      </p:graphicFrame>
    </p:spTree>
    <p:extLst>
      <p:ext uri="{BB962C8B-B14F-4D97-AF65-F5344CB8AC3E}">
        <p14:creationId xmlns:p14="http://schemas.microsoft.com/office/powerpoint/2010/main" val="293919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7353C-CAAC-C637-11EF-E2E07E00BE0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E883C8F-9A22-3F5F-B769-D528C245B03A}"/>
              </a:ext>
            </a:extLst>
          </p:cNvPr>
          <p:cNvPicPr>
            <a:picLocks noChangeAspect="1"/>
          </p:cNvPicPr>
          <p:nvPr/>
        </p:nvPicPr>
        <p:blipFill>
          <a:blip r:embed="rId3"/>
          <a:stretch>
            <a:fillRect/>
          </a:stretch>
        </p:blipFill>
        <p:spPr>
          <a:xfrm>
            <a:off x="1584507" y="1660075"/>
            <a:ext cx="9341164" cy="1768925"/>
          </a:xfrm>
          <a:prstGeom prst="rect">
            <a:avLst/>
          </a:prstGeom>
        </p:spPr>
      </p:pic>
      <p:sp>
        <p:nvSpPr>
          <p:cNvPr id="2" name="Title 1">
            <a:extLst>
              <a:ext uri="{FF2B5EF4-FFF2-40B4-BE49-F238E27FC236}">
                <a16:creationId xmlns:a16="http://schemas.microsoft.com/office/drawing/2014/main" id="{16986696-BADF-60BF-FF81-018A0B34658D}"/>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Results:  examples</a:t>
            </a:r>
          </a:p>
        </p:txBody>
      </p:sp>
      <p:sp>
        <p:nvSpPr>
          <p:cNvPr id="18" name="Rectangle 17">
            <a:extLst>
              <a:ext uri="{FF2B5EF4-FFF2-40B4-BE49-F238E27FC236}">
                <a16:creationId xmlns:a16="http://schemas.microsoft.com/office/drawing/2014/main" id="{28EA79FC-F02E-2183-5779-04167AF5C1D8}"/>
              </a:ext>
            </a:extLst>
          </p:cNvPr>
          <p:cNvSpPr/>
          <p:nvPr/>
        </p:nvSpPr>
        <p:spPr>
          <a:xfrm>
            <a:off x="1389447" y="3060596"/>
            <a:ext cx="9731283" cy="1014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23" name="Picture 22">
            <a:extLst>
              <a:ext uri="{FF2B5EF4-FFF2-40B4-BE49-F238E27FC236}">
                <a16:creationId xmlns:a16="http://schemas.microsoft.com/office/drawing/2014/main" id="{1E4E0FC3-C1FF-0D87-3DEE-DFD2ABF814BC}"/>
              </a:ext>
            </a:extLst>
          </p:cNvPr>
          <p:cNvPicPr>
            <a:picLocks noChangeAspect="1"/>
          </p:cNvPicPr>
          <p:nvPr/>
        </p:nvPicPr>
        <p:blipFill>
          <a:blip r:embed="rId4"/>
          <a:stretch>
            <a:fillRect/>
          </a:stretch>
        </p:blipFill>
        <p:spPr>
          <a:xfrm>
            <a:off x="278297" y="7166112"/>
            <a:ext cx="11297477" cy="2445182"/>
          </a:xfrm>
          <a:prstGeom prst="rect">
            <a:avLst/>
          </a:prstGeom>
        </p:spPr>
      </p:pic>
      <p:sp>
        <p:nvSpPr>
          <p:cNvPr id="8" name="Rectangle 7">
            <a:extLst>
              <a:ext uri="{FF2B5EF4-FFF2-40B4-BE49-F238E27FC236}">
                <a16:creationId xmlns:a16="http://schemas.microsoft.com/office/drawing/2014/main" id="{4908F1CA-6909-F6ED-CD66-23FC8D4DC7B5}"/>
              </a:ext>
            </a:extLst>
          </p:cNvPr>
          <p:cNvSpPr/>
          <p:nvPr/>
        </p:nvSpPr>
        <p:spPr>
          <a:xfrm>
            <a:off x="1502091" y="2737574"/>
            <a:ext cx="9731283" cy="1014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Rectangle 8">
            <a:extLst>
              <a:ext uri="{FF2B5EF4-FFF2-40B4-BE49-F238E27FC236}">
                <a16:creationId xmlns:a16="http://schemas.microsoft.com/office/drawing/2014/main" id="{852DEC80-9174-B3BC-5E27-3D523A648835}"/>
              </a:ext>
            </a:extLst>
          </p:cNvPr>
          <p:cNvSpPr/>
          <p:nvPr/>
        </p:nvSpPr>
        <p:spPr>
          <a:xfrm>
            <a:off x="1502091" y="2353897"/>
            <a:ext cx="9731283" cy="10144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Tree>
    <p:extLst>
      <p:ext uri="{BB962C8B-B14F-4D97-AF65-F5344CB8AC3E}">
        <p14:creationId xmlns:p14="http://schemas.microsoft.com/office/powerpoint/2010/main" val="173989560"/>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8D258-8BC0-73D8-3C97-8D26A3545311}"/>
            </a:ext>
          </a:extLst>
        </p:cNvPr>
        <p:cNvGrpSpPr/>
        <p:nvPr/>
      </p:nvGrpSpPr>
      <p:grpSpPr>
        <a:xfrm>
          <a:off x="0" y="0"/>
          <a:ext cx="0" cy="0"/>
          <a:chOff x="0" y="0"/>
          <a:chExt cx="0" cy="0"/>
        </a:xfrm>
      </p:grpSpPr>
      <p:graphicFrame>
        <p:nvGraphicFramePr>
          <p:cNvPr id="19" name="Table Placeholder 3">
            <a:extLst>
              <a:ext uri="{FF2B5EF4-FFF2-40B4-BE49-F238E27FC236}">
                <a16:creationId xmlns:a16="http://schemas.microsoft.com/office/drawing/2014/main" id="{83EC3C80-C745-E45A-91EC-751CE6BEA74B}"/>
              </a:ext>
            </a:extLst>
          </p:cNvPr>
          <p:cNvGraphicFramePr>
            <a:graphicFrameLocks noGrp="1"/>
          </p:cNvGraphicFramePr>
          <p:nvPr>
            <p:ph type="tbl" sz="quarter" idx="13"/>
            <p:extLst>
              <p:ext uri="{D42A27DB-BD31-4B8C-83A1-F6EECF244321}">
                <p14:modId xmlns:p14="http://schemas.microsoft.com/office/powerpoint/2010/main" val="621872533"/>
              </p:ext>
            </p:extLst>
          </p:nvPr>
        </p:nvGraphicFramePr>
        <p:xfrm>
          <a:off x="2152650" y="1902647"/>
          <a:ext cx="7886700" cy="3011571"/>
        </p:xfrm>
        <a:graphic>
          <a:graphicData uri="http://schemas.openxmlformats.org/drawingml/2006/table">
            <a:tbl>
              <a:tblPr firstRow="1" bandRow="1">
                <a:tableStyleId>{9DCAF9ED-07DC-4A11-8D7F-57B35C25682E}</a:tableStyleId>
              </a:tblPr>
              <a:tblGrid>
                <a:gridCol w="2628900">
                  <a:extLst>
                    <a:ext uri="{9D8B030D-6E8A-4147-A177-3AD203B41FA5}">
                      <a16:colId xmlns:a16="http://schemas.microsoft.com/office/drawing/2014/main" val="2382218087"/>
                    </a:ext>
                  </a:extLst>
                </a:gridCol>
                <a:gridCol w="2628900">
                  <a:extLst>
                    <a:ext uri="{9D8B030D-6E8A-4147-A177-3AD203B41FA5}">
                      <a16:colId xmlns:a16="http://schemas.microsoft.com/office/drawing/2014/main" val="4277526474"/>
                    </a:ext>
                  </a:extLst>
                </a:gridCol>
                <a:gridCol w="2628900">
                  <a:extLst>
                    <a:ext uri="{9D8B030D-6E8A-4147-A177-3AD203B41FA5}">
                      <a16:colId xmlns:a16="http://schemas.microsoft.com/office/drawing/2014/main" val="2438884888"/>
                    </a:ext>
                  </a:extLst>
                </a:gridCol>
              </a:tblGrid>
              <a:tr h="598946">
                <a:tc>
                  <a:txBody>
                    <a:bodyPr/>
                    <a:lstStyle/>
                    <a:p>
                      <a:pPr algn="ctr"/>
                      <a:endParaRPr lang="en-US" b="0" i="0" dirty="0">
                        <a:latin typeface="+mn-lt"/>
                      </a:endParaRPr>
                    </a:p>
                  </a:txBody>
                  <a:tcPr anchor="ctr"/>
                </a:tc>
                <a:tc>
                  <a:txBody>
                    <a:bodyPr/>
                    <a:lstStyle/>
                    <a:p>
                      <a:pPr algn="ctr"/>
                      <a:r>
                        <a:rPr lang="en-US" sz="1600" b="0" i="0" dirty="0">
                          <a:latin typeface="+mn-lt"/>
                        </a:rPr>
                        <a:t>Title Average Absolute Emotional Resonance Score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rPr>
                        <a:t>Predicted Title Average Absolute Emotional Resonance Score</a:t>
                      </a:r>
                    </a:p>
                  </a:txBody>
                  <a:tcPr anchor="ctr"/>
                </a:tc>
                <a:extLst>
                  <a:ext uri="{0D108BD9-81ED-4DB2-BD59-A6C34878D82A}">
                    <a16:rowId xmlns:a16="http://schemas.microsoft.com/office/drawing/2014/main" val="2857107962"/>
                  </a:ext>
                </a:extLst>
              </a:tr>
              <a:tr h="598946">
                <a:tc>
                  <a:txBody>
                    <a:bodyPr/>
                    <a:lstStyle/>
                    <a:p>
                      <a:pPr algn="ctr"/>
                      <a:r>
                        <a:rPr lang="en-US" b="0" i="0" dirty="0">
                          <a:latin typeface="+mn-lt"/>
                        </a:rPr>
                        <a:t>Prompt 1</a:t>
                      </a:r>
                    </a:p>
                  </a:txBody>
                  <a:tcPr anchor="ctr"/>
                </a:tc>
                <a:tc>
                  <a:txBody>
                    <a:bodyPr/>
                    <a:lstStyle/>
                    <a:p>
                      <a:pPr algn="ctr"/>
                      <a:r>
                        <a:rPr lang="en-US" b="1" i="0" dirty="0">
                          <a:latin typeface="+mn-lt"/>
                        </a:rPr>
                        <a:t>0.33</a:t>
                      </a:r>
                    </a:p>
                  </a:txBody>
                  <a:tcPr anchor="ctr"/>
                </a:tc>
                <a:tc>
                  <a:txBody>
                    <a:bodyPr/>
                    <a:lstStyle/>
                    <a:p>
                      <a:pPr algn="ctr"/>
                      <a:r>
                        <a:rPr lang="en-US" b="0" i="0" dirty="0">
                          <a:latin typeface="+mn-lt"/>
                        </a:rPr>
                        <a:t>0.32</a:t>
                      </a:r>
                    </a:p>
                  </a:txBody>
                  <a:tcPr anchor="ctr"/>
                </a:tc>
                <a:extLst>
                  <a:ext uri="{0D108BD9-81ED-4DB2-BD59-A6C34878D82A}">
                    <a16:rowId xmlns:a16="http://schemas.microsoft.com/office/drawing/2014/main" val="1671386868"/>
                  </a:ext>
                </a:extLst>
              </a:tr>
              <a:tr h="598946">
                <a:tc>
                  <a:txBody>
                    <a:bodyPr/>
                    <a:lstStyle/>
                    <a:p>
                      <a:pPr algn="ctr"/>
                      <a:r>
                        <a:rPr lang="en-US" b="0" i="0" dirty="0">
                          <a:latin typeface="+mn-lt"/>
                        </a:rPr>
                        <a:t>Prompt 2</a:t>
                      </a:r>
                    </a:p>
                  </a:txBody>
                  <a:tcPr anchor="ctr"/>
                </a:tc>
                <a:tc>
                  <a:txBody>
                    <a:bodyPr/>
                    <a:lstStyle/>
                    <a:p>
                      <a:pPr algn="ctr"/>
                      <a:r>
                        <a:rPr lang="en-US" b="1" i="0" dirty="0">
                          <a:latin typeface="+mn-lt"/>
                        </a:rPr>
                        <a:t>0.35</a:t>
                      </a:r>
                    </a:p>
                  </a:txBody>
                  <a:tcPr anchor="ctr"/>
                </a:tc>
                <a:tc>
                  <a:txBody>
                    <a:bodyPr/>
                    <a:lstStyle/>
                    <a:p>
                      <a:pPr algn="ctr"/>
                      <a:r>
                        <a:rPr lang="en-US" b="0" i="0" dirty="0">
                          <a:latin typeface="+mn-lt"/>
                        </a:rPr>
                        <a:t>0.33</a:t>
                      </a:r>
                    </a:p>
                  </a:txBody>
                  <a:tcPr anchor="ctr"/>
                </a:tc>
                <a:extLst>
                  <a:ext uri="{0D108BD9-81ED-4DB2-BD59-A6C34878D82A}">
                    <a16:rowId xmlns:a16="http://schemas.microsoft.com/office/drawing/2014/main" val="380626418"/>
                  </a:ext>
                </a:extLst>
              </a:tr>
              <a:tr h="615787">
                <a:tc>
                  <a:txBody>
                    <a:bodyPr/>
                    <a:lstStyle/>
                    <a:p>
                      <a:pPr algn="ctr"/>
                      <a:r>
                        <a:rPr lang="en-US" b="0" i="0" dirty="0">
                          <a:latin typeface="+mn-lt"/>
                        </a:rPr>
                        <a:t>Prompt 3</a:t>
                      </a:r>
                    </a:p>
                  </a:txBody>
                  <a:tcPr anchor="ctr"/>
                </a:tc>
                <a:tc>
                  <a:txBody>
                    <a:bodyPr/>
                    <a:lstStyle/>
                    <a:p>
                      <a:pPr algn="ctr"/>
                      <a:r>
                        <a:rPr lang="en-US" b="0" i="0" dirty="0">
                          <a:latin typeface="+mn-lt"/>
                        </a:rPr>
                        <a:t>0.36</a:t>
                      </a:r>
                    </a:p>
                  </a:txBody>
                  <a:tcPr anchor="ctr"/>
                </a:tc>
                <a:tc>
                  <a:txBody>
                    <a:bodyPr/>
                    <a:lstStyle/>
                    <a:p>
                      <a:pPr algn="ctr"/>
                      <a:r>
                        <a:rPr lang="en-US" b="1" i="0" dirty="0">
                          <a:latin typeface="+mn-lt"/>
                        </a:rPr>
                        <a:t>0.38</a:t>
                      </a:r>
                    </a:p>
                  </a:txBody>
                  <a:tcPr anchor="ctr"/>
                </a:tc>
                <a:extLst>
                  <a:ext uri="{0D108BD9-81ED-4DB2-BD59-A6C34878D82A}">
                    <a16:rowId xmlns:a16="http://schemas.microsoft.com/office/drawing/2014/main" val="2132482967"/>
                  </a:ext>
                </a:extLst>
              </a:tr>
              <a:tr h="598946">
                <a:tc>
                  <a:txBody>
                    <a:bodyPr/>
                    <a:lstStyle/>
                    <a:p>
                      <a:pPr algn="ctr"/>
                      <a:r>
                        <a:rPr lang="en-US" b="0" i="0" dirty="0">
                          <a:latin typeface="+mn-lt"/>
                        </a:rPr>
                        <a:t>Prompt 4</a:t>
                      </a:r>
                    </a:p>
                  </a:txBody>
                  <a:tcPr anchor="ctr"/>
                </a:tc>
                <a:tc>
                  <a:txBody>
                    <a:bodyPr/>
                    <a:lstStyle/>
                    <a:p>
                      <a:pPr algn="ctr"/>
                      <a:r>
                        <a:rPr lang="en-US" b="1" i="0" dirty="0">
                          <a:latin typeface="+mn-lt"/>
                        </a:rPr>
                        <a:t>0.36</a:t>
                      </a:r>
                    </a:p>
                  </a:txBody>
                  <a:tcPr anchor="ctr"/>
                </a:tc>
                <a:tc>
                  <a:txBody>
                    <a:bodyPr/>
                    <a:lstStyle/>
                    <a:p>
                      <a:pPr algn="ctr"/>
                      <a:r>
                        <a:rPr lang="en-US" b="0" i="0" dirty="0">
                          <a:latin typeface="+mn-lt"/>
                        </a:rPr>
                        <a:t>0.35</a:t>
                      </a:r>
                    </a:p>
                  </a:txBody>
                  <a:tcPr anchor="ctr"/>
                </a:tc>
                <a:extLst>
                  <a:ext uri="{0D108BD9-81ED-4DB2-BD59-A6C34878D82A}">
                    <a16:rowId xmlns:a16="http://schemas.microsoft.com/office/drawing/2014/main" val="3936251906"/>
                  </a:ext>
                </a:extLst>
              </a:tr>
            </a:tbl>
          </a:graphicData>
        </a:graphic>
      </p:graphicFrame>
      <p:sp>
        <p:nvSpPr>
          <p:cNvPr id="5" name="Title 1">
            <a:extLst>
              <a:ext uri="{FF2B5EF4-FFF2-40B4-BE49-F238E27FC236}">
                <a16:creationId xmlns:a16="http://schemas.microsoft.com/office/drawing/2014/main" id="{5A0E2476-CE36-C048-9143-20DFA13CD12C}"/>
              </a:ext>
            </a:extLst>
          </p:cNvPr>
          <p:cNvSpPr txBox="1">
            <a:spLocks/>
          </p:cNvSpPr>
          <p:nvPr/>
        </p:nvSpPr>
        <p:spPr>
          <a:xfrm>
            <a:off x="1143000" y="533401"/>
            <a:ext cx="9906000" cy="713508"/>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a:latin typeface="Aptos Narrow" panose="020B0004020202020204" pitchFamily="34" charset="0"/>
              </a:rPr>
              <a:t>Results</a:t>
            </a:r>
            <a:endParaRPr lang="en-US" b="1" dirty="0">
              <a:latin typeface="Aptos Narrow" panose="020B0004020202020204" pitchFamily="34" charset="0"/>
            </a:endParaRPr>
          </a:p>
        </p:txBody>
      </p:sp>
    </p:spTree>
    <p:extLst>
      <p:ext uri="{BB962C8B-B14F-4D97-AF65-F5344CB8AC3E}">
        <p14:creationId xmlns:p14="http://schemas.microsoft.com/office/powerpoint/2010/main" val="742397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48542-FCE1-3AE6-C6C9-17975609DF70}"/>
              </a:ext>
            </a:extLst>
          </p:cNvPr>
          <p:cNvSpPr>
            <a:spLocks noGrp="1"/>
          </p:cNvSpPr>
          <p:nvPr>
            <p:ph sz="half" idx="14"/>
          </p:nvPr>
        </p:nvSpPr>
        <p:spPr>
          <a:xfrm>
            <a:off x="838200" y="1439029"/>
            <a:ext cx="10210800" cy="1944251"/>
          </a:xfrm>
          <a:noFill/>
        </p:spPr>
        <p:txBody>
          <a:bodyPr vert="horz" lIns="91440" tIns="45720" rIns="91440" bIns="45720" rtlCol="0" anchor="t">
            <a:normAutofit/>
          </a:bodyPr>
          <a:lstStyle/>
          <a:p>
            <a:pPr lvl="1"/>
            <a:r>
              <a:rPr lang="en-US" dirty="0"/>
              <a:t>Small (7b parameter) models can achieve reasonable degree of semantic similarity when predicting titles</a:t>
            </a:r>
          </a:p>
          <a:p>
            <a:pPr lvl="1"/>
            <a:r>
              <a:rPr lang="en-US" dirty="0"/>
              <a:t>Phrasing prompts can have significant impact on outcome: Queries that are more descriptive and clear, without much room of freedom, generally produce better outcomes.</a:t>
            </a:r>
          </a:p>
          <a:p>
            <a:pPr lvl="1"/>
            <a:r>
              <a:rPr lang="en-US" dirty="0"/>
              <a:t>Humans remain better at expressing emotion: AI model struggles to express emotions even when explicitly told to do so.</a:t>
            </a:r>
          </a:p>
        </p:txBody>
      </p:sp>
      <p:sp>
        <p:nvSpPr>
          <p:cNvPr id="7" name="Title 1">
            <a:extLst>
              <a:ext uri="{FF2B5EF4-FFF2-40B4-BE49-F238E27FC236}">
                <a16:creationId xmlns:a16="http://schemas.microsoft.com/office/drawing/2014/main" id="{65180B77-9F87-EE26-7727-6C9044D6882E}"/>
              </a:ext>
            </a:extLst>
          </p:cNvPr>
          <p:cNvSpPr txBox="1">
            <a:spLocks/>
          </p:cNvSpPr>
          <p:nvPr/>
        </p:nvSpPr>
        <p:spPr>
          <a:xfrm>
            <a:off x="1143000" y="533401"/>
            <a:ext cx="9906000" cy="713508"/>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dirty="0">
                <a:latin typeface="Aptos Narrow" panose="020B0004020202020204" pitchFamily="34" charset="0"/>
              </a:rPr>
              <a:t>Conclusion</a:t>
            </a:r>
          </a:p>
        </p:txBody>
      </p:sp>
      <p:sp>
        <p:nvSpPr>
          <p:cNvPr id="2" name="Title 1">
            <a:extLst>
              <a:ext uri="{FF2B5EF4-FFF2-40B4-BE49-F238E27FC236}">
                <a16:creationId xmlns:a16="http://schemas.microsoft.com/office/drawing/2014/main" id="{E3DFED59-35FC-7CBE-4054-69A5227F1DE9}"/>
              </a:ext>
            </a:extLst>
          </p:cNvPr>
          <p:cNvSpPr txBox="1">
            <a:spLocks/>
          </p:cNvSpPr>
          <p:nvPr/>
        </p:nvSpPr>
        <p:spPr>
          <a:xfrm>
            <a:off x="1143000" y="3721566"/>
            <a:ext cx="9906000" cy="713508"/>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dirty="0">
                <a:latin typeface="Aptos Narrow" panose="020B0004020202020204" pitchFamily="34" charset="0"/>
              </a:rPr>
              <a:t>Future work</a:t>
            </a:r>
          </a:p>
        </p:txBody>
      </p:sp>
      <p:sp>
        <p:nvSpPr>
          <p:cNvPr id="4" name="Content Placeholder 2">
            <a:extLst>
              <a:ext uri="{FF2B5EF4-FFF2-40B4-BE49-F238E27FC236}">
                <a16:creationId xmlns:a16="http://schemas.microsoft.com/office/drawing/2014/main" id="{F02C6722-AFD4-0B08-97F6-551B904682EB}"/>
              </a:ext>
            </a:extLst>
          </p:cNvPr>
          <p:cNvSpPr txBox="1">
            <a:spLocks/>
          </p:cNvSpPr>
          <p:nvPr/>
        </p:nvSpPr>
        <p:spPr>
          <a:xfrm>
            <a:off x="838200" y="4593709"/>
            <a:ext cx="5257800" cy="1944251"/>
          </a:xfrm>
          <a:prstGeom prst="rect">
            <a:avLst/>
          </a:prstGeom>
          <a:noFill/>
        </p:spPr>
        <p:txBody>
          <a:bodyPr vert="horz" lIns="91440" tIns="45720" rIns="91440" bIns="45720" rtlCol="0" anchor="t">
            <a:normAutofit/>
          </a:bodyPr>
          <a:lstStyle>
            <a:lvl1pPr marL="0" indent="0" algn="l" defTabSz="914400" rtl="0" eaLnBrk="1" latinLnBrk="0" hangingPunct="1">
              <a:lnSpc>
                <a:spcPct val="100000"/>
              </a:lnSpc>
              <a:spcBef>
                <a:spcPts val="1000"/>
              </a:spcBef>
              <a:spcAft>
                <a:spcPts val="0"/>
              </a:spcAft>
              <a:buSzPct val="80000"/>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Apply same approach to larger models (e.g.GPT4o)</a:t>
            </a:r>
          </a:p>
          <a:p>
            <a:pPr lvl="1"/>
            <a:r>
              <a:rPr lang="en-US" dirty="0"/>
              <a:t>Explore adding audio features (intonation, tempo, instrumentation)</a:t>
            </a:r>
          </a:p>
          <a:p>
            <a:pPr lvl="1"/>
            <a:endParaRPr lang="en-US" dirty="0"/>
          </a:p>
        </p:txBody>
      </p:sp>
      <p:sp>
        <p:nvSpPr>
          <p:cNvPr id="5" name="Content Placeholder 2">
            <a:extLst>
              <a:ext uri="{FF2B5EF4-FFF2-40B4-BE49-F238E27FC236}">
                <a16:creationId xmlns:a16="http://schemas.microsoft.com/office/drawing/2014/main" id="{3F0363A9-28E6-4391-5932-DE439A5EC8BA}"/>
              </a:ext>
            </a:extLst>
          </p:cNvPr>
          <p:cNvSpPr txBox="1">
            <a:spLocks/>
          </p:cNvSpPr>
          <p:nvPr/>
        </p:nvSpPr>
        <p:spPr>
          <a:xfrm>
            <a:off x="6096000" y="4532749"/>
            <a:ext cx="5257800" cy="1944251"/>
          </a:xfrm>
          <a:prstGeom prst="rect">
            <a:avLst/>
          </a:prstGeom>
          <a:noFill/>
        </p:spPr>
        <p:txBody>
          <a:bodyPr vert="horz" lIns="91440" tIns="45720" rIns="91440" bIns="45720" rtlCol="0" anchor="t">
            <a:normAutofit/>
          </a:bodyPr>
          <a:lstStyle>
            <a:lvl1pPr marL="0" indent="0" algn="l" defTabSz="914400" rtl="0" eaLnBrk="1" latinLnBrk="0" hangingPunct="1">
              <a:lnSpc>
                <a:spcPct val="100000"/>
              </a:lnSpc>
              <a:spcBef>
                <a:spcPts val="1000"/>
              </a:spcBef>
              <a:spcAft>
                <a:spcPts val="0"/>
              </a:spcAft>
              <a:buSzPct val="80000"/>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Fine-tune model: Training on song data, integrate emotional resonance score</a:t>
            </a:r>
          </a:p>
          <a:p>
            <a:pPr lvl="1"/>
            <a:r>
              <a:rPr lang="en-US" dirty="0"/>
              <a:t>Expand application to movies, books, research papers, advertisements, etc. based on perceived emotional resonance </a:t>
            </a:r>
          </a:p>
        </p:txBody>
      </p:sp>
    </p:spTree>
    <p:extLst>
      <p:ext uri="{BB962C8B-B14F-4D97-AF65-F5344CB8AC3E}">
        <p14:creationId xmlns:p14="http://schemas.microsoft.com/office/powerpoint/2010/main" val="64377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277874" y="703249"/>
            <a:ext cx="4328932" cy="5617194"/>
          </a:xfrm>
          <a:noFill/>
        </p:spPr>
        <p:txBody>
          <a:bodyPr anchor="ctr">
            <a:normAutofit/>
          </a:bodyPr>
          <a:lstStyle/>
          <a:p>
            <a:r>
              <a:rPr lang="en-US" sz="2400" dirty="0"/>
              <a:t>Problem Description</a:t>
            </a:r>
          </a:p>
          <a:p>
            <a:r>
              <a:rPr lang="en-US" sz="2400" dirty="0"/>
              <a:t>Dataset and Model</a:t>
            </a:r>
          </a:p>
          <a:p>
            <a:r>
              <a:rPr lang="en-US" sz="2400" dirty="0"/>
              <a:t>Methodology</a:t>
            </a:r>
          </a:p>
          <a:p>
            <a:r>
              <a:rPr lang="en-US" sz="2400" dirty="0"/>
              <a:t>Results and Evaluation</a:t>
            </a:r>
          </a:p>
          <a:p>
            <a:r>
              <a:rPr lang="en-US" sz="2400" dirty="0"/>
              <a:t>Conclusion </a:t>
            </a:r>
          </a:p>
          <a:p>
            <a:r>
              <a:rPr lang="en-US" sz="2400" dirty="0"/>
              <a:t>Future Work</a:t>
            </a:r>
          </a:p>
        </p:txBody>
      </p:sp>
      <p:sp>
        <p:nvSpPr>
          <p:cNvPr id="5" name="Picture Placeholder 4">
            <a:extLst>
              <a:ext uri="{FF2B5EF4-FFF2-40B4-BE49-F238E27FC236}">
                <a16:creationId xmlns:a16="http://schemas.microsoft.com/office/drawing/2014/main" id="{3FC87BF1-F2BF-4DE4-E1E5-3F64C6282B00}"/>
              </a:ext>
            </a:extLst>
          </p:cNvPr>
          <p:cNvSpPr>
            <a:spLocks noGrp="1"/>
          </p:cNvSpPr>
          <p:nvPr>
            <p:ph type="pic" sz="quarter" idx="13"/>
          </p:nvPr>
        </p:nvSpPr>
        <p:spPr/>
        <p:txBody>
          <a:bodyPr/>
          <a:lstStyle/>
          <a:p>
            <a:endParaRPr lang="LID4096"/>
          </a:p>
        </p:txBody>
      </p:sp>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146159" y="685800"/>
            <a:ext cx="6238688" cy="1382233"/>
          </a:xfrm>
        </p:spPr>
        <p:txBody>
          <a:bodyPr vert="horz" lIns="91440" tIns="45720" rIns="91440" bIns="45720" rtlCol="0" anchor="ctr">
            <a:normAutofit/>
          </a:bodyPr>
          <a:lstStyle/>
          <a:p>
            <a:r>
              <a:rPr lang="en-US" sz="4400"/>
              <a:t>Problem  description</a:t>
            </a:r>
          </a:p>
        </p:txBody>
      </p:sp>
      <p:pic>
        <p:nvPicPr>
          <p:cNvPr id="7" name="Picture Placeholder 6" descr="A close-up of a computer screen&#10;&#10;Description automatically generated">
            <a:extLst>
              <a:ext uri="{FF2B5EF4-FFF2-40B4-BE49-F238E27FC236}">
                <a16:creationId xmlns:a16="http://schemas.microsoft.com/office/drawing/2014/main" id="{38C7550F-7DB1-8C28-CBDC-D4D5CF4F354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5010" r="44352"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5146158" y="2301949"/>
            <a:ext cx="6238687" cy="4022650"/>
          </a:xfrm>
        </p:spPr>
        <p:txBody>
          <a:bodyPr vert="horz" lIns="91440" tIns="45720" rIns="91440" bIns="45720" rtlCol="0">
            <a:normAutofit/>
          </a:bodyPr>
          <a:lstStyle/>
          <a:p>
            <a:pPr marL="0">
              <a:lnSpc>
                <a:spcPct val="90000"/>
              </a:lnSpc>
            </a:pPr>
            <a:r>
              <a:rPr lang="en-US" sz="1700" b="1" dirty="0"/>
              <a:t>Problem:</a:t>
            </a:r>
            <a:br>
              <a:rPr lang="en-US" sz="1700" b="1" dirty="0"/>
            </a:br>
            <a:r>
              <a:rPr lang="en-US" sz="1700" b="1" dirty="0"/>
              <a:t>	</a:t>
            </a:r>
            <a:r>
              <a:rPr lang="en-US" sz="1700" dirty="0"/>
              <a:t>Every song has a message, a meaning, a feeling, a story to be</a:t>
            </a:r>
            <a:br>
              <a:rPr lang="en-US" sz="1700" dirty="0"/>
            </a:br>
            <a:r>
              <a:rPr lang="en-US" sz="1700" dirty="0"/>
              <a:t>	told. But </a:t>
            </a:r>
            <a:r>
              <a:rPr lang="en-US" sz="1700" b="1" dirty="0"/>
              <a:t>how do we condense that story into just a few words?</a:t>
            </a:r>
          </a:p>
          <a:p>
            <a:pPr marL="0">
              <a:lnSpc>
                <a:spcPct val="90000"/>
              </a:lnSpc>
            </a:pPr>
            <a:r>
              <a:rPr lang="en-US" sz="1700" b="1" dirty="0"/>
              <a:t>Why is it important?</a:t>
            </a:r>
            <a:br>
              <a:rPr lang="en-US" sz="1700" b="1" dirty="0"/>
            </a:br>
            <a:r>
              <a:rPr lang="en-US" sz="1700" b="1" dirty="0"/>
              <a:t>	</a:t>
            </a:r>
            <a:r>
              <a:rPr lang="en-US" sz="1700" dirty="0"/>
              <a:t>Titles provide the first impression and transmit a certain </a:t>
            </a:r>
            <a:br>
              <a:rPr lang="en-US" sz="1700" dirty="0"/>
            </a:br>
            <a:r>
              <a:rPr lang="en-US" sz="1700" dirty="0"/>
              <a:t>	motion, hence making a good title crucial for the listeners</a:t>
            </a:r>
            <a:br>
              <a:rPr lang="en-US" sz="1700" dirty="0"/>
            </a:br>
            <a:r>
              <a:rPr lang="en-US" sz="1700" dirty="0"/>
              <a:t>	experience (and therefore marketing) </a:t>
            </a:r>
          </a:p>
          <a:p>
            <a:pPr marL="0">
              <a:lnSpc>
                <a:spcPct val="90000"/>
              </a:lnSpc>
            </a:pPr>
            <a:r>
              <a:rPr lang="en-US" sz="1700" b="1" dirty="0"/>
              <a:t>Challenges</a:t>
            </a:r>
            <a:br>
              <a:rPr lang="en-US" sz="1700" b="1" dirty="0"/>
            </a:br>
            <a:r>
              <a:rPr lang="en-US" sz="1700" b="1" dirty="0"/>
              <a:t>	</a:t>
            </a:r>
            <a:r>
              <a:rPr lang="en-US" sz="1700" dirty="0"/>
              <a:t>Songs are often abstract and include figures of speech (e.g.</a:t>
            </a:r>
            <a:br>
              <a:rPr lang="en-US" sz="1700" dirty="0"/>
            </a:br>
            <a:r>
              <a:rPr lang="en-US" sz="1700" dirty="0"/>
              <a:t>	metaphors, similes, etc.) which are difficult to capture by AI</a:t>
            </a:r>
          </a:p>
          <a:p>
            <a:pPr marL="0" indent="0">
              <a:lnSpc>
                <a:spcPct val="90000"/>
              </a:lnSpc>
              <a:buNone/>
            </a:pPr>
            <a:r>
              <a:rPr lang="en-US" sz="1700" b="1" dirty="0"/>
              <a:t>	</a:t>
            </a:r>
            <a:r>
              <a:rPr lang="en-US" sz="1700" dirty="0"/>
              <a:t>Balancing creativity and semantic relevance</a:t>
            </a:r>
            <a:endParaRPr lang="en-US" sz="1700" b="1" dirty="0"/>
          </a:p>
          <a:p>
            <a:pPr marL="0">
              <a:lnSpc>
                <a:spcPct val="90000"/>
              </a:lnSpc>
            </a:pPr>
            <a:endParaRPr lang="en-US" sz="1700" b="1" dirty="0"/>
          </a:p>
        </p:txBody>
      </p:sp>
      <p:cxnSp>
        <p:nvCxnSpPr>
          <p:cNvPr id="28" name="Straight Connector 27">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524000" y="1321787"/>
            <a:ext cx="9144000" cy="808038"/>
          </a:xfrm>
          <a:noFill/>
        </p:spPr>
        <p:txBody>
          <a:bodyPr anchor="b"/>
          <a:lstStyle/>
          <a:p>
            <a:r>
              <a:rPr lang="en-US" b="1" dirty="0">
                <a:latin typeface="Aptos Narrow" panose="020B0004020202020204" pitchFamily="34" charset="0"/>
              </a:rPr>
              <a:t>The  goal</a:t>
            </a:r>
          </a:p>
        </p:txBody>
      </p:sp>
      <p:sp>
        <p:nvSpPr>
          <p:cNvPr id="2" name="Content Placeholder 2">
            <a:extLst>
              <a:ext uri="{FF2B5EF4-FFF2-40B4-BE49-F238E27FC236}">
                <a16:creationId xmlns:a16="http://schemas.microsoft.com/office/drawing/2014/main" id="{AA8177D6-547C-C713-3754-344E370DFF52}"/>
              </a:ext>
            </a:extLst>
          </p:cNvPr>
          <p:cNvSpPr txBox="1">
            <a:spLocks/>
          </p:cNvSpPr>
          <p:nvPr/>
        </p:nvSpPr>
        <p:spPr>
          <a:xfrm>
            <a:off x="2625147" y="2227038"/>
            <a:ext cx="6941703" cy="1003842"/>
          </a:xfrm>
          <a:prstGeom prst="rect">
            <a:avLst/>
          </a:prstGeom>
          <a:noFill/>
        </p:spPr>
        <p:txBody>
          <a:bodyPr vert="horz" lIns="91440" tIns="45720" rIns="91440" bIns="45720" rtlCol="0" anchor="t">
            <a:normAutofit fontScale="850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buAutoNum type="arabicPeriod"/>
            </a:pPr>
            <a:r>
              <a:rPr lang="en-US" sz="2000" b="1" dirty="0">
                <a:latin typeface="Aptos Narrow" panose="020B0004020202020204" pitchFamily="34" charset="0"/>
              </a:rPr>
              <a:t>Predict song titles based on lyrics using AI and different prompts</a:t>
            </a:r>
          </a:p>
          <a:p>
            <a:pPr marL="457200" indent="-457200" algn="ctr">
              <a:buAutoNum type="arabicPeriod"/>
            </a:pPr>
            <a:r>
              <a:rPr lang="en-US" sz="2000" b="1" dirty="0">
                <a:latin typeface="Aptos Narrow" panose="020B0004020202020204" pitchFamily="34" charset="0"/>
              </a:rPr>
              <a:t>Evaluate the performances of both in terms of semantic similarity</a:t>
            </a:r>
          </a:p>
          <a:p>
            <a:pPr marL="457200" indent="-457200" algn="ctr">
              <a:buAutoNum type="arabicPeriod"/>
            </a:pPr>
            <a:r>
              <a:rPr lang="en-US" sz="2000" b="1" dirty="0">
                <a:latin typeface="Aptos Narrow" panose="020B0004020202020204" pitchFamily="34" charset="0"/>
              </a:rPr>
              <a:t>Compare and contrast the emotional resonance of the (predicted) title</a:t>
            </a:r>
          </a:p>
        </p:txBody>
      </p:sp>
      <p:sp>
        <p:nvSpPr>
          <p:cNvPr id="4" name="Title 2">
            <a:extLst>
              <a:ext uri="{FF2B5EF4-FFF2-40B4-BE49-F238E27FC236}">
                <a16:creationId xmlns:a16="http://schemas.microsoft.com/office/drawing/2014/main" id="{C857A330-37B0-BBB9-DB07-A5867D5FFF5B}"/>
              </a:ext>
            </a:extLst>
          </p:cNvPr>
          <p:cNvSpPr txBox="1">
            <a:spLocks/>
          </p:cNvSpPr>
          <p:nvPr/>
        </p:nvSpPr>
        <p:spPr>
          <a:xfrm>
            <a:off x="1524000" y="3780843"/>
            <a:ext cx="9144000" cy="808038"/>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b="1" dirty="0">
                <a:latin typeface="Aptos Narrow" panose="020B0004020202020204" pitchFamily="34" charset="0"/>
              </a:rPr>
              <a:t>Research  question</a:t>
            </a:r>
          </a:p>
        </p:txBody>
      </p:sp>
      <p:sp>
        <p:nvSpPr>
          <p:cNvPr id="5" name="Content Placeholder 2">
            <a:extLst>
              <a:ext uri="{FF2B5EF4-FFF2-40B4-BE49-F238E27FC236}">
                <a16:creationId xmlns:a16="http://schemas.microsoft.com/office/drawing/2014/main" id="{4A7222A4-0733-9BA1-D8D3-A1CFC0308A2A}"/>
              </a:ext>
            </a:extLst>
          </p:cNvPr>
          <p:cNvSpPr txBox="1">
            <a:spLocks/>
          </p:cNvSpPr>
          <p:nvPr/>
        </p:nvSpPr>
        <p:spPr>
          <a:xfrm>
            <a:off x="2625147" y="4860556"/>
            <a:ext cx="6941703" cy="630987"/>
          </a:xfrm>
          <a:prstGeom prst="rect">
            <a:avLst/>
          </a:prstGeom>
          <a:noFill/>
        </p:spPr>
        <p:txBody>
          <a:bodyPr vert="horz" lIns="91440" tIns="45720" rIns="91440" bIns="45720" rtlCol="0" anchor="t">
            <a:normAutofit fontScale="775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Aptos Narrow" panose="020B0004020202020204" pitchFamily="34" charset="0"/>
              </a:rPr>
              <a:t>What is the impact of prompt engineering on the semantic accuracy, emotional resonance, and strength of AI-generated song titles?</a:t>
            </a:r>
          </a:p>
        </p:txBody>
      </p:sp>
    </p:spTree>
    <p:extLst>
      <p:ext uri="{BB962C8B-B14F-4D97-AF65-F5344CB8AC3E}">
        <p14:creationId xmlns:p14="http://schemas.microsoft.com/office/powerpoint/2010/main" val="82108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954712" y="589280"/>
            <a:ext cx="5028566" cy="903316"/>
          </a:xfrm>
          <a:noFill/>
        </p:spPr>
        <p:txBody>
          <a:bodyPr>
            <a:noAutofit/>
          </a:bodyPr>
          <a:lstStyle/>
          <a:p>
            <a:r>
              <a:rPr lang="en-US" b="1" dirty="0">
                <a:latin typeface="Aptos Narrow" panose="020B0004020202020204" pitchFamily="34" charset="0"/>
              </a:rPr>
              <a:t>Dataset  &amp;  Model</a:t>
            </a:r>
          </a:p>
        </p:txBody>
      </p:sp>
      <p:sp>
        <p:nvSpPr>
          <p:cNvPr id="5" name="Subtitle 4">
            <a:extLst>
              <a:ext uri="{FF2B5EF4-FFF2-40B4-BE49-F238E27FC236}">
                <a16:creationId xmlns:a16="http://schemas.microsoft.com/office/drawing/2014/main" id="{A7400764-26B7-4151-AEB3-5408F0159936}"/>
              </a:ext>
            </a:extLst>
          </p:cNvPr>
          <p:cNvSpPr>
            <a:spLocks noGrp="1"/>
          </p:cNvSpPr>
          <p:nvPr>
            <p:ph type="subTitle" idx="1"/>
          </p:nvPr>
        </p:nvSpPr>
        <p:spPr>
          <a:xfrm>
            <a:off x="5954710" y="1710120"/>
            <a:ext cx="5028565" cy="2000820"/>
          </a:xfrm>
          <a:ln w="12700">
            <a:noFill/>
          </a:ln>
        </p:spPr>
        <p:txBody>
          <a:bodyPr/>
          <a:lstStyle/>
          <a:p>
            <a:r>
              <a:rPr lang="en-US" u="sng" dirty="0"/>
              <a:t>Data</a:t>
            </a:r>
          </a:p>
          <a:p>
            <a:pPr marL="285750" indent="-285750">
              <a:buFont typeface="Arial" panose="020B0604020202020204" pitchFamily="34" charset="0"/>
              <a:buChar char="•"/>
            </a:pPr>
            <a:r>
              <a:rPr lang="en-US" dirty="0"/>
              <a:t>21 artists</a:t>
            </a:r>
          </a:p>
          <a:p>
            <a:pPr marL="285750" indent="-285750">
              <a:buFont typeface="Arial" panose="020B0604020202020204" pitchFamily="34" charset="0"/>
              <a:buChar char="•"/>
            </a:pPr>
            <a:r>
              <a:rPr lang="en-US" dirty="0"/>
              <a:t>12,054 total songs</a:t>
            </a:r>
          </a:p>
          <a:p>
            <a:pPr marL="285750" indent="-285750">
              <a:buFont typeface="Arial" panose="020B0604020202020204" pitchFamily="34" charset="0"/>
              <a:buChar char="•"/>
            </a:pPr>
            <a:r>
              <a:rPr lang="en-US" dirty="0"/>
              <a:t>Artist, </a:t>
            </a:r>
            <a:r>
              <a:rPr lang="en-US" dirty="0">
                <a:solidFill>
                  <a:schemeClr val="accent2">
                    <a:lumMod val="75000"/>
                  </a:schemeClr>
                </a:solidFill>
              </a:rPr>
              <a:t>Title</a:t>
            </a:r>
            <a:r>
              <a:rPr lang="en-US" dirty="0"/>
              <a:t>, Album, Date, </a:t>
            </a:r>
            <a:r>
              <a:rPr lang="en-US" dirty="0">
                <a:solidFill>
                  <a:schemeClr val="accent2">
                    <a:lumMod val="75000"/>
                  </a:schemeClr>
                </a:solidFill>
              </a:rPr>
              <a:t>Lyric</a:t>
            </a:r>
            <a:r>
              <a:rPr lang="en-US" dirty="0"/>
              <a:t>, Year</a:t>
            </a:r>
          </a:p>
          <a:p>
            <a:pPr marL="285750" indent="-285750">
              <a:buFont typeface="Arial" panose="020B0604020202020204" pitchFamily="34" charset="0"/>
              <a:buChar char="•"/>
            </a:pPr>
            <a:r>
              <a:rPr lang="en-US" dirty="0"/>
              <a:t>Size: 22mb</a:t>
            </a:r>
          </a:p>
          <a:p>
            <a:pPr marL="285750" indent="-285750">
              <a:buFont typeface="Arial" panose="020B0604020202020204" pitchFamily="34" charset="0"/>
              <a:buChar char="•"/>
            </a:pPr>
            <a:endParaRPr lang="LID4096" dirty="0"/>
          </a:p>
        </p:txBody>
      </p:sp>
      <p:sp>
        <p:nvSpPr>
          <p:cNvPr id="6" name="Subtitle 4">
            <a:extLst>
              <a:ext uri="{FF2B5EF4-FFF2-40B4-BE49-F238E27FC236}">
                <a16:creationId xmlns:a16="http://schemas.microsoft.com/office/drawing/2014/main" id="{CC933AF7-3ED0-3485-7DCB-095E8EDAACA3}"/>
              </a:ext>
            </a:extLst>
          </p:cNvPr>
          <p:cNvSpPr txBox="1">
            <a:spLocks/>
          </p:cNvSpPr>
          <p:nvPr/>
        </p:nvSpPr>
        <p:spPr>
          <a:xfrm>
            <a:off x="5954709" y="4035976"/>
            <a:ext cx="5028565" cy="2596472"/>
          </a:xfrm>
          <a:prstGeom prst="rect">
            <a:avLst/>
          </a:prstGeom>
          <a:ln w="12700">
            <a:noFill/>
          </a:ln>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1800" b="1" kern="1200" cap="all" baseline="0">
                <a:solidFill>
                  <a:schemeClr val="accent2"/>
                </a:solidFill>
                <a:latin typeface="+mn-lt"/>
                <a:ea typeface="+mn-ea"/>
                <a:cs typeface="+mn-cs"/>
              </a:defRPr>
            </a:lvl1pPr>
            <a:lvl2pPr marL="457200" indent="0" algn="ctr" defTabSz="914400" rtl="0" eaLnBrk="1" latinLnBrk="0" hangingPunct="1">
              <a:lnSpc>
                <a:spcPct val="100000"/>
              </a:lnSpc>
              <a:spcBef>
                <a:spcPts val="500"/>
              </a:spcBef>
              <a:buSzPct val="8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buSzPct val="8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u="sng" dirty="0"/>
              <a:t>Model:</a:t>
            </a:r>
            <a:r>
              <a:rPr lang="en-US" dirty="0"/>
              <a:t> </a:t>
            </a:r>
            <a:r>
              <a:rPr lang="en-US" b="0" dirty="0"/>
              <a:t>Pegasus-7b-slerp.Q4_K_S.gguf</a:t>
            </a:r>
          </a:p>
          <a:p>
            <a:pPr marL="285750" indent="-285750">
              <a:buFont typeface="Arial" panose="020B0604020202020204" pitchFamily="34" charset="0"/>
              <a:buChar char="•"/>
            </a:pPr>
            <a:r>
              <a:rPr lang="en-US" dirty="0"/>
              <a:t>Parameters: 7 billion </a:t>
            </a:r>
          </a:p>
          <a:p>
            <a:pPr marL="285750" indent="-285750">
              <a:buFont typeface="Arial" panose="020B0604020202020204" pitchFamily="34" charset="0"/>
              <a:buChar char="•"/>
            </a:pPr>
            <a:r>
              <a:rPr lang="en-US" dirty="0"/>
              <a:t>Transformer - based LM</a:t>
            </a:r>
          </a:p>
          <a:p>
            <a:pPr marL="285750" indent="-285750">
              <a:buFont typeface="Arial" panose="020B0604020202020204" pitchFamily="34" charset="0"/>
              <a:buChar char="•"/>
            </a:pPr>
            <a:r>
              <a:rPr lang="en-US" dirty="0"/>
              <a:t>Trained on web pages, books, articles, etc.</a:t>
            </a:r>
          </a:p>
          <a:p>
            <a:pPr marL="285750" indent="-285750">
              <a:buFont typeface="Arial" panose="020B0604020202020204" pitchFamily="34" charset="0"/>
              <a:buChar char="•"/>
            </a:pPr>
            <a:r>
              <a:rPr lang="en-US" dirty="0"/>
              <a:t>Size: 3.9GB</a:t>
            </a:r>
          </a:p>
          <a:p>
            <a:pPr marL="285750" indent="-285750">
              <a:buFont typeface="Arial" panose="020B0604020202020204" pitchFamily="34" charset="0"/>
              <a:buChar char="•"/>
            </a:pPr>
            <a:r>
              <a:rPr lang="en-US" dirty="0"/>
              <a:t>SLERP (Spherical Linear Interpolation)</a:t>
            </a:r>
          </a:p>
        </p:txBody>
      </p:sp>
      <p:pic>
        <p:nvPicPr>
          <p:cNvPr id="33" name="Picture Placeholder 32" descr="A screen shot of a computer screen&#10;&#10;Description automatically generated">
            <a:extLst>
              <a:ext uri="{FF2B5EF4-FFF2-40B4-BE49-F238E27FC236}">
                <a16:creationId xmlns:a16="http://schemas.microsoft.com/office/drawing/2014/main" id="{A1D9B19B-FF24-A5D7-2D58-5E86BEDA907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376" t="218" r="30249" b="-218"/>
          <a:stretch/>
        </p:blipFill>
        <p:spPr>
          <a:xfrm>
            <a:off x="0" y="-15875"/>
            <a:ext cx="5562600" cy="6919913"/>
          </a:xfrm>
          <a:custGeom>
            <a:avLst/>
            <a:gdLst>
              <a:gd name="connsiteX0" fmla="*/ 0 w 4946249"/>
              <a:gd name="connsiteY0" fmla="*/ 0 h 6903720"/>
              <a:gd name="connsiteX1" fmla="*/ 2719794 w 4946249"/>
              <a:gd name="connsiteY1" fmla="*/ 0 h 6903720"/>
              <a:gd name="connsiteX2" fmla="*/ 4946249 w 4946249"/>
              <a:gd name="connsiteY2" fmla="*/ 2226455 h 6903720"/>
              <a:gd name="connsiteX3" fmla="*/ 4946249 w 4946249"/>
              <a:gd name="connsiteY3" fmla="*/ 6903720 h 6903720"/>
              <a:gd name="connsiteX4" fmla="*/ 0 w 4946249"/>
              <a:gd name="connsiteY4" fmla="*/ 6903720 h 6903720"/>
              <a:gd name="connsiteX5" fmla="*/ 0 w 4946249"/>
              <a:gd name="connsiteY5" fmla="*/ 0 h 6903720"/>
              <a:gd name="connsiteX0" fmla="*/ 0 w 4946249"/>
              <a:gd name="connsiteY0" fmla="*/ 0 h 6903720"/>
              <a:gd name="connsiteX1" fmla="*/ 2719794 w 4946249"/>
              <a:gd name="connsiteY1" fmla="*/ 0 h 6903720"/>
              <a:gd name="connsiteX2" fmla="*/ 4937760 w 4946249"/>
              <a:gd name="connsiteY2" fmla="*/ 6903720 h 6903720"/>
              <a:gd name="connsiteX3" fmla="*/ 4946249 w 4946249"/>
              <a:gd name="connsiteY3" fmla="*/ 6903720 h 6903720"/>
              <a:gd name="connsiteX4" fmla="*/ 0 w 4946249"/>
              <a:gd name="connsiteY4" fmla="*/ 6903720 h 6903720"/>
              <a:gd name="connsiteX5" fmla="*/ 0 w 4946249"/>
              <a:gd name="connsiteY5" fmla="*/ 0 h 6903720"/>
              <a:gd name="connsiteX0" fmla="*/ 0 w 4946249"/>
              <a:gd name="connsiteY0" fmla="*/ 15240 h 6918960"/>
              <a:gd name="connsiteX1" fmla="*/ 3587082 w 4946249"/>
              <a:gd name="connsiteY1" fmla="*/ 0 h 6918960"/>
              <a:gd name="connsiteX2" fmla="*/ 4937760 w 4946249"/>
              <a:gd name="connsiteY2" fmla="*/ 6918960 h 6918960"/>
              <a:gd name="connsiteX3" fmla="*/ 4946249 w 4946249"/>
              <a:gd name="connsiteY3" fmla="*/ 6918960 h 6918960"/>
              <a:gd name="connsiteX4" fmla="*/ 0 w 4946249"/>
              <a:gd name="connsiteY4" fmla="*/ 6918960 h 6918960"/>
              <a:gd name="connsiteX5" fmla="*/ 0 w 4946249"/>
              <a:gd name="connsiteY5" fmla="*/ 15240 h 6918960"/>
              <a:gd name="connsiteX0" fmla="*/ 0 w 4959800"/>
              <a:gd name="connsiteY0" fmla="*/ 15240 h 6918960"/>
              <a:gd name="connsiteX1" fmla="*/ 3587082 w 4959800"/>
              <a:gd name="connsiteY1" fmla="*/ 0 h 6918960"/>
              <a:gd name="connsiteX2" fmla="*/ 4937760 w 4959800"/>
              <a:gd name="connsiteY2" fmla="*/ 6918960 h 6918960"/>
              <a:gd name="connsiteX3" fmla="*/ 4959800 w 4959800"/>
              <a:gd name="connsiteY3" fmla="*/ 6918960 h 6918960"/>
              <a:gd name="connsiteX4" fmla="*/ 0 w 4959800"/>
              <a:gd name="connsiteY4" fmla="*/ 6918960 h 6918960"/>
              <a:gd name="connsiteX5" fmla="*/ 0 w 4959800"/>
              <a:gd name="connsiteY5" fmla="*/ 15240 h 691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9800" h="6918960">
                <a:moveTo>
                  <a:pt x="0" y="15240"/>
                </a:moveTo>
                <a:lnTo>
                  <a:pt x="3587082" y="0"/>
                </a:lnTo>
                <a:lnTo>
                  <a:pt x="4937760" y="6918960"/>
                </a:lnTo>
                <a:lnTo>
                  <a:pt x="4959800" y="6918960"/>
                </a:lnTo>
                <a:lnTo>
                  <a:pt x="0" y="6918960"/>
                </a:lnTo>
                <a:lnTo>
                  <a:pt x="0" y="15240"/>
                </a:lnTo>
                <a:close/>
              </a:path>
            </a:pathLst>
          </a:custGeom>
        </p:spPr>
      </p:pic>
    </p:spTree>
    <p:extLst>
      <p:ext uri="{BB962C8B-B14F-4D97-AF65-F5344CB8AC3E}">
        <p14:creationId xmlns:p14="http://schemas.microsoft.com/office/powerpoint/2010/main" val="424203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a:t>
            </a:r>
          </a:p>
        </p:txBody>
      </p:sp>
      <p:sp>
        <p:nvSpPr>
          <p:cNvPr id="6" name="Content Placeholder 5">
            <a:extLst>
              <a:ext uri="{FF2B5EF4-FFF2-40B4-BE49-F238E27FC236}">
                <a16:creationId xmlns:a16="http://schemas.microsoft.com/office/drawing/2014/main" id="{E39E8FDA-4978-4A6C-8FE4-22EC8036A2C5}"/>
              </a:ext>
            </a:extLst>
          </p:cNvPr>
          <p:cNvSpPr>
            <a:spLocks noGrp="1"/>
          </p:cNvSpPr>
          <p:nvPr>
            <p:ph sz="half" idx="14"/>
          </p:nvPr>
        </p:nvSpPr>
        <p:spPr>
          <a:xfrm>
            <a:off x="1339272" y="2419335"/>
            <a:ext cx="1177637" cy="1440209"/>
          </a:xfrm>
          <a:ln w="19050">
            <a:solidFill>
              <a:schemeClr val="tx1"/>
            </a:solidFill>
          </a:ln>
        </p:spPr>
        <p:txBody>
          <a:bodyPr anchor="ctr">
            <a:normAutofit/>
          </a:bodyPr>
          <a:lstStyle/>
          <a:p>
            <a:pPr algn="ctr">
              <a:lnSpc>
                <a:spcPct val="150000"/>
              </a:lnSpc>
            </a:pPr>
            <a:r>
              <a:rPr lang="en-US" b="1" dirty="0"/>
              <a:t>INPUT:</a:t>
            </a:r>
          </a:p>
          <a:p>
            <a:pPr algn="ctr">
              <a:lnSpc>
                <a:spcPct val="150000"/>
              </a:lnSpc>
            </a:pPr>
            <a:r>
              <a:rPr lang="en-US" b="1" dirty="0"/>
              <a:t>Lyrics</a:t>
            </a:r>
          </a:p>
        </p:txBody>
      </p:sp>
      <p:sp>
        <p:nvSpPr>
          <p:cNvPr id="9" name="Content Placeholder 5">
            <a:extLst>
              <a:ext uri="{FF2B5EF4-FFF2-40B4-BE49-F238E27FC236}">
                <a16:creationId xmlns:a16="http://schemas.microsoft.com/office/drawing/2014/main" id="{98E6BB0E-7F65-D9A3-CAB5-67B4F520B7DF}"/>
              </a:ext>
            </a:extLst>
          </p:cNvPr>
          <p:cNvSpPr txBox="1">
            <a:spLocks/>
          </p:cNvSpPr>
          <p:nvPr/>
        </p:nvSpPr>
        <p:spPr>
          <a:xfrm>
            <a:off x="5003800" y="1817651"/>
            <a:ext cx="2184400" cy="2643576"/>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PEGASUS</a:t>
            </a:r>
            <a:endParaRPr lang="LID4096" b="1" dirty="0"/>
          </a:p>
        </p:txBody>
      </p:sp>
      <p:sp>
        <p:nvSpPr>
          <p:cNvPr id="11" name="Content Placeholder 5">
            <a:extLst>
              <a:ext uri="{FF2B5EF4-FFF2-40B4-BE49-F238E27FC236}">
                <a16:creationId xmlns:a16="http://schemas.microsoft.com/office/drawing/2014/main" id="{3162F76A-D313-90B5-D61C-05F813FFFE63}"/>
              </a:ext>
            </a:extLst>
          </p:cNvPr>
          <p:cNvSpPr txBox="1">
            <a:spLocks/>
          </p:cNvSpPr>
          <p:nvPr/>
        </p:nvSpPr>
        <p:spPr>
          <a:xfrm>
            <a:off x="9675091" y="1817651"/>
            <a:ext cx="1488209" cy="2643576"/>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b="1" dirty="0"/>
              <a:t>OUTPUT:</a:t>
            </a:r>
          </a:p>
          <a:p>
            <a:pPr algn="ctr">
              <a:lnSpc>
                <a:spcPct val="150000"/>
              </a:lnSpc>
            </a:pPr>
            <a:r>
              <a:rPr lang="en-US" b="1" dirty="0"/>
              <a:t>Song Title</a:t>
            </a:r>
            <a:endParaRPr lang="LID4096" b="1" dirty="0"/>
          </a:p>
        </p:txBody>
      </p:sp>
      <p:cxnSp>
        <p:nvCxnSpPr>
          <p:cNvPr id="13" name="Straight Arrow Connector 12">
            <a:extLst>
              <a:ext uri="{FF2B5EF4-FFF2-40B4-BE49-F238E27FC236}">
                <a16:creationId xmlns:a16="http://schemas.microsoft.com/office/drawing/2014/main" id="{36DD0C3F-22D5-9D65-E53D-A4C958385C23}"/>
              </a:ext>
            </a:extLst>
          </p:cNvPr>
          <p:cNvCxnSpPr>
            <a:cxnSpLocks/>
            <a:stCxn id="6" idx="3"/>
            <a:endCxn id="9" idx="1"/>
          </p:cNvCxnSpPr>
          <p:nvPr/>
        </p:nvCxnSpPr>
        <p:spPr>
          <a:xfrm flipV="1">
            <a:off x="2516909" y="3139439"/>
            <a:ext cx="248689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BF39F6-A632-DDFF-A7C5-262F5C7B0378}"/>
              </a:ext>
            </a:extLst>
          </p:cNvPr>
          <p:cNvCxnSpPr>
            <a:cxnSpLocks/>
          </p:cNvCxnSpPr>
          <p:nvPr/>
        </p:nvCxnSpPr>
        <p:spPr>
          <a:xfrm flipV="1">
            <a:off x="7188200" y="3139439"/>
            <a:ext cx="248689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40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EAF56-6F55-C02C-B5C1-7869A9D47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03F33-21E5-E3E7-600B-7E3285E95FD4}"/>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a:t>
            </a:r>
          </a:p>
        </p:txBody>
      </p:sp>
      <p:sp>
        <p:nvSpPr>
          <p:cNvPr id="6" name="Content Placeholder 5">
            <a:extLst>
              <a:ext uri="{FF2B5EF4-FFF2-40B4-BE49-F238E27FC236}">
                <a16:creationId xmlns:a16="http://schemas.microsoft.com/office/drawing/2014/main" id="{1774AA9B-7F4B-5A81-63D9-5A482878E0A3}"/>
              </a:ext>
            </a:extLst>
          </p:cNvPr>
          <p:cNvSpPr>
            <a:spLocks noGrp="1"/>
          </p:cNvSpPr>
          <p:nvPr>
            <p:ph sz="half" idx="14"/>
          </p:nvPr>
        </p:nvSpPr>
        <p:spPr>
          <a:xfrm>
            <a:off x="1339272" y="2410725"/>
            <a:ext cx="1177637" cy="1440209"/>
          </a:xfrm>
          <a:ln w="19050">
            <a:solidFill>
              <a:schemeClr val="tx1"/>
            </a:solidFill>
          </a:ln>
        </p:spPr>
        <p:txBody>
          <a:bodyPr anchor="ctr"/>
          <a:lstStyle/>
          <a:p>
            <a:pPr algn="ctr">
              <a:lnSpc>
                <a:spcPct val="150000"/>
              </a:lnSpc>
            </a:pPr>
            <a:r>
              <a:rPr lang="en-US" b="1" dirty="0"/>
              <a:t>INPUT:</a:t>
            </a:r>
          </a:p>
          <a:p>
            <a:pPr algn="ctr">
              <a:lnSpc>
                <a:spcPct val="150000"/>
              </a:lnSpc>
            </a:pPr>
            <a:r>
              <a:rPr lang="en-US" b="1" dirty="0"/>
              <a:t>Lyrics</a:t>
            </a:r>
          </a:p>
        </p:txBody>
      </p:sp>
      <p:sp>
        <p:nvSpPr>
          <p:cNvPr id="9" name="Content Placeholder 5">
            <a:extLst>
              <a:ext uri="{FF2B5EF4-FFF2-40B4-BE49-F238E27FC236}">
                <a16:creationId xmlns:a16="http://schemas.microsoft.com/office/drawing/2014/main" id="{42CBA25F-07F4-7C54-FFAF-51688EA95FAB}"/>
              </a:ext>
            </a:extLst>
          </p:cNvPr>
          <p:cNvSpPr txBox="1">
            <a:spLocks/>
          </p:cNvSpPr>
          <p:nvPr/>
        </p:nvSpPr>
        <p:spPr>
          <a:xfrm>
            <a:off x="5003800" y="1809041"/>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1</a:t>
            </a:r>
            <a:endParaRPr lang="LID4096" b="1" dirty="0"/>
          </a:p>
        </p:txBody>
      </p:sp>
      <p:cxnSp>
        <p:nvCxnSpPr>
          <p:cNvPr id="13" name="Straight Arrow Connector 12">
            <a:extLst>
              <a:ext uri="{FF2B5EF4-FFF2-40B4-BE49-F238E27FC236}">
                <a16:creationId xmlns:a16="http://schemas.microsoft.com/office/drawing/2014/main" id="{F8AACE71-56CD-BE03-B53C-C63FBA750D8E}"/>
              </a:ext>
            </a:extLst>
          </p:cNvPr>
          <p:cNvCxnSpPr>
            <a:cxnSpLocks/>
            <a:stCxn id="6" idx="3"/>
            <a:endCxn id="9" idx="1"/>
          </p:cNvCxnSpPr>
          <p:nvPr/>
        </p:nvCxnSpPr>
        <p:spPr>
          <a:xfrm flipV="1">
            <a:off x="2516909" y="2039783"/>
            <a:ext cx="2486891" cy="10910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02DDD6D-3C58-87D4-7B20-19D95C148BDD}"/>
              </a:ext>
            </a:extLst>
          </p:cNvPr>
          <p:cNvCxnSpPr>
            <a:cxnSpLocks/>
            <a:stCxn id="9" idx="3"/>
          </p:cNvCxnSpPr>
          <p:nvPr/>
        </p:nvCxnSpPr>
        <p:spPr>
          <a:xfrm>
            <a:off x="7188200" y="2039783"/>
            <a:ext cx="2486891" cy="10910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5">
            <a:extLst>
              <a:ext uri="{FF2B5EF4-FFF2-40B4-BE49-F238E27FC236}">
                <a16:creationId xmlns:a16="http://schemas.microsoft.com/office/drawing/2014/main" id="{51B5DA16-2030-27D3-1647-E1F0A792FB29}"/>
              </a:ext>
            </a:extLst>
          </p:cNvPr>
          <p:cNvSpPr txBox="1">
            <a:spLocks/>
          </p:cNvSpPr>
          <p:nvPr/>
        </p:nvSpPr>
        <p:spPr>
          <a:xfrm>
            <a:off x="5003800" y="2529145"/>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2</a:t>
            </a:r>
            <a:endParaRPr lang="LID4096" b="1" dirty="0"/>
          </a:p>
        </p:txBody>
      </p:sp>
      <p:sp>
        <p:nvSpPr>
          <p:cNvPr id="12" name="Content Placeholder 5">
            <a:extLst>
              <a:ext uri="{FF2B5EF4-FFF2-40B4-BE49-F238E27FC236}">
                <a16:creationId xmlns:a16="http://schemas.microsoft.com/office/drawing/2014/main" id="{5A668DBB-5F0B-3CD3-B147-3F18BCE84FFC}"/>
              </a:ext>
            </a:extLst>
          </p:cNvPr>
          <p:cNvSpPr txBox="1">
            <a:spLocks/>
          </p:cNvSpPr>
          <p:nvPr/>
        </p:nvSpPr>
        <p:spPr>
          <a:xfrm>
            <a:off x="5003800" y="3267413"/>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3</a:t>
            </a:r>
            <a:endParaRPr lang="LID4096" b="1" dirty="0"/>
          </a:p>
        </p:txBody>
      </p:sp>
      <p:sp>
        <p:nvSpPr>
          <p:cNvPr id="14" name="Content Placeholder 5">
            <a:extLst>
              <a:ext uri="{FF2B5EF4-FFF2-40B4-BE49-F238E27FC236}">
                <a16:creationId xmlns:a16="http://schemas.microsoft.com/office/drawing/2014/main" id="{68E52897-0A0D-71C4-37A6-06A37BBD6D7F}"/>
              </a:ext>
            </a:extLst>
          </p:cNvPr>
          <p:cNvSpPr txBox="1">
            <a:spLocks/>
          </p:cNvSpPr>
          <p:nvPr/>
        </p:nvSpPr>
        <p:spPr>
          <a:xfrm>
            <a:off x="5003800" y="3987517"/>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4</a:t>
            </a:r>
            <a:endParaRPr lang="LID4096" b="1" dirty="0"/>
          </a:p>
        </p:txBody>
      </p:sp>
      <p:cxnSp>
        <p:nvCxnSpPr>
          <p:cNvPr id="16" name="Straight Arrow Connector 15">
            <a:extLst>
              <a:ext uri="{FF2B5EF4-FFF2-40B4-BE49-F238E27FC236}">
                <a16:creationId xmlns:a16="http://schemas.microsoft.com/office/drawing/2014/main" id="{CE37582C-02A6-5F51-C13F-CAEB514E41A2}"/>
              </a:ext>
            </a:extLst>
          </p:cNvPr>
          <p:cNvCxnSpPr>
            <a:cxnSpLocks/>
            <a:stCxn id="6" idx="3"/>
            <a:endCxn id="10" idx="1"/>
          </p:cNvCxnSpPr>
          <p:nvPr/>
        </p:nvCxnSpPr>
        <p:spPr>
          <a:xfrm flipV="1">
            <a:off x="2516909" y="2759887"/>
            <a:ext cx="2486891" cy="3709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3D32C8B-4521-C3C7-2C3F-8D0279D64766}"/>
              </a:ext>
            </a:extLst>
          </p:cNvPr>
          <p:cNvCxnSpPr>
            <a:cxnSpLocks/>
            <a:stCxn id="6" idx="3"/>
            <a:endCxn id="12" idx="1"/>
          </p:cNvCxnSpPr>
          <p:nvPr/>
        </p:nvCxnSpPr>
        <p:spPr>
          <a:xfrm>
            <a:off x="2516909" y="3130830"/>
            <a:ext cx="2486891" cy="3673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1A0730-97B7-96FD-687C-60DC6038DE2D}"/>
              </a:ext>
            </a:extLst>
          </p:cNvPr>
          <p:cNvCxnSpPr>
            <a:cxnSpLocks/>
            <a:stCxn id="6" idx="3"/>
            <a:endCxn id="14" idx="1"/>
          </p:cNvCxnSpPr>
          <p:nvPr/>
        </p:nvCxnSpPr>
        <p:spPr>
          <a:xfrm>
            <a:off x="2516909" y="3130830"/>
            <a:ext cx="2486891" cy="1087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AC4910C-4817-A600-4147-B4AD533559B0}"/>
              </a:ext>
            </a:extLst>
          </p:cNvPr>
          <p:cNvCxnSpPr>
            <a:cxnSpLocks/>
          </p:cNvCxnSpPr>
          <p:nvPr/>
        </p:nvCxnSpPr>
        <p:spPr>
          <a:xfrm>
            <a:off x="7194574" y="2759886"/>
            <a:ext cx="2480517" cy="3709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2890BC4-7325-82FC-8715-0C60A8221928}"/>
              </a:ext>
            </a:extLst>
          </p:cNvPr>
          <p:cNvCxnSpPr>
            <a:cxnSpLocks/>
            <a:stCxn id="12" idx="3"/>
          </p:cNvCxnSpPr>
          <p:nvPr/>
        </p:nvCxnSpPr>
        <p:spPr>
          <a:xfrm flipV="1">
            <a:off x="7188200" y="3130830"/>
            <a:ext cx="2486891" cy="3673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6EE69EA-3C22-7CCE-CDC0-1D27DC65ABBF}"/>
              </a:ext>
            </a:extLst>
          </p:cNvPr>
          <p:cNvCxnSpPr>
            <a:cxnSpLocks/>
            <a:stCxn id="14" idx="3"/>
          </p:cNvCxnSpPr>
          <p:nvPr/>
        </p:nvCxnSpPr>
        <p:spPr>
          <a:xfrm flipV="1">
            <a:off x="7188200" y="3130830"/>
            <a:ext cx="2486891" cy="1087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5">
            <a:extLst>
              <a:ext uri="{FF2B5EF4-FFF2-40B4-BE49-F238E27FC236}">
                <a16:creationId xmlns:a16="http://schemas.microsoft.com/office/drawing/2014/main" id="{890B939E-D1A2-5351-265D-28777D18A376}"/>
              </a:ext>
            </a:extLst>
          </p:cNvPr>
          <p:cNvSpPr txBox="1">
            <a:spLocks/>
          </p:cNvSpPr>
          <p:nvPr/>
        </p:nvSpPr>
        <p:spPr>
          <a:xfrm>
            <a:off x="9675091" y="1809041"/>
            <a:ext cx="1488209" cy="2643576"/>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b="1" dirty="0"/>
              <a:t>OUTPUT:</a:t>
            </a:r>
          </a:p>
          <a:p>
            <a:pPr algn="ctr">
              <a:lnSpc>
                <a:spcPct val="150000"/>
              </a:lnSpc>
            </a:pPr>
            <a:r>
              <a:rPr lang="en-US" b="1" dirty="0"/>
              <a:t>Song Title</a:t>
            </a:r>
            <a:endParaRPr lang="LID4096" b="1" dirty="0"/>
          </a:p>
        </p:txBody>
      </p:sp>
      <p:graphicFrame>
        <p:nvGraphicFramePr>
          <p:cNvPr id="5" name="Table 4">
            <a:extLst>
              <a:ext uri="{FF2B5EF4-FFF2-40B4-BE49-F238E27FC236}">
                <a16:creationId xmlns:a16="http://schemas.microsoft.com/office/drawing/2014/main" id="{C7A9BF0C-FD39-515F-17E7-CE32D99A8A34}"/>
              </a:ext>
            </a:extLst>
          </p:cNvPr>
          <p:cNvGraphicFramePr>
            <a:graphicFrameLocks noGrp="1"/>
          </p:cNvGraphicFramePr>
          <p:nvPr>
            <p:extLst>
              <p:ext uri="{D42A27DB-BD31-4B8C-83A1-F6EECF244321}">
                <p14:modId xmlns:p14="http://schemas.microsoft.com/office/powerpoint/2010/main" val="2000471418"/>
              </p:ext>
            </p:extLst>
          </p:nvPr>
        </p:nvGraphicFramePr>
        <p:xfrm>
          <a:off x="1928090" y="4927600"/>
          <a:ext cx="8127999" cy="1930400"/>
        </p:xfrm>
        <a:graphic>
          <a:graphicData uri="http://schemas.openxmlformats.org/drawingml/2006/table">
            <a:tbl>
              <a:tblPr firstRow="1" bandRow="1">
                <a:tableStyleId>{9DCAF9ED-07DC-4A11-8D7F-57B35C25682E}</a:tableStyleId>
              </a:tblPr>
              <a:tblGrid>
                <a:gridCol w="1357243">
                  <a:extLst>
                    <a:ext uri="{9D8B030D-6E8A-4147-A177-3AD203B41FA5}">
                      <a16:colId xmlns:a16="http://schemas.microsoft.com/office/drawing/2014/main" val="198339157"/>
                    </a:ext>
                  </a:extLst>
                </a:gridCol>
                <a:gridCol w="4061423">
                  <a:extLst>
                    <a:ext uri="{9D8B030D-6E8A-4147-A177-3AD203B41FA5}">
                      <a16:colId xmlns:a16="http://schemas.microsoft.com/office/drawing/2014/main" val="1444756570"/>
                    </a:ext>
                  </a:extLst>
                </a:gridCol>
                <a:gridCol w="2709333">
                  <a:extLst>
                    <a:ext uri="{9D8B030D-6E8A-4147-A177-3AD203B41FA5}">
                      <a16:colId xmlns:a16="http://schemas.microsoft.com/office/drawing/2014/main" val="1901713139"/>
                    </a:ext>
                  </a:extLst>
                </a:gridCol>
              </a:tblGrid>
              <a:tr h="186045">
                <a:tc>
                  <a:txBody>
                    <a:bodyPr/>
                    <a:lstStyle/>
                    <a:p>
                      <a:endParaRPr lang="LID4096" sz="1200" dirty="0"/>
                    </a:p>
                  </a:txBody>
                  <a:tcPr/>
                </a:tc>
                <a:tc>
                  <a:txBody>
                    <a:bodyPr/>
                    <a:lstStyle/>
                    <a:p>
                      <a:r>
                        <a:rPr lang="en-US" sz="1200" dirty="0"/>
                        <a:t>Prompt</a:t>
                      </a:r>
                      <a:endParaRPr lang="LID4096" sz="1200" dirty="0"/>
                    </a:p>
                  </a:txBody>
                  <a:tcPr/>
                </a:tc>
                <a:tc>
                  <a:txBody>
                    <a:bodyPr/>
                    <a:lstStyle/>
                    <a:p>
                      <a:r>
                        <a:rPr lang="en-US" sz="1200" dirty="0"/>
                        <a:t>Idea</a:t>
                      </a:r>
                      <a:endParaRPr lang="LID4096" sz="1200" dirty="0"/>
                    </a:p>
                  </a:txBody>
                  <a:tcPr/>
                </a:tc>
                <a:extLst>
                  <a:ext uri="{0D108BD9-81ED-4DB2-BD59-A6C34878D82A}">
                    <a16:rowId xmlns:a16="http://schemas.microsoft.com/office/drawing/2014/main" val="1038762950"/>
                  </a:ext>
                </a:extLst>
              </a:tr>
              <a:tr h="370840">
                <a:tc>
                  <a:txBody>
                    <a:bodyPr/>
                    <a:lstStyle/>
                    <a:p>
                      <a:r>
                        <a:rPr lang="en-US" sz="1200" dirty="0"/>
                        <a:t>Prompt 1</a:t>
                      </a:r>
                      <a:endParaRPr lang="LID4096" sz="1200" dirty="0"/>
                    </a:p>
                  </a:txBody>
                  <a:tcPr/>
                </a:tc>
                <a:tc>
                  <a:txBody>
                    <a:bodyPr/>
                    <a:lstStyle/>
                    <a:p>
                      <a:r>
                        <a:rPr lang="en-US" sz="1200" b="0" kern="1200" dirty="0">
                          <a:solidFill>
                            <a:schemeClr val="dk1"/>
                          </a:solidFill>
                          <a:effectLst/>
                          <a:latin typeface="+mn-lt"/>
                          <a:ea typeface="+mn-ea"/>
                          <a:cs typeface="+mn-cs"/>
                        </a:rPr>
                        <a:t>"Analyze the following song lyrics and generate a concise title using only words or phrases that appear directly in the lyrics: {lyrics}"</a:t>
                      </a:r>
                    </a:p>
                  </a:txBody>
                  <a:tcPr/>
                </a:tc>
                <a:tc>
                  <a:txBody>
                    <a:bodyPr/>
                    <a:lstStyle/>
                    <a:p>
                      <a:r>
                        <a:rPr lang="en-US" sz="1200" dirty="0"/>
                        <a:t>Very detailed and instructive query</a:t>
                      </a:r>
                      <a:endParaRPr lang="LID4096" sz="1200" dirty="0"/>
                    </a:p>
                  </a:txBody>
                  <a:tcPr/>
                </a:tc>
                <a:extLst>
                  <a:ext uri="{0D108BD9-81ED-4DB2-BD59-A6C34878D82A}">
                    <a16:rowId xmlns:a16="http://schemas.microsoft.com/office/drawing/2014/main" val="4066639353"/>
                  </a:ext>
                </a:extLst>
              </a:tr>
              <a:tr h="370840">
                <a:tc>
                  <a:txBody>
                    <a:bodyPr/>
                    <a:lstStyle/>
                    <a:p>
                      <a:r>
                        <a:rPr lang="en-US" sz="1200" dirty="0"/>
                        <a:t>Prompt 2</a:t>
                      </a:r>
                      <a:endParaRPr lang="LID4096" sz="1200" dirty="0"/>
                    </a:p>
                  </a:txBody>
                  <a:tcPr/>
                </a:tc>
                <a:tc>
                  <a:txBody>
                    <a:bodyPr/>
                    <a:lstStyle/>
                    <a:p>
                      <a:r>
                        <a:rPr lang="en-US" sz="1200" b="0" kern="1200" dirty="0">
                          <a:solidFill>
                            <a:schemeClr val="dk1"/>
                          </a:solidFill>
                          <a:effectLst/>
                          <a:latin typeface="+mn-lt"/>
                          <a:ea typeface="+mn-ea"/>
                          <a:cs typeface="+mn-cs"/>
                        </a:rPr>
                        <a:t>"Find a title: {lyrics}"</a:t>
                      </a:r>
                    </a:p>
                  </a:txBody>
                  <a:tcPr/>
                </a:tc>
                <a:tc>
                  <a:txBody>
                    <a:bodyPr/>
                    <a:lstStyle/>
                    <a:p>
                      <a:r>
                        <a:rPr lang="en-US" sz="1200" dirty="0"/>
                        <a:t>Very vague</a:t>
                      </a:r>
                      <a:endParaRPr lang="LID4096" sz="1200" dirty="0"/>
                    </a:p>
                  </a:txBody>
                  <a:tcPr/>
                </a:tc>
                <a:extLst>
                  <a:ext uri="{0D108BD9-81ED-4DB2-BD59-A6C34878D82A}">
                    <a16:rowId xmlns:a16="http://schemas.microsoft.com/office/drawing/2014/main" val="3013672428"/>
                  </a:ext>
                </a:extLst>
              </a:tr>
              <a:tr h="370840">
                <a:tc>
                  <a:txBody>
                    <a:bodyPr/>
                    <a:lstStyle/>
                    <a:p>
                      <a:r>
                        <a:rPr lang="en-US" sz="1200" dirty="0"/>
                        <a:t>Prompt 3</a:t>
                      </a:r>
                      <a:endParaRPr lang="LID4096" sz="1200" dirty="0"/>
                    </a:p>
                  </a:txBody>
                  <a:tcPr/>
                </a:tc>
                <a:tc>
                  <a:txBody>
                    <a:bodyPr/>
                    <a:lstStyle/>
                    <a:p>
                      <a:r>
                        <a:rPr lang="en-US" sz="1200" b="0" kern="1200" dirty="0">
                          <a:solidFill>
                            <a:schemeClr val="dk1"/>
                          </a:solidFill>
                          <a:effectLst/>
                          <a:latin typeface="+mn-lt"/>
                          <a:ea typeface="+mn-ea"/>
                          <a:cs typeface="+mn-cs"/>
                        </a:rPr>
                        <a:t>"What would you name the following songs based on its lyrics: {lyrics}"</a:t>
                      </a:r>
                    </a:p>
                  </a:txBody>
                  <a:tcPr/>
                </a:tc>
                <a:tc>
                  <a:txBody>
                    <a:bodyPr/>
                    <a:lstStyle/>
                    <a:p>
                      <a:r>
                        <a:rPr lang="en-US" sz="1200" dirty="0"/>
                        <a:t>Instructive query giving it some freedom</a:t>
                      </a:r>
                      <a:endParaRPr lang="LID4096" sz="1200" dirty="0"/>
                    </a:p>
                  </a:txBody>
                  <a:tcPr/>
                </a:tc>
                <a:extLst>
                  <a:ext uri="{0D108BD9-81ED-4DB2-BD59-A6C34878D82A}">
                    <a16:rowId xmlns:a16="http://schemas.microsoft.com/office/drawing/2014/main" val="3917318742"/>
                  </a:ext>
                </a:extLst>
              </a:tr>
              <a:tr h="370840">
                <a:tc>
                  <a:txBody>
                    <a:bodyPr/>
                    <a:lstStyle/>
                    <a:p>
                      <a:r>
                        <a:rPr lang="en-US" sz="1200" dirty="0"/>
                        <a:t>Prompt 4</a:t>
                      </a:r>
                      <a:endParaRPr lang="LID4096"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"Summarize the following lyrics in a few key words: {lyrics}"</a:t>
                      </a:r>
                      <a:endParaRPr lang="LID4096" sz="1200" dirty="0"/>
                    </a:p>
                  </a:txBody>
                  <a:tcPr/>
                </a:tc>
                <a:tc>
                  <a:txBody>
                    <a:bodyPr/>
                    <a:lstStyle/>
                    <a:p>
                      <a:r>
                        <a:rPr lang="en-US" sz="1200" dirty="0"/>
                        <a:t>Titles are often sort of summaries</a:t>
                      </a:r>
                      <a:endParaRPr lang="LID4096" sz="1200" dirty="0"/>
                    </a:p>
                  </a:txBody>
                  <a:tcPr/>
                </a:tc>
                <a:extLst>
                  <a:ext uri="{0D108BD9-81ED-4DB2-BD59-A6C34878D82A}">
                    <a16:rowId xmlns:a16="http://schemas.microsoft.com/office/drawing/2014/main" val="2984792861"/>
                  </a:ext>
                </a:extLst>
              </a:tr>
            </a:tbl>
          </a:graphicData>
        </a:graphic>
      </p:graphicFrame>
    </p:spTree>
    <p:extLst>
      <p:ext uri="{BB962C8B-B14F-4D97-AF65-F5344CB8AC3E}">
        <p14:creationId xmlns:p14="http://schemas.microsoft.com/office/powerpoint/2010/main" val="1762711367"/>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1ED88-A65D-1D8F-FF95-2FEF0AE309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9613A-8A3F-3DE8-63E2-A3C7EE123BBA}"/>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a:t>
            </a:r>
          </a:p>
        </p:txBody>
      </p:sp>
      <p:sp>
        <p:nvSpPr>
          <p:cNvPr id="9" name="Content Placeholder 5">
            <a:extLst>
              <a:ext uri="{FF2B5EF4-FFF2-40B4-BE49-F238E27FC236}">
                <a16:creationId xmlns:a16="http://schemas.microsoft.com/office/drawing/2014/main" id="{BB653AD9-5C09-8C62-20ED-5620BFE9242E}"/>
              </a:ext>
            </a:extLst>
          </p:cNvPr>
          <p:cNvSpPr txBox="1">
            <a:spLocks/>
          </p:cNvSpPr>
          <p:nvPr/>
        </p:nvSpPr>
        <p:spPr>
          <a:xfrm>
            <a:off x="5003800" y="1809041"/>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1</a:t>
            </a:r>
            <a:endParaRPr lang="LID4096" b="1" dirty="0"/>
          </a:p>
        </p:txBody>
      </p:sp>
      <p:cxnSp>
        <p:nvCxnSpPr>
          <p:cNvPr id="13" name="Straight Arrow Connector 12">
            <a:extLst>
              <a:ext uri="{FF2B5EF4-FFF2-40B4-BE49-F238E27FC236}">
                <a16:creationId xmlns:a16="http://schemas.microsoft.com/office/drawing/2014/main" id="{A42EF704-357C-8EC5-C636-35707A6F2A64}"/>
              </a:ext>
            </a:extLst>
          </p:cNvPr>
          <p:cNvCxnSpPr>
            <a:cxnSpLocks/>
            <a:endCxn id="9" idx="1"/>
          </p:cNvCxnSpPr>
          <p:nvPr/>
        </p:nvCxnSpPr>
        <p:spPr>
          <a:xfrm flipV="1">
            <a:off x="2516909" y="2039783"/>
            <a:ext cx="2486891" cy="10910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753D9F0-69BD-BA9F-729B-D5643ECCC404}"/>
              </a:ext>
            </a:extLst>
          </p:cNvPr>
          <p:cNvCxnSpPr>
            <a:cxnSpLocks/>
            <a:stCxn id="9" idx="3"/>
            <a:endCxn id="4" idx="1"/>
          </p:cNvCxnSpPr>
          <p:nvPr/>
        </p:nvCxnSpPr>
        <p:spPr>
          <a:xfrm flipV="1">
            <a:off x="7188200" y="2036166"/>
            <a:ext cx="2485645" cy="36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5">
            <a:extLst>
              <a:ext uri="{FF2B5EF4-FFF2-40B4-BE49-F238E27FC236}">
                <a16:creationId xmlns:a16="http://schemas.microsoft.com/office/drawing/2014/main" id="{E535566D-0800-70AF-F9B0-2B37A80ACD09}"/>
              </a:ext>
            </a:extLst>
          </p:cNvPr>
          <p:cNvSpPr txBox="1">
            <a:spLocks/>
          </p:cNvSpPr>
          <p:nvPr/>
        </p:nvSpPr>
        <p:spPr>
          <a:xfrm>
            <a:off x="5003800" y="2529145"/>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2</a:t>
            </a:r>
            <a:endParaRPr lang="LID4096" b="1" dirty="0"/>
          </a:p>
        </p:txBody>
      </p:sp>
      <p:sp>
        <p:nvSpPr>
          <p:cNvPr id="12" name="Content Placeholder 5">
            <a:extLst>
              <a:ext uri="{FF2B5EF4-FFF2-40B4-BE49-F238E27FC236}">
                <a16:creationId xmlns:a16="http://schemas.microsoft.com/office/drawing/2014/main" id="{22FBB563-B819-2C7A-3CE3-0AE5629658DA}"/>
              </a:ext>
            </a:extLst>
          </p:cNvPr>
          <p:cNvSpPr txBox="1">
            <a:spLocks/>
          </p:cNvSpPr>
          <p:nvPr/>
        </p:nvSpPr>
        <p:spPr>
          <a:xfrm>
            <a:off x="5003800" y="3267413"/>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3</a:t>
            </a:r>
            <a:endParaRPr lang="LID4096" b="1" dirty="0"/>
          </a:p>
        </p:txBody>
      </p:sp>
      <p:sp>
        <p:nvSpPr>
          <p:cNvPr id="14" name="Content Placeholder 5">
            <a:extLst>
              <a:ext uri="{FF2B5EF4-FFF2-40B4-BE49-F238E27FC236}">
                <a16:creationId xmlns:a16="http://schemas.microsoft.com/office/drawing/2014/main" id="{237171A7-B104-3E0A-B7DA-2C9B074B05AA}"/>
              </a:ext>
            </a:extLst>
          </p:cNvPr>
          <p:cNvSpPr txBox="1">
            <a:spLocks/>
          </p:cNvSpPr>
          <p:nvPr/>
        </p:nvSpPr>
        <p:spPr>
          <a:xfrm>
            <a:off x="5003800" y="3987517"/>
            <a:ext cx="2184400"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PROMPT 4</a:t>
            </a:r>
            <a:endParaRPr lang="LID4096" b="1" dirty="0"/>
          </a:p>
        </p:txBody>
      </p:sp>
      <p:cxnSp>
        <p:nvCxnSpPr>
          <p:cNvPr id="16" name="Straight Arrow Connector 15">
            <a:extLst>
              <a:ext uri="{FF2B5EF4-FFF2-40B4-BE49-F238E27FC236}">
                <a16:creationId xmlns:a16="http://schemas.microsoft.com/office/drawing/2014/main" id="{8761D17F-8AC7-EA35-9E71-23D7B45A8918}"/>
              </a:ext>
            </a:extLst>
          </p:cNvPr>
          <p:cNvCxnSpPr>
            <a:cxnSpLocks/>
            <a:endCxn id="10" idx="1"/>
          </p:cNvCxnSpPr>
          <p:nvPr/>
        </p:nvCxnSpPr>
        <p:spPr>
          <a:xfrm flipV="1">
            <a:off x="2516909" y="2759887"/>
            <a:ext cx="2486891" cy="3709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C45A8F-79D7-444E-71CA-D674767C4338}"/>
              </a:ext>
            </a:extLst>
          </p:cNvPr>
          <p:cNvCxnSpPr>
            <a:cxnSpLocks/>
            <a:endCxn id="12" idx="1"/>
          </p:cNvCxnSpPr>
          <p:nvPr/>
        </p:nvCxnSpPr>
        <p:spPr>
          <a:xfrm>
            <a:off x="2516909" y="3130830"/>
            <a:ext cx="2486891" cy="3673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4FEFB4E-5CE9-3686-0C9E-9CA5B56A6EF4}"/>
              </a:ext>
            </a:extLst>
          </p:cNvPr>
          <p:cNvCxnSpPr>
            <a:cxnSpLocks/>
            <a:endCxn id="14" idx="1"/>
          </p:cNvCxnSpPr>
          <p:nvPr/>
        </p:nvCxnSpPr>
        <p:spPr>
          <a:xfrm>
            <a:off x="2516909" y="3130830"/>
            <a:ext cx="2486891" cy="1087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ED7AC34-3C37-1EE1-D951-D3879FF1B89F}"/>
              </a:ext>
            </a:extLst>
          </p:cNvPr>
          <p:cNvCxnSpPr>
            <a:cxnSpLocks/>
            <a:endCxn id="5" idx="1"/>
          </p:cNvCxnSpPr>
          <p:nvPr/>
        </p:nvCxnSpPr>
        <p:spPr>
          <a:xfrm>
            <a:off x="7194574" y="2759886"/>
            <a:ext cx="247927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AFE2526-F74C-969F-AF8C-4325A903CACC}"/>
              </a:ext>
            </a:extLst>
          </p:cNvPr>
          <p:cNvCxnSpPr>
            <a:cxnSpLocks/>
            <a:stCxn id="12" idx="3"/>
            <a:endCxn id="7" idx="1"/>
          </p:cNvCxnSpPr>
          <p:nvPr/>
        </p:nvCxnSpPr>
        <p:spPr>
          <a:xfrm>
            <a:off x="7188200" y="3498155"/>
            <a:ext cx="24855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58F3F70-213E-A92E-C909-F722C25379F8}"/>
              </a:ext>
            </a:extLst>
          </p:cNvPr>
          <p:cNvCxnSpPr>
            <a:cxnSpLocks/>
            <a:stCxn id="14" idx="3"/>
            <a:endCxn id="8" idx="1"/>
          </p:cNvCxnSpPr>
          <p:nvPr/>
        </p:nvCxnSpPr>
        <p:spPr>
          <a:xfrm flipV="1">
            <a:off x="7188200" y="4218054"/>
            <a:ext cx="2485645" cy="2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5">
            <a:extLst>
              <a:ext uri="{FF2B5EF4-FFF2-40B4-BE49-F238E27FC236}">
                <a16:creationId xmlns:a16="http://schemas.microsoft.com/office/drawing/2014/main" id="{D5C90CAD-6023-3CB8-5217-1DACBD9325B4}"/>
              </a:ext>
            </a:extLst>
          </p:cNvPr>
          <p:cNvSpPr txBox="1">
            <a:spLocks/>
          </p:cNvSpPr>
          <p:nvPr/>
        </p:nvSpPr>
        <p:spPr>
          <a:xfrm>
            <a:off x="9673845" y="1805424"/>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1</a:t>
            </a:r>
            <a:endParaRPr lang="LID4096" b="1" dirty="0"/>
          </a:p>
        </p:txBody>
      </p:sp>
      <p:sp>
        <p:nvSpPr>
          <p:cNvPr id="5" name="Content Placeholder 5">
            <a:extLst>
              <a:ext uri="{FF2B5EF4-FFF2-40B4-BE49-F238E27FC236}">
                <a16:creationId xmlns:a16="http://schemas.microsoft.com/office/drawing/2014/main" id="{3EBDCB24-34CF-3DDA-0CF2-48DF340F6FF3}"/>
              </a:ext>
            </a:extLst>
          </p:cNvPr>
          <p:cNvSpPr txBox="1">
            <a:spLocks/>
          </p:cNvSpPr>
          <p:nvPr/>
        </p:nvSpPr>
        <p:spPr>
          <a:xfrm>
            <a:off x="9673845" y="2529145"/>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2</a:t>
            </a:r>
            <a:endParaRPr lang="LID4096" b="1" dirty="0"/>
          </a:p>
        </p:txBody>
      </p:sp>
      <p:sp>
        <p:nvSpPr>
          <p:cNvPr id="7" name="Content Placeholder 5">
            <a:extLst>
              <a:ext uri="{FF2B5EF4-FFF2-40B4-BE49-F238E27FC236}">
                <a16:creationId xmlns:a16="http://schemas.microsoft.com/office/drawing/2014/main" id="{C987C36C-E41D-7BB5-154E-13C3C7C371AE}"/>
              </a:ext>
            </a:extLst>
          </p:cNvPr>
          <p:cNvSpPr txBox="1">
            <a:spLocks/>
          </p:cNvSpPr>
          <p:nvPr/>
        </p:nvSpPr>
        <p:spPr>
          <a:xfrm>
            <a:off x="9673797" y="3267413"/>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3</a:t>
            </a:r>
            <a:endParaRPr lang="LID4096" b="1" dirty="0"/>
          </a:p>
        </p:txBody>
      </p:sp>
      <p:sp>
        <p:nvSpPr>
          <p:cNvPr id="8" name="Content Placeholder 5">
            <a:extLst>
              <a:ext uri="{FF2B5EF4-FFF2-40B4-BE49-F238E27FC236}">
                <a16:creationId xmlns:a16="http://schemas.microsoft.com/office/drawing/2014/main" id="{A7A3B22D-6655-706B-7DBE-31E37D18F8A6}"/>
              </a:ext>
            </a:extLst>
          </p:cNvPr>
          <p:cNvSpPr txBox="1">
            <a:spLocks/>
          </p:cNvSpPr>
          <p:nvPr/>
        </p:nvSpPr>
        <p:spPr>
          <a:xfrm>
            <a:off x="9673845" y="3987312"/>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4</a:t>
            </a:r>
            <a:endParaRPr lang="LID4096" b="1" dirty="0"/>
          </a:p>
        </p:txBody>
      </p:sp>
      <p:sp>
        <p:nvSpPr>
          <p:cNvPr id="17" name="Content Placeholder 5">
            <a:extLst>
              <a:ext uri="{FF2B5EF4-FFF2-40B4-BE49-F238E27FC236}">
                <a16:creationId xmlns:a16="http://schemas.microsoft.com/office/drawing/2014/main" id="{BD7C30AE-9270-5F38-7DF5-2899ED041C74}"/>
              </a:ext>
            </a:extLst>
          </p:cNvPr>
          <p:cNvSpPr txBox="1">
            <a:spLocks/>
          </p:cNvSpPr>
          <p:nvPr/>
        </p:nvSpPr>
        <p:spPr>
          <a:xfrm>
            <a:off x="1339272" y="2410725"/>
            <a:ext cx="1177637" cy="1440209"/>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b="1"/>
              <a:t>INPUT:</a:t>
            </a:r>
          </a:p>
          <a:p>
            <a:pPr algn="ctr">
              <a:lnSpc>
                <a:spcPct val="150000"/>
              </a:lnSpc>
            </a:pPr>
            <a:r>
              <a:rPr lang="en-US" b="1"/>
              <a:t>Lyrics</a:t>
            </a:r>
            <a:endParaRPr lang="en-US" b="1" dirty="0"/>
          </a:p>
        </p:txBody>
      </p:sp>
    </p:spTree>
    <p:extLst>
      <p:ext uri="{BB962C8B-B14F-4D97-AF65-F5344CB8AC3E}">
        <p14:creationId xmlns:p14="http://schemas.microsoft.com/office/powerpoint/2010/main" val="917908571"/>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9"/>
                                        </p:tgtEl>
                                      </p:cBhvr>
                                    </p:animEffect>
                                    <p:set>
                                      <p:cBhvr>
                                        <p:cTn id="40" dur="1" fill="hold">
                                          <p:stCondLst>
                                            <p:cond delay="499"/>
                                          </p:stCondLst>
                                        </p:cTn>
                                        <p:tgtEl>
                                          <p:spTgt spid="2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2"/>
                                        </p:tgtEl>
                                      </p:cBhvr>
                                    </p:animEffect>
                                    <p:set>
                                      <p:cBhvr>
                                        <p:cTn id="43" dur="1" fill="hold">
                                          <p:stCondLst>
                                            <p:cond delay="499"/>
                                          </p:stCondLst>
                                        </p:cTn>
                                        <p:tgtEl>
                                          <p:spTgt spid="3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5" presetClass="path" presetSubtype="0" accel="50000" decel="50000" fill="hold" grpId="0" nodeType="clickEffect">
                                  <p:stCondLst>
                                    <p:cond delay="0"/>
                                  </p:stCondLst>
                                  <p:childTnLst>
                                    <p:animMotion origin="layout" path="M 2.91667E-6 2.22222E-6 L -0.69597 0.00069 " pathEditMode="relative" rAng="0" ptsTypes="AA">
                                      <p:cBhvr>
                                        <p:cTn id="47" dur="2000" fill="hold"/>
                                        <p:tgtEl>
                                          <p:spTgt spid="4"/>
                                        </p:tgtEl>
                                        <p:attrNameLst>
                                          <p:attrName>ppt_x</p:attrName>
                                          <p:attrName>ppt_y</p:attrName>
                                        </p:attrNameLst>
                                      </p:cBhvr>
                                      <p:rCtr x="-34805" y="23"/>
                                    </p:animMotion>
                                  </p:childTnLst>
                                </p:cTn>
                              </p:par>
                              <p:par>
                                <p:cTn id="48" presetID="35" presetClass="path" presetSubtype="0" accel="50000" decel="50000" fill="hold" grpId="0" nodeType="withEffect">
                                  <p:stCondLst>
                                    <p:cond delay="0"/>
                                  </p:stCondLst>
                                  <p:childTnLst>
                                    <p:animMotion origin="layout" path="M 2.91667E-6 -3.33333E-6 L -0.69597 0.00047 " pathEditMode="relative" rAng="0" ptsTypes="AA">
                                      <p:cBhvr>
                                        <p:cTn id="49" dur="2000" fill="hold"/>
                                        <p:tgtEl>
                                          <p:spTgt spid="5"/>
                                        </p:tgtEl>
                                        <p:attrNameLst>
                                          <p:attrName>ppt_x</p:attrName>
                                          <p:attrName>ppt_y</p:attrName>
                                        </p:attrNameLst>
                                      </p:cBhvr>
                                      <p:rCtr x="-34805" y="23"/>
                                    </p:animMotion>
                                  </p:childTnLst>
                                </p:cTn>
                              </p:par>
                              <p:par>
                                <p:cTn id="50" presetID="35" presetClass="path" presetSubtype="0" accel="50000" decel="50000" fill="hold" grpId="0" nodeType="withEffect">
                                  <p:stCondLst>
                                    <p:cond delay="0"/>
                                  </p:stCondLst>
                                  <p:childTnLst>
                                    <p:animMotion origin="layout" path="M 2.91667E-6 -2.22222E-6 L -0.69597 0.00047 " pathEditMode="relative" rAng="0" ptsTypes="AA">
                                      <p:cBhvr>
                                        <p:cTn id="51" dur="2000" fill="hold"/>
                                        <p:tgtEl>
                                          <p:spTgt spid="7"/>
                                        </p:tgtEl>
                                        <p:attrNameLst>
                                          <p:attrName>ppt_x</p:attrName>
                                          <p:attrName>ppt_y</p:attrName>
                                        </p:attrNameLst>
                                      </p:cBhvr>
                                      <p:rCtr x="-34805" y="23"/>
                                    </p:animMotion>
                                  </p:childTnLst>
                                </p:cTn>
                              </p:par>
                              <p:par>
                                <p:cTn id="52" presetID="35" presetClass="path" presetSubtype="0" accel="50000" decel="50000" fill="hold" grpId="0" nodeType="withEffect">
                                  <p:stCondLst>
                                    <p:cond delay="0"/>
                                  </p:stCondLst>
                                  <p:childTnLst>
                                    <p:animMotion origin="layout" path="M 2.91667E-6 -4.81481E-6 L -0.6961 -4.81481E-6 " pathEditMode="relative" rAng="0" ptsTypes="AA">
                                      <p:cBhvr>
                                        <p:cTn id="53" dur="2000" fill="hold"/>
                                        <p:tgtEl>
                                          <p:spTgt spid="8"/>
                                        </p:tgtEl>
                                        <p:attrNameLst>
                                          <p:attrName>ppt_x</p:attrName>
                                          <p:attrName>ppt_y</p:attrName>
                                        </p:attrNameLst>
                                      </p:cBhvr>
                                      <p:rCtr x="-348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4" grpId="0" animBg="1"/>
      <p:bldP spid="4" grpId="0" animBg="1"/>
      <p:bldP spid="5" grpId="0" animBg="1"/>
      <p:bldP spid="7" grpId="0" animBg="1"/>
      <p:bldP spid="8"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66A09-8F7A-6A21-BE88-99726EB624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7BD20-638D-5B0C-D2B9-6B9FBC4E9657}"/>
              </a:ext>
            </a:extLst>
          </p:cNvPr>
          <p:cNvSpPr>
            <a:spLocks noGrp="1"/>
          </p:cNvSpPr>
          <p:nvPr>
            <p:ph type="title"/>
          </p:nvPr>
        </p:nvSpPr>
        <p:spPr>
          <a:xfrm>
            <a:off x="1143000" y="533401"/>
            <a:ext cx="9906000" cy="713508"/>
          </a:xfrm>
          <a:noFill/>
        </p:spPr>
        <p:txBody>
          <a:bodyPr/>
          <a:lstStyle/>
          <a:p>
            <a:r>
              <a:rPr lang="en-US" b="1" dirty="0">
                <a:latin typeface="Aptos Narrow" panose="020B0004020202020204" pitchFamily="34" charset="0"/>
              </a:rPr>
              <a:t>Methodology</a:t>
            </a:r>
          </a:p>
        </p:txBody>
      </p:sp>
      <p:sp>
        <p:nvSpPr>
          <p:cNvPr id="17" name="Content Placeholder 5">
            <a:extLst>
              <a:ext uri="{FF2B5EF4-FFF2-40B4-BE49-F238E27FC236}">
                <a16:creationId xmlns:a16="http://schemas.microsoft.com/office/drawing/2014/main" id="{9E8C9A68-630E-2074-D06B-AB7F7039A8A8}"/>
              </a:ext>
            </a:extLst>
          </p:cNvPr>
          <p:cNvSpPr txBox="1">
            <a:spLocks/>
          </p:cNvSpPr>
          <p:nvPr/>
        </p:nvSpPr>
        <p:spPr>
          <a:xfrm>
            <a:off x="1197435" y="1799611"/>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1</a:t>
            </a:r>
            <a:endParaRPr lang="LID4096" b="1" dirty="0"/>
          </a:p>
        </p:txBody>
      </p:sp>
      <p:sp>
        <p:nvSpPr>
          <p:cNvPr id="18" name="Content Placeholder 5">
            <a:extLst>
              <a:ext uri="{FF2B5EF4-FFF2-40B4-BE49-F238E27FC236}">
                <a16:creationId xmlns:a16="http://schemas.microsoft.com/office/drawing/2014/main" id="{930E9836-7354-C0F7-9629-ADEDEA79BE84}"/>
              </a:ext>
            </a:extLst>
          </p:cNvPr>
          <p:cNvSpPr txBox="1">
            <a:spLocks/>
          </p:cNvSpPr>
          <p:nvPr/>
        </p:nvSpPr>
        <p:spPr>
          <a:xfrm>
            <a:off x="1197435" y="2523332"/>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2</a:t>
            </a:r>
            <a:endParaRPr lang="LID4096" b="1" dirty="0"/>
          </a:p>
        </p:txBody>
      </p:sp>
      <p:sp>
        <p:nvSpPr>
          <p:cNvPr id="20" name="Content Placeholder 5">
            <a:extLst>
              <a:ext uri="{FF2B5EF4-FFF2-40B4-BE49-F238E27FC236}">
                <a16:creationId xmlns:a16="http://schemas.microsoft.com/office/drawing/2014/main" id="{ED36BF83-FC09-E2FF-1DBC-1C925FFA0E8E}"/>
              </a:ext>
            </a:extLst>
          </p:cNvPr>
          <p:cNvSpPr txBox="1">
            <a:spLocks/>
          </p:cNvSpPr>
          <p:nvPr/>
        </p:nvSpPr>
        <p:spPr>
          <a:xfrm>
            <a:off x="1197387" y="3261600"/>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3</a:t>
            </a:r>
            <a:endParaRPr lang="LID4096" b="1" dirty="0"/>
          </a:p>
        </p:txBody>
      </p:sp>
      <p:sp>
        <p:nvSpPr>
          <p:cNvPr id="21" name="Content Placeholder 5">
            <a:extLst>
              <a:ext uri="{FF2B5EF4-FFF2-40B4-BE49-F238E27FC236}">
                <a16:creationId xmlns:a16="http://schemas.microsoft.com/office/drawing/2014/main" id="{4ED4FC51-BECE-1C4D-C7C9-653FC35D8687}"/>
              </a:ext>
            </a:extLst>
          </p:cNvPr>
          <p:cNvSpPr txBox="1">
            <a:spLocks/>
          </p:cNvSpPr>
          <p:nvPr/>
        </p:nvSpPr>
        <p:spPr>
          <a:xfrm>
            <a:off x="1197435" y="3981499"/>
            <a:ext cx="1488209" cy="461483"/>
          </a:xfrm>
          <a:prstGeom prst="rect">
            <a:avLst/>
          </a:prstGeom>
          <a:ln w="19050">
            <a:solidFill>
              <a:schemeClr val="tx1"/>
            </a:solid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OUTPUT 4</a:t>
            </a:r>
            <a:endParaRPr lang="LID4096" b="1" dirty="0"/>
          </a:p>
        </p:txBody>
      </p:sp>
      <p:graphicFrame>
        <p:nvGraphicFramePr>
          <p:cNvPr id="24" name="Table 23">
            <a:extLst>
              <a:ext uri="{FF2B5EF4-FFF2-40B4-BE49-F238E27FC236}">
                <a16:creationId xmlns:a16="http://schemas.microsoft.com/office/drawing/2014/main" id="{A66BDD64-2230-B2B1-40FB-21AF4F020F26}"/>
              </a:ext>
            </a:extLst>
          </p:cNvPr>
          <p:cNvGraphicFramePr>
            <a:graphicFrameLocks noGrp="1"/>
          </p:cNvGraphicFramePr>
          <p:nvPr>
            <p:extLst>
              <p:ext uri="{D42A27DB-BD31-4B8C-83A1-F6EECF244321}">
                <p14:modId xmlns:p14="http://schemas.microsoft.com/office/powerpoint/2010/main" val="3242621068"/>
              </p:ext>
            </p:extLst>
          </p:nvPr>
        </p:nvGraphicFramePr>
        <p:xfrm>
          <a:off x="3750425" y="1794660"/>
          <a:ext cx="1773567" cy="2641859"/>
        </p:xfrm>
        <a:graphic>
          <a:graphicData uri="http://schemas.openxmlformats.org/drawingml/2006/table">
            <a:tbl>
              <a:tblPr firstRow="1" bandRow="1">
                <a:tableStyleId>{9DCAF9ED-07DC-4A11-8D7F-57B35C25682E}</a:tableStyleId>
              </a:tblPr>
              <a:tblGrid>
                <a:gridCol w="1773567">
                  <a:extLst>
                    <a:ext uri="{9D8B030D-6E8A-4147-A177-3AD203B41FA5}">
                      <a16:colId xmlns:a16="http://schemas.microsoft.com/office/drawing/2014/main" val="565017319"/>
                    </a:ext>
                  </a:extLst>
                </a:gridCol>
              </a:tblGrid>
              <a:tr h="465588">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076421"/>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8269362"/>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185297"/>
                  </a:ext>
                </a:extLst>
              </a:tr>
              <a:tr h="274320">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4484829"/>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5647118"/>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6223002"/>
                  </a:ext>
                </a:extLst>
              </a:tr>
              <a:tr h="463295">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2001334"/>
                  </a:ext>
                </a:extLst>
              </a:tr>
            </a:tbl>
          </a:graphicData>
        </a:graphic>
      </p:graphicFrame>
      <p:sp>
        <p:nvSpPr>
          <p:cNvPr id="27" name="Content Placeholder 5">
            <a:extLst>
              <a:ext uri="{FF2B5EF4-FFF2-40B4-BE49-F238E27FC236}">
                <a16:creationId xmlns:a16="http://schemas.microsoft.com/office/drawing/2014/main" id="{D89ADD31-CD00-07FB-AC4B-F3893E8FC28C}"/>
              </a:ext>
            </a:extLst>
          </p:cNvPr>
          <p:cNvSpPr txBox="1">
            <a:spLocks/>
          </p:cNvSpPr>
          <p:nvPr/>
        </p:nvSpPr>
        <p:spPr>
          <a:xfrm>
            <a:off x="3735185" y="1146102"/>
            <a:ext cx="1773567" cy="461483"/>
          </a:xfrm>
          <a:prstGeom prst="rect">
            <a:avLst/>
          </a:prstGeom>
          <a:ln w="19050">
            <a:no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latin typeface="Aptos Narrow" panose="020B0004020202020204" pitchFamily="34" charset="0"/>
              </a:rPr>
              <a:t>Predicted Title</a:t>
            </a:r>
            <a:endParaRPr lang="LID4096" b="1" dirty="0">
              <a:latin typeface="Aptos Narrow" panose="020B0004020202020204" pitchFamily="34" charset="0"/>
            </a:endParaRPr>
          </a:p>
        </p:txBody>
      </p:sp>
      <p:sp>
        <p:nvSpPr>
          <p:cNvPr id="28" name="Content Placeholder 5">
            <a:extLst>
              <a:ext uri="{FF2B5EF4-FFF2-40B4-BE49-F238E27FC236}">
                <a16:creationId xmlns:a16="http://schemas.microsoft.com/office/drawing/2014/main" id="{39ED24D8-1CB2-E6F9-67E1-40A83FA09C87}"/>
              </a:ext>
            </a:extLst>
          </p:cNvPr>
          <p:cNvSpPr txBox="1">
            <a:spLocks/>
          </p:cNvSpPr>
          <p:nvPr/>
        </p:nvSpPr>
        <p:spPr>
          <a:xfrm>
            <a:off x="5954129" y="1146101"/>
            <a:ext cx="1773567" cy="461483"/>
          </a:xfrm>
          <a:prstGeom prst="rect">
            <a:avLst/>
          </a:prstGeom>
          <a:ln w="19050">
            <a:noFill/>
          </a:ln>
        </p:spPr>
        <p:txBody>
          <a:bodyPr vert="horz" lIns="91440" tIns="45720" rIns="91440" bIns="45720" rtlCol="0" anchor="ctr">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latin typeface="Aptos Narrow" panose="020B0004020202020204" pitchFamily="34" charset="0"/>
              </a:rPr>
              <a:t>Actual Title</a:t>
            </a:r>
            <a:endParaRPr lang="LID4096" b="1" dirty="0">
              <a:latin typeface="Aptos Narrow" panose="020B0004020202020204" pitchFamily="34" charset="0"/>
            </a:endParaRPr>
          </a:p>
        </p:txBody>
      </p:sp>
      <p:graphicFrame>
        <p:nvGraphicFramePr>
          <p:cNvPr id="30" name="Table 29">
            <a:extLst>
              <a:ext uri="{FF2B5EF4-FFF2-40B4-BE49-F238E27FC236}">
                <a16:creationId xmlns:a16="http://schemas.microsoft.com/office/drawing/2014/main" id="{B5E64CAB-F104-8C5C-3159-39B258A44E49}"/>
              </a:ext>
            </a:extLst>
          </p:cNvPr>
          <p:cNvGraphicFramePr>
            <a:graphicFrameLocks noGrp="1"/>
          </p:cNvGraphicFramePr>
          <p:nvPr>
            <p:extLst>
              <p:ext uri="{D42A27DB-BD31-4B8C-83A1-F6EECF244321}">
                <p14:modId xmlns:p14="http://schemas.microsoft.com/office/powerpoint/2010/main" val="2092670816"/>
              </p:ext>
            </p:extLst>
          </p:nvPr>
        </p:nvGraphicFramePr>
        <p:xfrm>
          <a:off x="5981192" y="1794660"/>
          <a:ext cx="1761744" cy="2641859"/>
        </p:xfrm>
        <a:graphic>
          <a:graphicData uri="http://schemas.openxmlformats.org/drawingml/2006/table">
            <a:tbl>
              <a:tblPr firstRow="1" bandRow="1">
                <a:tableStyleId>{9DCAF9ED-07DC-4A11-8D7F-57B35C25682E}</a:tableStyleId>
              </a:tblPr>
              <a:tblGrid>
                <a:gridCol w="1761744">
                  <a:extLst>
                    <a:ext uri="{9D8B030D-6E8A-4147-A177-3AD203B41FA5}">
                      <a16:colId xmlns:a16="http://schemas.microsoft.com/office/drawing/2014/main" val="3437712086"/>
                    </a:ext>
                  </a:extLst>
                </a:gridCol>
              </a:tblGrid>
              <a:tr h="465588">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962532"/>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7726366"/>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1562161"/>
                  </a:ext>
                </a:extLst>
              </a:tr>
              <a:tr h="274320">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5326608"/>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0359842"/>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4467710"/>
                  </a:ext>
                </a:extLst>
              </a:tr>
              <a:tr h="463295">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9543645"/>
                  </a:ext>
                </a:extLst>
              </a:tr>
            </a:tbl>
          </a:graphicData>
        </a:graphic>
      </p:graphicFrame>
      <p:sp>
        <p:nvSpPr>
          <p:cNvPr id="3" name="Content Placeholder 5">
            <a:extLst>
              <a:ext uri="{FF2B5EF4-FFF2-40B4-BE49-F238E27FC236}">
                <a16:creationId xmlns:a16="http://schemas.microsoft.com/office/drawing/2014/main" id="{9E5B8880-AB68-7444-14BB-FC8F27BCE325}"/>
              </a:ext>
            </a:extLst>
          </p:cNvPr>
          <p:cNvSpPr txBox="1">
            <a:spLocks/>
          </p:cNvSpPr>
          <p:nvPr/>
        </p:nvSpPr>
        <p:spPr>
          <a:xfrm>
            <a:off x="4838746" y="1141149"/>
            <a:ext cx="1773567" cy="461483"/>
          </a:xfrm>
          <a:prstGeom prst="rect">
            <a:avLst/>
          </a:prstGeom>
          <a:ln w="19050">
            <a:noFill/>
          </a:ln>
        </p:spPr>
        <p:txBody>
          <a:bodyPr vert="horz" lIns="91440" tIns="45720" rIns="91440" bIns="45720" rtlCol="0" anchor="ctr">
            <a:normAutofit fontScale="77500" lnSpcReduction="20000"/>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latin typeface="Aptos Narrow" panose="020B0004020202020204" pitchFamily="34" charset="0"/>
              </a:rPr>
              <a:t>Semantic Similarity Score</a:t>
            </a:r>
            <a:endParaRPr lang="LID4096" b="1" dirty="0">
              <a:latin typeface="Aptos Narrow" panose="020B0004020202020204" pitchFamily="34" charset="0"/>
            </a:endParaRPr>
          </a:p>
        </p:txBody>
      </p:sp>
      <p:graphicFrame>
        <p:nvGraphicFramePr>
          <p:cNvPr id="4" name="Table 3">
            <a:extLst>
              <a:ext uri="{FF2B5EF4-FFF2-40B4-BE49-F238E27FC236}">
                <a16:creationId xmlns:a16="http://schemas.microsoft.com/office/drawing/2014/main" id="{828B21E0-ED70-D752-2B2D-BA58CAB1F86C}"/>
              </a:ext>
            </a:extLst>
          </p:cNvPr>
          <p:cNvGraphicFramePr>
            <a:graphicFrameLocks noGrp="1"/>
          </p:cNvGraphicFramePr>
          <p:nvPr>
            <p:extLst>
              <p:ext uri="{D42A27DB-BD31-4B8C-83A1-F6EECF244321}">
                <p14:modId xmlns:p14="http://schemas.microsoft.com/office/powerpoint/2010/main" val="1708004357"/>
              </p:ext>
            </p:extLst>
          </p:nvPr>
        </p:nvGraphicFramePr>
        <p:xfrm>
          <a:off x="4865809" y="1789708"/>
          <a:ext cx="1761744" cy="2641859"/>
        </p:xfrm>
        <a:graphic>
          <a:graphicData uri="http://schemas.openxmlformats.org/drawingml/2006/table">
            <a:tbl>
              <a:tblPr firstRow="1" bandRow="1">
                <a:tableStyleId>{9DCAF9ED-07DC-4A11-8D7F-57B35C25682E}</a:tableStyleId>
              </a:tblPr>
              <a:tblGrid>
                <a:gridCol w="1761744">
                  <a:extLst>
                    <a:ext uri="{9D8B030D-6E8A-4147-A177-3AD203B41FA5}">
                      <a16:colId xmlns:a16="http://schemas.microsoft.com/office/drawing/2014/main" val="3437712086"/>
                    </a:ext>
                  </a:extLst>
                </a:gridCol>
              </a:tblGrid>
              <a:tr h="465588">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962532"/>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7726366"/>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1562161"/>
                  </a:ext>
                </a:extLst>
              </a:tr>
              <a:tr h="274320">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5326608"/>
                  </a:ext>
                </a:extLst>
              </a:tr>
              <a:tr h="463296">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0359842"/>
                  </a:ext>
                </a:extLst>
              </a:tr>
              <a:tr h="256032">
                <a:tc>
                  <a:txBody>
                    <a:bodyPr/>
                    <a:lstStyle/>
                    <a:p>
                      <a:endParaRPr lang="LID4096"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4467710"/>
                  </a:ext>
                </a:extLst>
              </a:tr>
              <a:tr h="463295">
                <a:tc>
                  <a:txBody>
                    <a:bodyPr/>
                    <a:lstStyle/>
                    <a:p>
                      <a:endParaRPr lang="LID4096"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9543645"/>
                  </a:ext>
                </a:extLst>
              </a:tr>
            </a:tbl>
          </a:graphicData>
        </a:graphic>
      </p:graphicFrame>
    </p:spTree>
    <p:extLst>
      <p:ext uri="{BB962C8B-B14F-4D97-AF65-F5344CB8AC3E}">
        <p14:creationId xmlns:p14="http://schemas.microsoft.com/office/powerpoint/2010/main" val="995205855"/>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xit" presetSubtype="16" fill="hold" grpId="0" nodeType="clickEffect">
                                  <p:stCondLst>
                                    <p:cond delay="0"/>
                                  </p:stCondLst>
                                  <p:childTnLst>
                                    <p:animEffect transition="out" filter="circle(in)">
                                      <p:cBhvr>
                                        <p:cTn id="14" dur="1000"/>
                                        <p:tgtEl>
                                          <p:spTgt spid="27"/>
                                        </p:tgtEl>
                                      </p:cBhvr>
                                    </p:animEffect>
                                    <p:set>
                                      <p:cBhvr>
                                        <p:cTn id="15" dur="1" fill="hold">
                                          <p:stCondLst>
                                            <p:cond delay="999"/>
                                          </p:stCondLst>
                                        </p:cTn>
                                        <p:tgtEl>
                                          <p:spTgt spid="27"/>
                                        </p:tgtEl>
                                        <p:attrNameLst>
                                          <p:attrName>style.visibility</p:attrName>
                                        </p:attrNameLst>
                                      </p:cBhvr>
                                      <p:to>
                                        <p:strVal val="hidden"/>
                                      </p:to>
                                    </p:set>
                                  </p:childTnLst>
                                </p:cTn>
                              </p:par>
                              <p:par>
                                <p:cTn id="16" presetID="6" presetClass="exit" presetSubtype="16" fill="hold" nodeType="withEffect">
                                  <p:stCondLst>
                                    <p:cond delay="0"/>
                                  </p:stCondLst>
                                  <p:childTnLst>
                                    <p:animEffect transition="out" filter="circle(in)">
                                      <p:cBhvr>
                                        <p:cTn id="17" dur="1000"/>
                                        <p:tgtEl>
                                          <p:spTgt spid="24"/>
                                        </p:tgtEl>
                                      </p:cBhvr>
                                    </p:animEffect>
                                    <p:set>
                                      <p:cBhvr>
                                        <p:cTn id="18" dur="1" fill="hold">
                                          <p:stCondLst>
                                            <p:cond delay="999"/>
                                          </p:stCondLst>
                                        </p:cTn>
                                        <p:tgtEl>
                                          <p:spTgt spid="24"/>
                                        </p:tgtEl>
                                        <p:attrNameLst>
                                          <p:attrName>style.visibility</p:attrName>
                                        </p:attrNameLst>
                                      </p:cBhvr>
                                      <p:to>
                                        <p:strVal val="hidden"/>
                                      </p:to>
                                    </p:set>
                                  </p:childTnLst>
                                </p:cTn>
                              </p:par>
                              <p:par>
                                <p:cTn id="19" presetID="6" presetClass="exit" presetSubtype="16" fill="hold" grpId="0" nodeType="withEffect">
                                  <p:stCondLst>
                                    <p:cond delay="0"/>
                                  </p:stCondLst>
                                  <p:childTnLst>
                                    <p:animEffect transition="out" filter="circle(in)">
                                      <p:cBhvr>
                                        <p:cTn id="20" dur="1000"/>
                                        <p:tgtEl>
                                          <p:spTgt spid="28"/>
                                        </p:tgtEl>
                                      </p:cBhvr>
                                    </p:animEffect>
                                    <p:set>
                                      <p:cBhvr>
                                        <p:cTn id="21" dur="1" fill="hold">
                                          <p:stCondLst>
                                            <p:cond delay="999"/>
                                          </p:stCondLst>
                                        </p:cTn>
                                        <p:tgtEl>
                                          <p:spTgt spid="28"/>
                                        </p:tgtEl>
                                        <p:attrNameLst>
                                          <p:attrName>style.visibility</p:attrName>
                                        </p:attrNameLst>
                                      </p:cBhvr>
                                      <p:to>
                                        <p:strVal val="hidden"/>
                                      </p:to>
                                    </p:set>
                                  </p:childTnLst>
                                </p:cTn>
                              </p:par>
                              <p:par>
                                <p:cTn id="22" presetID="6" presetClass="exit" presetSubtype="16" fill="hold" nodeType="withEffect">
                                  <p:stCondLst>
                                    <p:cond delay="0"/>
                                  </p:stCondLst>
                                  <p:childTnLst>
                                    <p:animEffect transition="out" filter="circle(in)">
                                      <p:cBhvr>
                                        <p:cTn id="23" dur="1000"/>
                                        <p:tgtEl>
                                          <p:spTgt spid="30"/>
                                        </p:tgtEl>
                                      </p:cBhvr>
                                    </p:animEffect>
                                    <p:set>
                                      <p:cBhvr>
                                        <p:cTn id="24" dur="1" fill="hold">
                                          <p:stCondLst>
                                            <p:cond delay="999"/>
                                          </p:stCondLst>
                                        </p:cTn>
                                        <p:tgtEl>
                                          <p:spTgt spid="3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8" grpId="1"/>
      <p:bldP spid="3" grpId="0"/>
    </p:bldLst>
  </p:timing>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purl.org/dc/terms/"/>
    <ds:schemaRef ds:uri="http://schemas.microsoft.com/sharepoint/v3"/>
    <ds:schemaRef ds:uri="http://schemas.microsoft.com/office/2006/metadata/properties"/>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http://purl.org/dc/dcmitype/"/>
    <ds:schemaRef ds:uri="230e9df3-be65-4c73-a93b-d1236ebd677e"/>
    <ds:schemaRef ds:uri="16c05727-aa75-4e4a-9b5f-8a80a1165891"/>
    <ds:schemaRef ds:uri="http://www.w3.org/XML/1998/namespace"/>
    <ds:schemaRef ds:uri="http://purl.org/dc/elements/1.1/"/>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{97725252-3327-407E-BD36-C5D409F77B5B}tf22797433_win32</Template>
  <TotalTime>2108</TotalTime>
  <Words>1462</Words>
  <Application>Microsoft Office PowerPoint</Application>
  <PresentationFormat>Widescreen</PresentationFormat>
  <Paragraphs>191</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Narrow</vt:lpstr>
      <vt:lpstr>Arial</vt:lpstr>
      <vt:lpstr>Calibri</vt:lpstr>
      <vt:lpstr>Cambria Math</vt:lpstr>
      <vt:lpstr>Univers Condensed Light</vt:lpstr>
      <vt:lpstr>Walbaum Display Light</vt:lpstr>
      <vt:lpstr>AngleLinesVTI</vt:lpstr>
      <vt:lpstr>Semantic  Title Generation  for  Song Lyrics  with  AI  Models  and  Prompt Engineering</vt:lpstr>
      <vt:lpstr>AGENDA</vt:lpstr>
      <vt:lpstr>Problem  description</vt:lpstr>
      <vt:lpstr>The  goal</vt:lpstr>
      <vt:lpstr>Dataset  &amp;  Model</vt:lpstr>
      <vt:lpstr>Methodology</vt:lpstr>
      <vt:lpstr>Methodology</vt:lpstr>
      <vt:lpstr>Methodology</vt:lpstr>
      <vt:lpstr>Methodology</vt:lpstr>
      <vt:lpstr>Methodology: Semantic Similarity SCore</vt:lpstr>
      <vt:lpstr>Methodology: Emotional Resonance</vt:lpstr>
      <vt:lpstr>PowerPoint Presentation</vt:lpstr>
      <vt:lpstr>Results:  examples</vt:lpstr>
      <vt:lpstr>PowerPoint Presentation</vt:lpstr>
      <vt:lpstr>Results:  examples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Pablo Egger Prieto</dc:creator>
  <cp:lastModifiedBy>Pablo Egger Prieto</cp:lastModifiedBy>
  <cp:revision>44</cp:revision>
  <dcterms:created xsi:type="dcterms:W3CDTF">2025-01-21T08:14:17Z</dcterms:created>
  <dcterms:modified xsi:type="dcterms:W3CDTF">2025-01-31T14:51:30Z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