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  <p:embeddedFont>
      <p:font typeface="Open Sans" charset="1" panose="020B0606030504020204"/>
      <p:regular r:id="rId32"/>
    </p:embeddedFont>
    <p:embeddedFont>
      <p:font typeface="Open Sans Bold" charset="1" panose="020B0806030504020204"/>
      <p:regular r:id="rId33"/>
    </p:embeddedFont>
    <p:embeddedFont>
      <p:font typeface="Open Sans Italics" charset="1" panose="020B0606030504020204"/>
      <p:regular r:id="rId34"/>
    </p:embeddedFont>
    <p:embeddedFont>
      <p:font typeface="Open Sans Bold Italics" charset="1" panose="020B0806030504020204"/>
      <p:regular r:id="rId35"/>
    </p:embeddedFont>
    <p:embeddedFont>
      <p:font typeface="Open Sans Light" charset="1" panose="020B0306030504020204"/>
      <p:regular r:id="rId36"/>
    </p:embeddedFont>
    <p:embeddedFont>
      <p:font typeface="Open Sans Light Italics" charset="1" panose="020B0306030504020204"/>
      <p:regular r:id="rId37"/>
    </p:embeddedFont>
    <p:embeddedFont>
      <p:font typeface="Open Sans Ultra-Bold" charset="1" panose="00000000000000000000"/>
      <p:regular r:id="rId38"/>
    </p:embeddedFont>
    <p:embeddedFont>
      <p:font typeface="Open Sans Ultra-Bold Italics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47" Target="slides/slide8.xml" Type="http://schemas.openxmlformats.org/officeDocument/2006/relationships/slide"/><Relationship Id="rId48" Target="slides/slide9.xml" Type="http://schemas.openxmlformats.org/officeDocument/2006/relationships/slide"/><Relationship Id="rId49" Target="slides/slide10.xml" Type="http://schemas.openxmlformats.org/officeDocument/2006/relationships/slide"/><Relationship Id="rId5" Target="tableStyles.xml" Type="http://schemas.openxmlformats.org/officeDocument/2006/relationships/tableStyles"/><Relationship Id="rId50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8"/>
              <a:ext cx="8606155" cy="10286874"/>
            </a:xfrm>
            <a:custGeom>
              <a:avLst/>
              <a:gdLst/>
              <a:ahLst/>
              <a:cxnLst/>
              <a:rect r="r" b="b" t="t" l="l"/>
              <a:pathLst>
                <a:path h="10286874" w="8606155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0" t="-10077" r="0" b="-10077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73748" y="6879972"/>
            <a:ext cx="7913921" cy="1857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7"/>
              </a:lnSpc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Intragrantes:</a:t>
            </a:r>
          </a:p>
          <a:p>
            <a:pPr marL="654264" indent="-327132" lvl="1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Matías Aliaga.</a:t>
            </a:r>
          </a:p>
          <a:p>
            <a:pPr marL="654264" indent="-327132" lvl="1">
              <a:lnSpc>
                <a:spcPts val="3727"/>
              </a:lnSpc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Martín Sánchez.</a:t>
            </a:r>
          </a:p>
          <a:p>
            <a:pPr algn="l" marL="654264" indent="-327132" lvl="1">
              <a:lnSpc>
                <a:spcPts val="3727"/>
              </a:lnSpc>
              <a:spcBef>
                <a:spcPct val="0"/>
              </a:spcBef>
              <a:buFont typeface="Arial"/>
              <a:buChar char="•"/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Pablo Leiva.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3748" y="2979096"/>
            <a:ext cx="853296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FFFBFB"/>
                </a:solidFill>
                <a:latin typeface="Now Bold"/>
              </a:rPr>
              <a:t>RECONOCIMIENTO FOTOGRÁFICO DE AVES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73748" y="4609570"/>
            <a:ext cx="8532960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99"/>
              </a:lnSpc>
            </a:pPr>
            <a:r>
              <a:rPr lang="en-US" sz="5499">
                <a:solidFill>
                  <a:srgbClr val="56AEFF"/>
                </a:solidFill>
                <a:latin typeface="Now Bold"/>
              </a:rPr>
              <a:t>PARA SU PROTECCIÓN Y CONSERVACIÓN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14177" y="312728"/>
            <a:ext cx="1467146" cy="1975744"/>
          </a:xfrm>
          <a:custGeom>
            <a:avLst/>
            <a:gdLst/>
            <a:ahLst/>
            <a:cxnLst/>
            <a:rect r="r" b="b" t="t" l="l"/>
            <a:pathLst>
              <a:path h="1975744" w="1467146">
                <a:moveTo>
                  <a:pt x="0" y="0"/>
                </a:moveTo>
                <a:lnTo>
                  <a:pt x="1467146" y="0"/>
                </a:lnTo>
                <a:lnTo>
                  <a:pt x="1467146" y="1975744"/>
                </a:lnTo>
                <a:lnTo>
                  <a:pt x="0" y="1975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96499" y="611492"/>
            <a:ext cx="686841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Pontificia Universidad Católica de Chile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Departamento de Ciencia de la Computación 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Minería de Datos</a:t>
            </a:r>
          </a:p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IIC2433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19628" y="722748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436461">
            <a:off x="14152110" y="-4118246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83777" y="3520715"/>
            <a:ext cx="11520447" cy="3245569"/>
          </a:xfrm>
          <a:custGeom>
            <a:avLst/>
            <a:gdLst/>
            <a:ahLst/>
            <a:cxnLst/>
            <a:rect r="r" b="b" t="t" l="l"/>
            <a:pathLst>
              <a:path h="3245569" w="11520447">
                <a:moveTo>
                  <a:pt x="0" y="0"/>
                </a:moveTo>
                <a:lnTo>
                  <a:pt x="11520446" y="0"/>
                </a:lnTo>
                <a:lnTo>
                  <a:pt x="11520446" y="3245570"/>
                </a:lnTo>
                <a:lnTo>
                  <a:pt x="0" y="3245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6098" r="-3105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36421" y="3520715"/>
            <a:ext cx="1170517" cy="828071"/>
          </a:xfrm>
          <a:custGeom>
            <a:avLst/>
            <a:gdLst/>
            <a:ahLst/>
            <a:cxnLst/>
            <a:rect r="r" b="b" t="t" l="l"/>
            <a:pathLst>
              <a:path h="828071" w="1170517">
                <a:moveTo>
                  <a:pt x="0" y="0"/>
                </a:moveTo>
                <a:lnTo>
                  <a:pt x="1170517" y="0"/>
                </a:lnTo>
                <a:lnTo>
                  <a:pt x="1170517" y="828072"/>
                </a:lnTo>
                <a:lnTo>
                  <a:pt x="0" y="8280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5859" t="-1060537" r="-10401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69934" y="1028700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PLAN DE TRABAJO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383777" y="6703528"/>
            <a:ext cx="11520447" cy="351797"/>
          </a:xfrm>
          <a:custGeom>
            <a:avLst/>
            <a:gdLst/>
            <a:ahLst/>
            <a:cxnLst/>
            <a:rect r="r" b="b" t="t" l="l"/>
            <a:pathLst>
              <a:path h="351797" w="11520447">
                <a:moveTo>
                  <a:pt x="0" y="0"/>
                </a:moveTo>
                <a:lnTo>
                  <a:pt x="11520446" y="0"/>
                </a:lnTo>
                <a:lnTo>
                  <a:pt x="11520446" y="351797"/>
                </a:lnTo>
                <a:lnTo>
                  <a:pt x="0" y="351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2247" t="-12579632" r="0" b="-498892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13163">
            <a:off x="-4261137" y="657391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313163">
            <a:off x="14330817" y="-1655690"/>
            <a:ext cx="9085628" cy="5368780"/>
          </a:xfrm>
          <a:custGeom>
            <a:avLst/>
            <a:gdLst/>
            <a:ahLst/>
            <a:cxnLst/>
            <a:rect r="r" b="b" t="t" l="l"/>
            <a:pathLst>
              <a:path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95048" y="4302468"/>
            <a:ext cx="9897904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Now Bold"/>
              </a:rPr>
              <a:t>CONCLUSIÓN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25610" y="4235971"/>
            <a:ext cx="5204002" cy="4110141"/>
            <a:chOff x="0" y="0"/>
            <a:chExt cx="812800" cy="6419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641952"/>
            </a:xfrm>
            <a:custGeom>
              <a:avLst/>
              <a:gdLst/>
              <a:ahLst/>
              <a:cxnLst/>
              <a:rect r="r" b="b" t="t" l="l"/>
              <a:pathLst>
                <a:path h="64195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14952"/>
                  </a:lnTo>
                  <a:cubicBezTo>
                    <a:pt x="812800" y="548635"/>
                    <a:pt x="799420" y="580938"/>
                    <a:pt x="775603" y="604755"/>
                  </a:cubicBezTo>
                  <a:cubicBezTo>
                    <a:pt x="751785" y="628572"/>
                    <a:pt x="719482" y="641952"/>
                    <a:pt x="685800" y="641952"/>
                  </a:cubicBezTo>
                  <a:lnTo>
                    <a:pt x="127000" y="641952"/>
                  </a:lnTo>
                  <a:cubicBezTo>
                    <a:pt x="56860" y="641952"/>
                    <a:pt x="0" y="585093"/>
                    <a:pt x="0" y="51495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68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25335" y="1507398"/>
            <a:ext cx="843733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EL 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28339" y="4690022"/>
            <a:ext cx="4398545" cy="310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Open Sans Bold"/>
              </a:rPr>
              <a:t>Creación de catastros de vida silvestre “a mano”.</a:t>
            </a:r>
            <a:r>
              <a:rPr lang="en-US" sz="4435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58388" y="4235971"/>
            <a:ext cx="5204002" cy="4110141"/>
            <a:chOff x="0" y="0"/>
            <a:chExt cx="812800" cy="6419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41952"/>
            </a:xfrm>
            <a:custGeom>
              <a:avLst/>
              <a:gdLst/>
              <a:ahLst/>
              <a:cxnLst/>
              <a:rect r="r" b="b" t="t" l="l"/>
              <a:pathLst>
                <a:path h="641952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514952"/>
                  </a:lnTo>
                  <a:cubicBezTo>
                    <a:pt x="812800" y="548635"/>
                    <a:pt x="799420" y="580938"/>
                    <a:pt x="775603" y="604755"/>
                  </a:cubicBezTo>
                  <a:cubicBezTo>
                    <a:pt x="751785" y="628572"/>
                    <a:pt x="719482" y="641952"/>
                    <a:pt x="685800" y="641952"/>
                  </a:cubicBezTo>
                  <a:lnTo>
                    <a:pt x="127000" y="641952"/>
                  </a:lnTo>
                  <a:cubicBezTo>
                    <a:pt x="56860" y="641952"/>
                    <a:pt x="0" y="585093"/>
                    <a:pt x="0" y="514952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68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361116" y="4690022"/>
            <a:ext cx="4398545" cy="310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09"/>
              </a:lnSpc>
            </a:pPr>
            <a:r>
              <a:rPr lang="en-US" sz="4435">
                <a:solidFill>
                  <a:srgbClr val="FFFFFF"/>
                </a:solidFill>
                <a:latin typeface="Open Sans Bold"/>
              </a:rPr>
              <a:t>Altos costos, tanto humanos como económicos.</a:t>
            </a:r>
            <a:r>
              <a:rPr lang="en-US" sz="4435">
                <a:solidFill>
                  <a:srgbClr val="FFFFFF"/>
                </a:solidFill>
                <a:latin typeface="Open Sans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07181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00688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4" y="0"/>
                </a:lnTo>
                <a:lnTo>
                  <a:pt x="2428874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2956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58438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4" y="0"/>
                </a:lnTo>
                <a:lnTo>
                  <a:pt x="2428874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87312" y="3722491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6" y="0"/>
                </a:lnTo>
                <a:lnTo>
                  <a:pt x="2428876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39656" y="1028700"/>
            <a:ext cx="10608687" cy="122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DATOS Y MÉTODOS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53986" y="2452492"/>
            <a:ext cx="5511031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Open Sans Bold"/>
              </a:rPr>
              <a:t>Imagenes de 224x224: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3948" y="6656060"/>
            <a:ext cx="1538010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pen Sans Bold"/>
              </a:rPr>
              <a:t>Se utilizará el modelo “Sequential”, es decir, una red neuronal (CNN).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88693" y="2220538"/>
            <a:ext cx="11910614" cy="7581171"/>
          </a:xfrm>
          <a:custGeom>
            <a:avLst/>
            <a:gdLst/>
            <a:ahLst/>
            <a:cxnLst/>
            <a:rect r="r" b="b" t="t" l="l"/>
            <a:pathLst>
              <a:path h="7581171" w="11910614">
                <a:moveTo>
                  <a:pt x="0" y="0"/>
                </a:moveTo>
                <a:lnTo>
                  <a:pt x="11910614" y="0"/>
                </a:lnTo>
                <a:lnTo>
                  <a:pt x="11910614" y="7581171"/>
                </a:lnTo>
                <a:lnTo>
                  <a:pt x="0" y="7581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25788" y="4313842"/>
            <a:ext cx="2138783" cy="2925542"/>
            <a:chOff x="0" y="0"/>
            <a:chExt cx="563301" cy="7705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3301" cy="770513"/>
            </a:xfrm>
            <a:custGeom>
              <a:avLst/>
              <a:gdLst/>
              <a:ahLst/>
              <a:cxnLst/>
              <a:rect r="r" b="b" t="t" l="l"/>
              <a:pathLst>
                <a:path h="770513" w="563301">
                  <a:moveTo>
                    <a:pt x="184609" y="0"/>
                  </a:moveTo>
                  <a:lnTo>
                    <a:pt x="378692" y="0"/>
                  </a:lnTo>
                  <a:cubicBezTo>
                    <a:pt x="427653" y="0"/>
                    <a:pt x="474609" y="19450"/>
                    <a:pt x="509230" y="54071"/>
                  </a:cubicBezTo>
                  <a:cubicBezTo>
                    <a:pt x="543851" y="88691"/>
                    <a:pt x="563301" y="135647"/>
                    <a:pt x="563301" y="184609"/>
                  </a:cubicBezTo>
                  <a:lnTo>
                    <a:pt x="563301" y="585904"/>
                  </a:lnTo>
                  <a:cubicBezTo>
                    <a:pt x="563301" y="687861"/>
                    <a:pt x="480649" y="770513"/>
                    <a:pt x="378692" y="770513"/>
                  </a:cubicBezTo>
                  <a:lnTo>
                    <a:pt x="184609" y="770513"/>
                  </a:lnTo>
                  <a:cubicBezTo>
                    <a:pt x="135647" y="770513"/>
                    <a:pt x="88691" y="751063"/>
                    <a:pt x="54071" y="716443"/>
                  </a:cubicBezTo>
                  <a:cubicBezTo>
                    <a:pt x="19450" y="681822"/>
                    <a:pt x="0" y="634866"/>
                    <a:pt x="0" y="585904"/>
                  </a:cubicBezTo>
                  <a:lnTo>
                    <a:pt x="0" y="184609"/>
                  </a:lnTo>
                  <a:cubicBezTo>
                    <a:pt x="0" y="135647"/>
                    <a:pt x="19450" y="88691"/>
                    <a:pt x="54071" y="54071"/>
                  </a:cubicBezTo>
                  <a:cubicBezTo>
                    <a:pt x="88691" y="19450"/>
                    <a:pt x="135647" y="0"/>
                    <a:pt x="184609" y="0"/>
                  </a:cubicBezTo>
                  <a:close/>
                </a:path>
              </a:pathLst>
            </a:custGeom>
            <a:solidFill>
              <a:srgbClr val="145DA0">
                <a:alpha val="5568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63301" cy="808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80763" y="1019175"/>
            <a:ext cx="1072647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FFFF"/>
                </a:solidFill>
                <a:latin typeface="Now Bold"/>
              </a:rPr>
              <a:t>PROPUESTA DE SOLUCIÓN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08895" y="4605942"/>
            <a:ext cx="197256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Bold"/>
              </a:rPr>
              <a:t>Etapa actual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2782" y="2748015"/>
            <a:ext cx="8402436" cy="6510285"/>
          </a:xfrm>
          <a:custGeom>
            <a:avLst/>
            <a:gdLst/>
            <a:ahLst/>
            <a:cxnLst/>
            <a:rect r="r" b="b" t="t" l="l"/>
            <a:pathLst>
              <a:path h="6510285" w="8402436">
                <a:moveTo>
                  <a:pt x="0" y="0"/>
                </a:moveTo>
                <a:lnTo>
                  <a:pt x="8402436" y="0"/>
                </a:lnTo>
                <a:lnTo>
                  <a:pt x="8402436" y="6510285"/>
                </a:lnTo>
                <a:lnTo>
                  <a:pt x="0" y="6510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33119" y="1028700"/>
            <a:ext cx="11621762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¿CUÁNTOS DATOS UTILIZAREMOS PARA ENTRENAR?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1708" y="3810898"/>
          <a:ext cx="15584584" cy="4051717"/>
        </p:xfrm>
        <a:graphic>
          <a:graphicData uri="http://schemas.openxmlformats.org/drawingml/2006/table">
            <a:tbl>
              <a:tblPr/>
              <a:tblGrid>
                <a:gridCol w="2597431"/>
                <a:gridCol w="2597431"/>
                <a:gridCol w="2597431"/>
                <a:gridCol w="2597431"/>
                <a:gridCol w="2597431"/>
                <a:gridCol w="2597431"/>
              </a:tblGrid>
              <a:tr h="1345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Especie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PixelJ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Pixel50176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65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Especie1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051296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88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10675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578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3225" y="5273853"/>
            <a:ext cx="2428875" cy="2428875"/>
          </a:xfrm>
          <a:custGeom>
            <a:avLst/>
            <a:gdLst/>
            <a:ahLst/>
            <a:cxnLst/>
            <a:rect r="r" b="b" t="t" l="l"/>
            <a:pathLst>
              <a:path h="2428875" w="2428875">
                <a:moveTo>
                  <a:pt x="0" y="0"/>
                </a:moveTo>
                <a:lnTo>
                  <a:pt x="2428875" y="0"/>
                </a:lnTo>
                <a:lnTo>
                  <a:pt x="2428875" y="2428875"/>
                </a:lnTo>
                <a:lnTo>
                  <a:pt x="0" y="242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7980" b="-785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33119" y="1028700"/>
            <a:ext cx="1162176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¿QUÉ TIPO DE DATOS UTILIZAREMOS?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51708" y="3810898"/>
          <a:ext cx="15584584" cy="2722354"/>
        </p:xfrm>
        <a:graphic>
          <a:graphicData uri="http://schemas.openxmlformats.org/drawingml/2006/table">
            <a:tbl>
              <a:tblPr/>
              <a:tblGrid>
                <a:gridCol w="2597431"/>
                <a:gridCol w="2597431"/>
                <a:gridCol w="2597431"/>
                <a:gridCol w="2597431"/>
                <a:gridCol w="2597431"/>
                <a:gridCol w="2597431"/>
              </a:tblGrid>
              <a:tr h="1361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Especie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PixelJ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 Bold"/>
                        </a:rPr>
                        <a:t>Pixel50176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11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Especie1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[150, 162, 13]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[176, 184, 110]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....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DM Sans"/>
                        </a:rPr>
                        <a:t>[109, 149, 52]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333119" y="1028700"/>
            <a:ext cx="1162176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87"/>
              </a:lnSpc>
              <a:spcBef>
                <a:spcPct val="0"/>
              </a:spcBef>
            </a:pPr>
            <a:r>
              <a:rPr lang="en-US" sz="4739">
                <a:solidFill>
                  <a:srgbClr val="FFFFFF"/>
                </a:solidFill>
                <a:latin typeface="Now Bold"/>
              </a:rPr>
              <a:t>¿QUÉ TIPO DE DATOS UTILIZAREMOS?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9934" y="526917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DATOS PRELIMINARES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000051"/>
            <a:ext cx="7757051" cy="4202379"/>
          </a:xfrm>
          <a:custGeom>
            <a:avLst/>
            <a:gdLst/>
            <a:ahLst/>
            <a:cxnLst/>
            <a:rect r="r" b="b" t="t" l="l"/>
            <a:pathLst>
              <a:path h="4202379" w="7757051">
                <a:moveTo>
                  <a:pt x="0" y="0"/>
                </a:moveTo>
                <a:lnTo>
                  <a:pt x="7757051" y="0"/>
                </a:lnTo>
                <a:lnTo>
                  <a:pt x="7757051" y="4202378"/>
                </a:lnTo>
                <a:lnTo>
                  <a:pt x="0" y="4202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8965" y="7269518"/>
            <a:ext cx="729652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accuracy del 26.9091%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430217" y="3014176"/>
            <a:ext cx="7792456" cy="4188253"/>
          </a:xfrm>
          <a:custGeom>
            <a:avLst/>
            <a:gdLst/>
            <a:ahLst/>
            <a:cxnLst/>
            <a:rect r="r" b="b" t="t" l="l"/>
            <a:pathLst>
              <a:path h="4188253" w="7792456">
                <a:moveTo>
                  <a:pt x="0" y="0"/>
                </a:moveTo>
                <a:lnTo>
                  <a:pt x="7792456" y="0"/>
                </a:lnTo>
                <a:lnTo>
                  <a:pt x="7792456" y="4188253"/>
                </a:lnTo>
                <a:lnTo>
                  <a:pt x="0" y="418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08094" y="7258419"/>
            <a:ext cx="66341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loss de 1.89306462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69934" y="1520958"/>
            <a:ext cx="9348133" cy="6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Now Bold"/>
              </a:rPr>
              <a:t>MODELO NAIVE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9934" y="526917"/>
            <a:ext cx="9348133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DATOS PRELIMINARES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2476" y="3014176"/>
            <a:ext cx="7669498" cy="4188253"/>
          </a:xfrm>
          <a:custGeom>
            <a:avLst/>
            <a:gdLst/>
            <a:ahLst/>
            <a:cxnLst/>
            <a:rect r="r" b="b" t="t" l="l"/>
            <a:pathLst>
              <a:path h="4188253" w="7669498">
                <a:moveTo>
                  <a:pt x="0" y="0"/>
                </a:moveTo>
                <a:lnTo>
                  <a:pt x="7669499" y="0"/>
                </a:lnTo>
                <a:lnTo>
                  <a:pt x="7669499" y="4188253"/>
                </a:lnTo>
                <a:lnTo>
                  <a:pt x="0" y="418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59686" y="3014176"/>
            <a:ext cx="7730977" cy="4188253"/>
          </a:xfrm>
          <a:custGeom>
            <a:avLst/>
            <a:gdLst/>
            <a:ahLst/>
            <a:cxnLst/>
            <a:rect r="r" b="b" t="t" l="l"/>
            <a:pathLst>
              <a:path h="4188253" w="7730977">
                <a:moveTo>
                  <a:pt x="0" y="0"/>
                </a:moveTo>
                <a:lnTo>
                  <a:pt x="7730978" y="0"/>
                </a:lnTo>
                <a:lnTo>
                  <a:pt x="7730978" y="4188253"/>
                </a:lnTo>
                <a:lnTo>
                  <a:pt x="0" y="418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8965" y="7269518"/>
            <a:ext cx="729652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accuracy del 95.1818%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08094" y="7258419"/>
            <a:ext cx="663416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/>
              </a:rPr>
              <a:t>Se obtuvo un training loss de 1.20059288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69934" y="1520958"/>
            <a:ext cx="9348133" cy="6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Now Bold"/>
              </a:rPr>
              <a:t>MODELO OPTIMIZADO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DAFzbA7TJdc</dc:identifier>
  <dcterms:modified xsi:type="dcterms:W3CDTF">2011-08-01T06:04:30Z</dcterms:modified>
  <cp:revision>1</cp:revision>
  <dc:title>proyecto MDD</dc:title>
</cp:coreProperties>
</file>