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0"/>
    <p:sldId id="257" r:id="rId41"/>
    <p:sldId id="258" r:id="rId42"/>
    <p:sldId id="259" r:id="rId43"/>
    <p:sldId id="260" r:id="rId44"/>
    <p:sldId id="261" r:id="rId45"/>
    <p:sldId id="262" r:id="rId46"/>
    <p:sldId id="263" r:id="rId47"/>
    <p:sldId id="264" r:id="rId48"/>
    <p:sldId id="265" r:id="rId49"/>
    <p:sldId id="266" r:id="rId5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Now" charset="1" panose="00000500000000000000"/>
      <p:regular r:id="rId14"/>
    </p:embeddedFont>
    <p:embeddedFont>
      <p:font typeface="Now Bold" charset="1" panose="00000800000000000000"/>
      <p:regular r:id="rId15"/>
    </p:embeddedFont>
    <p:embeddedFont>
      <p:font typeface="Now Thin" charset="1" panose="00000300000000000000"/>
      <p:regular r:id="rId16"/>
    </p:embeddedFont>
    <p:embeddedFont>
      <p:font typeface="Now Light" charset="1" panose="00000400000000000000"/>
      <p:regular r:id="rId17"/>
    </p:embeddedFont>
    <p:embeddedFont>
      <p:font typeface="Now Medium" charset="1" panose="00000600000000000000"/>
      <p:regular r:id="rId18"/>
    </p:embeddedFont>
    <p:embeddedFont>
      <p:font typeface="Now Heavy" charset="1" panose="00000A00000000000000"/>
      <p:regular r:id="rId19"/>
    </p:embeddedFont>
    <p:embeddedFont>
      <p:font typeface="Open Sauce" charset="1" panose="00000500000000000000"/>
      <p:regular r:id="rId20"/>
    </p:embeddedFont>
    <p:embeddedFont>
      <p:font typeface="Open Sauce Bold" charset="1" panose="00000800000000000000"/>
      <p:regular r:id="rId21"/>
    </p:embeddedFont>
    <p:embeddedFont>
      <p:font typeface="Open Sauce Italics" charset="1" panose="00000500000000000000"/>
      <p:regular r:id="rId22"/>
    </p:embeddedFont>
    <p:embeddedFont>
      <p:font typeface="Open Sauce Bold Italics" charset="1" panose="00000800000000000000"/>
      <p:regular r:id="rId23"/>
    </p:embeddedFont>
    <p:embeddedFont>
      <p:font typeface="Open Sauce Light" charset="1" panose="00000400000000000000"/>
      <p:regular r:id="rId24"/>
    </p:embeddedFont>
    <p:embeddedFont>
      <p:font typeface="Open Sauce Light Italics" charset="1" panose="00000400000000000000"/>
      <p:regular r:id="rId25"/>
    </p:embeddedFont>
    <p:embeddedFont>
      <p:font typeface="Open Sauce Medium" charset="1" panose="00000600000000000000"/>
      <p:regular r:id="rId26"/>
    </p:embeddedFont>
    <p:embeddedFont>
      <p:font typeface="Open Sauce Medium Italics" charset="1" panose="00000600000000000000"/>
      <p:regular r:id="rId27"/>
    </p:embeddedFont>
    <p:embeddedFont>
      <p:font typeface="Open Sauce Semi-Bold" charset="1" panose="00000700000000000000"/>
      <p:regular r:id="rId28"/>
    </p:embeddedFont>
    <p:embeddedFont>
      <p:font typeface="Open Sauce Semi-Bold Italics" charset="1" panose="00000700000000000000"/>
      <p:regular r:id="rId29"/>
    </p:embeddedFont>
    <p:embeddedFont>
      <p:font typeface="Open Sauce Heavy" charset="1" panose="00000A00000000000000"/>
      <p:regular r:id="rId30"/>
    </p:embeddedFont>
    <p:embeddedFont>
      <p:font typeface="Open Sauce Heavy Italics" charset="1" panose="00000A00000000000000"/>
      <p:regular r:id="rId31"/>
    </p:embeddedFont>
    <p:embeddedFont>
      <p:font typeface="Open Sans" charset="1" panose="020B0606030504020204"/>
      <p:regular r:id="rId32"/>
    </p:embeddedFont>
    <p:embeddedFont>
      <p:font typeface="Open Sans Bold" charset="1" panose="020B0806030504020204"/>
      <p:regular r:id="rId33"/>
    </p:embeddedFont>
    <p:embeddedFont>
      <p:font typeface="Open Sans Italics" charset="1" panose="020B0606030504020204"/>
      <p:regular r:id="rId34"/>
    </p:embeddedFont>
    <p:embeddedFont>
      <p:font typeface="Open Sans Bold Italics" charset="1" panose="020B0806030504020204"/>
      <p:regular r:id="rId35"/>
    </p:embeddedFont>
    <p:embeddedFont>
      <p:font typeface="Open Sans Light" charset="1" panose="020B0306030504020204"/>
      <p:regular r:id="rId36"/>
    </p:embeddedFont>
    <p:embeddedFont>
      <p:font typeface="Open Sans Light Italics" charset="1" panose="020B0306030504020204"/>
      <p:regular r:id="rId37"/>
    </p:embeddedFont>
    <p:embeddedFont>
      <p:font typeface="Open Sans Ultra-Bold" charset="1" panose="00000000000000000000"/>
      <p:regular r:id="rId38"/>
    </p:embeddedFont>
    <p:embeddedFont>
      <p:font typeface="Open Sans Ultra-Bold Italics" charset="1" panose="0000000000000000000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slides/slide1.xml" Type="http://schemas.openxmlformats.org/officeDocument/2006/relationships/slide"/><Relationship Id="rId41" Target="slides/slide2.xml" Type="http://schemas.openxmlformats.org/officeDocument/2006/relationships/slide"/><Relationship Id="rId42" Target="slides/slide3.xml" Type="http://schemas.openxmlformats.org/officeDocument/2006/relationships/slide"/><Relationship Id="rId43" Target="slides/slide4.xml" Type="http://schemas.openxmlformats.org/officeDocument/2006/relationships/slide"/><Relationship Id="rId44" Target="slides/slide5.xml" Type="http://schemas.openxmlformats.org/officeDocument/2006/relationships/slide"/><Relationship Id="rId45" Target="slides/slide6.xml" Type="http://schemas.openxmlformats.org/officeDocument/2006/relationships/slide"/><Relationship Id="rId46" Target="slides/slide7.xml" Type="http://schemas.openxmlformats.org/officeDocument/2006/relationships/slide"/><Relationship Id="rId47" Target="slides/slide8.xml" Type="http://schemas.openxmlformats.org/officeDocument/2006/relationships/slide"/><Relationship Id="rId48" Target="slides/slide9.xml" Type="http://schemas.openxmlformats.org/officeDocument/2006/relationships/slide"/><Relationship Id="rId49" Target="slides/slide10.xml" Type="http://schemas.openxmlformats.org/officeDocument/2006/relationships/slide"/><Relationship Id="rId5" Target="tableStyles.xml" Type="http://schemas.openxmlformats.org/officeDocument/2006/relationships/tableStyles"/><Relationship Id="rId50" Target="slides/slide11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jpeg" Type="http://schemas.openxmlformats.org/officeDocument/2006/relationships/image"/><Relationship Id="rId5" Target="../media/image8.jpeg" Type="http://schemas.openxmlformats.org/officeDocument/2006/relationships/image"/><Relationship Id="rId6" Target="../media/image9.jpeg" Type="http://schemas.openxmlformats.org/officeDocument/2006/relationships/image"/><Relationship Id="rId7" Target="../media/image10.jpeg" Type="http://schemas.openxmlformats.org/officeDocument/2006/relationships/image"/><Relationship Id="rId8" Target="../media/image11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49472" cy="508135"/>
            </a:xfrm>
            <a:custGeom>
              <a:avLst/>
              <a:gdLst/>
              <a:ahLst/>
              <a:cxnLst/>
              <a:rect r="r" b="b" t="t" l="l"/>
              <a:pathLst>
                <a:path h="508135" w="3149472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208957" y="-101114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380940" y="649592"/>
            <a:ext cx="7516996" cy="8987817"/>
            <a:chOff x="0" y="0"/>
            <a:chExt cx="8603361" cy="102867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2794" y="-128"/>
              <a:ext cx="8606155" cy="10286874"/>
            </a:xfrm>
            <a:custGeom>
              <a:avLst/>
              <a:gdLst/>
              <a:ahLst/>
              <a:cxnLst/>
              <a:rect r="r" b="b" t="t" l="l"/>
              <a:pathLst>
                <a:path h="10286874" w="8606155">
                  <a:moveTo>
                    <a:pt x="8606155" y="10251441"/>
                  </a:moveTo>
                  <a:cubicBezTo>
                    <a:pt x="8606155" y="10284588"/>
                    <a:pt x="8595487" y="10286874"/>
                    <a:pt x="8567674" y="10286874"/>
                  </a:cubicBezTo>
                  <a:cubicBezTo>
                    <a:pt x="5713094" y="10286239"/>
                    <a:pt x="2858643" y="10286239"/>
                    <a:pt x="4064" y="10286239"/>
                  </a:cubicBezTo>
                  <a:cubicBezTo>
                    <a:pt x="0" y="10272396"/>
                    <a:pt x="6350" y="10259823"/>
                    <a:pt x="9271" y="10246996"/>
                  </a:cubicBezTo>
                  <a:cubicBezTo>
                    <a:pt x="134747" y="9685402"/>
                    <a:pt x="260350" y="9123935"/>
                    <a:pt x="386207" y="8562467"/>
                  </a:cubicBezTo>
                  <a:cubicBezTo>
                    <a:pt x="565658" y="7761986"/>
                    <a:pt x="745490" y="6961633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6"/>
                    <a:pt x="8605139" y="6846317"/>
                    <a:pt x="8606155" y="10251441"/>
                  </a:cubicBezTo>
                  <a:close/>
                </a:path>
              </a:pathLst>
            </a:custGeom>
            <a:blipFill>
              <a:blip r:embed="rId4"/>
              <a:stretch>
                <a:fillRect l="0" t="-10077" r="0" b="-10077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573748" y="6879972"/>
            <a:ext cx="7913921" cy="1857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27"/>
              </a:lnSpc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Intragrantes:</a:t>
            </a:r>
          </a:p>
          <a:p>
            <a:pPr marL="654264" indent="-327132" lvl="1">
              <a:lnSpc>
                <a:spcPts val="3727"/>
              </a:lnSpc>
              <a:buFont typeface="Arial"/>
              <a:buChar char="•"/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Matías Aliaga.</a:t>
            </a:r>
          </a:p>
          <a:p>
            <a:pPr marL="654264" indent="-327132" lvl="1">
              <a:lnSpc>
                <a:spcPts val="3727"/>
              </a:lnSpc>
              <a:buFont typeface="Arial"/>
              <a:buChar char="•"/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Martín Sánchez.</a:t>
            </a:r>
          </a:p>
          <a:p>
            <a:pPr algn="l" marL="654264" indent="-327132" lvl="1">
              <a:lnSpc>
                <a:spcPts val="3727"/>
              </a:lnSpc>
              <a:spcBef>
                <a:spcPct val="0"/>
              </a:spcBef>
              <a:buFont typeface="Arial"/>
              <a:buChar char="•"/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Pablo Leiva.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73748" y="2979096"/>
            <a:ext cx="8532960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99"/>
              </a:lnSpc>
            </a:pPr>
            <a:r>
              <a:rPr lang="en-US" sz="5499">
                <a:solidFill>
                  <a:srgbClr val="FFFBFB"/>
                </a:solidFill>
                <a:latin typeface="Now Bold"/>
              </a:rPr>
              <a:t>RECONOCIMIENTO FOTOGRÁFICO DE AVES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295175" y="863050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73748" y="4609570"/>
            <a:ext cx="8532960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99"/>
              </a:lnSpc>
            </a:pPr>
            <a:r>
              <a:rPr lang="en-US" sz="5499">
                <a:solidFill>
                  <a:srgbClr val="56AEFF"/>
                </a:solidFill>
                <a:latin typeface="Now Bold"/>
              </a:rPr>
              <a:t>PARA SU PROTECCIÓN Y CONSERVACIÓN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314177" y="312728"/>
            <a:ext cx="1467146" cy="1975744"/>
          </a:xfrm>
          <a:custGeom>
            <a:avLst/>
            <a:gdLst/>
            <a:ahLst/>
            <a:cxnLst/>
            <a:rect r="r" b="b" t="t" l="l"/>
            <a:pathLst>
              <a:path h="1975744" w="1467146">
                <a:moveTo>
                  <a:pt x="0" y="0"/>
                </a:moveTo>
                <a:lnTo>
                  <a:pt x="1467146" y="0"/>
                </a:lnTo>
                <a:lnTo>
                  <a:pt x="1467146" y="1975744"/>
                </a:lnTo>
                <a:lnTo>
                  <a:pt x="0" y="19757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096499" y="611492"/>
            <a:ext cx="6868418" cy="165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ns Bold"/>
              </a:rPr>
              <a:t>Pontificia Universidad Católica de Chile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ns Bold"/>
              </a:rPr>
              <a:t>Departamento de Ciencia de la Computación 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ns Bold"/>
              </a:rPr>
              <a:t>Minería de Datos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ns Bold"/>
              </a:rPr>
              <a:t>IIC2433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19628" y="7227483"/>
            <a:ext cx="7086596" cy="7086596"/>
          </a:xfrm>
          <a:custGeom>
            <a:avLst/>
            <a:gdLst/>
            <a:ahLst/>
            <a:cxnLst/>
            <a:rect r="r" b="b" t="t" l="l"/>
            <a:pathLst>
              <a:path h="7086596" w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436461">
            <a:off x="14152110" y="-4118246"/>
            <a:ext cx="6566182" cy="6566182"/>
          </a:xfrm>
          <a:custGeom>
            <a:avLst/>
            <a:gdLst/>
            <a:ahLst/>
            <a:cxnLst/>
            <a:rect r="r" b="b" t="t" l="l"/>
            <a:pathLst>
              <a:path h="6566182" w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383777" y="3520715"/>
            <a:ext cx="11520447" cy="3245569"/>
          </a:xfrm>
          <a:custGeom>
            <a:avLst/>
            <a:gdLst/>
            <a:ahLst/>
            <a:cxnLst/>
            <a:rect r="r" b="b" t="t" l="l"/>
            <a:pathLst>
              <a:path h="3245569" w="11520447">
                <a:moveTo>
                  <a:pt x="0" y="0"/>
                </a:moveTo>
                <a:lnTo>
                  <a:pt x="11520446" y="0"/>
                </a:lnTo>
                <a:lnTo>
                  <a:pt x="11520446" y="3245570"/>
                </a:lnTo>
                <a:lnTo>
                  <a:pt x="0" y="32455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96098" r="-3105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336421" y="3520715"/>
            <a:ext cx="1170517" cy="828071"/>
          </a:xfrm>
          <a:custGeom>
            <a:avLst/>
            <a:gdLst/>
            <a:ahLst/>
            <a:cxnLst/>
            <a:rect r="r" b="b" t="t" l="l"/>
            <a:pathLst>
              <a:path h="828071" w="1170517">
                <a:moveTo>
                  <a:pt x="0" y="0"/>
                </a:moveTo>
                <a:lnTo>
                  <a:pt x="1170517" y="0"/>
                </a:lnTo>
                <a:lnTo>
                  <a:pt x="1170517" y="828072"/>
                </a:lnTo>
                <a:lnTo>
                  <a:pt x="0" y="8280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85859" t="-1060537" r="-104013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69934" y="1028700"/>
            <a:ext cx="9348133" cy="10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84"/>
              </a:lnSpc>
              <a:spcBef>
                <a:spcPct val="0"/>
              </a:spcBef>
            </a:pPr>
            <a:r>
              <a:rPr lang="en-US" sz="6570">
                <a:solidFill>
                  <a:srgbClr val="FFFFFF"/>
                </a:solidFill>
                <a:latin typeface="Now Bold"/>
              </a:rPr>
              <a:t>PLAN DE TRABAJO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3383777" y="6703528"/>
            <a:ext cx="11520447" cy="351797"/>
          </a:xfrm>
          <a:custGeom>
            <a:avLst/>
            <a:gdLst/>
            <a:ahLst/>
            <a:cxnLst/>
            <a:rect r="r" b="b" t="t" l="l"/>
            <a:pathLst>
              <a:path h="351797" w="11520447">
                <a:moveTo>
                  <a:pt x="0" y="0"/>
                </a:moveTo>
                <a:lnTo>
                  <a:pt x="11520446" y="0"/>
                </a:lnTo>
                <a:lnTo>
                  <a:pt x="11520446" y="351797"/>
                </a:lnTo>
                <a:lnTo>
                  <a:pt x="0" y="3517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32247" t="-12579632" r="0" b="-498892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13163">
            <a:off x="-4261137" y="6573910"/>
            <a:ext cx="9085628" cy="5368780"/>
          </a:xfrm>
          <a:custGeom>
            <a:avLst/>
            <a:gdLst/>
            <a:ahLst/>
            <a:cxnLst/>
            <a:rect r="r" b="b" t="t" l="l"/>
            <a:pathLst>
              <a:path h="5368780" w="9085628">
                <a:moveTo>
                  <a:pt x="0" y="0"/>
                </a:moveTo>
                <a:lnTo>
                  <a:pt x="9085628" y="0"/>
                </a:lnTo>
                <a:lnTo>
                  <a:pt x="9085628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313163">
            <a:off x="14330817" y="-1655690"/>
            <a:ext cx="9085628" cy="5368780"/>
          </a:xfrm>
          <a:custGeom>
            <a:avLst/>
            <a:gdLst/>
            <a:ahLst/>
            <a:cxnLst/>
            <a:rect r="r" b="b" t="t" l="l"/>
            <a:pathLst>
              <a:path h="5368780" w="9085628">
                <a:moveTo>
                  <a:pt x="0" y="0"/>
                </a:moveTo>
                <a:lnTo>
                  <a:pt x="9085629" y="0"/>
                </a:lnTo>
                <a:lnTo>
                  <a:pt x="9085629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95048" y="4302468"/>
            <a:ext cx="9897904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Now Bold"/>
              </a:rPr>
              <a:t>CONCLUSIÓN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631327" y="597505"/>
            <a:ext cx="9077445" cy="9077445"/>
          </a:xfrm>
          <a:custGeom>
            <a:avLst/>
            <a:gdLst/>
            <a:ahLst/>
            <a:cxnLst/>
            <a:rect r="r" b="b" t="t" l="l"/>
            <a:pathLst>
              <a:path h="9077445" w="9077445">
                <a:moveTo>
                  <a:pt x="0" y="0"/>
                </a:moveTo>
                <a:lnTo>
                  <a:pt x="9077444" y="0"/>
                </a:lnTo>
                <a:lnTo>
                  <a:pt x="9077444" y="9077445"/>
                </a:lnTo>
                <a:lnTo>
                  <a:pt x="0" y="9077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25610" y="4235971"/>
            <a:ext cx="5204002" cy="4110141"/>
            <a:chOff x="0" y="0"/>
            <a:chExt cx="812800" cy="6419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641952"/>
            </a:xfrm>
            <a:custGeom>
              <a:avLst/>
              <a:gdLst/>
              <a:ahLst/>
              <a:cxnLst/>
              <a:rect r="r" b="b" t="t" l="l"/>
              <a:pathLst>
                <a:path h="641952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514952"/>
                  </a:lnTo>
                  <a:cubicBezTo>
                    <a:pt x="812800" y="548635"/>
                    <a:pt x="799420" y="580938"/>
                    <a:pt x="775603" y="604755"/>
                  </a:cubicBezTo>
                  <a:cubicBezTo>
                    <a:pt x="751785" y="628572"/>
                    <a:pt x="719482" y="641952"/>
                    <a:pt x="685800" y="641952"/>
                  </a:cubicBezTo>
                  <a:lnTo>
                    <a:pt x="127000" y="641952"/>
                  </a:lnTo>
                  <a:cubicBezTo>
                    <a:pt x="56860" y="641952"/>
                    <a:pt x="0" y="585093"/>
                    <a:pt x="0" y="514952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680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25335" y="1507398"/>
            <a:ext cx="843733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25"/>
              </a:lnSpc>
              <a:spcBef>
                <a:spcPct val="0"/>
              </a:spcBef>
            </a:pPr>
            <a:r>
              <a:rPr lang="en-US" sz="8020">
                <a:solidFill>
                  <a:srgbClr val="FFFFFF"/>
                </a:solidFill>
                <a:latin typeface="Now Bold"/>
              </a:rPr>
              <a:t>EL PROBLEMA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28339" y="4690022"/>
            <a:ext cx="4398545" cy="3106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09"/>
              </a:lnSpc>
            </a:pPr>
            <a:r>
              <a:rPr lang="en-US" sz="4435">
                <a:solidFill>
                  <a:srgbClr val="FFFFFF"/>
                </a:solidFill>
                <a:latin typeface="Open Sans Bold"/>
              </a:rPr>
              <a:t>Creación de catastros de vida silvestre “a mano”.</a:t>
            </a:r>
            <a:r>
              <a:rPr lang="en-US" sz="4435">
                <a:solidFill>
                  <a:srgbClr val="FFFFFF"/>
                </a:solidFill>
                <a:latin typeface="Open Sans Bold"/>
              </a:rPr>
              <a:t>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58388" y="4235971"/>
            <a:ext cx="5204002" cy="4110141"/>
            <a:chOff x="0" y="0"/>
            <a:chExt cx="812800" cy="64195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641952"/>
            </a:xfrm>
            <a:custGeom>
              <a:avLst/>
              <a:gdLst/>
              <a:ahLst/>
              <a:cxnLst/>
              <a:rect r="r" b="b" t="t" l="l"/>
              <a:pathLst>
                <a:path h="641952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514952"/>
                  </a:lnTo>
                  <a:cubicBezTo>
                    <a:pt x="812800" y="548635"/>
                    <a:pt x="799420" y="580938"/>
                    <a:pt x="775603" y="604755"/>
                  </a:cubicBezTo>
                  <a:cubicBezTo>
                    <a:pt x="751785" y="628572"/>
                    <a:pt x="719482" y="641952"/>
                    <a:pt x="685800" y="641952"/>
                  </a:cubicBezTo>
                  <a:lnTo>
                    <a:pt x="127000" y="641952"/>
                  </a:lnTo>
                  <a:cubicBezTo>
                    <a:pt x="56860" y="641952"/>
                    <a:pt x="0" y="585093"/>
                    <a:pt x="0" y="514952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680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361116" y="4690022"/>
            <a:ext cx="4398545" cy="3106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09"/>
              </a:lnSpc>
            </a:pPr>
            <a:r>
              <a:rPr lang="en-US" sz="4435">
                <a:solidFill>
                  <a:srgbClr val="FFFFFF"/>
                </a:solidFill>
                <a:latin typeface="Open Sans Bold"/>
              </a:rPr>
              <a:t>Altos costos, tanto humanos como económicos.</a:t>
            </a:r>
            <a:r>
              <a:rPr lang="en-US" sz="4435">
                <a:solidFill>
                  <a:srgbClr val="FFFFFF"/>
                </a:solidFill>
                <a:latin typeface="Open Sans Bold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3071812" y="3722491"/>
            <a:ext cx="2428875" cy="2428875"/>
          </a:xfrm>
          <a:custGeom>
            <a:avLst/>
            <a:gdLst/>
            <a:ahLst/>
            <a:cxnLst/>
            <a:rect r="r" b="b" t="t" l="l"/>
            <a:pathLst>
              <a:path h="2428875" w="2428875">
                <a:moveTo>
                  <a:pt x="0" y="0"/>
                </a:moveTo>
                <a:lnTo>
                  <a:pt x="2428876" y="0"/>
                </a:lnTo>
                <a:lnTo>
                  <a:pt x="2428876" y="2428875"/>
                </a:lnTo>
                <a:lnTo>
                  <a:pt x="0" y="242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500688" y="3722491"/>
            <a:ext cx="2428875" cy="2428875"/>
          </a:xfrm>
          <a:custGeom>
            <a:avLst/>
            <a:gdLst/>
            <a:ahLst/>
            <a:cxnLst/>
            <a:rect r="r" b="b" t="t" l="l"/>
            <a:pathLst>
              <a:path h="2428875" w="2428875">
                <a:moveTo>
                  <a:pt x="0" y="0"/>
                </a:moveTo>
                <a:lnTo>
                  <a:pt x="2428874" y="0"/>
                </a:lnTo>
                <a:lnTo>
                  <a:pt x="2428874" y="2428875"/>
                </a:lnTo>
                <a:lnTo>
                  <a:pt x="0" y="24288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929562" y="3722491"/>
            <a:ext cx="2428875" cy="2428875"/>
          </a:xfrm>
          <a:custGeom>
            <a:avLst/>
            <a:gdLst/>
            <a:ahLst/>
            <a:cxnLst/>
            <a:rect r="r" b="b" t="t" l="l"/>
            <a:pathLst>
              <a:path h="2428875" w="2428875">
                <a:moveTo>
                  <a:pt x="0" y="0"/>
                </a:moveTo>
                <a:lnTo>
                  <a:pt x="2428876" y="0"/>
                </a:lnTo>
                <a:lnTo>
                  <a:pt x="2428876" y="2428875"/>
                </a:lnTo>
                <a:lnTo>
                  <a:pt x="0" y="24288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358438" y="3722491"/>
            <a:ext cx="2428875" cy="2428875"/>
          </a:xfrm>
          <a:custGeom>
            <a:avLst/>
            <a:gdLst/>
            <a:ahLst/>
            <a:cxnLst/>
            <a:rect r="r" b="b" t="t" l="l"/>
            <a:pathLst>
              <a:path h="2428875" w="2428875">
                <a:moveTo>
                  <a:pt x="0" y="0"/>
                </a:moveTo>
                <a:lnTo>
                  <a:pt x="2428874" y="0"/>
                </a:lnTo>
                <a:lnTo>
                  <a:pt x="2428874" y="2428875"/>
                </a:lnTo>
                <a:lnTo>
                  <a:pt x="0" y="24288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787312" y="3722491"/>
            <a:ext cx="2428875" cy="2428875"/>
          </a:xfrm>
          <a:custGeom>
            <a:avLst/>
            <a:gdLst/>
            <a:ahLst/>
            <a:cxnLst/>
            <a:rect r="r" b="b" t="t" l="l"/>
            <a:pathLst>
              <a:path h="2428875" w="2428875">
                <a:moveTo>
                  <a:pt x="0" y="0"/>
                </a:moveTo>
                <a:lnTo>
                  <a:pt x="2428876" y="0"/>
                </a:lnTo>
                <a:lnTo>
                  <a:pt x="2428876" y="2428875"/>
                </a:lnTo>
                <a:lnTo>
                  <a:pt x="0" y="24288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839656" y="1028700"/>
            <a:ext cx="10608687" cy="1222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25"/>
              </a:lnSpc>
              <a:spcBef>
                <a:spcPct val="0"/>
              </a:spcBef>
            </a:pPr>
            <a:r>
              <a:rPr lang="en-US" sz="8020">
                <a:solidFill>
                  <a:srgbClr val="FFFFFF"/>
                </a:solidFill>
                <a:latin typeface="Now Bold"/>
              </a:rPr>
              <a:t>DATOS Y MÉTODOS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62171" y="2452492"/>
            <a:ext cx="6094661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FFFFFF"/>
                </a:solidFill>
                <a:latin typeface="Open Sans Bold"/>
              </a:rPr>
              <a:t>Imagenes de 224x224x3: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53948" y="6656060"/>
            <a:ext cx="15380103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Open Sans Bold"/>
              </a:rPr>
              <a:t>Se utilizará el modelo “Sequential”, es decir, una red neuronal (CNN).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28164" y="-2586935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59890" y="7239384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8693" y="2220538"/>
            <a:ext cx="11910614" cy="7581171"/>
          </a:xfrm>
          <a:custGeom>
            <a:avLst/>
            <a:gdLst/>
            <a:ahLst/>
            <a:cxnLst/>
            <a:rect r="r" b="b" t="t" l="l"/>
            <a:pathLst>
              <a:path h="7581171" w="11910614">
                <a:moveTo>
                  <a:pt x="0" y="0"/>
                </a:moveTo>
                <a:lnTo>
                  <a:pt x="11910614" y="0"/>
                </a:lnTo>
                <a:lnTo>
                  <a:pt x="11910614" y="7581171"/>
                </a:lnTo>
                <a:lnTo>
                  <a:pt x="0" y="75811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325788" y="4313842"/>
            <a:ext cx="2138783" cy="2925542"/>
            <a:chOff x="0" y="0"/>
            <a:chExt cx="563301" cy="77051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3301" cy="770513"/>
            </a:xfrm>
            <a:custGeom>
              <a:avLst/>
              <a:gdLst/>
              <a:ahLst/>
              <a:cxnLst/>
              <a:rect r="r" b="b" t="t" l="l"/>
              <a:pathLst>
                <a:path h="770513" w="563301">
                  <a:moveTo>
                    <a:pt x="184609" y="0"/>
                  </a:moveTo>
                  <a:lnTo>
                    <a:pt x="378692" y="0"/>
                  </a:lnTo>
                  <a:cubicBezTo>
                    <a:pt x="427653" y="0"/>
                    <a:pt x="474609" y="19450"/>
                    <a:pt x="509230" y="54071"/>
                  </a:cubicBezTo>
                  <a:cubicBezTo>
                    <a:pt x="543851" y="88691"/>
                    <a:pt x="563301" y="135647"/>
                    <a:pt x="563301" y="184609"/>
                  </a:cubicBezTo>
                  <a:lnTo>
                    <a:pt x="563301" y="585904"/>
                  </a:lnTo>
                  <a:cubicBezTo>
                    <a:pt x="563301" y="687861"/>
                    <a:pt x="480649" y="770513"/>
                    <a:pt x="378692" y="770513"/>
                  </a:cubicBezTo>
                  <a:lnTo>
                    <a:pt x="184609" y="770513"/>
                  </a:lnTo>
                  <a:cubicBezTo>
                    <a:pt x="135647" y="770513"/>
                    <a:pt x="88691" y="751063"/>
                    <a:pt x="54071" y="716443"/>
                  </a:cubicBezTo>
                  <a:cubicBezTo>
                    <a:pt x="19450" y="681822"/>
                    <a:pt x="0" y="634866"/>
                    <a:pt x="0" y="585904"/>
                  </a:cubicBezTo>
                  <a:lnTo>
                    <a:pt x="0" y="184609"/>
                  </a:lnTo>
                  <a:cubicBezTo>
                    <a:pt x="0" y="135647"/>
                    <a:pt x="19450" y="88691"/>
                    <a:pt x="54071" y="54071"/>
                  </a:cubicBezTo>
                  <a:cubicBezTo>
                    <a:pt x="88691" y="19450"/>
                    <a:pt x="135647" y="0"/>
                    <a:pt x="184609" y="0"/>
                  </a:cubicBezTo>
                  <a:close/>
                </a:path>
              </a:pathLst>
            </a:custGeom>
            <a:solidFill>
              <a:srgbClr val="145DA0">
                <a:alpha val="55686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63301" cy="8086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780763" y="1019175"/>
            <a:ext cx="10726474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522"/>
              </a:lnSpc>
              <a:spcBef>
                <a:spcPct val="0"/>
              </a:spcBef>
            </a:pPr>
            <a:r>
              <a:rPr lang="en-US" sz="6268">
                <a:solidFill>
                  <a:srgbClr val="FFFFFF"/>
                </a:solidFill>
                <a:latin typeface="Now Bold"/>
              </a:rPr>
              <a:t>PROPUESTA DE SOLUCIÓN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08895" y="4605942"/>
            <a:ext cx="197256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Bold"/>
              </a:rPr>
              <a:t>Etapa actual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42782" y="2748015"/>
            <a:ext cx="8402436" cy="6510285"/>
          </a:xfrm>
          <a:custGeom>
            <a:avLst/>
            <a:gdLst/>
            <a:ahLst/>
            <a:cxnLst/>
            <a:rect r="r" b="b" t="t" l="l"/>
            <a:pathLst>
              <a:path h="6510285" w="8402436">
                <a:moveTo>
                  <a:pt x="0" y="0"/>
                </a:moveTo>
                <a:lnTo>
                  <a:pt x="8402436" y="0"/>
                </a:lnTo>
                <a:lnTo>
                  <a:pt x="8402436" y="6510285"/>
                </a:lnTo>
                <a:lnTo>
                  <a:pt x="0" y="65102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33119" y="1028700"/>
            <a:ext cx="11621762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87"/>
              </a:lnSpc>
              <a:spcBef>
                <a:spcPct val="0"/>
              </a:spcBef>
            </a:pPr>
            <a:r>
              <a:rPr lang="en-US" sz="4739">
                <a:solidFill>
                  <a:srgbClr val="FFFFFF"/>
                </a:solidFill>
                <a:latin typeface="Now Bold"/>
              </a:rPr>
              <a:t>¿CUÁNTOS DATOS UTILIZAREMOS PARA ENTRENAR?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351708" y="3810898"/>
          <a:ext cx="15584584" cy="4051717"/>
        </p:xfrm>
        <a:graphic>
          <a:graphicData uri="http://schemas.openxmlformats.org/drawingml/2006/table">
            <a:tbl>
              <a:tblPr/>
              <a:tblGrid>
                <a:gridCol w="2597431"/>
                <a:gridCol w="2597431"/>
                <a:gridCol w="2597431"/>
                <a:gridCol w="2597431"/>
                <a:gridCol w="2597431"/>
                <a:gridCol w="2597431"/>
              </a:tblGrid>
              <a:tr h="13451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Especie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Pixel0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....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PixelJ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Pixel50176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5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Especie1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....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....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4051296" y="5273853"/>
            <a:ext cx="2428875" cy="2428875"/>
          </a:xfrm>
          <a:custGeom>
            <a:avLst/>
            <a:gdLst/>
            <a:ahLst/>
            <a:cxnLst/>
            <a:rect r="r" b="b" t="t" l="l"/>
            <a:pathLst>
              <a:path h="2428875" w="2428875">
                <a:moveTo>
                  <a:pt x="0" y="0"/>
                </a:moveTo>
                <a:lnTo>
                  <a:pt x="2428875" y="0"/>
                </a:lnTo>
                <a:lnTo>
                  <a:pt x="2428875" y="2428875"/>
                </a:lnTo>
                <a:lnTo>
                  <a:pt x="0" y="242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88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210675" y="5273853"/>
            <a:ext cx="2428875" cy="2428875"/>
          </a:xfrm>
          <a:custGeom>
            <a:avLst/>
            <a:gdLst/>
            <a:ahLst/>
            <a:cxnLst/>
            <a:rect r="r" b="b" t="t" l="l"/>
            <a:pathLst>
              <a:path h="2428875" w="2428875">
                <a:moveTo>
                  <a:pt x="0" y="0"/>
                </a:moveTo>
                <a:lnTo>
                  <a:pt x="2428875" y="0"/>
                </a:lnTo>
                <a:lnTo>
                  <a:pt x="2428875" y="2428875"/>
                </a:lnTo>
                <a:lnTo>
                  <a:pt x="0" y="24288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5789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73225" y="5273853"/>
            <a:ext cx="2428875" cy="2428875"/>
          </a:xfrm>
          <a:custGeom>
            <a:avLst/>
            <a:gdLst/>
            <a:ahLst/>
            <a:cxnLst/>
            <a:rect r="r" b="b" t="t" l="l"/>
            <a:pathLst>
              <a:path h="2428875" w="2428875">
                <a:moveTo>
                  <a:pt x="0" y="0"/>
                </a:moveTo>
                <a:lnTo>
                  <a:pt x="2428875" y="0"/>
                </a:lnTo>
                <a:lnTo>
                  <a:pt x="2428875" y="2428875"/>
                </a:lnTo>
                <a:lnTo>
                  <a:pt x="0" y="242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87980" b="-7858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33119" y="1028700"/>
            <a:ext cx="1162176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87"/>
              </a:lnSpc>
              <a:spcBef>
                <a:spcPct val="0"/>
              </a:spcBef>
            </a:pPr>
            <a:r>
              <a:rPr lang="en-US" sz="4739">
                <a:solidFill>
                  <a:srgbClr val="FFFFFF"/>
                </a:solidFill>
                <a:latin typeface="Now Bold"/>
              </a:rPr>
              <a:t>¿QUÉ TIPO DE DATOS UTILIZAREMOS?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351708" y="3810898"/>
          <a:ext cx="15584584" cy="2722354"/>
        </p:xfrm>
        <a:graphic>
          <a:graphicData uri="http://schemas.openxmlformats.org/drawingml/2006/table">
            <a:tbl>
              <a:tblPr/>
              <a:tblGrid>
                <a:gridCol w="2597431"/>
                <a:gridCol w="2597431"/>
                <a:gridCol w="2597431"/>
                <a:gridCol w="2597431"/>
                <a:gridCol w="2597431"/>
                <a:gridCol w="2597431"/>
              </a:tblGrid>
              <a:tr h="13611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Especie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Pixel0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....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PixelJ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Pixel50176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11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Especie1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[150, 162, 13]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....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[176, 184, 110]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....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[109, 149, 52]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3333119" y="1028700"/>
            <a:ext cx="1162176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87"/>
              </a:lnSpc>
              <a:spcBef>
                <a:spcPct val="0"/>
              </a:spcBef>
            </a:pPr>
            <a:r>
              <a:rPr lang="en-US" sz="4739">
                <a:solidFill>
                  <a:srgbClr val="FFFFFF"/>
                </a:solidFill>
                <a:latin typeface="Now Bold"/>
              </a:rPr>
              <a:t>¿QUÉ TIPO DE DATOS UTILIZAREMOS?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69934" y="526917"/>
            <a:ext cx="9348133" cy="10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84"/>
              </a:lnSpc>
              <a:spcBef>
                <a:spcPct val="0"/>
              </a:spcBef>
            </a:pPr>
            <a:r>
              <a:rPr lang="en-US" sz="6570">
                <a:solidFill>
                  <a:srgbClr val="FFFFFF"/>
                </a:solidFill>
                <a:latin typeface="Now Bold"/>
              </a:rPr>
              <a:t>DATOS PRELIMINARES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622339" y="7919689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3367400" y="-279819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3000051"/>
            <a:ext cx="7757051" cy="4202379"/>
          </a:xfrm>
          <a:custGeom>
            <a:avLst/>
            <a:gdLst/>
            <a:ahLst/>
            <a:cxnLst/>
            <a:rect r="r" b="b" t="t" l="l"/>
            <a:pathLst>
              <a:path h="4202379" w="7757051">
                <a:moveTo>
                  <a:pt x="0" y="0"/>
                </a:moveTo>
                <a:lnTo>
                  <a:pt x="7757051" y="0"/>
                </a:lnTo>
                <a:lnTo>
                  <a:pt x="7757051" y="4202378"/>
                </a:lnTo>
                <a:lnTo>
                  <a:pt x="0" y="42023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58965" y="7269518"/>
            <a:ext cx="7296522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 Bold"/>
              </a:rPr>
              <a:t>Se obtuvo un training accuracy del 26.9091%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430217" y="3014176"/>
            <a:ext cx="7792456" cy="4188253"/>
          </a:xfrm>
          <a:custGeom>
            <a:avLst/>
            <a:gdLst/>
            <a:ahLst/>
            <a:cxnLst/>
            <a:rect r="r" b="b" t="t" l="l"/>
            <a:pathLst>
              <a:path h="4188253" w="7792456">
                <a:moveTo>
                  <a:pt x="0" y="0"/>
                </a:moveTo>
                <a:lnTo>
                  <a:pt x="7792456" y="0"/>
                </a:lnTo>
                <a:lnTo>
                  <a:pt x="7792456" y="4188253"/>
                </a:lnTo>
                <a:lnTo>
                  <a:pt x="0" y="41882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108094" y="7258419"/>
            <a:ext cx="6634162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 Bold"/>
              </a:rPr>
              <a:t>Se obtuvo un training loss de 1.89306462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469934" y="1520958"/>
            <a:ext cx="9348133" cy="614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Now Bold"/>
              </a:rPr>
              <a:t>MODELO NAIVE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69934" y="526917"/>
            <a:ext cx="9348133" cy="10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84"/>
              </a:lnSpc>
              <a:spcBef>
                <a:spcPct val="0"/>
              </a:spcBef>
            </a:pPr>
            <a:r>
              <a:rPr lang="en-US" sz="6570">
                <a:solidFill>
                  <a:srgbClr val="FFFFFF"/>
                </a:solidFill>
                <a:latin typeface="Now Bold"/>
              </a:rPr>
              <a:t>DATOS PRELIMINARES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622339" y="7919689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3367400" y="-279819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2476" y="3014176"/>
            <a:ext cx="7669498" cy="4188253"/>
          </a:xfrm>
          <a:custGeom>
            <a:avLst/>
            <a:gdLst/>
            <a:ahLst/>
            <a:cxnLst/>
            <a:rect r="r" b="b" t="t" l="l"/>
            <a:pathLst>
              <a:path h="4188253" w="7669498">
                <a:moveTo>
                  <a:pt x="0" y="0"/>
                </a:moveTo>
                <a:lnTo>
                  <a:pt x="7669499" y="0"/>
                </a:lnTo>
                <a:lnTo>
                  <a:pt x="7669499" y="4188253"/>
                </a:lnTo>
                <a:lnTo>
                  <a:pt x="0" y="418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59686" y="3014176"/>
            <a:ext cx="7730977" cy="4188253"/>
          </a:xfrm>
          <a:custGeom>
            <a:avLst/>
            <a:gdLst/>
            <a:ahLst/>
            <a:cxnLst/>
            <a:rect r="r" b="b" t="t" l="l"/>
            <a:pathLst>
              <a:path h="4188253" w="7730977">
                <a:moveTo>
                  <a:pt x="0" y="0"/>
                </a:moveTo>
                <a:lnTo>
                  <a:pt x="7730978" y="0"/>
                </a:lnTo>
                <a:lnTo>
                  <a:pt x="7730978" y="4188253"/>
                </a:lnTo>
                <a:lnTo>
                  <a:pt x="0" y="41882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58965" y="7269518"/>
            <a:ext cx="7296522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 Bold"/>
              </a:rPr>
              <a:t>Se obtuvo un training accuracy del 95.1818%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08094" y="7258419"/>
            <a:ext cx="6634162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 Bold"/>
              </a:rPr>
              <a:t>Se obtuvo un training loss de 1.20059288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469934" y="1520958"/>
            <a:ext cx="9348133" cy="614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Now Bold"/>
              </a:rPr>
              <a:t>MODELO OPTIMIZADO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DAFzbA7TJdc</dc:identifier>
  <dcterms:modified xsi:type="dcterms:W3CDTF">2011-08-01T06:04:30Z</dcterms:modified>
  <cp:revision>1</cp:revision>
  <dc:title>proyecto MDD</dc:title>
</cp:coreProperties>
</file>