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57" r:id="rId3"/>
    <p:sldId id="302" r:id="rId4"/>
    <p:sldId id="258" r:id="rId5"/>
    <p:sldId id="303" r:id="rId6"/>
    <p:sldId id="259" r:id="rId7"/>
    <p:sldId id="260" r:id="rId8"/>
    <p:sldId id="261" r:id="rId9"/>
    <p:sldId id="299" r:id="rId10"/>
    <p:sldId id="262" r:id="rId11"/>
    <p:sldId id="306" r:id="rId12"/>
    <p:sldId id="304" r:id="rId13"/>
    <p:sldId id="264" r:id="rId14"/>
    <p:sldId id="265" r:id="rId15"/>
    <p:sldId id="266" r:id="rId16"/>
    <p:sldId id="267" r:id="rId17"/>
    <p:sldId id="268" r:id="rId18"/>
    <p:sldId id="269" r:id="rId19"/>
    <p:sldId id="270" r:id="rId20"/>
    <p:sldId id="263" r:id="rId21"/>
    <p:sldId id="305" r:id="rId22"/>
    <p:sldId id="271"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DD9EF"/>
    <a:srgbClr val="ADC1E5"/>
    <a:srgbClr val="93ADDD"/>
    <a:srgbClr val="7395D3"/>
    <a:srgbClr val="6188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B52438-D8E4-4227-9151-7D99A17E24EA}" v="730" dt="2023-09-19T11:11:01.282"/>
    <p1510:client id="{66014689-E685-486D-8A83-767F7206FDE9}" v="20" dt="2023-09-19T13:11:44.86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5104" autoAdjust="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3754610-85AE-9E86-228C-657D834BCE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B8AD9DB-277D-DED9-2DB6-D574792645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EC4CF6-5C08-41E4-9E73-C6F570506384}" type="datetimeFigureOut">
              <a:rPr lang="es-ES" smtClean="0"/>
              <a:t>26/09/2023</a:t>
            </a:fld>
            <a:endParaRPr lang="es-ES"/>
          </a:p>
        </p:txBody>
      </p:sp>
      <p:sp>
        <p:nvSpPr>
          <p:cNvPr id="4" name="Marcador de pie de página 3">
            <a:extLst>
              <a:ext uri="{FF2B5EF4-FFF2-40B4-BE49-F238E27FC236}">
                <a16:creationId xmlns:a16="http://schemas.microsoft.com/office/drawing/2014/main" id="{A5ED99C2-B885-8158-FBAD-C6AA80FFE7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E2BE3453-E19B-A70C-BD95-E340995222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06F685-D0EC-45C8-B2D0-795C52DEF22B}" type="slidenum">
              <a:rPr lang="es-ES" smtClean="0"/>
              <a:t>‹Nº›</a:t>
            </a:fld>
            <a:endParaRPr lang="es-ES"/>
          </a:p>
        </p:txBody>
      </p:sp>
    </p:spTree>
    <p:extLst>
      <p:ext uri="{BB962C8B-B14F-4D97-AF65-F5344CB8AC3E}">
        <p14:creationId xmlns:p14="http://schemas.microsoft.com/office/powerpoint/2010/main" val="41274554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41363-42B4-43C7-BD26-E076678399C5}" type="datetimeFigureOut">
              <a:rPr lang="es-ES" smtClean="0"/>
              <a:t>26/09/2023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75EE3-309F-4691-82E1-CC7131CFF5C5}" type="slidenum">
              <a:rPr lang="es-ES" smtClean="0"/>
              <a:t>‹Nº›</a:t>
            </a:fld>
            <a:endParaRPr lang="es-ES"/>
          </a:p>
        </p:txBody>
      </p:sp>
    </p:spTree>
    <p:extLst>
      <p:ext uri="{BB962C8B-B14F-4D97-AF65-F5344CB8AC3E}">
        <p14:creationId xmlns:p14="http://schemas.microsoft.com/office/powerpoint/2010/main" val="350942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1075EE3-309F-4691-82E1-CC7131CFF5C5}" type="slidenum">
              <a:rPr lang="es-ES" smtClean="0"/>
              <a:t>2</a:t>
            </a:fld>
            <a:endParaRPr lang="es-ES"/>
          </a:p>
        </p:txBody>
      </p:sp>
    </p:spTree>
    <p:extLst>
      <p:ext uri="{BB962C8B-B14F-4D97-AF65-F5344CB8AC3E}">
        <p14:creationId xmlns:p14="http://schemas.microsoft.com/office/powerpoint/2010/main" val="372265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Mejor tiempo -&gt; 30 segundos</a:t>
            </a:r>
          </a:p>
          <a:p>
            <a:r>
              <a:rPr lang="es-ES" dirty="0"/>
              <a:t>Peor tiempo -&gt; 9 minutos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14</a:t>
            </a:fld>
            <a:endParaRPr lang="es-ES"/>
          </a:p>
        </p:txBody>
      </p:sp>
    </p:spTree>
    <p:extLst>
      <p:ext uri="{BB962C8B-B14F-4D97-AF65-F5344CB8AC3E}">
        <p14:creationId xmlns:p14="http://schemas.microsoft.com/office/powerpoint/2010/main" val="3607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Mejor tiempo -&gt; 60 segundos</a:t>
            </a:r>
          </a:p>
          <a:p>
            <a:r>
              <a:rPr lang="es-ES" dirty="0"/>
              <a:t>Peor tiempo -&gt; 4 minutos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15</a:t>
            </a:fld>
            <a:endParaRPr lang="es-ES"/>
          </a:p>
        </p:txBody>
      </p:sp>
    </p:spTree>
    <p:extLst>
      <p:ext uri="{BB962C8B-B14F-4D97-AF65-F5344CB8AC3E}">
        <p14:creationId xmlns:p14="http://schemas.microsoft.com/office/powerpoint/2010/main" val="195466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Mejor tiempo -&gt; 37 minutos</a:t>
            </a:r>
          </a:p>
          <a:p>
            <a:r>
              <a:rPr lang="es-ES" dirty="0"/>
              <a:t>Peor tiempo -&gt; 2 horas y 10 minutos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16</a:t>
            </a:fld>
            <a:endParaRPr lang="es-ES"/>
          </a:p>
        </p:txBody>
      </p:sp>
    </p:spTree>
    <p:extLst>
      <p:ext uri="{BB962C8B-B14F-4D97-AF65-F5344CB8AC3E}">
        <p14:creationId xmlns:p14="http://schemas.microsoft.com/office/powerpoint/2010/main" val="297405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Mejor tiempo -&gt; 1 hora</a:t>
            </a:r>
          </a:p>
          <a:p>
            <a:r>
              <a:rPr lang="es-ES" dirty="0"/>
              <a:t>Peor tiempo -&gt; 5 horas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17</a:t>
            </a:fld>
            <a:endParaRPr lang="es-ES"/>
          </a:p>
        </p:txBody>
      </p:sp>
    </p:spTree>
    <p:extLst>
      <p:ext uri="{BB962C8B-B14F-4D97-AF65-F5344CB8AC3E}">
        <p14:creationId xmlns:p14="http://schemas.microsoft.com/office/powerpoint/2010/main" val="1614288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Mejor tiempo -&gt; 31 minutos</a:t>
            </a:r>
          </a:p>
          <a:p>
            <a:r>
              <a:rPr lang="es-ES" dirty="0"/>
              <a:t>Peor tiempo -&gt; 51 minutos</a:t>
            </a:r>
          </a:p>
          <a:p>
            <a:endParaRPr lang="es-ES" dirty="0"/>
          </a:p>
        </p:txBody>
      </p:sp>
      <p:sp>
        <p:nvSpPr>
          <p:cNvPr id="4" name="Marcador de número de diapositiva 3"/>
          <p:cNvSpPr>
            <a:spLocks noGrp="1"/>
          </p:cNvSpPr>
          <p:nvPr>
            <p:ph type="sldNum" sz="quarter" idx="5"/>
          </p:nvPr>
        </p:nvSpPr>
        <p:spPr/>
        <p:txBody>
          <a:bodyPr/>
          <a:lstStyle/>
          <a:p>
            <a:fld id="{11075EE3-309F-4691-82E1-CC7131CFF5C5}" type="slidenum">
              <a:rPr lang="es-ES" smtClean="0"/>
              <a:t>18</a:t>
            </a:fld>
            <a:endParaRPr lang="es-ES"/>
          </a:p>
        </p:txBody>
      </p:sp>
    </p:spTree>
    <p:extLst>
      <p:ext uri="{BB962C8B-B14F-4D97-AF65-F5344CB8AC3E}">
        <p14:creationId xmlns:p14="http://schemas.microsoft.com/office/powerpoint/2010/main" val="133959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Mejor tiempo -&gt; 20 minutos</a:t>
            </a:r>
          </a:p>
          <a:p>
            <a:r>
              <a:rPr lang="es-ES" dirty="0"/>
              <a:t>Peor tiempo -&gt; 1 hora</a:t>
            </a:r>
          </a:p>
          <a:p>
            <a:endParaRPr lang="es-ES" dirty="0"/>
          </a:p>
          <a:p>
            <a:r>
              <a:rPr lang="es-ES" dirty="0"/>
              <a:t>Posible fallo de la librería</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19</a:t>
            </a:fld>
            <a:endParaRPr lang="es-ES"/>
          </a:p>
        </p:txBody>
      </p:sp>
    </p:spTree>
    <p:extLst>
      <p:ext uri="{BB962C8B-B14F-4D97-AF65-F5344CB8AC3E}">
        <p14:creationId xmlns:p14="http://schemas.microsoft.com/office/powerpoint/2010/main" val="3914929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puede ver claramente que al separar el conjunto de datos por estaciones se obtienen unos resultados similares e incluso mejores en algunas ocasiones, pero lo que si mejora drásticamente son los tiempos de ejecución necesarios.</a:t>
            </a:r>
          </a:p>
          <a:p>
            <a:endParaRPr lang="es-ES" dirty="0"/>
          </a:p>
          <a:p>
            <a:r>
              <a:rPr lang="es-ES" dirty="0"/>
              <a:t>Errores de fua de datos a la hora de imputar los datos ausentes ya que para su imputación se tienen en cuenta datos del futuro para obtener los del pasado.</a:t>
            </a:r>
          </a:p>
          <a:p>
            <a:endParaRPr lang="es-ES" dirty="0"/>
          </a:p>
          <a:p>
            <a:r>
              <a:rPr lang="es-ES" dirty="0"/>
              <a:t>Aumentar el conjunto de datos pudiendo utilizar a parte de datos climatológicos, datos del terreno como puede ser tipos de fertilizante, y más factores que puedan afectar al cultivo.</a:t>
            </a:r>
          </a:p>
          <a:p>
            <a:endParaRPr lang="es-ES" dirty="0"/>
          </a:p>
          <a:p>
            <a:r>
              <a:rPr lang="es-ES" dirty="0"/>
              <a:t>Utilizar otras técnicas para la predicción como pueden ser redes neuronales.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22</a:t>
            </a:fld>
            <a:endParaRPr lang="es-ES"/>
          </a:p>
        </p:txBody>
      </p:sp>
    </p:spTree>
    <p:extLst>
      <p:ext uri="{BB962C8B-B14F-4D97-AF65-F5344CB8AC3E}">
        <p14:creationId xmlns:p14="http://schemas.microsoft.com/office/powerpoint/2010/main" val="1333048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 motivación personal fue la de mejorar el trabajo realizado en la competición en la que nos presentamos un equipo multidisciplinar, dándole un toque más personal y así obteniendo mejores resultados. El objetivo del proyecto es la creación de un modelo de machine Learning capaz de predecir la producción de uva meses antes de la cosecha para así poder optimizar su producción mejorando el proceso en base a estas predicciones.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4</a:t>
            </a:fld>
            <a:endParaRPr lang="es-ES"/>
          </a:p>
        </p:txBody>
      </p:sp>
    </p:spTree>
    <p:extLst>
      <p:ext uri="{BB962C8B-B14F-4D97-AF65-F5344CB8AC3E}">
        <p14:creationId xmlns:p14="http://schemas.microsoft.com/office/powerpoint/2010/main" val="52999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preparación de los datos he seguido diversas técnicas, inicialmente una pequeña inspección de los 3 conjuntos, viendo los tipos de los datos y algunos estadísticos sobre ellos, luego se ajustaron formatos de algunos datos como fechas o la variable Altitud y por último la corrección de algunas variables como pueden ser los valores ausentes de la variable Superficie, que en un primer momento estaban codificados a 0.</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6</a:t>
            </a:fld>
            <a:endParaRPr lang="es-ES"/>
          </a:p>
        </p:txBody>
      </p:sp>
    </p:spTree>
    <p:extLst>
      <p:ext uri="{BB962C8B-B14F-4D97-AF65-F5344CB8AC3E}">
        <p14:creationId xmlns:p14="http://schemas.microsoft.com/office/powerpoint/2010/main" val="2520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análisis exploratorio nos permite obtener información relevante de nuestras variables y encontrar relaciones, errores, </a:t>
            </a:r>
            <a:r>
              <a:rPr lang="es-ES" dirty="0" err="1"/>
              <a:t>outliers</a:t>
            </a:r>
            <a:r>
              <a:rPr lang="es-ES" dirty="0"/>
              <a:t> en nuestros datos de una forma mas fácil gracias a las técnicas de visualización y de estadística descriptiva que se utilizan.</a:t>
            </a:r>
          </a:p>
          <a:p>
            <a:r>
              <a:rPr lang="es-ES" dirty="0"/>
              <a:t>Mapa de calor y diagramas de dispersión y de densidad para mostrar la correlación entre las variables</a:t>
            </a:r>
          </a:p>
          <a:p>
            <a:r>
              <a:rPr lang="es-ES" dirty="0"/>
              <a:t>Histogramas para ver la distribución de las variables de forma sencilla</a:t>
            </a:r>
          </a:p>
          <a:p>
            <a:r>
              <a:rPr lang="es-ES" dirty="0"/>
              <a:t>Gráficos de barras para las variables categóricas</a:t>
            </a:r>
          </a:p>
          <a:p>
            <a:r>
              <a:rPr lang="es-ES" dirty="0"/>
              <a:t>Gráficos de líneas para la variable clase</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7</a:t>
            </a:fld>
            <a:endParaRPr lang="es-ES"/>
          </a:p>
        </p:txBody>
      </p:sp>
    </p:spTree>
    <p:extLst>
      <p:ext uri="{BB962C8B-B14F-4D97-AF65-F5344CB8AC3E}">
        <p14:creationId xmlns:p14="http://schemas.microsoft.com/office/powerpoint/2010/main" val="730193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el modelo de los vecinos más cercamos también escalamos las variables para que estén en el mismo rango.</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8</a:t>
            </a:fld>
            <a:endParaRPr lang="es-ES"/>
          </a:p>
        </p:txBody>
      </p:sp>
    </p:spTree>
    <p:extLst>
      <p:ext uri="{BB962C8B-B14F-4D97-AF65-F5344CB8AC3E}">
        <p14:creationId xmlns:p14="http://schemas.microsoft.com/office/powerpoint/2010/main" val="331693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Ridge -&gt; Es un modelo de regresión lineal con regularización L2</a:t>
            </a:r>
          </a:p>
          <a:p>
            <a:r>
              <a:rPr lang="es-ES" dirty="0"/>
              <a:t>KNN -&gt; Algoritmo de los vecinos mas cercanos</a:t>
            </a:r>
          </a:p>
          <a:p>
            <a:r>
              <a:rPr lang="es-ES" dirty="0" err="1"/>
              <a:t>Decision</a:t>
            </a:r>
            <a:r>
              <a:rPr lang="es-ES" dirty="0"/>
              <a:t> </a:t>
            </a:r>
            <a:r>
              <a:rPr lang="es-ES" dirty="0" err="1"/>
              <a:t>Tree</a:t>
            </a:r>
            <a:r>
              <a:rPr lang="es-ES" dirty="0"/>
              <a:t> -&gt; Árbol de decisión binario para regresión donde el espacio de </a:t>
            </a:r>
            <a:r>
              <a:rPr lang="es-ES" dirty="0" err="1"/>
              <a:t>busqueda</a:t>
            </a:r>
            <a:r>
              <a:rPr lang="es-ES" dirty="0"/>
              <a:t> se va dividiendo en rectángulos haciendo la pregunta x1 &lt; c?</a:t>
            </a:r>
          </a:p>
          <a:p>
            <a:r>
              <a:rPr lang="es-ES" dirty="0" err="1"/>
              <a:t>Random</a:t>
            </a:r>
            <a:r>
              <a:rPr lang="es-ES" dirty="0"/>
              <a:t> Forest -&gt; Numerosos arboles de decisión promediando los resultados de cada </a:t>
            </a:r>
            <a:r>
              <a:rPr lang="es-ES" dirty="0" err="1"/>
              <a:t>arbol</a:t>
            </a:r>
            <a:endParaRPr lang="es-ES" dirty="0"/>
          </a:p>
          <a:p>
            <a:r>
              <a:rPr lang="es-ES" dirty="0"/>
              <a:t>Gradient Boosting -&gt; </a:t>
            </a:r>
            <a:r>
              <a:rPr lang="es-ES" dirty="0" err="1"/>
              <a:t>Generalizacion</a:t>
            </a:r>
            <a:r>
              <a:rPr lang="es-ES" dirty="0"/>
              <a:t> de </a:t>
            </a:r>
            <a:r>
              <a:rPr lang="es-ES" dirty="0" err="1"/>
              <a:t>Adaboost</a:t>
            </a:r>
            <a:r>
              <a:rPr lang="es-ES" dirty="0"/>
              <a:t>, ajustar secuencialmente múltiples modelos</a:t>
            </a:r>
          </a:p>
          <a:p>
            <a:r>
              <a:rPr lang="es-ES" dirty="0" err="1"/>
              <a:t>Histogram</a:t>
            </a:r>
            <a:r>
              <a:rPr lang="es-ES" dirty="0"/>
              <a:t> Gradient Boosting -&gt; Método para acelerar la formación de los arboles para Gradient Boosting basándose en discretización y el uso de histogramas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9</a:t>
            </a:fld>
            <a:endParaRPr lang="es-ES"/>
          </a:p>
        </p:txBody>
      </p:sp>
    </p:spTree>
    <p:extLst>
      <p:ext uri="{BB962C8B-B14F-4D97-AF65-F5344CB8AC3E}">
        <p14:creationId xmlns:p14="http://schemas.microsoft.com/office/powerpoint/2010/main" val="27658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Coeficiente de determinación -&gt; Representa que tan bien describe el modelo los datos observados</a:t>
            </a:r>
          </a:p>
          <a:p>
            <a:r>
              <a:rPr lang="es-ES" dirty="0"/>
              <a:t>Error Absoluto Medio -&gt; Media de los errores en valor absoluto entre la predicción del modelo y el valor real, conocido como L1</a:t>
            </a:r>
          </a:p>
          <a:p>
            <a:r>
              <a:rPr lang="es-ES" dirty="0"/>
              <a:t>Error Cuadrático Medio -&gt; Media de los errores cuadráticos medios entre las predicciones y los valores reales, se le conoce como L2</a:t>
            </a:r>
          </a:p>
          <a:p>
            <a:r>
              <a:rPr lang="es-ES" dirty="0" err="1"/>
              <a:t>Raiz</a:t>
            </a:r>
            <a:r>
              <a:rPr lang="es-ES" dirty="0"/>
              <a:t> del error </a:t>
            </a:r>
            <a:r>
              <a:rPr lang="es-ES" dirty="0" err="1"/>
              <a:t>cuadratico</a:t>
            </a:r>
            <a:r>
              <a:rPr lang="es-ES" dirty="0"/>
              <a:t> medio -&gt; Utilizada para entender mejor el error </a:t>
            </a:r>
            <a:r>
              <a:rPr lang="es-ES" dirty="0" err="1"/>
              <a:t>cuadratico</a:t>
            </a:r>
            <a:r>
              <a:rPr lang="es-ES" dirty="0"/>
              <a:t> medio</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10</a:t>
            </a:fld>
            <a:endParaRPr lang="es-ES"/>
          </a:p>
        </p:txBody>
      </p:sp>
    </p:spTree>
    <p:extLst>
      <p:ext uri="{BB962C8B-B14F-4D97-AF65-F5344CB8AC3E}">
        <p14:creationId xmlns:p14="http://schemas.microsoft.com/office/powerpoint/2010/main" val="31650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Utilizamos la librería SHAP para explicar el mejor modelo, la cual se fundamenta en la teoría de juegos y los valores SHAPLEY, esto es una forma de asignar una puntuación a cada variable dependiendo de la contribución que ha tenido a la hora de hacer la predicción.</a:t>
            </a:r>
          </a:p>
          <a:p>
            <a:endParaRPr lang="es-ES" dirty="0"/>
          </a:p>
          <a:p>
            <a:r>
              <a:rPr lang="es-ES" dirty="0"/>
              <a:t>Para explicar el modelo hemos utilizado el </a:t>
            </a:r>
            <a:r>
              <a:rPr lang="es-ES" dirty="0" err="1"/>
              <a:t>Tree</a:t>
            </a:r>
            <a:r>
              <a:rPr lang="es-ES" dirty="0"/>
              <a:t> Explainer debido a que es un modelo que se basa en arboles de decisión</a:t>
            </a:r>
          </a:p>
          <a:p>
            <a:endParaRPr lang="es-ES" dirty="0"/>
          </a:p>
          <a:p>
            <a:r>
              <a:rPr lang="es-ES" dirty="0"/>
              <a:t>Graficas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11</a:t>
            </a:fld>
            <a:endParaRPr lang="es-ES"/>
          </a:p>
        </p:txBody>
      </p:sp>
    </p:spTree>
    <p:extLst>
      <p:ext uri="{BB962C8B-B14F-4D97-AF65-F5344CB8AC3E}">
        <p14:creationId xmlns:p14="http://schemas.microsoft.com/office/powerpoint/2010/main" val="398465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Mejor tiempo -&gt; 12 minutos</a:t>
            </a:r>
          </a:p>
          <a:p>
            <a:r>
              <a:rPr lang="es-ES" dirty="0"/>
              <a:t>Peor tiempo -&gt; 15 minutos</a:t>
            </a:r>
          </a:p>
          <a:p>
            <a:r>
              <a:rPr lang="es-ES" dirty="0"/>
              <a:t>Tiempo de los errores -&gt; 40 minutos</a:t>
            </a:r>
          </a:p>
          <a:p>
            <a:endParaRPr lang="es-ES" dirty="0"/>
          </a:p>
          <a:p>
            <a:r>
              <a:rPr lang="es-ES" dirty="0"/>
              <a:t>Error de convergencia por la dimensionalidad de los datos</a:t>
            </a:r>
          </a:p>
        </p:txBody>
      </p:sp>
      <p:sp>
        <p:nvSpPr>
          <p:cNvPr id="4" name="Marcador de número de diapositiva 3"/>
          <p:cNvSpPr>
            <a:spLocks noGrp="1"/>
          </p:cNvSpPr>
          <p:nvPr>
            <p:ph type="sldNum" sz="quarter" idx="5"/>
          </p:nvPr>
        </p:nvSpPr>
        <p:spPr/>
        <p:txBody>
          <a:bodyPr/>
          <a:lstStyle/>
          <a:p>
            <a:fld id="{11075EE3-309F-4691-82E1-CC7131CFF5C5}" type="slidenum">
              <a:rPr lang="es-ES" smtClean="0"/>
              <a:t>13</a:t>
            </a:fld>
            <a:endParaRPr lang="es-ES"/>
          </a:p>
        </p:txBody>
      </p:sp>
    </p:spTree>
    <p:extLst>
      <p:ext uri="{BB962C8B-B14F-4D97-AF65-F5344CB8AC3E}">
        <p14:creationId xmlns:p14="http://schemas.microsoft.com/office/powerpoint/2010/main" val="346850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ECBFC-B7E1-C7D0-746B-E28F0DDC379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3DCFDEB-2EF5-12B8-5094-703C97FA0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EC97CBA-99AE-9289-B5F9-BD340FF580C3}"/>
              </a:ext>
            </a:extLst>
          </p:cNvPr>
          <p:cNvSpPr>
            <a:spLocks noGrp="1"/>
          </p:cNvSpPr>
          <p:nvPr>
            <p:ph type="dt" sz="half" idx="10"/>
          </p:nvPr>
        </p:nvSpPr>
        <p:spPr/>
        <p:txBody>
          <a:bodyPr/>
          <a:lstStyle/>
          <a:p>
            <a:fld id="{6F644185-A6EE-47C2-A8B1-C2F96547420F}" type="datetime1">
              <a:rPr lang="es-ES" smtClean="0"/>
              <a:t>26/09/2023</a:t>
            </a:fld>
            <a:endParaRPr lang="es-ES"/>
          </a:p>
        </p:txBody>
      </p:sp>
      <p:sp>
        <p:nvSpPr>
          <p:cNvPr id="5" name="Marcador de pie de página 4">
            <a:extLst>
              <a:ext uri="{FF2B5EF4-FFF2-40B4-BE49-F238E27FC236}">
                <a16:creationId xmlns:a16="http://schemas.microsoft.com/office/drawing/2014/main" id="{C8B269D0-1FD7-3BC7-F8BF-BCA4B1CD3AD6}"/>
              </a:ext>
            </a:extLst>
          </p:cNvPr>
          <p:cNvSpPr>
            <a:spLocks noGrp="1"/>
          </p:cNvSpPr>
          <p:nvPr>
            <p:ph type="ftr" sz="quarter" idx="11"/>
          </p:nvPr>
        </p:nvSpPr>
        <p:spPr/>
        <p:txBody>
          <a:bodyPr/>
          <a:lstStyle/>
          <a:p>
            <a:r>
              <a:rPr lang="es-ES"/>
              <a:t>ganbstnftbsn</a:t>
            </a:r>
          </a:p>
        </p:txBody>
      </p:sp>
      <p:sp>
        <p:nvSpPr>
          <p:cNvPr id="6" name="Marcador de número de diapositiva 5">
            <a:extLst>
              <a:ext uri="{FF2B5EF4-FFF2-40B4-BE49-F238E27FC236}">
                <a16:creationId xmlns:a16="http://schemas.microsoft.com/office/drawing/2014/main" id="{F1769FD9-84EF-C855-DE69-65B06C8ECA52}"/>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638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03216-8698-0CB1-A2B5-DE4D7E4FF49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FC894A4-B4F5-82ED-EFDB-4DBA1A72496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2823F72-818C-DABD-5F3D-6ED247710AC3}"/>
              </a:ext>
            </a:extLst>
          </p:cNvPr>
          <p:cNvSpPr>
            <a:spLocks noGrp="1"/>
          </p:cNvSpPr>
          <p:nvPr>
            <p:ph type="dt" sz="half" idx="10"/>
          </p:nvPr>
        </p:nvSpPr>
        <p:spPr/>
        <p:txBody>
          <a:bodyPr/>
          <a:lstStyle/>
          <a:p>
            <a:fld id="{24ECB370-0091-4640-B075-0E342084C8C3}" type="datetime1">
              <a:rPr lang="es-ES" smtClean="0"/>
              <a:t>26/09/2023</a:t>
            </a:fld>
            <a:endParaRPr lang="es-ES"/>
          </a:p>
        </p:txBody>
      </p:sp>
      <p:sp>
        <p:nvSpPr>
          <p:cNvPr id="5" name="Marcador de pie de página 4">
            <a:extLst>
              <a:ext uri="{FF2B5EF4-FFF2-40B4-BE49-F238E27FC236}">
                <a16:creationId xmlns:a16="http://schemas.microsoft.com/office/drawing/2014/main" id="{ECC175DB-4A99-B851-B548-65A374B594C4}"/>
              </a:ext>
            </a:extLst>
          </p:cNvPr>
          <p:cNvSpPr>
            <a:spLocks noGrp="1"/>
          </p:cNvSpPr>
          <p:nvPr>
            <p:ph type="ftr" sz="quarter" idx="11"/>
          </p:nvPr>
        </p:nvSpPr>
        <p:spPr/>
        <p:txBody>
          <a:bodyPr/>
          <a:lstStyle/>
          <a:p>
            <a:r>
              <a:rPr lang="es-ES"/>
              <a:t>ganbstnftbsn</a:t>
            </a:r>
          </a:p>
        </p:txBody>
      </p:sp>
      <p:sp>
        <p:nvSpPr>
          <p:cNvPr id="6" name="Marcador de número de diapositiva 5">
            <a:extLst>
              <a:ext uri="{FF2B5EF4-FFF2-40B4-BE49-F238E27FC236}">
                <a16:creationId xmlns:a16="http://schemas.microsoft.com/office/drawing/2014/main" id="{5A74BF33-27AD-63DF-36F1-C9B71BD5A3FE}"/>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317300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3768C4C-EE75-B79E-F94E-FC9B17B14E7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05AEB9D-29E8-A315-D461-E099C42E3F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F62D697-2258-0397-4B90-91A7D2334841}"/>
              </a:ext>
            </a:extLst>
          </p:cNvPr>
          <p:cNvSpPr>
            <a:spLocks noGrp="1"/>
          </p:cNvSpPr>
          <p:nvPr>
            <p:ph type="dt" sz="half" idx="10"/>
          </p:nvPr>
        </p:nvSpPr>
        <p:spPr/>
        <p:txBody>
          <a:bodyPr/>
          <a:lstStyle/>
          <a:p>
            <a:fld id="{BA357571-80F6-471B-9F12-10E9F9A075B5}" type="datetime1">
              <a:rPr lang="es-ES" smtClean="0"/>
              <a:t>26/09/2023</a:t>
            </a:fld>
            <a:endParaRPr lang="es-ES"/>
          </a:p>
        </p:txBody>
      </p:sp>
      <p:sp>
        <p:nvSpPr>
          <p:cNvPr id="5" name="Marcador de pie de página 4">
            <a:extLst>
              <a:ext uri="{FF2B5EF4-FFF2-40B4-BE49-F238E27FC236}">
                <a16:creationId xmlns:a16="http://schemas.microsoft.com/office/drawing/2014/main" id="{0160AD39-1A0A-B854-9A85-A10CEA606CFE}"/>
              </a:ext>
            </a:extLst>
          </p:cNvPr>
          <p:cNvSpPr>
            <a:spLocks noGrp="1"/>
          </p:cNvSpPr>
          <p:nvPr>
            <p:ph type="ftr" sz="quarter" idx="11"/>
          </p:nvPr>
        </p:nvSpPr>
        <p:spPr/>
        <p:txBody>
          <a:bodyPr/>
          <a:lstStyle/>
          <a:p>
            <a:r>
              <a:rPr lang="es-ES"/>
              <a:t>ganbstnftbsn</a:t>
            </a:r>
          </a:p>
        </p:txBody>
      </p:sp>
      <p:sp>
        <p:nvSpPr>
          <p:cNvPr id="6" name="Marcador de número de diapositiva 5">
            <a:extLst>
              <a:ext uri="{FF2B5EF4-FFF2-40B4-BE49-F238E27FC236}">
                <a16:creationId xmlns:a16="http://schemas.microsoft.com/office/drawing/2014/main" id="{82CA8E93-011E-7ED4-D4D8-A7B3F4ADBC2B}"/>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343648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16B74-579E-16AE-83E5-15787ADE3EC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99FF3F7-B5B0-E461-0D8F-6B8136435D9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259258F-BFF1-8A54-DBB3-389D17C6711E}"/>
              </a:ext>
            </a:extLst>
          </p:cNvPr>
          <p:cNvSpPr>
            <a:spLocks noGrp="1"/>
          </p:cNvSpPr>
          <p:nvPr>
            <p:ph type="dt" sz="half" idx="10"/>
          </p:nvPr>
        </p:nvSpPr>
        <p:spPr/>
        <p:txBody>
          <a:bodyPr/>
          <a:lstStyle/>
          <a:p>
            <a:fld id="{7B69BED9-8807-460E-BDB5-CE884E96E8DB}" type="datetime1">
              <a:rPr lang="es-ES" smtClean="0"/>
              <a:t>26/09/2023</a:t>
            </a:fld>
            <a:endParaRPr lang="es-ES"/>
          </a:p>
        </p:txBody>
      </p:sp>
      <p:sp>
        <p:nvSpPr>
          <p:cNvPr id="5" name="Marcador de pie de página 4">
            <a:extLst>
              <a:ext uri="{FF2B5EF4-FFF2-40B4-BE49-F238E27FC236}">
                <a16:creationId xmlns:a16="http://schemas.microsoft.com/office/drawing/2014/main" id="{FE7C5EE1-45B2-1AC3-421F-5017FF17A451}"/>
              </a:ext>
            </a:extLst>
          </p:cNvPr>
          <p:cNvSpPr>
            <a:spLocks noGrp="1"/>
          </p:cNvSpPr>
          <p:nvPr>
            <p:ph type="ftr" sz="quarter" idx="11"/>
          </p:nvPr>
        </p:nvSpPr>
        <p:spPr/>
        <p:txBody>
          <a:bodyPr/>
          <a:lstStyle/>
          <a:p>
            <a:r>
              <a:rPr lang="es-ES"/>
              <a:t>ganbstnftbsn</a:t>
            </a:r>
          </a:p>
        </p:txBody>
      </p:sp>
      <p:sp>
        <p:nvSpPr>
          <p:cNvPr id="6" name="Marcador de número de diapositiva 5">
            <a:extLst>
              <a:ext uri="{FF2B5EF4-FFF2-40B4-BE49-F238E27FC236}">
                <a16:creationId xmlns:a16="http://schemas.microsoft.com/office/drawing/2014/main" id="{2E7A82D3-A780-737A-5267-D014A75FB9E5}"/>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196896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6E0D71-D398-25E2-C063-64F998C7556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CC262F1-444C-93D3-5C93-7C16545A6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324DAA8-418F-31D8-D918-4D4B87C1E43A}"/>
              </a:ext>
            </a:extLst>
          </p:cNvPr>
          <p:cNvSpPr>
            <a:spLocks noGrp="1"/>
          </p:cNvSpPr>
          <p:nvPr>
            <p:ph type="dt" sz="half" idx="10"/>
          </p:nvPr>
        </p:nvSpPr>
        <p:spPr/>
        <p:txBody>
          <a:bodyPr/>
          <a:lstStyle/>
          <a:p>
            <a:fld id="{1FED0C25-2657-47C9-A428-B11C97E4F7A1}" type="datetime1">
              <a:rPr lang="es-ES" smtClean="0"/>
              <a:t>26/09/2023</a:t>
            </a:fld>
            <a:endParaRPr lang="es-ES"/>
          </a:p>
        </p:txBody>
      </p:sp>
      <p:sp>
        <p:nvSpPr>
          <p:cNvPr id="5" name="Marcador de pie de página 4">
            <a:extLst>
              <a:ext uri="{FF2B5EF4-FFF2-40B4-BE49-F238E27FC236}">
                <a16:creationId xmlns:a16="http://schemas.microsoft.com/office/drawing/2014/main" id="{D9642436-5B12-4C83-7E5C-7410B65527A8}"/>
              </a:ext>
            </a:extLst>
          </p:cNvPr>
          <p:cNvSpPr>
            <a:spLocks noGrp="1"/>
          </p:cNvSpPr>
          <p:nvPr>
            <p:ph type="ftr" sz="quarter" idx="11"/>
          </p:nvPr>
        </p:nvSpPr>
        <p:spPr/>
        <p:txBody>
          <a:bodyPr/>
          <a:lstStyle/>
          <a:p>
            <a:r>
              <a:rPr lang="es-ES"/>
              <a:t>ganbstnftbsn</a:t>
            </a:r>
          </a:p>
        </p:txBody>
      </p:sp>
      <p:sp>
        <p:nvSpPr>
          <p:cNvPr id="6" name="Marcador de número de diapositiva 5">
            <a:extLst>
              <a:ext uri="{FF2B5EF4-FFF2-40B4-BE49-F238E27FC236}">
                <a16:creationId xmlns:a16="http://schemas.microsoft.com/office/drawing/2014/main" id="{DE816D71-059F-3B58-D229-1713F4CA6461}"/>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29525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9329E-8FDD-9453-AD4D-C9B11BC88EB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1291FF4-039B-44F6-5730-4510FAA3D7F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3A76D56-C149-F11C-03CB-7D36BBFF613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6A37BEE-04B8-E0A8-4350-DEEBFE76EB64}"/>
              </a:ext>
            </a:extLst>
          </p:cNvPr>
          <p:cNvSpPr>
            <a:spLocks noGrp="1"/>
          </p:cNvSpPr>
          <p:nvPr>
            <p:ph type="dt" sz="half" idx="10"/>
          </p:nvPr>
        </p:nvSpPr>
        <p:spPr/>
        <p:txBody>
          <a:bodyPr/>
          <a:lstStyle/>
          <a:p>
            <a:fld id="{3E6DD7F8-E093-46E0-978C-7FCB6908ED03}" type="datetime1">
              <a:rPr lang="es-ES" smtClean="0"/>
              <a:t>26/09/2023</a:t>
            </a:fld>
            <a:endParaRPr lang="es-ES"/>
          </a:p>
        </p:txBody>
      </p:sp>
      <p:sp>
        <p:nvSpPr>
          <p:cNvPr id="6" name="Marcador de pie de página 5">
            <a:extLst>
              <a:ext uri="{FF2B5EF4-FFF2-40B4-BE49-F238E27FC236}">
                <a16:creationId xmlns:a16="http://schemas.microsoft.com/office/drawing/2014/main" id="{760C78BB-959F-B78C-33DB-8BA8852416B1}"/>
              </a:ext>
            </a:extLst>
          </p:cNvPr>
          <p:cNvSpPr>
            <a:spLocks noGrp="1"/>
          </p:cNvSpPr>
          <p:nvPr>
            <p:ph type="ftr" sz="quarter" idx="11"/>
          </p:nvPr>
        </p:nvSpPr>
        <p:spPr/>
        <p:txBody>
          <a:bodyPr/>
          <a:lstStyle/>
          <a:p>
            <a:r>
              <a:rPr lang="es-ES"/>
              <a:t>ganbstnftbsn</a:t>
            </a:r>
          </a:p>
        </p:txBody>
      </p:sp>
      <p:sp>
        <p:nvSpPr>
          <p:cNvPr id="7" name="Marcador de número de diapositiva 6">
            <a:extLst>
              <a:ext uri="{FF2B5EF4-FFF2-40B4-BE49-F238E27FC236}">
                <a16:creationId xmlns:a16="http://schemas.microsoft.com/office/drawing/2014/main" id="{92844684-40D1-D4B1-4281-398B95DD987C}"/>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125428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F3A44-41F6-5A4F-A1EB-1E11A450FD7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9AC8359-6CEB-929B-B4BE-5AC277DCC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DADE1F-E8E3-B40E-0461-00FF3FBA407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F78C2E0-8A56-D1FB-7209-BA43B0A38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B5FE78-F5D6-D278-6384-9F26774D418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38BB889-3A69-FE98-F88F-0C8EBD995CD9}"/>
              </a:ext>
            </a:extLst>
          </p:cNvPr>
          <p:cNvSpPr>
            <a:spLocks noGrp="1"/>
          </p:cNvSpPr>
          <p:nvPr>
            <p:ph type="dt" sz="half" idx="10"/>
          </p:nvPr>
        </p:nvSpPr>
        <p:spPr/>
        <p:txBody>
          <a:bodyPr/>
          <a:lstStyle/>
          <a:p>
            <a:fld id="{C904490E-FF5A-4FA2-A5BC-FD564328289B}" type="datetime1">
              <a:rPr lang="es-ES" smtClean="0"/>
              <a:t>26/09/2023</a:t>
            </a:fld>
            <a:endParaRPr lang="es-ES"/>
          </a:p>
        </p:txBody>
      </p:sp>
      <p:sp>
        <p:nvSpPr>
          <p:cNvPr id="8" name="Marcador de pie de página 7">
            <a:extLst>
              <a:ext uri="{FF2B5EF4-FFF2-40B4-BE49-F238E27FC236}">
                <a16:creationId xmlns:a16="http://schemas.microsoft.com/office/drawing/2014/main" id="{79ABA1C9-A1A6-38E3-F703-09ABED164C09}"/>
              </a:ext>
            </a:extLst>
          </p:cNvPr>
          <p:cNvSpPr>
            <a:spLocks noGrp="1"/>
          </p:cNvSpPr>
          <p:nvPr>
            <p:ph type="ftr" sz="quarter" idx="11"/>
          </p:nvPr>
        </p:nvSpPr>
        <p:spPr/>
        <p:txBody>
          <a:bodyPr/>
          <a:lstStyle/>
          <a:p>
            <a:r>
              <a:rPr lang="es-ES"/>
              <a:t>ganbstnftbsn</a:t>
            </a:r>
          </a:p>
        </p:txBody>
      </p:sp>
      <p:sp>
        <p:nvSpPr>
          <p:cNvPr id="9" name="Marcador de número de diapositiva 8">
            <a:extLst>
              <a:ext uri="{FF2B5EF4-FFF2-40B4-BE49-F238E27FC236}">
                <a16:creationId xmlns:a16="http://schemas.microsoft.com/office/drawing/2014/main" id="{BA54E972-0A20-C469-9327-1266AC7C0294}"/>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365852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4DD6A-A5FA-55C0-71EA-7817DA37100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12C57E2-07C4-A2DF-ACDD-3EC4107EBAD4}"/>
              </a:ext>
            </a:extLst>
          </p:cNvPr>
          <p:cNvSpPr>
            <a:spLocks noGrp="1"/>
          </p:cNvSpPr>
          <p:nvPr>
            <p:ph type="dt" sz="half" idx="10"/>
          </p:nvPr>
        </p:nvSpPr>
        <p:spPr/>
        <p:txBody>
          <a:bodyPr/>
          <a:lstStyle/>
          <a:p>
            <a:fld id="{1B42B7D8-FB3C-4F55-A237-BD952D6D7E4F}" type="datetime1">
              <a:rPr lang="es-ES" smtClean="0"/>
              <a:t>26/09/2023</a:t>
            </a:fld>
            <a:endParaRPr lang="es-ES"/>
          </a:p>
        </p:txBody>
      </p:sp>
      <p:sp>
        <p:nvSpPr>
          <p:cNvPr id="4" name="Marcador de pie de página 3">
            <a:extLst>
              <a:ext uri="{FF2B5EF4-FFF2-40B4-BE49-F238E27FC236}">
                <a16:creationId xmlns:a16="http://schemas.microsoft.com/office/drawing/2014/main" id="{CFC0CB7D-999D-D4F4-DBFE-63660A16CE09}"/>
              </a:ext>
            </a:extLst>
          </p:cNvPr>
          <p:cNvSpPr>
            <a:spLocks noGrp="1"/>
          </p:cNvSpPr>
          <p:nvPr>
            <p:ph type="ftr" sz="quarter" idx="11"/>
          </p:nvPr>
        </p:nvSpPr>
        <p:spPr/>
        <p:txBody>
          <a:bodyPr/>
          <a:lstStyle/>
          <a:p>
            <a:r>
              <a:rPr lang="es-ES"/>
              <a:t>ganbstnftbsn</a:t>
            </a:r>
          </a:p>
        </p:txBody>
      </p:sp>
      <p:sp>
        <p:nvSpPr>
          <p:cNvPr id="5" name="Marcador de número de diapositiva 4">
            <a:extLst>
              <a:ext uri="{FF2B5EF4-FFF2-40B4-BE49-F238E27FC236}">
                <a16:creationId xmlns:a16="http://schemas.microsoft.com/office/drawing/2014/main" id="{74880EC5-DA9E-9BE4-EF14-2F3B2AFA886E}"/>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238153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3076D1C-1D18-DDBE-4247-F99B0724DACC}"/>
              </a:ext>
            </a:extLst>
          </p:cNvPr>
          <p:cNvSpPr>
            <a:spLocks noGrp="1"/>
          </p:cNvSpPr>
          <p:nvPr>
            <p:ph type="dt" sz="half" idx="10"/>
          </p:nvPr>
        </p:nvSpPr>
        <p:spPr/>
        <p:txBody>
          <a:bodyPr/>
          <a:lstStyle/>
          <a:p>
            <a:fld id="{D1189505-D33A-451A-9B58-AD39D3F2FA94}" type="datetime1">
              <a:rPr lang="es-ES" smtClean="0"/>
              <a:t>26/09/2023</a:t>
            </a:fld>
            <a:endParaRPr lang="es-ES"/>
          </a:p>
        </p:txBody>
      </p:sp>
      <p:sp>
        <p:nvSpPr>
          <p:cNvPr id="3" name="Marcador de pie de página 2">
            <a:extLst>
              <a:ext uri="{FF2B5EF4-FFF2-40B4-BE49-F238E27FC236}">
                <a16:creationId xmlns:a16="http://schemas.microsoft.com/office/drawing/2014/main" id="{129C3CA0-8F0F-F006-E2A8-C62DC2D10D20}"/>
              </a:ext>
            </a:extLst>
          </p:cNvPr>
          <p:cNvSpPr>
            <a:spLocks noGrp="1"/>
          </p:cNvSpPr>
          <p:nvPr>
            <p:ph type="ftr" sz="quarter" idx="11"/>
          </p:nvPr>
        </p:nvSpPr>
        <p:spPr/>
        <p:txBody>
          <a:bodyPr/>
          <a:lstStyle/>
          <a:p>
            <a:r>
              <a:rPr lang="es-ES"/>
              <a:t>ganbstnftbsn</a:t>
            </a:r>
          </a:p>
        </p:txBody>
      </p:sp>
      <p:sp>
        <p:nvSpPr>
          <p:cNvPr id="4" name="Marcador de número de diapositiva 3">
            <a:extLst>
              <a:ext uri="{FF2B5EF4-FFF2-40B4-BE49-F238E27FC236}">
                <a16:creationId xmlns:a16="http://schemas.microsoft.com/office/drawing/2014/main" id="{C3D038E6-B0A1-9D61-12AE-F766F24846B1}"/>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32254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3C77B-3AD8-CBCE-B77A-5698811CB4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4520E8-9ABE-CE40-4B79-4788EC393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EB0FBAA-1A33-A86F-9819-12A0DB181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FBC692-0125-9F6A-39C7-8F2369C7CB85}"/>
              </a:ext>
            </a:extLst>
          </p:cNvPr>
          <p:cNvSpPr>
            <a:spLocks noGrp="1"/>
          </p:cNvSpPr>
          <p:nvPr>
            <p:ph type="dt" sz="half" idx="10"/>
          </p:nvPr>
        </p:nvSpPr>
        <p:spPr/>
        <p:txBody>
          <a:bodyPr/>
          <a:lstStyle/>
          <a:p>
            <a:fld id="{7F233459-1E61-4053-BD61-E86B5834F174}" type="datetime1">
              <a:rPr lang="es-ES" smtClean="0"/>
              <a:t>26/09/2023</a:t>
            </a:fld>
            <a:endParaRPr lang="es-ES"/>
          </a:p>
        </p:txBody>
      </p:sp>
      <p:sp>
        <p:nvSpPr>
          <p:cNvPr id="6" name="Marcador de pie de página 5">
            <a:extLst>
              <a:ext uri="{FF2B5EF4-FFF2-40B4-BE49-F238E27FC236}">
                <a16:creationId xmlns:a16="http://schemas.microsoft.com/office/drawing/2014/main" id="{15790B82-0EB1-EBA4-0055-EF4A0105197E}"/>
              </a:ext>
            </a:extLst>
          </p:cNvPr>
          <p:cNvSpPr>
            <a:spLocks noGrp="1"/>
          </p:cNvSpPr>
          <p:nvPr>
            <p:ph type="ftr" sz="quarter" idx="11"/>
          </p:nvPr>
        </p:nvSpPr>
        <p:spPr/>
        <p:txBody>
          <a:bodyPr/>
          <a:lstStyle/>
          <a:p>
            <a:r>
              <a:rPr lang="es-ES"/>
              <a:t>ganbstnftbsn</a:t>
            </a:r>
          </a:p>
        </p:txBody>
      </p:sp>
      <p:sp>
        <p:nvSpPr>
          <p:cNvPr id="7" name="Marcador de número de diapositiva 6">
            <a:extLst>
              <a:ext uri="{FF2B5EF4-FFF2-40B4-BE49-F238E27FC236}">
                <a16:creationId xmlns:a16="http://schemas.microsoft.com/office/drawing/2014/main" id="{D5289838-FF19-1426-8F78-0F88BBACF6A0}"/>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43263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0A7DD-CAF1-5119-1855-3D6980AE92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6394461-6B04-C2BF-6710-C5E980248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3BF6FC8-5A33-211A-37F1-985C08B45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1CE72D-394A-EF1B-3EE0-109BB3A2EC0D}"/>
              </a:ext>
            </a:extLst>
          </p:cNvPr>
          <p:cNvSpPr>
            <a:spLocks noGrp="1"/>
          </p:cNvSpPr>
          <p:nvPr>
            <p:ph type="dt" sz="half" idx="10"/>
          </p:nvPr>
        </p:nvSpPr>
        <p:spPr/>
        <p:txBody>
          <a:bodyPr/>
          <a:lstStyle/>
          <a:p>
            <a:fld id="{A433FF9B-170A-4D19-977D-5039202B8E05}" type="datetime1">
              <a:rPr lang="es-ES" smtClean="0"/>
              <a:t>26/09/2023</a:t>
            </a:fld>
            <a:endParaRPr lang="es-ES"/>
          </a:p>
        </p:txBody>
      </p:sp>
      <p:sp>
        <p:nvSpPr>
          <p:cNvPr id="6" name="Marcador de pie de página 5">
            <a:extLst>
              <a:ext uri="{FF2B5EF4-FFF2-40B4-BE49-F238E27FC236}">
                <a16:creationId xmlns:a16="http://schemas.microsoft.com/office/drawing/2014/main" id="{06B0FBF1-38F3-1768-7DB5-8E51A6C652D1}"/>
              </a:ext>
            </a:extLst>
          </p:cNvPr>
          <p:cNvSpPr>
            <a:spLocks noGrp="1"/>
          </p:cNvSpPr>
          <p:nvPr>
            <p:ph type="ftr" sz="quarter" idx="11"/>
          </p:nvPr>
        </p:nvSpPr>
        <p:spPr/>
        <p:txBody>
          <a:bodyPr/>
          <a:lstStyle/>
          <a:p>
            <a:r>
              <a:rPr lang="es-ES"/>
              <a:t>ganbstnftbsn</a:t>
            </a:r>
          </a:p>
        </p:txBody>
      </p:sp>
      <p:sp>
        <p:nvSpPr>
          <p:cNvPr id="7" name="Marcador de número de diapositiva 6">
            <a:extLst>
              <a:ext uri="{FF2B5EF4-FFF2-40B4-BE49-F238E27FC236}">
                <a16:creationId xmlns:a16="http://schemas.microsoft.com/office/drawing/2014/main" id="{553574E9-263B-07DE-5847-931AAFD489D4}"/>
              </a:ext>
            </a:extLst>
          </p:cNvPr>
          <p:cNvSpPr>
            <a:spLocks noGrp="1"/>
          </p:cNvSpPr>
          <p:nvPr>
            <p:ph type="sldNum" sz="quarter" idx="12"/>
          </p:nvPr>
        </p:nvSpPr>
        <p:spPr/>
        <p:txBody>
          <a:bodyPr/>
          <a:lstStyle/>
          <a:p>
            <a:fld id="{7F078F7F-6997-4190-AF02-C7E87427C54C}" type="slidenum">
              <a:rPr lang="es-ES" smtClean="0"/>
              <a:t>‹Nº›</a:t>
            </a:fld>
            <a:endParaRPr lang="es-ES"/>
          </a:p>
        </p:txBody>
      </p:sp>
    </p:spTree>
    <p:extLst>
      <p:ext uri="{BB962C8B-B14F-4D97-AF65-F5344CB8AC3E}">
        <p14:creationId xmlns:p14="http://schemas.microsoft.com/office/powerpoint/2010/main" val="272771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09CC3E-72CB-C54F-EEB5-DC837A319B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8B40BDF-BDF6-042E-5D8B-68F8E90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3500C4-87C3-D247-80B9-65CC4BAD9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F6DAA-5BC2-4B8D-8E4C-12DF49F7F135}" type="datetime1">
              <a:rPr lang="es-ES" smtClean="0"/>
              <a:t>26/09/2023</a:t>
            </a:fld>
            <a:endParaRPr lang="es-ES"/>
          </a:p>
        </p:txBody>
      </p:sp>
      <p:sp>
        <p:nvSpPr>
          <p:cNvPr id="5" name="Marcador de pie de página 4">
            <a:extLst>
              <a:ext uri="{FF2B5EF4-FFF2-40B4-BE49-F238E27FC236}">
                <a16:creationId xmlns:a16="http://schemas.microsoft.com/office/drawing/2014/main" id="{24170755-045D-6637-64B4-74491712D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ganbstnftbsn</a:t>
            </a:r>
          </a:p>
        </p:txBody>
      </p:sp>
      <p:sp>
        <p:nvSpPr>
          <p:cNvPr id="6" name="Marcador de número de diapositiva 5">
            <a:extLst>
              <a:ext uri="{FF2B5EF4-FFF2-40B4-BE49-F238E27FC236}">
                <a16:creationId xmlns:a16="http://schemas.microsoft.com/office/drawing/2014/main" id="{D7872237-B6BF-0ACF-00C3-4B41CABBC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78F7F-6997-4190-AF02-C7E87427C54C}" type="slidenum">
              <a:rPr lang="es-ES" smtClean="0"/>
              <a:t>‹Nº›</a:t>
            </a:fld>
            <a:endParaRPr lang="es-ES"/>
          </a:p>
        </p:txBody>
      </p:sp>
    </p:spTree>
    <p:extLst>
      <p:ext uri="{BB962C8B-B14F-4D97-AF65-F5344CB8AC3E}">
        <p14:creationId xmlns:p14="http://schemas.microsoft.com/office/powerpoint/2010/main" val="151360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jpeg"/><Relationship Id="rId7"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notesSlide" Target="../notesSlides/notesSlide4.xml"/><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10" Type="http://schemas.openxmlformats.org/officeDocument/2006/relationships/image" Target="../media/image23.emf"/><Relationship Id="rId4" Type="http://schemas.openxmlformats.org/officeDocument/2006/relationships/image" Target="../media/image2.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469F8-EB76-2477-7C23-EDDE67ECADFE}"/>
              </a:ext>
            </a:extLst>
          </p:cNvPr>
          <p:cNvSpPr>
            <a:spLocks noGrp="1"/>
          </p:cNvSpPr>
          <p:nvPr>
            <p:ph type="ctrTitle"/>
          </p:nvPr>
        </p:nvSpPr>
        <p:spPr>
          <a:xfrm>
            <a:off x="1524000" y="2747351"/>
            <a:ext cx="9144000" cy="2084636"/>
          </a:xfrm>
        </p:spPr>
        <p:txBody>
          <a:bodyPr>
            <a:normAutofit/>
          </a:bodyPr>
          <a:lstStyle/>
          <a:p>
            <a:r>
              <a:rPr lang="es-ES" sz="4400" b="1" dirty="0">
                <a:solidFill>
                  <a:schemeClr val="accent1">
                    <a:lumMod val="75000"/>
                  </a:schemeClr>
                </a:solidFill>
                <a:ea typeface="+mj-lt"/>
                <a:cs typeface="+mj-lt"/>
              </a:rPr>
              <a:t>La Viña </a:t>
            </a:r>
            <a:r>
              <a:rPr lang="es-ES" sz="4400" b="1" err="1">
                <a:solidFill>
                  <a:schemeClr val="accent1">
                    <a:lumMod val="75000"/>
                  </a:schemeClr>
                </a:solidFill>
                <a:ea typeface="+mj-lt"/>
                <a:cs typeface="+mj-lt"/>
              </a:rPr>
              <a:t>Wine</a:t>
            </a:r>
            <a:r>
              <a:rPr lang="es-ES" sz="4400" b="1" dirty="0">
                <a:solidFill>
                  <a:schemeClr val="accent1">
                    <a:lumMod val="75000"/>
                  </a:schemeClr>
                </a:solidFill>
                <a:ea typeface="+mj-lt"/>
                <a:cs typeface="+mj-lt"/>
              </a:rPr>
              <a:t> </a:t>
            </a:r>
            <a:r>
              <a:rPr lang="es-ES" sz="4400" b="1" err="1">
                <a:solidFill>
                  <a:schemeClr val="accent1">
                    <a:lumMod val="75000"/>
                  </a:schemeClr>
                </a:solidFill>
                <a:ea typeface="+mj-lt"/>
                <a:cs typeface="+mj-lt"/>
              </a:rPr>
              <a:t>Prediction</a:t>
            </a:r>
            <a:endParaRPr lang="es-ES" sz="4400" b="1">
              <a:solidFill>
                <a:schemeClr val="accent1">
                  <a:lumMod val="75000"/>
                </a:schemeClr>
              </a:solidFill>
              <a:cs typeface="Calibri Light"/>
            </a:endParaRPr>
          </a:p>
          <a:p>
            <a:r>
              <a:rPr lang="es-ES" sz="4400" dirty="0">
                <a:solidFill>
                  <a:schemeClr val="accent1">
                    <a:lumMod val="75000"/>
                  </a:schemeClr>
                </a:solidFill>
                <a:latin typeface="Book Antiqua"/>
                <a:ea typeface="+mj-lt"/>
                <a:cs typeface="+mj-lt"/>
              </a:rPr>
              <a:t>Caja Mar </a:t>
            </a:r>
            <a:r>
              <a:rPr lang="es-ES" sz="4400" err="1">
                <a:solidFill>
                  <a:schemeClr val="accent1">
                    <a:lumMod val="75000"/>
                  </a:schemeClr>
                </a:solidFill>
                <a:latin typeface="Book Antiqua"/>
                <a:ea typeface="+mj-lt"/>
                <a:cs typeface="+mj-lt"/>
              </a:rPr>
              <a:t>UniversityHack</a:t>
            </a:r>
            <a:r>
              <a:rPr lang="es-ES" sz="4400" dirty="0">
                <a:solidFill>
                  <a:schemeClr val="accent1">
                    <a:lumMod val="75000"/>
                  </a:schemeClr>
                </a:solidFill>
                <a:latin typeface="Book Antiqua"/>
                <a:ea typeface="+mj-lt"/>
                <a:cs typeface="+mj-lt"/>
              </a:rPr>
              <a:t> </a:t>
            </a:r>
            <a:br>
              <a:rPr lang="es-ES" sz="4400" dirty="0">
                <a:latin typeface="Book Antiqua"/>
                <a:ea typeface="+mj-lt"/>
                <a:cs typeface="+mj-lt"/>
              </a:rPr>
            </a:br>
            <a:r>
              <a:rPr lang="es-ES" sz="4400" err="1">
                <a:solidFill>
                  <a:schemeClr val="accent1">
                    <a:lumMod val="75000"/>
                  </a:schemeClr>
                </a:solidFill>
                <a:latin typeface="Book Antiqua"/>
                <a:ea typeface="+mj-lt"/>
                <a:cs typeface="+mj-lt"/>
              </a:rPr>
              <a:t>Datathon</a:t>
            </a:r>
            <a:r>
              <a:rPr lang="es-ES" sz="4400" dirty="0">
                <a:solidFill>
                  <a:schemeClr val="accent1">
                    <a:lumMod val="75000"/>
                  </a:schemeClr>
                </a:solidFill>
                <a:latin typeface="Book Antiqua"/>
                <a:ea typeface="+mj-lt"/>
                <a:cs typeface="+mj-lt"/>
              </a:rPr>
              <a:t> 2023</a:t>
            </a:r>
            <a:endParaRPr lang="es-ES" sz="4400" dirty="0">
              <a:solidFill>
                <a:schemeClr val="accent1">
                  <a:lumMod val="75000"/>
                </a:schemeClr>
              </a:solidFill>
              <a:latin typeface="Book Antiqua"/>
              <a:cs typeface="Calibri Light"/>
            </a:endParaRPr>
          </a:p>
        </p:txBody>
      </p:sp>
      <p:sp>
        <p:nvSpPr>
          <p:cNvPr id="6" name="Subtítulo 2">
            <a:extLst>
              <a:ext uri="{FF2B5EF4-FFF2-40B4-BE49-F238E27FC236}">
                <a16:creationId xmlns:a16="http://schemas.microsoft.com/office/drawing/2014/main" id="{9368A416-E3C7-5F5B-97CD-2ED471A0EF2C}"/>
              </a:ext>
            </a:extLst>
          </p:cNvPr>
          <p:cNvSpPr>
            <a:spLocks noGrp="1"/>
          </p:cNvSpPr>
          <p:nvPr/>
        </p:nvSpPr>
        <p:spPr>
          <a:xfrm>
            <a:off x="3340963" y="5073817"/>
            <a:ext cx="5510074" cy="1245093"/>
          </a:xfrm>
          <a:prstGeom prst="rect">
            <a:avLst/>
          </a:prstGeom>
          <a:ln>
            <a:solidFill>
              <a:schemeClr val="accent1">
                <a:lumMod val="75000"/>
              </a:schemeClr>
            </a:solidFill>
          </a:ln>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Autor: Pablo Moreira García</a:t>
            </a:r>
          </a:p>
          <a:p>
            <a:r>
              <a:rPr lang="es-ES" dirty="0"/>
              <a:t>Tutor: Juan Carlos Alfaro Jiménez</a:t>
            </a:r>
            <a:endParaRPr lang="es-ES" dirty="0">
              <a:cs typeface="Calibri"/>
            </a:endParaRPr>
          </a:p>
        </p:txBody>
      </p:sp>
      <p:pic>
        <p:nvPicPr>
          <p:cNvPr id="7" name="Imagen 6">
            <a:extLst>
              <a:ext uri="{FF2B5EF4-FFF2-40B4-BE49-F238E27FC236}">
                <a16:creationId xmlns:a16="http://schemas.microsoft.com/office/drawing/2014/main" id="{94463B24-D7B4-25B3-AA4A-89422B1CA31D}"/>
              </a:ext>
            </a:extLst>
          </p:cNvPr>
          <p:cNvPicPr>
            <a:picLocks noChangeAspect="1"/>
          </p:cNvPicPr>
          <p:nvPr/>
        </p:nvPicPr>
        <p:blipFill>
          <a:blip r:embed="rId2"/>
          <a:stretch>
            <a:fillRect/>
          </a:stretch>
        </p:blipFill>
        <p:spPr>
          <a:xfrm>
            <a:off x="10380930" y="224640"/>
            <a:ext cx="1574839" cy="1056357"/>
          </a:xfrm>
          <a:prstGeom prst="rect">
            <a:avLst/>
          </a:prstGeom>
        </p:spPr>
      </p:pic>
      <p:pic>
        <p:nvPicPr>
          <p:cNvPr id="8" name="Imagen 7" descr="Logotipo&#10;&#10;Descripción generada automáticamente">
            <a:extLst>
              <a:ext uri="{FF2B5EF4-FFF2-40B4-BE49-F238E27FC236}">
                <a16:creationId xmlns:a16="http://schemas.microsoft.com/office/drawing/2014/main" id="{247B5542-F01B-862F-3365-9B4A6F4013D8}"/>
              </a:ext>
            </a:extLst>
          </p:cNvPr>
          <p:cNvPicPr>
            <a:picLocks noChangeAspect="1"/>
          </p:cNvPicPr>
          <p:nvPr/>
        </p:nvPicPr>
        <p:blipFill>
          <a:blip r:embed="rId3"/>
          <a:stretch>
            <a:fillRect/>
          </a:stretch>
        </p:blipFill>
        <p:spPr>
          <a:xfrm>
            <a:off x="400280" y="224640"/>
            <a:ext cx="2743200" cy="1007269"/>
          </a:xfrm>
          <a:prstGeom prst="rect">
            <a:avLst/>
          </a:prstGeom>
        </p:spPr>
      </p:pic>
      <p:sp>
        <p:nvSpPr>
          <p:cNvPr id="9" name="Título 1">
            <a:extLst>
              <a:ext uri="{FF2B5EF4-FFF2-40B4-BE49-F238E27FC236}">
                <a16:creationId xmlns:a16="http://schemas.microsoft.com/office/drawing/2014/main" id="{679036AF-0E39-0891-61F5-F7175D913468}"/>
              </a:ext>
            </a:extLst>
          </p:cNvPr>
          <p:cNvSpPr txBox="1">
            <a:spLocks/>
          </p:cNvSpPr>
          <p:nvPr/>
        </p:nvSpPr>
        <p:spPr>
          <a:xfrm>
            <a:off x="1524000" y="2104816"/>
            <a:ext cx="9144000" cy="556257"/>
          </a:xfrm>
          <a:prstGeom prst="rect">
            <a:avLst/>
          </a:prstGeom>
        </p:spPr>
        <p:txBody>
          <a:bodyPr vert="horz" lIns="91440" tIns="45720" rIns="91440" bIns="45720" rtlCol="0" anchor="b">
            <a:no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200" dirty="0">
                <a:latin typeface="Calibri Light"/>
                <a:cs typeface="Calibri Light"/>
              </a:rPr>
              <a:t>Trabajo de Fin de Master</a:t>
            </a:r>
          </a:p>
        </p:txBody>
      </p:sp>
    </p:spTree>
    <p:extLst>
      <p:ext uri="{BB962C8B-B14F-4D97-AF65-F5344CB8AC3E}">
        <p14:creationId xmlns:p14="http://schemas.microsoft.com/office/powerpoint/2010/main" val="203586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A630E5F-E323-E197-4763-C75F4CB22F3F}"/>
              </a:ext>
            </a:extLst>
          </p:cNvPr>
          <p:cNvSpPr txBox="1">
            <a:spLocks/>
          </p:cNvSpPr>
          <p:nvPr/>
        </p:nvSpPr>
        <p:spPr>
          <a:xfrm>
            <a:off x="752819" y="342001"/>
            <a:ext cx="6859366"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2.5 Evaluación de los modelos</a:t>
            </a:r>
            <a:endParaRPr lang="es-ES" dirty="0">
              <a:cs typeface="Calibri Light" panose="020F0302020204030204"/>
            </a:endParaRPr>
          </a:p>
        </p:txBody>
      </p:sp>
      <p:sp>
        <p:nvSpPr>
          <p:cNvPr id="9" name="Rectángulo 8">
            <a:extLst>
              <a:ext uri="{FF2B5EF4-FFF2-40B4-BE49-F238E27FC236}">
                <a16:creationId xmlns:a16="http://schemas.microsoft.com/office/drawing/2014/main" id="{77EFC95E-19EE-4EAC-C15C-4EB125D1E44D}"/>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DE61F337-0C42-6EA5-73DC-1F42C1F00E5B}"/>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1" name="Imagen 10" descr="Logotipo&#10;&#10;Descripción generada automáticamente">
            <a:extLst>
              <a:ext uri="{FF2B5EF4-FFF2-40B4-BE49-F238E27FC236}">
                <a16:creationId xmlns:a16="http://schemas.microsoft.com/office/drawing/2014/main" id="{725155E3-919A-B8DF-DA8E-FCCE6E0EDE74}"/>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2" name="Marcador de pie de página 11">
            <a:extLst>
              <a:ext uri="{FF2B5EF4-FFF2-40B4-BE49-F238E27FC236}">
                <a16:creationId xmlns:a16="http://schemas.microsoft.com/office/drawing/2014/main" id="{45F23A90-4DA7-349C-B515-9DE332D9FB15}"/>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2. Trabajo Realizado</a:t>
            </a:r>
          </a:p>
        </p:txBody>
      </p:sp>
      <p:sp>
        <p:nvSpPr>
          <p:cNvPr id="13" name="Marcador de número de diapositiva 1">
            <a:extLst>
              <a:ext uri="{FF2B5EF4-FFF2-40B4-BE49-F238E27FC236}">
                <a16:creationId xmlns:a16="http://schemas.microsoft.com/office/drawing/2014/main" id="{077E12DA-50DC-C76D-1366-E78AE1CC4673}"/>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10</a:t>
            </a:fld>
            <a:endParaRPr lang="es-ES" dirty="0">
              <a:solidFill>
                <a:schemeClr val="tx1">
                  <a:lumMod val="65000"/>
                  <a:lumOff val="35000"/>
                </a:schemeClr>
              </a:solidFill>
            </a:endParaRPr>
          </a:p>
        </p:txBody>
      </p:sp>
      <p:sp>
        <p:nvSpPr>
          <p:cNvPr id="3" name="CuadroTexto 2">
            <a:extLst>
              <a:ext uri="{FF2B5EF4-FFF2-40B4-BE49-F238E27FC236}">
                <a16:creationId xmlns:a16="http://schemas.microsoft.com/office/drawing/2014/main" id="{14331477-9761-8008-DA9D-4489877F686D}"/>
              </a:ext>
            </a:extLst>
          </p:cNvPr>
          <p:cNvSpPr txBox="1"/>
          <p:nvPr/>
        </p:nvSpPr>
        <p:spPr>
          <a:xfrm>
            <a:off x="5206372" y="1690688"/>
            <a:ext cx="177925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Métricas Utilizadas</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4F193AB-6061-FFC8-766E-B19B07018334}"/>
                  </a:ext>
                </a:extLst>
              </p:cNvPr>
              <p:cNvSpPr txBox="1"/>
              <p:nvPr/>
            </p:nvSpPr>
            <p:spPr>
              <a:xfrm>
                <a:off x="5206372" y="2360903"/>
                <a:ext cx="2508224" cy="578876"/>
              </a:xfrm>
              <a:prstGeom prst="rect">
                <a:avLst/>
              </a:prstGeom>
              <a:solidFill>
                <a:schemeClr val="accent1">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ES" sz="1400" i="1" smtClean="0">
                              <a:solidFill>
                                <a:schemeClr val="bg1"/>
                              </a:solidFill>
                              <a:latin typeface="Cambria Math" panose="02040503050406030204" pitchFamily="18" charset="0"/>
                            </a:rPr>
                          </m:ctrlPr>
                        </m:sSupPr>
                        <m:e>
                          <m:r>
                            <a:rPr lang="es-ES" sz="1400" i="1">
                              <a:solidFill>
                                <a:schemeClr val="bg1"/>
                              </a:solidFill>
                              <a:latin typeface="Cambria Math" panose="02040503050406030204" pitchFamily="18" charset="0"/>
                            </a:rPr>
                            <m:t>𝑅</m:t>
                          </m:r>
                        </m:e>
                        <m:sup>
                          <m:r>
                            <a:rPr lang="es-ES" sz="1400" i="1">
                              <a:solidFill>
                                <a:schemeClr val="bg1"/>
                              </a:solidFill>
                              <a:latin typeface="Cambria Math" panose="02040503050406030204" pitchFamily="18" charset="0"/>
                            </a:rPr>
                            <m:t>2</m:t>
                          </m:r>
                        </m:sup>
                      </m:sSup>
                      <m:r>
                        <a:rPr lang="es-ES" sz="1400" i="1">
                          <a:solidFill>
                            <a:schemeClr val="bg1"/>
                          </a:solidFill>
                          <a:latin typeface="Cambria Math" panose="02040503050406030204" pitchFamily="18" charset="0"/>
                        </a:rPr>
                        <m:t>=</m:t>
                      </m:r>
                      <m:f>
                        <m:fPr>
                          <m:ctrlPr>
                            <a:rPr lang="es-ES" sz="1400" i="1">
                              <a:solidFill>
                                <a:schemeClr val="bg1"/>
                              </a:solidFill>
                              <a:latin typeface="Cambria Math" panose="02040503050406030204" pitchFamily="18" charset="0"/>
                            </a:rPr>
                          </m:ctrlPr>
                        </m:fPr>
                        <m:num>
                          <m:nary>
                            <m:naryPr>
                              <m:chr m:val="∑"/>
                              <m:limLoc m:val="undOvr"/>
                              <m:ctrlPr>
                                <a:rPr lang="es-ES" sz="1400" i="1">
                                  <a:solidFill>
                                    <a:schemeClr val="bg1"/>
                                  </a:solidFill>
                                  <a:latin typeface="Cambria Math" panose="02040503050406030204" pitchFamily="18" charset="0"/>
                                </a:rPr>
                              </m:ctrlPr>
                            </m:naryPr>
                            <m:sub>
                              <m:r>
                                <a:rPr lang="es-ES" sz="1400" i="1">
                                  <a:solidFill>
                                    <a:schemeClr val="bg1"/>
                                  </a:solidFill>
                                  <a:latin typeface="Cambria Math" panose="02040503050406030204" pitchFamily="18" charset="0"/>
                                </a:rPr>
                                <m:t>𝑖</m:t>
                              </m:r>
                              <m:r>
                                <a:rPr lang="es-ES" sz="1400" i="1">
                                  <a:solidFill>
                                    <a:schemeClr val="bg1"/>
                                  </a:solidFill>
                                  <a:latin typeface="Cambria Math" panose="02040503050406030204" pitchFamily="18" charset="0"/>
                                </a:rPr>
                                <m:t>=1</m:t>
                              </m:r>
                            </m:sub>
                            <m:sup>
                              <m:r>
                                <a:rPr lang="es-ES" sz="1400" i="1">
                                  <a:solidFill>
                                    <a:schemeClr val="bg1"/>
                                  </a:solidFill>
                                  <a:latin typeface="Cambria Math" panose="02040503050406030204" pitchFamily="18" charset="0"/>
                                </a:rPr>
                                <m:t>𝑛</m:t>
                              </m:r>
                            </m:sup>
                            <m:e>
                              <m:sSup>
                                <m:sSupPr>
                                  <m:ctrlPr>
                                    <a:rPr lang="es-ES" sz="1400" i="1">
                                      <a:solidFill>
                                        <a:schemeClr val="bg1"/>
                                      </a:solidFill>
                                      <a:latin typeface="Cambria Math" panose="02040503050406030204" pitchFamily="18" charset="0"/>
                                    </a:rPr>
                                  </m:ctrlPr>
                                </m:sSupPr>
                                <m:e>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𝑦</m:t>
                                      </m:r>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e>
                                <m:sup>
                                  <m:r>
                                    <a:rPr lang="es-ES" sz="1400" i="1">
                                      <a:solidFill>
                                        <a:schemeClr val="bg1"/>
                                      </a:solidFill>
                                      <a:latin typeface="Cambria Math" panose="02040503050406030204" pitchFamily="18" charset="0"/>
                                    </a:rPr>
                                    <m:t>2</m:t>
                                  </m:r>
                                </m:sup>
                              </m:sSup>
                            </m:e>
                          </m:nary>
                        </m:num>
                        <m:den>
                          <m:nary>
                            <m:naryPr>
                              <m:chr m:val="∑"/>
                              <m:limLoc m:val="undOvr"/>
                              <m:ctrlPr>
                                <a:rPr lang="es-ES" sz="1400" i="1">
                                  <a:solidFill>
                                    <a:schemeClr val="bg1"/>
                                  </a:solidFill>
                                  <a:latin typeface="Cambria Math" panose="02040503050406030204" pitchFamily="18" charset="0"/>
                                </a:rPr>
                              </m:ctrlPr>
                            </m:naryPr>
                            <m:sub>
                              <m:r>
                                <a:rPr lang="es-ES" sz="1400" i="1">
                                  <a:solidFill>
                                    <a:schemeClr val="bg1"/>
                                  </a:solidFill>
                                  <a:latin typeface="Cambria Math" panose="02040503050406030204" pitchFamily="18" charset="0"/>
                                </a:rPr>
                                <m:t>𝑖</m:t>
                              </m:r>
                              <m:r>
                                <a:rPr lang="es-ES" sz="1400" i="1">
                                  <a:solidFill>
                                    <a:schemeClr val="bg1"/>
                                  </a:solidFill>
                                  <a:latin typeface="Cambria Math" panose="02040503050406030204" pitchFamily="18" charset="0"/>
                                </a:rPr>
                                <m:t>=1</m:t>
                              </m:r>
                            </m:sub>
                            <m:sup>
                              <m:r>
                                <a:rPr lang="es-ES" sz="1400" i="1">
                                  <a:solidFill>
                                    <a:schemeClr val="bg1"/>
                                  </a:solidFill>
                                  <a:latin typeface="Cambria Math" panose="02040503050406030204" pitchFamily="18" charset="0"/>
                                </a:rPr>
                                <m:t>𝑛</m:t>
                              </m:r>
                            </m:sup>
                            <m:e>
                              <m:sSup>
                                <m:sSupPr>
                                  <m:ctrlPr>
                                    <a:rPr lang="es-ES" sz="1400" i="1">
                                      <a:solidFill>
                                        <a:schemeClr val="bg1"/>
                                      </a:solidFill>
                                      <a:latin typeface="Cambria Math" panose="02040503050406030204" pitchFamily="18" charset="0"/>
                                    </a:rPr>
                                  </m:ctrlPr>
                                </m:sSupPr>
                                <m:e>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𝑦</m:t>
                                      </m:r>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r>
                                    <a:rPr lang="es-ES" sz="1400" i="1">
                                      <a:solidFill>
                                        <a:schemeClr val="bg1"/>
                                      </a:solidFill>
                                      <a:latin typeface="Cambria Math" panose="02040503050406030204" pitchFamily="18" charset="0"/>
                                    </a:rPr>
                                    <m:t>)</m:t>
                                  </m:r>
                                </m:e>
                                <m:sup>
                                  <m:r>
                                    <a:rPr lang="es-ES" sz="1400" i="1">
                                      <a:solidFill>
                                        <a:schemeClr val="bg1"/>
                                      </a:solidFill>
                                      <a:latin typeface="Cambria Math" panose="02040503050406030204" pitchFamily="18" charset="0"/>
                                    </a:rPr>
                                    <m:t>2</m:t>
                                  </m:r>
                                </m:sup>
                              </m:sSup>
                            </m:e>
                          </m:nary>
                        </m:den>
                      </m:f>
                    </m:oMath>
                  </m:oMathPara>
                </a14:m>
                <a:endParaRPr lang="es-ES" sz="1400" dirty="0">
                  <a:solidFill>
                    <a:schemeClr val="bg1"/>
                  </a:solidFill>
                </a:endParaRPr>
              </a:p>
            </p:txBody>
          </p:sp>
        </mc:Choice>
        <mc:Fallback xmlns="">
          <p:sp>
            <p:nvSpPr>
              <p:cNvPr id="4" name="CuadroTexto 3">
                <a:extLst>
                  <a:ext uri="{FF2B5EF4-FFF2-40B4-BE49-F238E27FC236}">
                    <a16:creationId xmlns:a16="http://schemas.microsoft.com/office/drawing/2014/main" id="{14F193AB-6061-FFC8-766E-B19B07018334}"/>
                  </a:ext>
                </a:extLst>
              </p:cNvPr>
              <p:cNvSpPr txBox="1">
                <a:spLocks noRot="1" noChangeAspect="1" noMove="1" noResize="1" noEditPoints="1" noAdjustHandles="1" noChangeArrowheads="1" noChangeShapeType="1" noTextEdit="1"/>
              </p:cNvSpPr>
              <p:nvPr/>
            </p:nvSpPr>
            <p:spPr>
              <a:xfrm>
                <a:off x="5206372" y="2360903"/>
                <a:ext cx="2508224" cy="57887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845E050-EB81-9722-F0FA-3956AF0E9991}"/>
                  </a:ext>
                </a:extLst>
              </p:cNvPr>
              <p:cNvSpPr txBox="1"/>
              <p:nvPr/>
            </p:nvSpPr>
            <p:spPr>
              <a:xfrm>
                <a:off x="5206372" y="3112454"/>
                <a:ext cx="4250267" cy="720454"/>
              </a:xfrm>
              <a:prstGeom prst="rect">
                <a:avLst/>
              </a:prstGeom>
              <a:solidFill>
                <a:schemeClr val="accent1">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bg1"/>
                          </a:solidFill>
                          <a:latin typeface="Cambria Math" panose="02040503050406030204" pitchFamily="18" charset="0"/>
                        </a:rPr>
                        <m:t>𝑀𝐴𝐸</m:t>
                      </m:r>
                      <m:d>
                        <m:dPr>
                          <m:ctrlPr>
                            <a:rPr lang="es-ES" sz="1400" i="1">
                              <a:solidFill>
                                <a:schemeClr val="bg1"/>
                              </a:solidFill>
                              <a:latin typeface="Cambria Math" panose="02040503050406030204" pitchFamily="18" charset="0"/>
                            </a:rPr>
                          </m:ctrlPr>
                        </m:dPr>
                        <m:e>
                          <m:r>
                            <a:rPr lang="es-ES" sz="1400" i="1">
                              <a:solidFill>
                                <a:schemeClr val="bg1"/>
                              </a:solidFill>
                              <a:latin typeface="Cambria Math" panose="02040503050406030204" pitchFamily="18" charset="0"/>
                            </a:rPr>
                            <m:t>𝑦</m:t>
                          </m:r>
                          <m:r>
                            <a:rPr lang="es-ES" sz="1400" i="1">
                              <a:solidFill>
                                <a:schemeClr val="bg1"/>
                              </a:solidFill>
                              <a:latin typeface="Cambria Math" panose="02040503050406030204" pitchFamily="18" charset="0"/>
                            </a:rPr>
                            <m:t>, </m:t>
                          </m:r>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e>
                      </m:d>
                      <m:r>
                        <a:rPr lang="es-ES" sz="1400" i="1">
                          <a:solidFill>
                            <a:schemeClr val="bg1"/>
                          </a:solidFill>
                          <a:latin typeface="Cambria Math" panose="02040503050406030204" pitchFamily="18" charset="0"/>
                        </a:rPr>
                        <m:t>=</m:t>
                      </m:r>
                      <m:f>
                        <m:fPr>
                          <m:ctrlPr>
                            <a:rPr lang="es-ES" sz="1400" i="1">
                              <a:solidFill>
                                <a:schemeClr val="bg1"/>
                              </a:solidFill>
                              <a:latin typeface="Cambria Math" panose="02040503050406030204" pitchFamily="18" charset="0"/>
                            </a:rPr>
                          </m:ctrlPr>
                        </m:fPr>
                        <m:num>
                          <m:r>
                            <a:rPr lang="es-ES" sz="1400" i="1">
                              <a:solidFill>
                                <a:schemeClr val="bg1"/>
                              </a:solidFill>
                              <a:latin typeface="Cambria Math" panose="02040503050406030204" pitchFamily="18" charset="0"/>
                            </a:rPr>
                            <m:t>1</m:t>
                          </m:r>
                        </m:num>
                        <m:den>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𝑛</m:t>
                              </m:r>
                            </m:e>
                            <m:sub>
                              <m:r>
                                <a:rPr lang="es-ES" sz="1400" i="1">
                                  <a:solidFill>
                                    <a:schemeClr val="bg1"/>
                                  </a:solidFill>
                                  <a:latin typeface="Cambria Math" panose="02040503050406030204" pitchFamily="18" charset="0"/>
                                </a:rPr>
                                <m:t>𝑠𝑎𝑚𝑝𝑙𝑒𝑠</m:t>
                              </m:r>
                            </m:sub>
                          </m:sSub>
                        </m:den>
                      </m:f>
                      <m:nary>
                        <m:naryPr>
                          <m:chr m:val="∑"/>
                          <m:limLoc m:val="undOvr"/>
                          <m:ctrlPr>
                            <a:rPr lang="es-ES" sz="1400" i="1">
                              <a:solidFill>
                                <a:schemeClr val="bg1"/>
                              </a:solidFill>
                              <a:latin typeface="Cambria Math" panose="02040503050406030204" pitchFamily="18" charset="0"/>
                            </a:rPr>
                          </m:ctrlPr>
                        </m:naryPr>
                        <m:sub>
                          <m:r>
                            <a:rPr lang="es-ES" sz="1400" i="1">
                              <a:solidFill>
                                <a:schemeClr val="bg1"/>
                              </a:solidFill>
                              <a:latin typeface="Cambria Math" panose="02040503050406030204" pitchFamily="18" charset="0"/>
                            </a:rPr>
                            <m:t>𝑖</m:t>
                          </m:r>
                          <m:r>
                            <a:rPr lang="es-ES" sz="1400" i="1">
                              <a:solidFill>
                                <a:schemeClr val="bg1"/>
                              </a:solidFill>
                              <a:latin typeface="Cambria Math" panose="02040503050406030204" pitchFamily="18" charset="0"/>
                            </a:rPr>
                            <m:t> = 0</m:t>
                          </m:r>
                        </m:sub>
                        <m:sup>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𝑛</m:t>
                              </m:r>
                            </m:e>
                            <m:sub>
                              <m:r>
                                <a:rPr lang="es-ES" sz="1400" i="1">
                                  <a:solidFill>
                                    <a:schemeClr val="bg1"/>
                                  </a:solidFill>
                                  <a:latin typeface="Cambria Math" panose="02040503050406030204" pitchFamily="18" charset="0"/>
                                </a:rPr>
                                <m:t>𝑠𝑎𝑚𝑝𝑙𝑒𝑠</m:t>
                              </m:r>
                            </m:sub>
                          </m:sSub>
                          <m:r>
                            <a:rPr lang="es-ES" sz="1400" i="1">
                              <a:solidFill>
                                <a:schemeClr val="bg1"/>
                              </a:solidFill>
                              <a:latin typeface="Cambria Math" panose="02040503050406030204" pitchFamily="18" charset="0"/>
                            </a:rPr>
                            <m:t>−1</m:t>
                          </m:r>
                        </m:sup>
                        <m:e>
                          <m:d>
                            <m:dPr>
                              <m:begChr m:val="|"/>
                              <m:endChr m:val="|"/>
                              <m:ctrlPr>
                                <a:rPr lang="es-ES" sz="1400" i="1">
                                  <a:solidFill>
                                    <a:schemeClr val="bg1"/>
                                  </a:solidFill>
                                  <a:latin typeface="Cambria Math" panose="02040503050406030204" pitchFamily="18" charset="0"/>
                                </a:rPr>
                              </m:ctrlPr>
                            </m:dPr>
                            <m:e>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𝑦</m:t>
                                  </m:r>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e>
                                <m:sub>
                                  <m:r>
                                    <a:rPr lang="es-ES" sz="1400" i="1">
                                      <a:solidFill>
                                        <a:schemeClr val="bg1"/>
                                      </a:solidFill>
                                      <a:latin typeface="Cambria Math" panose="02040503050406030204" pitchFamily="18" charset="0"/>
                                    </a:rPr>
                                    <m:t>𝑖</m:t>
                                  </m:r>
                                </m:sub>
                              </m:sSub>
                            </m:e>
                          </m:d>
                        </m:e>
                      </m:nary>
                    </m:oMath>
                  </m:oMathPara>
                </a14:m>
                <a:endParaRPr lang="es-ES" sz="1400" dirty="0">
                  <a:solidFill>
                    <a:schemeClr val="bg1"/>
                  </a:solidFill>
                </a:endParaRPr>
              </a:p>
            </p:txBody>
          </p:sp>
        </mc:Choice>
        <mc:Fallback xmlns="">
          <p:sp>
            <p:nvSpPr>
              <p:cNvPr id="6" name="CuadroTexto 5">
                <a:extLst>
                  <a:ext uri="{FF2B5EF4-FFF2-40B4-BE49-F238E27FC236}">
                    <a16:creationId xmlns:a16="http://schemas.microsoft.com/office/drawing/2014/main" id="{F845E050-EB81-9722-F0FA-3956AF0E9991}"/>
                  </a:ext>
                </a:extLst>
              </p:cNvPr>
              <p:cNvSpPr txBox="1">
                <a:spLocks noRot="1" noChangeAspect="1" noMove="1" noResize="1" noEditPoints="1" noAdjustHandles="1" noChangeArrowheads="1" noChangeShapeType="1" noTextEdit="1"/>
              </p:cNvSpPr>
              <p:nvPr/>
            </p:nvSpPr>
            <p:spPr>
              <a:xfrm>
                <a:off x="5206372" y="3112454"/>
                <a:ext cx="4250267" cy="720454"/>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60816F4A-7D00-3AE1-2892-AFF17BE6C78E}"/>
                  </a:ext>
                </a:extLst>
              </p:cNvPr>
              <p:cNvSpPr txBox="1"/>
              <p:nvPr/>
            </p:nvSpPr>
            <p:spPr>
              <a:xfrm>
                <a:off x="5206371" y="4009605"/>
                <a:ext cx="4417587" cy="720454"/>
              </a:xfrm>
              <a:prstGeom prst="rect">
                <a:avLst/>
              </a:prstGeom>
              <a:solidFill>
                <a:schemeClr val="accent1">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bg1"/>
                          </a:solidFill>
                          <a:latin typeface="Cambria Math" panose="02040503050406030204" pitchFamily="18" charset="0"/>
                        </a:rPr>
                        <m:t>𝑀𝑆𝐸</m:t>
                      </m:r>
                      <m:d>
                        <m:dPr>
                          <m:ctrlPr>
                            <a:rPr lang="es-ES" sz="1400" i="1">
                              <a:solidFill>
                                <a:schemeClr val="bg1"/>
                              </a:solidFill>
                              <a:latin typeface="Cambria Math" panose="02040503050406030204" pitchFamily="18" charset="0"/>
                            </a:rPr>
                          </m:ctrlPr>
                        </m:dPr>
                        <m:e>
                          <m:r>
                            <a:rPr lang="es-ES" sz="1400" i="1">
                              <a:solidFill>
                                <a:schemeClr val="bg1"/>
                              </a:solidFill>
                              <a:latin typeface="Cambria Math" panose="02040503050406030204" pitchFamily="18" charset="0"/>
                            </a:rPr>
                            <m:t>𝑦</m:t>
                          </m:r>
                          <m:r>
                            <a:rPr lang="es-ES" sz="1400" i="1">
                              <a:solidFill>
                                <a:schemeClr val="bg1"/>
                              </a:solidFill>
                              <a:latin typeface="Cambria Math" panose="02040503050406030204" pitchFamily="18" charset="0"/>
                            </a:rPr>
                            <m:t>, </m:t>
                          </m:r>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e>
                      </m:d>
                      <m:r>
                        <a:rPr lang="es-ES" sz="1400" i="1">
                          <a:solidFill>
                            <a:schemeClr val="bg1"/>
                          </a:solidFill>
                          <a:latin typeface="Cambria Math" panose="02040503050406030204" pitchFamily="18" charset="0"/>
                        </a:rPr>
                        <m:t>=</m:t>
                      </m:r>
                      <m:f>
                        <m:fPr>
                          <m:ctrlPr>
                            <a:rPr lang="es-ES" sz="1400" i="1">
                              <a:solidFill>
                                <a:schemeClr val="bg1"/>
                              </a:solidFill>
                              <a:latin typeface="Cambria Math" panose="02040503050406030204" pitchFamily="18" charset="0"/>
                            </a:rPr>
                          </m:ctrlPr>
                        </m:fPr>
                        <m:num>
                          <m:r>
                            <a:rPr lang="es-ES" sz="1400" i="1">
                              <a:solidFill>
                                <a:schemeClr val="bg1"/>
                              </a:solidFill>
                              <a:latin typeface="Cambria Math" panose="02040503050406030204" pitchFamily="18" charset="0"/>
                            </a:rPr>
                            <m:t>1</m:t>
                          </m:r>
                        </m:num>
                        <m:den>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𝑛</m:t>
                              </m:r>
                            </m:e>
                            <m:sub>
                              <m:r>
                                <a:rPr lang="es-ES" sz="1400" i="1">
                                  <a:solidFill>
                                    <a:schemeClr val="bg1"/>
                                  </a:solidFill>
                                  <a:latin typeface="Cambria Math" panose="02040503050406030204" pitchFamily="18" charset="0"/>
                                </a:rPr>
                                <m:t>𝑠𝑎𝑚𝑝𝑙𝑒𝑠</m:t>
                              </m:r>
                            </m:sub>
                          </m:sSub>
                        </m:den>
                      </m:f>
                      <m:nary>
                        <m:naryPr>
                          <m:chr m:val="∑"/>
                          <m:limLoc m:val="undOvr"/>
                          <m:ctrlPr>
                            <a:rPr lang="es-ES" sz="1400" i="1">
                              <a:solidFill>
                                <a:schemeClr val="bg1"/>
                              </a:solidFill>
                              <a:latin typeface="Cambria Math" panose="02040503050406030204" pitchFamily="18" charset="0"/>
                            </a:rPr>
                          </m:ctrlPr>
                        </m:naryPr>
                        <m:sub>
                          <m:r>
                            <a:rPr lang="es-ES" sz="1400" i="1">
                              <a:solidFill>
                                <a:schemeClr val="bg1"/>
                              </a:solidFill>
                              <a:latin typeface="Cambria Math" panose="02040503050406030204" pitchFamily="18" charset="0"/>
                            </a:rPr>
                            <m:t>𝑖</m:t>
                          </m:r>
                          <m:r>
                            <a:rPr lang="es-ES" sz="1400" i="1">
                              <a:solidFill>
                                <a:schemeClr val="bg1"/>
                              </a:solidFill>
                              <a:latin typeface="Cambria Math" panose="02040503050406030204" pitchFamily="18" charset="0"/>
                            </a:rPr>
                            <m:t> = 0</m:t>
                          </m:r>
                        </m:sub>
                        <m:sup>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𝑛</m:t>
                              </m:r>
                            </m:e>
                            <m:sub>
                              <m:r>
                                <a:rPr lang="es-ES" sz="1400" i="1">
                                  <a:solidFill>
                                    <a:schemeClr val="bg1"/>
                                  </a:solidFill>
                                  <a:latin typeface="Cambria Math" panose="02040503050406030204" pitchFamily="18" charset="0"/>
                                </a:rPr>
                                <m:t>𝑠𝑎𝑚𝑝𝑙𝑒𝑠</m:t>
                              </m:r>
                            </m:sub>
                          </m:sSub>
                          <m:r>
                            <a:rPr lang="es-ES" sz="1400" i="1">
                              <a:solidFill>
                                <a:schemeClr val="bg1"/>
                              </a:solidFill>
                              <a:latin typeface="Cambria Math" panose="02040503050406030204" pitchFamily="18" charset="0"/>
                            </a:rPr>
                            <m:t>−1</m:t>
                          </m:r>
                        </m:sup>
                        <m:e>
                          <m:sSup>
                            <m:sSupPr>
                              <m:ctrlPr>
                                <a:rPr lang="es-ES" sz="1400" i="1">
                                  <a:solidFill>
                                    <a:schemeClr val="bg1"/>
                                  </a:solidFill>
                                  <a:latin typeface="Cambria Math" panose="02040503050406030204" pitchFamily="18" charset="0"/>
                                </a:rPr>
                              </m:ctrlPr>
                            </m:sSupPr>
                            <m:e>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𝑦</m:t>
                                  </m:r>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e>
                            <m:sup>
                              <m:r>
                                <a:rPr lang="es-ES" sz="1400" i="1">
                                  <a:solidFill>
                                    <a:schemeClr val="bg1"/>
                                  </a:solidFill>
                                  <a:latin typeface="Cambria Math" panose="02040503050406030204" pitchFamily="18" charset="0"/>
                                </a:rPr>
                                <m:t>2</m:t>
                              </m:r>
                            </m:sup>
                          </m:sSup>
                        </m:e>
                      </m:nary>
                    </m:oMath>
                  </m:oMathPara>
                </a14:m>
                <a:endParaRPr lang="es-ES" sz="1400" dirty="0">
                  <a:solidFill>
                    <a:schemeClr val="bg1"/>
                  </a:solidFill>
                </a:endParaRPr>
              </a:p>
            </p:txBody>
          </p:sp>
        </mc:Choice>
        <mc:Fallback xmlns="">
          <p:sp>
            <p:nvSpPr>
              <p:cNvPr id="7" name="CuadroTexto 6">
                <a:extLst>
                  <a:ext uri="{FF2B5EF4-FFF2-40B4-BE49-F238E27FC236}">
                    <a16:creationId xmlns:a16="http://schemas.microsoft.com/office/drawing/2014/main" id="{60816F4A-7D00-3AE1-2892-AFF17BE6C78E}"/>
                  </a:ext>
                </a:extLst>
              </p:cNvPr>
              <p:cNvSpPr txBox="1">
                <a:spLocks noRot="1" noChangeAspect="1" noMove="1" noResize="1" noEditPoints="1" noAdjustHandles="1" noChangeArrowheads="1" noChangeShapeType="1" noTextEdit="1"/>
              </p:cNvSpPr>
              <p:nvPr/>
            </p:nvSpPr>
            <p:spPr>
              <a:xfrm>
                <a:off x="5206371" y="4009605"/>
                <a:ext cx="4417587" cy="720454"/>
              </a:xfrm>
              <a:prstGeom prst="rect">
                <a:avLst/>
              </a:prstGeom>
              <a:blipFill>
                <a:blip r:embed="rId7"/>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B03815C9-7A21-B3B1-E275-9825FD53C932}"/>
              </a:ext>
            </a:extLst>
          </p:cNvPr>
          <p:cNvSpPr txBox="1"/>
          <p:nvPr/>
        </p:nvSpPr>
        <p:spPr>
          <a:xfrm>
            <a:off x="752819" y="2465676"/>
            <a:ext cx="2954216" cy="369332"/>
          </a:xfrm>
          <a:prstGeom prst="rect">
            <a:avLst/>
          </a:prstGeom>
          <a:noFill/>
        </p:spPr>
        <p:txBody>
          <a:bodyPr wrap="square" rtlCol="0">
            <a:spAutoFit/>
          </a:bodyPr>
          <a:lstStyle/>
          <a:p>
            <a:r>
              <a:rPr lang="es-ES" dirty="0"/>
              <a:t>Coeficiente de Determinación</a:t>
            </a:r>
          </a:p>
        </p:txBody>
      </p:sp>
      <p:sp>
        <p:nvSpPr>
          <p:cNvPr id="14" name="CuadroTexto 13">
            <a:extLst>
              <a:ext uri="{FF2B5EF4-FFF2-40B4-BE49-F238E27FC236}">
                <a16:creationId xmlns:a16="http://schemas.microsoft.com/office/drawing/2014/main" id="{2321CA28-E0E6-50A3-75E5-F9208C12F2A2}"/>
              </a:ext>
            </a:extLst>
          </p:cNvPr>
          <p:cNvSpPr txBox="1"/>
          <p:nvPr/>
        </p:nvSpPr>
        <p:spPr>
          <a:xfrm>
            <a:off x="752819" y="3288015"/>
            <a:ext cx="2193581" cy="369332"/>
          </a:xfrm>
          <a:prstGeom prst="rect">
            <a:avLst/>
          </a:prstGeom>
          <a:noFill/>
        </p:spPr>
        <p:txBody>
          <a:bodyPr wrap="square" rtlCol="0">
            <a:spAutoFit/>
          </a:bodyPr>
          <a:lstStyle/>
          <a:p>
            <a:r>
              <a:rPr lang="es-ES" dirty="0"/>
              <a:t>Error Absoluto Medio </a:t>
            </a:r>
          </a:p>
        </p:txBody>
      </p:sp>
      <p:sp>
        <p:nvSpPr>
          <p:cNvPr id="15" name="CuadroTexto 14">
            <a:extLst>
              <a:ext uri="{FF2B5EF4-FFF2-40B4-BE49-F238E27FC236}">
                <a16:creationId xmlns:a16="http://schemas.microsoft.com/office/drawing/2014/main" id="{73F2BA23-E811-F653-2AA9-92B898D9E573}"/>
              </a:ext>
            </a:extLst>
          </p:cNvPr>
          <p:cNvSpPr txBox="1"/>
          <p:nvPr/>
        </p:nvSpPr>
        <p:spPr>
          <a:xfrm>
            <a:off x="752819" y="4185166"/>
            <a:ext cx="2372951" cy="369332"/>
          </a:xfrm>
          <a:prstGeom prst="rect">
            <a:avLst/>
          </a:prstGeom>
          <a:noFill/>
        </p:spPr>
        <p:txBody>
          <a:bodyPr wrap="square" rtlCol="0">
            <a:spAutoFit/>
          </a:bodyPr>
          <a:lstStyle/>
          <a:p>
            <a:r>
              <a:rPr lang="es-ES" dirty="0"/>
              <a:t>Error Cuadrático Medio </a:t>
            </a:r>
          </a:p>
        </p:txBody>
      </p:sp>
      <p:cxnSp>
        <p:nvCxnSpPr>
          <p:cNvPr id="16" name="Conector recto de flecha 15">
            <a:extLst>
              <a:ext uri="{FF2B5EF4-FFF2-40B4-BE49-F238E27FC236}">
                <a16:creationId xmlns:a16="http://schemas.microsoft.com/office/drawing/2014/main" id="{F855582F-0027-9E0A-ABF4-56DC1304E82E}"/>
              </a:ext>
            </a:extLst>
          </p:cNvPr>
          <p:cNvCxnSpPr>
            <a:cxnSpLocks/>
            <a:stCxn id="14" idx="3"/>
          </p:cNvCxnSpPr>
          <p:nvPr/>
        </p:nvCxnSpPr>
        <p:spPr>
          <a:xfrm>
            <a:off x="2946400" y="3472681"/>
            <a:ext cx="2184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88D5DF44-F6F5-4E6F-AE1D-F29540DA9868}"/>
              </a:ext>
            </a:extLst>
          </p:cNvPr>
          <p:cNvCxnSpPr>
            <a:cxnSpLocks/>
          </p:cNvCxnSpPr>
          <p:nvPr/>
        </p:nvCxnSpPr>
        <p:spPr>
          <a:xfrm>
            <a:off x="3125770" y="4369832"/>
            <a:ext cx="2017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2F14103-71DB-8D53-1C82-C27975D5D00F}"/>
              </a:ext>
            </a:extLst>
          </p:cNvPr>
          <p:cNvCxnSpPr>
            <a:cxnSpLocks/>
          </p:cNvCxnSpPr>
          <p:nvPr/>
        </p:nvCxnSpPr>
        <p:spPr>
          <a:xfrm flipV="1">
            <a:off x="3707035" y="2650341"/>
            <a:ext cx="14365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15F201E0-C182-CD91-8286-E342E82C4E72}"/>
              </a:ext>
            </a:extLst>
          </p:cNvPr>
          <p:cNvSpPr txBox="1"/>
          <p:nvPr/>
        </p:nvSpPr>
        <p:spPr>
          <a:xfrm>
            <a:off x="752819" y="5184852"/>
            <a:ext cx="3134853" cy="369332"/>
          </a:xfrm>
          <a:prstGeom prst="rect">
            <a:avLst/>
          </a:prstGeom>
          <a:noFill/>
        </p:spPr>
        <p:txBody>
          <a:bodyPr wrap="square" rtlCol="0">
            <a:spAutoFit/>
          </a:bodyPr>
          <a:lstStyle/>
          <a:p>
            <a:r>
              <a:rPr lang="es-ES" dirty="0"/>
              <a:t>Raíz del Error Cuadrático Medio </a:t>
            </a:r>
          </a:p>
        </p:txBody>
      </p:sp>
      <p:cxnSp>
        <p:nvCxnSpPr>
          <p:cNvPr id="23" name="Conector recto de flecha 22">
            <a:extLst>
              <a:ext uri="{FF2B5EF4-FFF2-40B4-BE49-F238E27FC236}">
                <a16:creationId xmlns:a16="http://schemas.microsoft.com/office/drawing/2014/main" id="{592F6FD3-6057-DE92-95A0-F9871C61088B}"/>
              </a:ext>
            </a:extLst>
          </p:cNvPr>
          <p:cNvCxnSpPr>
            <a:cxnSpLocks/>
          </p:cNvCxnSpPr>
          <p:nvPr/>
        </p:nvCxnSpPr>
        <p:spPr>
          <a:xfrm>
            <a:off x="3887672" y="5369518"/>
            <a:ext cx="1255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5330718E-3CE4-2E27-39F9-75A45F186D39}"/>
                  </a:ext>
                </a:extLst>
              </p:cNvPr>
              <p:cNvSpPr txBox="1"/>
              <p:nvPr/>
            </p:nvSpPr>
            <p:spPr>
              <a:xfrm>
                <a:off x="5206371" y="4904263"/>
                <a:ext cx="4417587" cy="930511"/>
              </a:xfrm>
              <a:prstGeom prst="rect">
                <a:avLst/>
              </a:prstGeom>
              <a:solidFill>
                <a:schemeClr val="accent1">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bg1"/>
                          </a:solidFill>
                          <a:latin typeface="Cambria Math" panose="02040503050406030204" pitchFamily="18" charset="0"/>
                        </a:rPr>
                        <m:t>𝑅𝑀𝑆𝐸</m:t>
                      </m:r>
                      <m:d>
                        <m:dPr>
                          <m:ctrlPr>
                            <a:rPr lang="es-ES" sz="1400" i="1">
                              <a:solidFill>
                                <a:schemeClr val="bg1"/>
                              </a:solidFill>
                              <a:latin typeface="Cambria Math" panose="02040503050406030204" pitchFamily="18" charset="0"/>
                            </a:rPr>
                          </m:ctrlPr>
                        </m:dPr>
                        <m:e>
                          <m:r>
                            <a:rPr lang="es-ES" sz="1400" i="1">
                              <a:solidFill>
                                <a:schemeClr val="bg1"/>
                              </a:solidFill>
                              <a:latin typeface="Cambria Math" panose="02040503050406030204" pitchFamily="18" charset="0"/>
                            </a:rPr>
                            <m:t>𝑦</m:t>
                          </m:r>
                          <m:r>
                            <a:rPr lang="es-ES" sz="1400" i="1">
                              <a:solidFill>
                                <a:schemeClr val="bg1"/>
                              </a:solidFill>
                              <a:latin typeface="Cambria Math" panose="02040503050406030204" pitchFamily="18" charset="0"/>
                            </a:rPr>
                            <m:t>, </m:t>
                          </m:r>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e>
                      </m:d>
                      <m:r>
                        <a:rPr lang="es-ES" sz="1400" i="1">
                          <a:solidFill>
                            <a:schemeClr val="bg1"/>
                          </a:solidFill>
                          <a:latin typeface="Cambria Math" panose="02040503050406030204" pitchFamily="18" charset="0"/>
                        </a:rPr>
                        <m:t>=</m:t>
                      </m:r>
                      <m:rad>
                        <m:radPr>
                          <m:degHide m:val="on"/>
                          <m:ctrlPr>
                            <a:rPr lang="es-ES" sz="1400" i="1">
                              <a:solidFill>
                                <a:schemeClr val="bg1"/>
                              </a:solidFill>
                              <a:latin typeface="Cambria Math" panose="02040503050406030204" pitchFamily="18" charset="0"/>
                            </a:rPr>
                          </m:ctrlPr>
                        </m:radPr>
                        <m:deg/>
                        <m:e>
                          <m:f>
                            <m:fPr>
                              <m:ctrlPr>
                                <a:rPr lang="es-ES" sz="1400" i="1">
                                  <a:solidFill>
                                    <a:schemeClr val="bg1"/>
                                  </a:solidFill>
                                  <a:latin typeface="Cambria Math" panose="02040503050406030204" pitchFamily="18" charset="0"/>
                                </a:rPr>
                              </m:ctrlPr>
                            </m:fPr>
                            <m:num>
                              <m:r>
                                <a:rPr lang="es-ES" sz="1400" i="1">
                                  <a:solidFill>
                                    <a:schemeClr val="bg1"/>
                                  </a:solidFill>
                                  <a:latin typeface="Cambria Math" panose="02040503050406030204" pitchFamily="18" charset="0"/>
                                </a:rPr>
                                <m:t>1</m:t>
                              </m:r>
                            </m:num>
                            <m:den>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𝑛</m:t>
                                  </m:r>
                                </m:e>
                                <m:sub>
                                  <m:r>
                                    <a:rPr lang="es-ES" sz="1400" i="1">
                                      <a:solidFill>
                                        <a:schemeClr val="bg1"/>
                                      </a:solidFill>
                                      <a:latin typeface="Cambria Math" panose="02040503050406030204" pitchFamily="18" charset="0"/>
                                    </a:rPr>
                                    <m:t>𝑠𝑎𝑚𝑝𝑙𝑒𝑠</m:t>
                                  </m:r>
                                </m:sub>
                              </m:sSub>
                            </m:den>
                          </m:f>
                          <m:nary>
                            <m:naryPr>
                              <m:chr m:val="∑"/>
                              <m:limLoc m:val="undOvr"/>
                              <m:ctrlPr>
                                <a:rPr lang="es-ES" sz="1400" i="1">
                                  <a:solidFill>
                                    <a:schemeClr val="bg1"/>
                                  </a:solidFill>
                                  <a:latin typeface="Cambria Math" panose="02040503050406030204" pitchFamily="18" charset="0"/>
                                </a:rPr>
                              </m:ctrlPr>
                            </m:naryPr>
                            <m:sub>
                              <m:r>
                                <a:rPr lang="es-ES" sz="1400" i="1">
                                  <a:solidFill>
                                    <a:schemeClr val="bg1"/>
                                  </a:solidFill>
                                  <a:latin typeface="Cambria Math" panose="02040503050406030204" pitchFamily="18" charset="0"/>
                                </a:rPr>
                                <m:t>𝑖</m:t>
                              </m:r>
                              <m:r>
                                <a:rPr lang="es-ES" sz="1400" i="1">
                                  <a:solidFill>
                                    <a:schemeClr val="bg1"/>
                                  </a:solidFill>
                                  <a:latin typeface="Cambria Math" panose="02040503050406030204" pitchFamily="18" charset="0"/>
                                </a:rPr>
                                <m:t> = 0</m:t>
                              </m:r>
                            </m:sub>
                            <m:sup>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𝑛</m:t>
                                  </m:r>
                                </m:e>
                                <m:sub>
                                  <m:r>
                                    <a:rPr lang="es-ES" sz="1400" i="1">
                                      <a:solidFill>
                                        <a:schemeClr val="bg1"/>
                                      </a:solidFill>
                                      <a:latin typeface="Cambria Math" panose="02040503050406030204" pitchFamily="18" charset="0"/>
                                    </a:rPr>
                                    <m:t>𝑠𝑎𝑚𝑝𝑙𝑒𝑠</m:t>
                                  </m:r>
                                </m:sub>
                              </m:sSub>
                              <m:r>
                                <a:rPr lang="es-ES" sz="1400" i="1">
                                  <a:solidFill>
                                    <a:schemeClr val="bg1"/>
                                  </a:solidFill>
                                  <a:latin typeface="Cambria Math" panose="02040503050406030204" pitchFamily="18" charset="0"/>
                                </a:rPr>
                                <m:t>−1</m:t>
                              </m:r>
                            </m:sup>
                            <m:e>
                              <m:sSup>
                                <m:sSupPr>
                                  <m:ctrlPr>
                                    <a:rPr lang="es-ES" sz="1400" i="1">
                                      <a:solidFill>
                                        <a:schemeClr val="bg1"/>
                                      </a:solidFill>
                                      <a:latin typeface="Cambria Math" panose="02040503050406030204" pitchFamily="18" charset="0"/>
                                    </a:rPr>
                                  </m:ctrlPr>
                                </m:sSupPr>
                                <m:e>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r>
                                        <a:rPr lang="es-ES" sz="1400" i="1">
                                          <a:solidFill>
                                            <a:schemeClr val="bg1"/>
                                          </a:solidFill>
                                          <a:latin typeface="Cambria Math" panose="02040503050406030204" pitchFamily="18" charset="0"/>
                                        </a:rPr>
                                        <m:t>𝑦</m:t>
                                      </m:r>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sSub>
                                    <m:sSubPr>
                                      <m:ctrlPr>
                                        <a:rPr lang="es-ES" sz="1400" i="1">
                                          <a:solidFill>
                                            <a:schemeClr val="bg1"/>
                                          </a:solidFill>
                                          <a:latin typeface="Cambria Math" panose="02040503050406030204" pitchFamily="18" charset="0"/>
                                        </a:rPr>
                                      </m:ctrlPr>
                                    </m:sSubPr>
                                    <m:e>
                                      <m:acc>
                                        <m:accPr>
                                          <m:chr m:val="̂"/>
                                          <m:ctrlPr>
                                            <a:rPr lang="es-ES" sz="1400" i="1">
                                              <a:solidFill>
                                                <a:schemeClr val="bg1"/>
                                              </a:solidFill>
                                              <a:latin typeface="Cambria Math" panose="02040503050406030204" pitchFamily="18" charset="0"/>
                                            </a:rPr>
                                          </m:ctrlPr>
                                        </m:accPr>
                                        <m:e>
                                          <m:r>
                                            <a:rPr lang="es-ES" sz="1400" i="1">
                                              <a:solidFill>
                                                <a:schemeClr val="bg1"/>
                                              </a:solidFill>
                                              <a:latin typeface="Cambria Math" panose="02040503050406030204" pitchFamily="18" charset="0"/>
                                            </a:rPr>
                                            <m:t>𝑦</m:t>
                                          </m:r>
                                        </m:e>
                                      </m:acc>
                                    </m:e>
                                    <m:sub>
                                      <m:r>
                                        <a:rPr lang="es-ES" sz="1400" i="1">
                                          <a:solidFill>
                                            <a:schemeClr val="bg1"/>
                                          </a:solidFill>
                                          <a:latin typeface="Cambria Math" panose="02040503050406030204" pitchFamily="18" charset="0"/>
                                        </a:rPr>
                                        <m:t>𝑖</m:t>
                                      </m:r>
                                    </m:sub>
                                  </m:sSub>
                                  <m:r>
                                    <a:rPr lang="es-ES" sz="1400" i="1">
                                      <a:solidFill>
                                        <a:schemeClr val="bg1"/>
                                      </a:solidFill>
                                      <a:latin typeface="Cambria Math" panose="02040503050406030204" pitchFamily="18" charset="0"/>
                                    </a:rPr>
                                    <m:t>)</m:t>
                                  </m:r>
                                </m:e>
                                <m:sup>
                                  <m:r>
                                    <a:rPr lang="es-ES" sz="1400" i="1">
                                      <a:solidFill>
                                        <a:schemeClr val="bg1"/>
                                      </a:solidFill>
                                      <a:latin typeface="Cambria Math" panose="02040503050406030204" pitchFamily="18" charset="0"/>
                                    </a:rPr>
                                    <m:t>2</m:t>
                                  </m:r>
                                </m:sup>
                              </m:sSup>
                            </m:e>
                          </m:nary>
                        </m:e>
                      </m:rad>
                    </m:oMath>
                  </m:oMathPara>
                </a14:m>
                <a:endParaRPr lang="es-ES" dirty="0">
                  <a:solidFill>
                    <a:schemeClr val="bg1"/>
                  </a:solidFill>
                </a:endParaRPr>
              </a:p>
            </p:txBody>
          </p:sp>
        </mc:Choice>
        <mc:Fallback xmlns="">
          <p:sp>
            <p:nvSpPr>
              <p:cNvPr id="24" name="CuadroTexto 23">
                <a:extLst>
                  <a:ext uri="{FF2B5EF4-FFF2-40B4-BE49-F238E27FC236}">
                    <a16:creationId xmlns:a16="http://schemas.microsoft.com/office/drawing/2014/main" id="{5330718E-3CE4-2E27-39F9-75A45F186D39}"/>
                  </a:ext>
                </a:extLst>
              </p:cNvPr>
              <p:cNvSpPr txBox="1">
                <a:spLocks noRot="1" noChangeAspect="1" noMove="1" noResize="1" noEditPoints="1" noAdjustHandles="1" noChangeArrowheads="1" noChangeShapeType="1" noTextEdit="1"/>
              </p:cNvSpPr>
              <p:nvPr/>
            </p:nvSpPr>
            <p:spPr>
              <a:xfrm>
                <a:off x="5206371" y="4904263"/>
                <a:ext cx="4417587" cy="930511"/>
              </a:xfrm>
              <a:prstGeom prst="rect">
                <a:avLst/>
              </a:prstGeom>
              <a:blipFill>
                <a:blip r:embed="rId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8586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1+#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1+#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1+#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1+#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14" grpId="0"/>
      <p:bldP spid="15" grpId="0"/>
      <p:bldP spid="21"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5B9CAB31-88CA-04E3-79A9-AC65CEE52C02}"/>
              </a:ext>
            </a:extLst>
          </p:cNvPr>
          <p:cNvSpPr>
            <a:spLocks noGrp="1"/>
          </p:cNvSpPr>
          <p:nvPr>
            <p:ph type="ftr" sz="quarter" idx="11"/>
          </p:nvPr>
        </p:nvSpPr>
        <p:spPr/>
        <p:txBody>
          <a:bodyPr/>
          <a:lstStyle/>
          <a:p>
            <a:r>
              <a:rPr lang="es-ES"/>
              <a:t>ganbstnftbsn</a:t>
            </a:r>
          </a:p>
        </p:txBody>
      </p:sp>
      <p:sp>
        <p:nvSpPr>
          <p:cNvPr id="5" name="Marcador de número de diapositiva 4">
            <a:extLst>
              <a:ext uri="{FF2B5EF4-FFF2-40B4-BE49-F238E27FC236}">
                <a16:creationId xmlns:a16="http://schemas.microsoft.com/office/drawing/2014/main" id="{C95EDFEC-AD63-B316-34FE-EDC9C991397E}"/>
              </a:ext>
            </a:extLst>
          </p:cNvPr>
          <p:cNvSpPr>
            <a:spLocks noGrp="1"/>
          </p:cNvSpPr>
          <p:nvPr>
            <p:ph type="sldNum" sz="quarter" idx="12"/>
          </p:nvPr>
        </p:nvSpPr>
        <p:spPr/>
        <p:txBody>
          <a:bodyPr/>
          <a:lstStyle/>
          <a:p>
            <a:fld id="{7F078F7F-6997-4190-AF02-C7E87427C54C}" type="slidenum">
              <a:rPr lang="es-ES" smtClean="0"/>
              <a:t>11</a:t>
            </a:fld>
            <a:endParaRPr lang="es-ES"/>
          </a:p>
        </p:txBody>
      </p:sp>
      <p:sp>
        <p:nvSpPr>
          <p:cNvPr id="6" name="Título 1">
            <a:extLst>
              <a:ext uri="{FF2B5EF4-FFF2-40B4-BE49-F238E27FC236}">
                <a16:creationId xmlns:a16="http://schemas.microsoft.com/office/drawing/2014/main" id="{B281A672-8E87-193B-3914-DB43383E395C}"/>
              </a:ext>
            </a:extLst>
          </p:cNvPr>
          <p:cNvSpPr txBox="1">
            <a:spLocks/>
          </p:cNvSpPr>
          <p:nvPr/>
        </p:nvSpPr>
        <p:spPr>
          <a:xfrm>
            <a:off x="752819" y="342001"/>
            <a:ext cx="6859366"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2.6 Explicabilidad</a:t>
            </a:r>
            <a:endParaRPr lang="es-ES" dirty="0">
              <a:cs typeface="Calibri Light" panose="020F0302020204030204"/>
            </a:endParaRPr>
          </a:p>
        </p:txBody>
      </p:sp>
      <p:sp>
        <p:nvSpPr>
          <p:cNvPr id="7" name="Rectángulo 6">
            <a:extLst>
              <a:ext uri="{FF2B5EF4-FFF2-40B4-BE49-F238E27FC236}">
                <a16:creationId xmlns:a16="http://schemas.microsoft.com/office/drawing/2014/main" id="{79381210-26CB-6ACC-48D2-25E69F006AFF}"/>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E521E592-A379-D721-3AA1-3A97525EB90F}"/>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9" name="Imagen 8" descr="Logotipo&#10;&#10;Descripción generada automáticamente">
            <a:extLst>
              <a:ext uri="{FF2B5EF4-FFF2-40B4-BE49-F238E27FC236}">
                <a16:creationId xmlns:a16="http://schemas.microsoft.com/office/drawing/2014/main" id="{E3DB544D-B49B-EAF2-473F-C04246CFF0FF}"/>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0" name="Marcador de pie de página 11">
            <a:extLst>
              <a:ext uri="{FF2B5EF4-FFF2-40B4-BE49-F238E27FC236}">
                <a16:creationId xmlns:a16="http://schemas.microsoft.com/office/drawing/2014/main" id="{B35E5208-80AC-7914-E0E9-D8ECA0574CA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solidFill>
                  <a:schemeClr val="tx1">
                    <a:lumMod val="65000"/>
                    <a:lumOff val="35000"/>
                  </a:schemeClr>
                </a:solidFill>
              </a:rPr>
              <a:t>2. Trabajo Realizado</a:t>
            </a:r>
            <a:endParaRPr lang="es-ES" dirty="0">
              <a:solidFill>
                <a:schemeClr val="tx1">
                  <a:lumMod val="65000"/>
                  <a:lumOff val="35000"/>
                </a:schemeClr>
              </a:solidFill>
            </a:endParaRPr>
          </a:p>
        </p:txBody>
      </p:sp>
      <p:sp>
        <p:nvSpPr>
          <p:cNvPr id="11" name="Marcador de número de diapositiva 1">
            <a:extLst>
              <a:ext uri="{FF2B5EF4-FFF2-40B4-BE49-F238E27FC236}">
                <a16:creationId xmlns:a16="http://schemas.microsoft.com/office/drawing/2014/main" id="{A5FF23B5-5CE9-45CC-ACB1-75D5D7EC2CC5}"/>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11</a:t>
            </a:fld>
            <a:endParaRPr lang="es-ES" dirty="0">
              <a:solidFill>
                <a:schemeClr val="tx1">
                  <a:lumMod val="65000"/>
                  <a:lumOff val="35000"/>
                </a:schemeClr>
              </a:solidFill>
            </a:endParaRPr>
          </a:p>
        </p:txBody>
      </p:sp>
      <p:sp>
        <p:nvSpPr>
          <p:cNvPr id="25" name="Rectángulo 24">
            <a:extLst>
              <a:ext uri="{FF2B5EF4-FFF2-40B4-BE49-F238E27FC236}">
                <a16:creationId xmlns:a16="http://schemas.microsoft.com/office/drawing/2014/main" id="{211487BE-CC92-C96C-E0A4-80392905BFC2}"/>
              </a:ext>
            </a:extLst>
          </p:cNvPr>
          <p:cNvSpPr/>
          <p:nvPr/>
        </p:nvSpPr>
        <p:spPr>
          <a:xfrm>
            <a:off x="6478954" y="3507788"/>
            <a:ext cx="1731885" cy="3562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ForcePlot</a:t>
            </a:r>
          </a:p>
        </p:txBody>
      </p:sp>
      <p:sp>
        <p:nvSpPr>
          <p:cNvPr id="26" name="Rectángulo 25">
            <a:extLst>
              <a:ext uri="{FF2B5EF4-FFF2-40B4-BE49-F238E27FC236}">
                <a16:creationId xmlns:a16="http://schemas.microsoft.com/office/drawing/2014/main" id="{353067AE-5A63-9B67-F011-65C64E366C91}"/>
              </a:ext>
            </a:extLst>
          </p:cNvPr>
          <p:cNvSpPr/>
          <p:nvPr/>
        </p:nvSpPr>
        <p:spPr>
          <a:xfrm>
            <a:off x="6478955" y="2579989"/>
            <a:ext cx="1731885" cy="3562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SummaryPlot</a:t>
            </a:r>
          </a:p>
        </p:txBody>
      </p:sp>
      <p:sp>
        <p:nvSpPr>
          <p:cNvPr id="27" name="Flecha: hacia abajo 26">
            <a:extLst>
              <a:ext uri="{FF2B5EF4-FFF2-40B4-BE49-F238E27FC236}">
                <a16:creationId xmlns:a16="http://schemas.microsoft.com/office/drawing/2014/main" id="{B260BFCB-126C-9B23-EDD1-F398682C402D}"/>
              </a:ext>
            </a:extLst>
          </p:cNvPr>
          <p:cNvSpPr/>
          <p:nvPr/>
        </p:nvSpPr>
        <p:spPr>
          <a:xfrm rot="16200000">
            <a:off x="8549764" y="3227022"/>
            <a:ext cx="461665" cy="917747"/>
          </a:xfrm>
          <a:prstGeom prst="downArrow">
            <a:avLst/>
          </a:prstGeom>
          <a:gradFill>
            <a:gsLst>
              <a:gs pos="0">
                <a:srgbClr val="F48178"/>
              </a:gs>
              <a:gs pos="35000">
                <a:schemeClr val="accent1">
                  <a:lumMod val="45000"/>
                  <a:lumOff val="55000"/>
                </a:schemeClr>
              </a:gs>
              <a:gs pos="61000">
                <a:srgbClr val="F48178"/>
              </a:gs>
              <a:gs pos="99320">
                <a:srgbClr val="F48178"/>
              </a:gs>
              <a:gs pos="0">
                <a:schemeClr val="accent1">
                  <a:lumMod val="30000"/>
                  <a:lumOff val="70000"/>
                </a:schemeClr>
              </a:gs>
            </a:gsLst>
            <a:lin ang="5400000" scaled="1"/>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hacia abajo 27">
            <a:extLst>
              <a:ext uri="{FF2B5EF4-FFF2-40B4-BE49-F238E27FC236}">
                <a16:creationId xmlns:a16="http://schemas.microsoft.com/office/drawing/2014/main" id="{A04F0A02-4389-6ACB-8ED2-3C38FE1513E4}"/>
              </a:ext>
            </a:extLst>
          </p:cNvPr>
          <p:cNvSpPr/>
          <p:nvPr/>
        </p:nvSpPr>
        <p:spPr>
          <a:xfrm rot="16200000">
            <a:off x="8549765" y="2299223"/>
            <a:ext cx="461665" cy="917747"/>
          </a:xfrm>
          <a:prstGeom prst="downArrow">
            <a:avLst/>
          </a:prstGeom>
          <a:gradFill>
            <a:gsLst>
              <a:gs pos="0">
                <a:srgbClr val="F48178"/>
              </a:gs>
              <a:gs pos="35000">
                <a:schemeClr val="accent1">
                  <a:lumMod val="45000"/>
                  <a:lumOff val="55000"/>
                </a:schemeClr>
              </a:gs>
              <a:gs pos="61000">
                <a:srgbClr val="F48178"/>
              </a:gs>
              <a:gs pos="99320">
                <a:srgbClr val="F48178"/>
              </a:gs>
              <a:gs pos="0">
                <a:schemeClr val="accent1">
                  <a:lumMod val="30000"/>
                  <a:lumOff val="70000"/>
                </a:schemeClr>
              </a:gs>
            </a:gsLst>
            <a:lin ang="5400000" scaled="1"/>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Rectángulo 28">
            <a:extLst>
              <a:ext uri="{FF2B5EF4-FFF2-40B4-BE49-F238E27FC236}">
                <a16:creationId xmlns:a16="http://schemas.microsoft.com/office/drawing/2014/main" id="{015F2D65-B5B2-916A-F208-CE9D7A98E4D2}"/>
              </a:ext>
            </a:extLst>
          </p:cNvPr>
          <p:cNvSpPr/>
          <p:nvPr/>
        </p:nvSpPr>
        <p:spPr>
          <a:xfrm>
            <a:off x="9350354" y="3455064"/>
            <a:ext cx="1731885" cy="461664"/>
          </a:xfrm>
          <a:prstGeom prst="rect">
            <a:avLst/>
          </a:prstGeom>
          <a:solidFill>
            <a:srgbClr val="CA1D1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Importancia de los parámetros</a:t>
            </a:r>
          </a:p>
        </p:txBody>
      </p:sp>
      <p:sp>
        <p:nvSpPr>
          <p:cNvPr id="30" name="Rectángulo 29">
            <a:extLst>
              <a:ext uri="{FF2B5EF4-FFF2-40B4-BE49-F238E27FC236}">
                <a16:creationId xmlns:a16="http://schemas.microsoft.com/office/drawing/2014/main" id="{29792666-71A6-83B8-84FF-B648D4F43A07}"/>
              </a:ext>
            </a:extLst>
          </p:cNvPr>
          <p:cNvSpPr/>
          <p:nvPr/>
        </p:nvSpPr>
        <p:spPr>
          <a:xfrm>
            <a:off x="9350354" y="2288207"/>
            <a:ext cx="1731885" cy="939777"/>
          </a:xfrm>
          <a:prstGeom prst="rect">
            <a:avLst/>
          </a:prstGeom>
          <a:solidFill>
            <a:srgbClr val="CA1D1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Relación de las variables con el modelo y el impacto de las mismas</a:t>
            </a:r>
          </a:p>
        </p:txBody>
      </p:sp>
      <p:sp>
        <p:nvSpPr>
          <p:cNvPr id="31" name="Rectángulo 30">
            <a:extLst>
              <a:ext uri="{FF2B5EF4-FFF2-40B4-BE49-F238E27FC236}">
                <a16:creationId xmlns:a16="http://schemas.microsoft.com/office/drawing/2014/main" id="{ECB8D92B-2331-8773-03A3-244DFE829F27}"/>
              </a:ext>
            </a:extLst>
          </p:cNvPr>
          <p:cNvSpPr/>
          <p:nvPr/>
        </p:nvSpPr>
        <p:spPr>
          <a:xfrm>
            <a:off x="6478954" y="5518713"/>
            <a:ext cx="1731885" cy="3562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DependencePlot</a:t>
            </a:r>
          </a:p>
        </p:txBody>
      </p:sp>
      <p:sp>
        <p:nvSpPr>
          <p:cNvPr id="32" name="Flecha: hacia abajo 31">
            <a:extLst>
              <a:ext uri="{FF2B5EF4-FFF2-40B4-BE49-F238E27FC236}">
                <a16:creationId xmlns:a16="http://schemas.microsoft.com/office/drawing/2014/main" id="{6B7F9A35-9AC3-2329-B818-C3F52B9287B0}"/>
              </a:ext>
            </a:extLst>
          </p:cNvPr>
          <p:cNvSpPr/>
          <p:nvPr/>
        </p:nvSpPr>
        <p:spPr>
          <a:xfrm rot="16200000">
            <a:off x="8549764" y="5237947"/>
            <a:ext cx="461665" cy="917747"/>
          </a:xfrm>
          <a:prstGeom prst="downArrow">
            <a:avLst/>
          </a:prstGeom>
          <a:gradFill>
            <a:gsLst>
              <a:gs pos="0">
                <a:srgbClr val="F48178"/>
              </a:gs>
              <a:gs pos="35000">
                <a:schemeClr val="accent1">
                  <a:lumMod val="45000"/>
                  <a:lumOff val="55000"/>
                </a:schemeClr>
              </a:gs>
              <a:gs pos="61000">
                <a:srgbClr val="F48178"/>
              </a:gs>
              <a:gs pos="99320">
                <a:srgbClr val="F48178"/>
              </a:gs>
              <a:gs pos="0">
                <a:schemeClr val="accent1">
                  <a:lumMod val="30000"/>
                  <a:lumOff val="70000"/>
                </a:schemeClr>
              </a:gs>
            </a:gsLst>
            <a:lin ang="5400000" scaled="1"/>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3" name="Rectángulo 32">
            <a:extLst>
              <a:ext uri="{FF2B5EF4-FFF2-40B4-BE49-F238E27FC236}">
                <a16:creationId xmlns:a16="http://schemas.microsoft.com/office/drawing/2014/main" id="{0341F46D-499E-DD33-4539-AB17573167E5}"/>
              </a:ext>
            </a:extLst>
          </p:cNvPr>
          <p:cNvSpPr/>
          <p:nvPr/>
        </p:nvSpPr>
        <p:spPr>
          <a:xfrm>
            <a:off x="9350354" y="5370088"/>
            <a:ext cx="1731885" cy="653463"/>
          </a:xfrm>
          <a:prstGeom prst="rect">
            <a:avLst/>
          </a:prstGeom>
          <a:solidFill>
            <a:srgbClr val="CA1D1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Relación de un parámetro con el resto</a:t>
            </a:r>
          </a:p>
        </p:txBody>
      </p:sp>
      <p:sp>
        <p:nvSpPr>
          <p:cNvPr id="35" name="Rectángulo 34">
            <a:extLst>
              <a:ext uri="{FF2B5EF4-FFF2-40B4-BE49-F238E27FC236}">
                <a16:creationId xmlns:a16="http://schemas.microsoft.com/office/drawing/2014/main" id="{17B17E06-EAF2-351C-D988-3E24AC16DB85}"/>
              </a:ext>
            </a:extLst>
          </p:cNvPr>
          <p:cNvSpPr/>
          <p:nvPr/>
        </p:nvSpPr>
        <p:spPr>
          <a:xfrm>
            <a:off x="6478954" y="4503236"/>
            <a:ext cx="1731885" cy="3562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DecisionPlot</a:t>
            </a:r>
            <a:endParaRPr lang="es-ES" sz="1400" dirty="0"/>
          </a:p>
        </p:txBody>
      </p:sp>
      <p:sp>
        <p:nvSpPr>
          <p:cNvPr id="36" name="Flecha: hacia abajo 35">
            <a:extLst>
              <a:ext uri="{FF2B5EF4-FFF2-40B4-BE49-F238E27FC236}">
                <a16:creationId xmlns:a16="http://schemas.microsoft.com/office/drawing/2014/main" id="{CFF2B2D0-52B7-505F-26FE-C2B6AE4A6F41}"/>
              </a:ext>
            </a:extLst>
          </p:cNvPr>
          <p:cNvSpPr/>
          <p:nvPr/>
        </p:nvSpPr>
        <p:spPr>
          <a:xfrm rot="16200000">
            <a:off x="8549764" y="4222470"/>
            <a:ext cx="461665" cy="917747"/>
          </a:xfrm>
          <a:prstGeom prst="downArrow">
            <a:avLst/>
          </a:prstGeom>
          <a:gradFill>
            <a:gsLst>
              <a:gs pos="0">
                <a:srgbClr val="F48178"/>
              </a:gs>
              <a:gs pos="35000">
                <a:schemeClr val="accent1">
                  <a:lumMod val="45000"/>
                  <a:lumOff val="55000"/>
                </a:schemeClr>
              </a:gs>
              <a:gs pos="61000">
                <a:srgbClr val="F48178"/>
              </a:gs>
              <a:gs pos="99320">
                <a:srgbClr val="F48178"/>
              </a:gs>
              <a:gs pos="0">
                <a:schemeClr val="accent1">
                  <a:lumMod val="30000"/>
                  <a:lumOff val="70000"/>
                </a:schemeClr>
              </a:gs>
            </a:gsLst>
            <a:lin ang="5400000" scaled="1"/>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7" name="Rectángulo 36">
            <a:extLst>
              <a:ext uri="{FF2B5EF4-FFF2-40B4-BE49-F238E27FC236}">
                <a16:creationId xmlns:a16="http://schemas.microsoft.com/office/drawing/2014/main" id="{4754AB5F-C9E0-3DFB-C13E-1588C84BC236}"/>
              </a:ext>
            </a:extLst>
          </p:cNvPr>
          <p:cNvSpPr/>
          <p:nvPr/>
        </p:nvSpPr>
        <p:spPr>
          <a:xfrm>
            <a:off x="9350354" y="4218360"/>
            <a:ext cx="1731885" cy="972472"/>
          </a:xfrm>
          <a:prstGeom prst="rect">
            <a:avLst/>
          </a:prstGeom>
          <a:solidFill>
            <a:srgbClr val="CA1D1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Variación de la predicción dependiendo de las variables</a:t>
            </a:r>
          </a:p>
        </p:txBody>
      </p:sp>
      <p:sp>
        <p:nvSpPr>
          <p:cNvPr id="38" name="CuadroTexto 37">
            <a:extLst>
              <a:ext uri="{FF2B5EF4-FFF2-40B4-BE49-F238E27FC236}">
                <a16:creationId xmlns:a16="http://schemas.microsoft.com/office/drawing/2014/main" id="{BEDB26B2-ED7C-4C9B-4B55-DCD86C6EBB58}"/>
              </a:ext>
            </a:extLst>
          </p:cNvPr>
          <p:cNvSpPr txBox="1"/>
          <p:nvPr/>
        </p:nvSpPr>
        <p:spPr>
          <a:xfrm>
            <a:off x="2693339" y="4520898"/>
            <a:ext cx="95863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Explainer</a:t>
            </a:r>
          </a:p>
        </p:txBody>
      </p:sp>
      <p:sp>
        <p:nvSpPr>
          <p:cNvPr id="39" name="CuadroTexto 38">
            <a:extLst>
              <a:ext uri="{FF2B5EF4-FFF2-40B4-BE49-F238E27FC236}">
                <a16:creationId xmlns:a16="http://schemas.microsoft.com/office/drawing/2014/main" id="{357B786E-B897-2621-58A7-43879C651234}"/>
              </a:ext>
            </a:extLst>
          </p:cNvPr>
          <p:cNvSpPr txBox="1"/>
          <p:nvPr/>
        </p:nvSpPr>
        <p:spPr>
          <a:xfrm>
            <a:off x="8574558" y="1690688"/>
            <a:ext cx="848144"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600" dirty="0">
                <a:solidFill>
                  <a:schemeClr val="tx1"/>
                </a:solidFill>
              </a:rPr>
              <a:t>Gráficas</a:t>
            </a:r>
          </a:p>
        </p:txBody>
      </p:sp>
      <p:sp>
        <p:nvSpPr>
          <p:cNvPr id="40" name="Rectángulo 39">
            <a:extLst>
              <a:ext uri="{FF2B5EF4-FFF2-40B4-BE49-F238E27FC236}">
                <a16:creationId xmlns:a16="http://schemas.microsoft.com/office/drawing/2014/main" id="{001DF6E6-7E9A-AB41-920F-408D89461C56}"/>
              </a:ext>
            </a:extLst>
          </p:cNvPr>
          <p:cNvSpPr/>
          <p:nvPr/>
        </p:nvSpPr>
        <p:spPr>
          <a:xfrm>
            <a:off x="2306715" y="5518713"/>
            <a:ext cx="1731885" cy="356216"/>
          </a:xfrm>
          <a:prstGeom prst="rect">
            <a:avLst/>
          </a:prstGeom>
          <a:gradFill flip="none" rotWithShape="1">
            <a:gsLst>
              <a:gs pos="0">
                <a:schemeClr val="accent1">
                  <a:lumMod val="59000"/>
                  <a:lumOff val="41000"/>
                </a:schemeClr>
              </a:gs>
              <a:gs pos="44000">
                <a:schemeClr val="accent1">
                  <a:lumMod val="45000"/>
                  <a:lumOff val="55000"/>
                </a:schemeClr>
              </a:gs>
              <a:gs pos="63000">
                <a:srgbClr val="F48178"/>
              </a:gs>
              <a:gs pos="100000">
                <a:srgbClr val="F48178"/>
              </a:gs>
            </a:gsLst>
            <a:lin ang="0" scaled="1"/>
            <a:tileRect/>
          </a:gra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TreeExplainer</a:t>
            </a:r>
          </a:p>
        </p:txBody>
      </p:sp>
      <p:pic>
        <p:nvPicPr>
          <p:cNvPr id="1026" name="Picture 2" descr="Machine learning interpretability (SHAP) - pytechie.com">
            <a:extLst>
              <a:ext uri="{FF2B5EF4-FFF2-40B4-BE49-F238E27FC236}">
                <a16:creationId xmlns:a16="http://schemas.microsoft.com/office/drawing/2014/main" id="{194B3DA0-9C25-7366-93B5-9239E059C9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232" y="1394336"/>
            <a:ext cx="45148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8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ADCA1D-F42E-16AA-277D-D6904ACF3ABD}"/>
              </a:ext>
            </a:extLst>
          </p:cNvPr>
          <p:cNvSpPr>
            <a:spLocks noGrp="1"/>
          </p:cNvSpPr>
          <p:nvPr>
            <p:ph type="title"/>
          </p:nvPr>
        </p:nvSpPr>
        <p:spPr>
          <a:xfrm>
            <a:off x="466722" y="586855"/>
            <a:ext cx="3201366" cy="3387497"/>
          </a:xfrm>
        </p:spPr>
        <p:txBody>
          <a:bodyPr anchor="b">
            <a:normAutofit/>
          </a:bodyPr>
          <a:lstStyle/>
          <a:p>
            <a:pPr algn="r"/>
            <a:r>
              <a:rPr lang="es-ES" sz="4000" dirty="0">
                <a:solidFill>
                  <a:schemeClr val="bg1"/>
                </a:solidFill>
                <a:latin typeface="Book Antiqua"/>
              </a:rPr>
              <a:t>Resultados </a:t>
            </a:r>
            <a:br>
              <a:rPr lang="es-ES" sz="4000" dirty="0">
                <a:solidFill>
                  <a:schemeClr val="bg1"/>
                </a:solidFill>
                <a:latin typeface="Book Antiqua"/>
              </a:rPr>
            </a:br>
            <a:r>
              <a:rPr lang="es-ES" sz="4000" dirty="0">
                <a:solidFill>
                  <a:schemeClr val="bg1"/>
                </a:solidFill>
                <a:latin typeface="Book Antiqua"/>
              </a:rPr>
              <a:t>y discusión</a:t>
            </a:r>
            <a:endParaRPr lang="es-ES" sz="4000" dirty="0">
              <a:solidFill>
                <a:schemeClr val="bg1"/>
              </a:solidFill>
            </a:endParaRPr>
          </a:p>
        </p:txBody>
      </p:sp>
      <p:sp>
        <p:nvSpPr>
          <p:cNvPr id="6" name="Marcador de número de diapositiva 1">
            <a:extLst>
              <a:ext uri="{FF2B5EF4-FFF2-40B4-BE49-F238E27FC236}">
                <a16:creationId xmlns:a16="http://schemas.microsoft.com/office/drawing/2014/main" id="{614E32CA-CC8C-8CB1-BB3C-4DD052330575}"/>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12</a:t>
            </a:fld>
            <a:endParaRPr lang="es-ES" dirty="0">
              <a:solidFill>
                <a:schemeClr val="tx1">
                  <a:lumMod val="65000"/>
                  <a:lumOff val="35000"/>
                </a:schemeClr>
              </a:solidFill>
            </a:endParaRPr>
          </a:p>
        </p:txBody>
      </p:sp>
    </p:spTree>
    <p:extLst>
      <p:ext uri="{BB962C8B-B14F-4D97-AF65-F5344CB8AC3E}">
        <p14:creationId xmlns:p14="http://schemas.microsoft.com/office/powerpoint/2010/main" val="189165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468A5DA-8A1C-5B48-3481-D011AC7A656A}"/>
              </a:ext>
            </a:extLst>
          </p:cNvPr>
          <p:cNvSpPr txBox="1">
            <a:spLocks/>
          </p:cNvSpPr>
          <p:nvPr/>
        </p:nvSpPr>
        <p:spPr>
          <a:xfrm>
            <a:off x="752818" y="342001"/>
            <a:ext cx="10149643"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3.1 Ridge</a:t>
            </a:r>
            <a:endParaRPr lang="es-ES" dirty="0">
              <a:solidFill>
                <a:schemeClr val="accent1">
                  <a:lumMod val="75000"/>
                </a:schemeClr>
              </a:solidFill>
              <a:cs typeface="Calibri Light" panose="020F0302020204030204"/>
            </a:endParaRPr>
          </a:p>
        </p:txBody>
      </p:sp>
      <p:sp>
        <p:nvSpPr>
          <p:cNvPr id="8" name="Rectángulo 7">
            <a:extLst>
              <a:ext uri="{FF2B5EF4-FFF2-40B4-BE49-F238E27FC236}">
                <a16:creationId xmlns:a16="http://schemas.microsoft.com/office/drawing/2014/main" id="{C28C2619-1ADC-D6A1-7F93-29E758B8D0BE}"/>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9BAE6703-E36B-0E38-121D-C3FE04B7917F}"/>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0" name="Imagen 9" descr="Logotipo&#10;&#10;Descripción generada automáticamente">
            <a:extLst>
              <a:ext uri="{FF2B5EF4-FFF2-40B4-BE49-F238E27FC236}">
                <a16:creationId xmlns:a16="http://schemas.microsoft.com/office/drawing/2014/main" id="{E980F734-4B35-58C2-EB40-13EDF2FC4916}"/>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1" name="Marcador de pie de página 11">
            <a:extLst>
              <a:ext uri="{FF2B5EF4-FFF2-40B4-BE49-F238E27FC236}">
                <a16:creationId xmlns:a16="http://schemas.microsoft.com/office/drawing/2014/main" id="{747A08B3-0D3D-5F2C-A298-29E2799455FD}"/>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
        <p:nvSpPr>
          <p:cNvPr id="12" name="Marcador de número de diapositiva 1">
            <a:extLst>
              <a:ext uri="{FF2B5EF4-FFF2-40B4-BE49-F238E27FC236}">
                <a16:creationId xmlns:a16="http://schemas.microsoft.com/office/drawing/2014/main" id="{7DD871B5-053B-B511-FC37-ABC6273CA6E8}"/>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13</a:t>
            </a:fld>
            <a:endParaRPr lang="es-ES" dirty="0">
              <a:solidFill>
                <a:schemeClr val="tx1">
                  <a:lumMod val="65000"/>
                  <a:lumOff val="35000"/>
                </a:schemeClr>
              </a:solidFill>
            </a:endParaRPr>
          </a:p>
        </p:txBody>
      </p:sp>
      <p:graphicFrame>
        <p:nvGraphicFramePr>
          <p:cNvPr id="2" name="Tabla 2">
            <a:extLst>
              <a:ext uri="{FF2B5EF4-FFF2-40B4-BE49-F238E27FC236}">
                <a16:creationId xmlns:a16="http://schemas.microsoft.com/office/drawing/2014/main" id="{E8E39F90-1138-716C-E5F7-92E44C77BACD}"/>
              </a:ext>
            </a:extLst>
          </p:cNvPr>
          <p:cNvGraphicFramePr>
            <a:graphicFrameLocks noGrp="1"/>
          </p:cNvGraphicFramePr>
          <p:nvPr>
            <p:extLst>
              <p:ext uri="{D42A27DB-BD31-4B8C-83A1-F6EECF244321}">
                <p14:modId xmlns:p14="http://schemas.microsoft.com/office/powerpoint/2010/main" val="1350344528"/>
              </p:ext>
            </p:extLst>
          </p:nvPr>
        </p:nvGraphicFramePr>
        <p:xfrm>
          <a:off x="3386666" y="1760220"/>
          <a:ext cx="5418668" cy="3337560"/>
        </p:xfrm>
        <a:graphic>
          <a:graphicData uri="http://schemas.openxmlformats.org/drawingml/2006/table">
            <a:tbl>
              <a:tblPr firstRow="1" bandRow="1">
                <a:tableStyleId>{5C22544A-7EE6-4342-B048-85BDC9FD1C3A}</a:tableStyleId>
              </a:tblPr>
              <a:tblGrid>
                <a:gridCol w="1438032">
                  <a:extLst>
                    <a:ext uri="{9D8B030D-6E8A-4147-A177-3AD203B41FA5}">
                      <a16:colId xmlns:a16="http://schemas.microsoft.com/office/drawing/2014/main" val="2778676823"/>
                    </a:ext>
                  </a:extLst>
                </a:gridCol>
                <a:gridCol w="1271302">
                  <a:extLst>
                    <a:ext uri="{9D8B030D-6E8A-4147-A177-3AD203B41FA5}">
                      <a16:colId xmlns:a16="http://schemas.microsoft.com/office/drawing/2014/main" val="1365987375"/>
                    </a:ext>
                  </a:extLst>
                </a:gridCol>
                <a:gridCol w="1354667">
                  <a:extLst>
                    <a:ext uri="{9D8B030D-6E8A-4147-A177-3AD203B41FA5}">
                      <a16:colId xmlns:a16="http://schemas.microsoft.com/office/drawing/2014/main" val="1374070089"/>
                    </a:ext>
                  </a:extLst>
                </a:gridCol>
                <a:gridCol w="1354667">
                  <a:extLst>
                    <a:ext uri="{9D8B030D-6E8A-4147-A177-3AD203B41FA5}">
                      <a16:colId xmlns:a16="http://schemas.microsoft.com/office/drawing/2014/main" val="4164142584"/>
                    </a:ext>
                  </a:extLst>
                </a:gridCol>
              </a:tblGrid>
              <a:tr h="370840">
                <a:tc>
                  <a:txBody>
                    <a:bodyPr/>
                    <a:lstStyle/>
                    <a:p>
                      <a:r>
                        <a:rPr lang="es-ES" dirty="0"/>
                        <a:t>Experimento</a:t>
                      </a:r>
                    </a:p>
                  </a:txBody>
                  <a:tcPr/>
                </a:tc>
                <a:tc>
                  <a:txBody>
                    <a:bodyPr/>
                    <a:lstStyle/>
                    <a:p>
                      <a:r>
                        <a:rPr lang="es-ES"/>
                        <a:t>R cuadrado</a:t>
                      </a:r>
                      <a:endParaRPr lang="es-ES" dirty="0"/>
                    </a:p>
                  </a:txBody>
                  <a:tcPr/>
                </a:tc>
                <a:tc>
                  <a:txBody>
                    <a:bodyPr/>
                    <a:lstStyle/>
                    <a:p>
                      <a:r>
                        <a:rPr lang="es-ES" dirty="0"/>
                        <a:t>RMSE</a:t>
                      </a:r>
                    </a:p>
                  </a:txBody>
                  <a:tcPr/>
                </a:tc>
                <a:tc>
                  <a:txBody>
                    <a:bodyPr/>
                    <a:lstStyle/>
                    <a:p>
                      <a:r>
                        <a:rPr lang="es-ES" dirty="0"/>
                        <a:t>Tiempo</a:t>
                      </a:r>
                    </a:p>
                  </a:txBody>
                  <a:tcPr/>
                </a:tc>
                <a:extLst>
                  <a:ext uri="{0D108BD9-81ED-4DB2-BD59-A6C34878D82A}">
                    <a16:rowId xmlns:a16="http://schemas.microsoft.com/office/drawing/2014/main" val="555091220"/>
                  </a:ext>
                </a:extLst>
              </a:tr>
              <a:tr h="370840">
                <a:tc>
                  <a:txBody>
                    <a:bodyPr/>
                    <a:lstStyle/>
                    <a:p>
                      <a:r>
                        <a:rPr lang="es-ES" dirty="0"/>
                        <a:t>1</a:t>
                      </a:r>
                    </a:p>
                  </a:txBody>
                  <a:tcPr/>
                </a:tc>
                <a:tc>
                  <a:txBody>
                    <a:bodyPr/>
                    <a:lstStyle/>
                    <a:p>
                      <a:r>
                        <a:rPr lang="es-ES" dirty="0">
                          <a:solidFill>
                            <a:srgbClr val="C00000"/>
                          </a:solidFill>
                        </a:rPr>
                        <a:t>ERROR</a:t>
                      </a:r>
                    </a:p>
                  </a:txBody>
                  <a:tcPr/>
                </a:tc>
                <a:tc>
                  <a:txBody>
                    <a:bodyPr/>
                    <a:lstStyle/>
                    <a:p>
                      <a:r>
                        <a:rPr lang="es-ES" dirty="0">
                          <a:solidFill>
                            <a:srgbClr val="C00000"/>
                          </a:solidFill>
                        </a:rPr>
                        <a:t>ERROR</a:t>
                      </a:r>
                    </a:p>
                  </a:txBody>
                  <a:tcPr/>
                </a:tc>
                <a:tc>
                  <a:txBody>
                    <a:bodyPr/>
                    <a:lstStyle/>
                    <a:p>
                      <a:r>
                        <a:rPr lang="es-ES" sz="1800" kern="1200" dirty="0">
                          <a:solidFill>
                            <a:srgbClr val="C00000"/>
                          </a:solidFill>
                          <a:effectLst/>
                          <a:latin typeface="+mn-lt"/>
                          <a:ea typeface="+mn-ea"/>
                          <a:cs typeface="+mn-cs"/>
                        </a:rPr>
                        <a:t>2370</a:t>
                      </a:r>
                      <a:endParaRPr lang="es-ES" dirty="0">
                        <a:solidFill>
                          <a:srgbClr val="C00000"/>
                        </a:solidFill>
                      </a:endParaRPr>
                    </a:p>
                  </a:txBody>
                  <a:tcPr/>
                </a:tc>
                <a:extLst>
                  <a:ext uri="{0D108BD9-81ED-4DB2-BD59-A6C34878D82A}">
                    <a16:rowId xmlns:a16="http://schemas.microsoft.com/office/drawing/2014/main" val="468007532"/>
                  </a:ext>
                </a:extLst>
              </a:tr>
              <a:tr h="370840">
                <a:tc>
                  <a:txBody>
                    <a:bodyPr/>
                    <a:lstStyle/>
                    <a:p>
                      <a:r>
                        <a:rPr lang="es-ES" dirty="0"/>
                        <a:t>2</a:t>
                      </a:r>
                    </a:p>
                  </a:txBody>
                  <a:tcPr/>
                </a:tc>
                <a:tc>
                  <a:txBody>
                    <a:bodyPr/>
                    <a:lstStyle/>
                    <a:p>
                      <a:r>
                        <a:rPr lang="es-ES" dirty="0">
                          <a:solidFill>
                            <a:srgbClr val="C00000"/>
                          </a:solidFill>
                        </a:rPr>
                        <a:t>ERROR</a:t>
                      </a:r>
                    </a:p>
                  </a:txBody>
                  <a:tcPr/>
                </a:tc>
                <a:tc>
                  <a:txBody>
                    <a:bodyPr/>
                    <a:lstStyle/>
                    <a:p>
                      <a:r>
                        <a:rPr lang="es-ES" dirty="0">
                          <a:solidFill>
                            <a:srgbClr val="C00000"/>
                          </a:solidFill>
                        </a:rPr>
                        <a:t>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200" dirty="0">
                          <a:solidFill>
                            <a:srgbClr val="C00000"/>
                          </a:solidFill>
                          <a:effectLst/>
                          <a:latin typeface="+mn-lt"/>
                          <a:ea typeface="+mn-ea"/>
                          <a:cs typeface="+mn-cs"/>
                        </a:rPr>
                        <a:t>2370</a:t>
                      </a:r>
                      <a:endParaRPr lang="es-ES" dirty="0">
                        <a:solidFill>
                          <a:srgbClr val="C00000"/>
                        </a:solidFill>
                      </a:endParaRPr>
                    </a:p>
                  </a:txBody>
                  <a:tcPr/>
                </a:tc>
                <a:extLst>
                  <a:ext uri="{0D108BD9-81ED-4DB2-BD59-A6C34878D82A}">
                    <a16:rowId xmlns:a16="http://schemas.microsoft.com/office/drawing/2014/main" val="3326488415"/>
                  </a:ext>
                </a:extLst>
              </a:tr>
              <a:tr h="370840">
                <a:tc>
                  <a:txBody>
                    <a:bodyPr/>
                    <a:lstStyle/>
                    <a:p>
                      <a:r>
                        <a:rPr lang="es-ES" dirty="0"/>
                        <a:t>3</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0,595575136</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7593,881113</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742,940449</a:t>
                      </a:r>
                      <a:endParaRPr lang="es-ES" sz="3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25364"/>
                  </a:ext>
                </a:extLst>
              </a:tr>
              <a:tr h="370840">
                <a:tc>
                  <a:txBody>
                    <a:bodyPr/>
                    <a:lstStyle/>
                    <a:p>
                      <a:r>
                        <a:rPr lang="es-ES" dirty="0"/>
                        <a:t>4</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0,486641405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8209,326863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844,2394974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563801"/>
                  </a:ext>
                </a:extLst>
              </a:tr>
              <a:tr h="370840">
                <a:tc>
                  <a:txBody>
                    <a:bodyPr/>
                    <a:lstStyle/>
                    <a:p>
                      <a:r>
                        <a:rPr lang="es-ES" dirty="0"/>
                        <a:t>5</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0,558334887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6250,964769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880,2336285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09252"/>
                  </a:ext>
                </a:extLst>
              </a:tr>
              <a:tr h="370840">
                <a:tc>
                  <a:txBody>
                    <a:bodyPr/>
                    <a:lstStyle/>
                    <a:p>
                      <a:r>
                        <a:rPr lang="es-ES" dirty="0"/>
                        <a:t>6</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0,600751192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7137,956497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762,1687655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8574573"/>
                  </a:ext>
                </a:extLst>
              </a:tr>
              <a:tr h="370840">
                <a:tc>
                  <a:txBody>
                    <a:bodyPr/>
                    <a:lstStyle/>
                    <a:p>
                      <a:r>
                        <a:rPr lang="es-ES" dirty="0"/>
                        <a:t>7</a:t>
                      </a:r>
                    </a:p>
                  </a:txBody>
                  <a:tcPr/>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0,632522267</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6803,472904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851,7702038</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070358"/>
                  </a:ext>
                </a:extLst>
              </a:tr>
              <a:tr h="370840">
                <a:tc>
                  <a:txBody>
                    <a:bodyPr/>
                    <a:lstStyle/>
                    <a:p>
                      <a:r>
                        <a:rPr lang="es-ES" dirty="0"/>
                        <a:t>8</a:t>
                      </a:r>
                    </a:p>
                  </a:txBody>
                  <a:tcPr/>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0,329368331</a:t>
                      </a: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6034,157337</a:t>
                      </a: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894,2269268</a:t>
                      </a:r>
                    </a:p>
                  </a:txBody>
                  <a:tcPr marL="68580" marR="68580" marT="0" marB="0"/>
                </a:tc>
                <a:extLst>
                  <a:ext uri="{0D108BD9-81ED-4DB2-BD59-A6C34878D82A}">
                    <a16:rowId xmlns:a16="http://schemas.microsoft.com/office/drawing/2014/main" val="2643577628"/>
                  </a:ext>
                </a:extLst>
              </a:tr>
            </a:tbl>
          </a:graphicData>
        </a:graphic>
      </p:graphicFrame>
      <p:sp>
        <p:nvSpPr>
          <p:cNvPr id="3" name="Flecha: a la derecha 2">
            <a:extLst>
              <a:ext uri="{FF2B5EF4-FFF2-40B4-BE49-F238E27FC236}">
                <a16:creationId xmlns:a16="http://schemas.microsoft.com/office/drawing/2014/main" id="{F51C774B-340B-E591-F274-6545786FCD18}"/>
              </a:ext>
            </a:extLst>
          </p:cNvPr>
          <p:cNvSpPr/>
          <p:nvPr/>
        </p:nvSpPr>
        <p:spPr>
          <a:xfrm>
            <a:off x="1570373" y="1760220"/>
            <a:ext cx="1816294" cy="1380861"/>
          </a:xfrm>
          <a:prstGeom prst="rightArrow">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Problemas de dimensionalidad</a:t>
            </a:r>
          </a:p>
        </p:txBody>
      </p:sp>
    </p:spTree>
    <p:extLst>
      <p:ext uri="{BB962C8B-B14F-4D97-AF65-F5344CB8AC3E}">
        <p14:creationId xmlns:p14="http://schemas.microsoft.com/office/powerpoint/2010/main" val="319217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ADE26D2-85A0-1217-249B-FA88D4A5D255}"/>
              </a:ext>
            </a:extLst>
          </p:cNvPr>
          <p:cNvSpPr txBox="1">
            <a:spLocks/>
          </p:cNvSpPr>
          <p:nvPr/>
        </p:nvSpPr>
        <p:spPr>
          <a:xfrm>
            <a:off x="752819" y="342001"/>
            <a:ext cx="10767058"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3.2 </a:t>
            </a:r>
            <a:r>
              <a:rPr lang="es-ES" sz="3600" dirty="0" err="1">
                <a:solidFill>
                  <a:schemeClr val="accent1">
                    <a:lumMod val="75000"/>
                  </a:schemeClr>
                </a:solidFill>
                <a:latin typeface="Book Antiqua"/>
              </a:rPr>
              <a:t>Knn</a:t>
            </a:r>
            <a:endParaRPr lang="es-ES" dirty="0">
              <a:solidFill>
                <a:schemeClr val="accent1">
                  <a:lumMod val="75000"/>
                </a:schemeClr>
              </a:solidFill>
              <a:cs typeface="Calibri Light" panose="020F0302020204030204"/>
            </a:endParaRPr>
          </a:p>
        </p:txBody>
      </p:sp>
      <p:sp>
        <p:nvSpPr>
          <p:cNvPr id="8" name="Rectángulo 7">
            <a:extLst>
              <a:ext uri="{FF2B5EF4-FFF2-40B4-BE49-F238E27FC236}">
                <a16:creationId xmlns:a16="http://schemas.microsoft.com/office/drawing/2014/main" id="{9F458B77-593B-1B23-AD35-412EE2609D2E}"/>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ECF9CB45-00F1-FE06-5BB3-ECBC453B9E95}"/>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0" name="Imagen 9" descr="Logotipo&#10;&#10;Descripción generada automáticamente">
            <a:extLst>
              <a:ext uri="{FF2B5EF4-FFF2-40B4-BE49-F238E27FC236}">
                <a16:creationId xmlns:a16="http://schemas.microsoft.com/office/drawing/2014/main" id="{7E55058D-DB84-8769-A91C-FCAF72AC8A1E}"/>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1" name="Marcador de pie de página 11">
            <a:extLst>
              <a:ext uri="{FF2B5EF4-FFF2-40B4-BE49-F238E27FC236}">
                <a16:creationId xmlns:a16="http://schemas.microsoft.com/office/drawing/2014/main" id="{74478210-ED43-D15A-E26B-276956BD9A29}"/>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
        <p:nvSpPr>
          <p:cNvPr id="12" name="Marcador de número de diapositiva 1">
            <a:extLst>
              <a:ext uri="{FF2B5EF4-FFF2-40B4-BE49-F238E27FC236}">
                <a16:creationId xmlns:a16="http://schemas.microsoft.com/office/drawing/2014/main" id="{32EF2530-524B-5D6E-AF8A-729D2A05102F}"/>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14</a:t>
            </a:fld>
            <a:endParaRPr lang="es-ES" dirty="0">
              <a:solidFill>
                <a:schemeClr val="tx1">
                  <a:lumMod val="65000"/>
                  <a:lumOff val="35000"/>
                </a:schemeClr>
              </a:solidFill>
            </a:endParaRPr>
          </a:p>
        </p:txBody>
      </p:sp>
      <p:graphicFrame>
        <p:nvGraphicFramePr>
          <p:cNvPr id="2" name="Tabla 2">
            <a:extLst>
              <a:ext uri="{FF2B5EF4-FFF2-40B4-BE49-F238E27FC236}">
                <a16:creationId xmlns:a16="http://schemas.microsoft.com/office/drawing/2014/main" id="{5F83BEDF-7534-4FDD-323E-F8AD985EFDF0}"/>
              </a:ext>
            </a:extLst>
          </p:cNvPr>
          <p:cNvGraphicFramePr>
            <a:graphicFrameLocks noGrp="1"/>
          </p:cNvGraphicFramePr>
          <p:nvPr>
            <p:extLst>
              <p:ext uri="{D42A27DB-BD31-4B8C-83A1-F6EECF244321}">
                <p14:modId xmlns:p14="http://schemas.microsoft.com/office/powerpoint/2010/main" val="451182922"/>
              </p:ext>
            </p:extLst>
          </p:nvPr>
        </p:nvGraphicFramePr>
        <p:xfrm>
          <a:off x="3386666" y="1760220"/>
          <a:ext cx="5418668" cy="3337560"/>
        </p:xfrm>
        <a:graphic>
          <a:graphicData uri="http://schemas.openxmlformats.org/drawingml/2006/table">
            <a:tbl>
              <a:tblPr firstRow="1" bandRow="1">
                <a:tableStyleId>{5C22544A-7EE6-4342-B048-85BDC9FD1C3A}</a:tableStyleId>
              </a:tblPr>
              <a:tblGrid>
                <a:gridCol w="1438032">
                  <a:extLst>
                    <a:ext uri="{9D8B030D-6E8A-4147-A177-3AD203B41FA5}">
                      <a16:colId xmlns:a16="http://schemas.microsoft.com/office/drawing/2014/main" val="2778676823"/>
                    </a:ext>
                  </a:extLst>
                </a:gridCol>
                <a:gridCol w="1271302">
                  <a:extLst>
                    <a:ext uri="{9D8B030D-6E8A-4147-A177-3AD203B41FA5}">
                      <a16:colId xmlns:a16="http://schemas.microsoft.com/office/drawing/2014/main" val="1365987375"/>
                    </a:ext>
                  </a:extLst>
                </a:gridCol>
                <a:gridCol w="1354667">
                  <a:extLst>
                    <a:ext uri="{9D8B030D-6E8A-4147-A177-3AD203B41FA5}">
                      <a16:colId xmlns:a16="http://schemas.microsoft.com/office/drawing/2014/main" val="1374070089"/>
                    </a:ext>
                  </a:extLst>
                </a:gridCol>
                <a:gridCol w="1354667">
                  <a:extLst>
                    <a:ext uri="{9D8B030D-6E8A-4147-A177-3AD203B41FA5}">
                      <a16:colId xmlns:a16="http://schemas.microsoft.com/office/drawing/2014/main" val="4164142584"/>
                    </a:ext>
                  </a:extLst>
                </a:gridCol>
              </a:tblGrid>
              <a:tr h="370840">
                <a:tc>
                  <a:txBody>
                    <a:bodyPr/>
                    <a:lstStyle/>
                    <a:p>
                      <a:r>
                        <a:rPr lang="es-ES" dirty="0"/>
                        <a:t>Experimento</a:t>
                      </a:r>
                    </a:p>
                  </a:txBody>
                  <a:tcPr/>
                </a:tc>
                <a:tc>
                  <a:txBody>
                    <a:bodyPr/>
                    <a:lstStyle/>
                    <a:p>
                      <a:r>
                        <a:rPr lang="es-ES"/>
                        <a:t>R cuadrado</a:t>
                      </a:r>
                      <a:endParaRPr lang="es-ES" dirty="0"/>
                    </a:p>
                  </a:txBody>
                  <a:tcPr/>
                </a:tc>
                <a:tc>
                  <a:txBody>
                    <a:bodyPr/>
                    <a:lstStyle/>
                    <a:p>
                      <a:r>
                        <a:rPr lang="es-ES" dirty="0"/>
                        <a:t>RMSE</a:t>
                      </a:r>
                    </a:p>
                  </a:txBody>
                  <a:tcPr/>
                </a:tc>
                <a:tc>
                  <a:txBody>
                    <a:bodyPr/>
                    <a:lstStyle/>
                    <a:p>
                      <a:r>
                        <a:rPr lang="es-ES" dirty="0"/>
                        <a:t>Tiempo</a:t>
                      </a:r>
                    </a:p>
                  </a:txBody>
                  <a:tcPr/>
                </a:tc>
                <a:extLst>
                  <a:ext uri="{0D108BD9-81ED-4DB2-BD59-A6C34878D82A}">
                    <a16:rowId xmlns:a16="http://schemas.microsoft.com/office/drawing/2014/main" val="555091220"/>
                  </a:ext>
                </a:extLst>
              </a:tr>
              <a:tr h="370840">
                <a:tc>
                  <a:txBody>
                    <a:bodyPr/>
                    <a:lstStyle/>
                    <a:p>
                      <a:r>
                        <a:rPr lang="es-ES" dirty="0"/>
                        <a:t>1</a:t>
                      </a:r>
                    </a:p>
                  </a:txBody>
                  <a:tcPr/>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0,503011002</a:t>
                      </a:r>
                      <a:endParaRPr lang="es-ES" sz="14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9542,907751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543,3114185</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8007532"/>
                  </a:ext>
                </a:extLst>
              </a:tr>
              <a:tr h="370840">
                <a:tc>
                  <a:txBody>
                    <a:bodyPr/>
                    <a:lstStyle/>
                    <a:p>
                      <a:r>
                        <a:rPr lang="es-ES" dirty="0"/>
                        <a:t>2</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0,286331361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12354,94776</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553,9834478</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488415"/>
                  </a:ext>
                </a:extLst>
              </a:tr>
              <a:tr h="370840">
                <a:tc>
                  <a:txBody>
                    <a:bodyPr/>
                    <a:lstStyle/>
                    <a:p>
                      <a:r>
                        <a:rPr lang="es-ES" dirty="0"/>
                        <a:t>3</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0,104069038</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11541,12596</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31,99488091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25364"/>
                  </a:ext>
                </a:extLst>
              </a:tr>
              <a:tr h="370840">
                <a:tc>
                  <a:txBody>
                    <a:bodyPr/>
                    <a:lstStyle/>
                    <a:p>
                      <a:r>
                        <a:rPr lang="es-ES" dirty="0"/>
                        <a:t>4</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0,053629725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12269,61962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34,59799719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563801"/>
                  </a:ext>
                </a:extLst>
              </a:tr>
              <a:tr h="370840">
                <a:tc>
                  <a:txBody>
                    <a:bodyPr/>
                    <a:lstStyle/>
                    <a:p>
                      <a:r>
                        <a:rPr lang="es-ES" dirty="0"/>
                        <a:t>5</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0,287738574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8759,296498</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33,97420406</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09252"/>
                  </a:ext>
                </a:extLst>
              </a:tr>
              <a:tr h="370840">
                <a:tc>
                  <a:txBody>
                    <a:bodyPr/>
                    <a:lstStyle/>
                    <a:p>
                      <a:r>
                        <a:rPr lang="es-ES" dirty="0"/>
                        <a:t>6</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0,05003887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11617,86507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31,26375175</a:t>
                      </a:r>
                    </a:p>
                  </a:txBody>
                  <a:tcPr marL="68580" marR="68580" marT="0" marB="0"/>
                </a:tc>
                <a:extLst>
                  <a:ext uri="{0D108BD9-81ED-4DB2-BD59-A6C34878D82A}">
                    <a16:rowId xmlns:a16="http://schemas.microsoft.com/office/drawing/2014/main" val="1428574573"/>
                  </a:ext>
                </a:extLst>
              </a:tr>
              <a:tr h="370840">
                <a:tc>
                  <a:txBody>
                    <a:bodyPr/>
                    <a:lstStyle/>
                    <a:p>
                      <a:r>
                        <a:rPr lang="es-ES" dirty="0"/>
                        <a:t>7</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0,24513901</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9375,765939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32,70323372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070358"/>
                  </a:ext>
                </a:extLst>
              </a:tr>
              <a:tr h="370840">
                <a:tc>
                  <a:txBody>
                    <a:bodyPr/>
                    <a:lstStyle/>
                    <a:p>
                      <a:r>
                        <a:rPr lang="es-ES" dirty="0"/>
                        <a:t>8</a:t>
                      </a:r>
                    </a:p>
                  </a:txBody>
                  <a:tcPr/>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0,027076481</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9091,948421</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33,24745631</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3577628"/>
                  </a:ext>
                </a:extLst>
              </a:tr>
            </a:tbl>
          </a:graphicData>
        </a:graphic>
      </p:graphicFrame>
    </p:spTree>
    <p:extLst>
      <p:ext uri="{BB962C8B-B14F-4D97-AF65-F5344CB8AC3E}">
        <p14:creationId xmlns:p14="http://schemas.microsoft.com/office/powerpoint/2010/main" val="185332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9B96E492-EB32-1A9B-A107-6CF610A6D858}"/>
              </a:ext>
            </a:extLst>
          </p:cNvPr>
          <p:cNvSpPr txBox="1">
            <a:spLocks/>
          </p:cNvSpPr>
          <p:nvPr/>
        </p:nvSpPr>
        <p:spPr>
          <a:xfrm>
            <a:off x="752819" y="342001"/>
            <a:ext cx="10259058"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3.3 Decision Tree</a:t>
            </a:r>
            <a:endParaRPr lang="es-ES" dirty="0">
              <a:solidFill>
                <a:schemeClr val="accent1">
                  <a:lumMod val="75000"/>
                </a:schemeClr>
              </a:solidFill>
              <a:cs typeface="Calibri Light" panose="020F0302020204030204"/>
            </a:endParaRPr>
          </a:p>
        </p:txBody>
      </p:sp>
      <p:sp>
        <p:nvSpPr>
          <p:cNvPr id="8" name="Rectángulo 7">
            <a:extLst>
              <a:ext uri="{FF2B5EF4-FFF2-40B4-BE49-F238E27FC236}">
                <a16:creationId xmlns:a16="http://schemas.microsoft.com/office/drawing/2014/main" id="{0D1C8988-7D29-FE0B-438E-C0934DC7EFD6}"/>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ED59C5D9-E06F-F5B4-BB00-575DD59122BF}"/>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0" name="Imagen 9" descr="Logotipo&#10;&#10;Descripción generada automáticamente">
            <a:extLst>
              <a:ext uri="{FF2B5EF4-FFF2-40B4-BE49-F238E27FC236}">
                <a16:creationId xmlns:a16="http://schemas.microsoft.com/office/drawing/2014/main" id="{127747F4-2766-089C-3FF1-0696C44DB02D}"/>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1" name="Marcador de pie de página 11">
            <a:extLst>
              <a:ext uri="{FF2B5EF4-FFF2-40B4-BE49-F238E27FC236}">
                <a16:creationId xmlns:a16="http://schemas.microsoft.com/office/drawing/2014/main" id="{E6FDC44E-EF3C-C040-E61F-E8B27A0FBD4D}"/>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
        <p:nvSpPr>
          <p:cNvPr id="12" name="Marcador de número de diapositiva 1">
            <a:extLst>
              <a:ext uri="{FF2B5EF4-FFF2-40B4-BE49-F238E27FC236}">
                <a16:creationId xmlns:a16="http://schemas.microsoft.com/office/drawing/2014/main" id="{D3E487CE-416E-B6D0-EADB-29398BBA33BB}"/>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15</a:t>
            </a:fld>
            <a:endParaRPr lang="es-ES" dirty="0">
              <a:solidFill>
                <a:schemeClr val="tx1">
                  <a:lumMod val="65000"/>
                  <a:lumOff val="35000"/>
                </a:schemeClr>
              </a:solidFill>
            </a:endParaRPr>
          </a:p>
        </p:txBody>
      </p:sp>
      <p:graphicFrame>
        <p:nvGraphicFramePr>
          <p:cNvPr id="2" name="Tabla 2">
            <a:extLst>
              <a:ext uri="{FF2B5EF4-FFF2-40B4-BE49-F238E27FC236}">
                <a16:creationId xmlns:a16="http://schemas.microsoft.com/office/drawing/2014/main" id="{5FA90F2E-4E81-5A4B-C35A-545D8016FA32}"/>
              </a:ext>
            </a:extLst>
          </p:cNvPr>
          <p:cNvGraphicFramePr>
            <a:graphicFrameLocks noGrp="1"/>
          </p:cNvGraphicFramePr>
          <p:nvPr>
            <p:extLst>
              <p:ext uri="{D42A27DB-BD31-4B8C-83A1-F6EECF244321}">
                <p14:modId xmlns:p14="http://schemas.microsoft.com/office/powerpoint/2010/main" val="333980464"/>
              </p:ext>
            </p:extLst>
          </p:nvPr>
        </p:nvGraphicFramePr>
        <p:xfrm>
          <a:off x="3386666" y="1760220"/>
          <a:ext cx="5418668" cy="3337560"/>
        </p:xfrm>
        <a:graphic>
          <a:graphicData uri="http://schemas.openxmlformats.org/drawingml/2006/table">
            <a:tbl>
              <a:tblPr firstRow="1" bandRow="1">
                <a:tableStyleId>{5C22544A-7EE6-4342-B048-85BDC9FD1C3A}</a:tableStyleId>
              </a:tblPr>
              <a:tblGrid>
                <a:gridCol w="1438032">
                  <a:extLst>
                    <a:ext uri="{9D8B030D-6E8A-4147-A177-3AD203B41FA5}">
                      <a16:colId xmlns:a16="http://schemas.microsoft.com/office/drawing/2014/main" val="2778676823"/>
                    </a:ext>
                  </a:extLst>
                </a:gridCol>
                <a:gridCol w="1271302">
                  <a:extLst>
                    <a:ext uri="{9D8B030D-6E8A-4147-A177-3AD203B41FA5}">
                      <a16:colId xmlns:a16="http://schemas.microsoft.com/office/drawing/2014/main" val="1365987375"/>
                    </a:ext>
                  </a:extLst>
                </a:gridCol>
                <a:gridCol w="1354667">
                  <a:extLst>
                    <a:ext uri="{9D8B030D-6E8A-4147-A177-3AD203B41FA5}">
                      <a16:colId xmlns:a16="http://schemas.microsoft.com/office/drawing/2014/main" val="1374070089"/>
                    </a:ext>
                  </a:extLst>
                </a:gridCol>
                <a:gridCol w="1354667">
                  <a:extLst>
                    <a:ext uri="{9D8B030D-6E8A-4147-A177-3AD203B41FA5}">
                      <a16:colId xmlns:a16="http://schemas.microsoft.com/office/drawing/2014/main" val="4164142584"/>
                    </a:ext>
                  </a:extLst>
                </a:gridCol>
              </a:tblGrid>
              <a:tr h="370840">
                <a:tc>
                  <a:txBody>
                    <a:bodyPr/>
                    <a:lstStyle/>
                    <a:p>
                      <a:r>
                        <a:rPr lang="es-ES" dirty="0"/>
                        <a:t>Experimento</a:t>
                      </a:r>
                    </a:p>
                  </a:txBody>
                  <a:tcPr/>
                </a:tc>
                <a:tc>
                  <a:txBody>
                    <a:bodyPr/>
                    <a:lstStyle/>
                    <a:p>
                      <a:r>
                        <a:rPr lang="es-ES"/>
                        <a:t>R cuadrado</a:t>
                      </a:r>
                      <a:endParaRPr lang="es-ES" dirty="0"/>
                    </a:p>
                  </a:txBody>
                  <a:tcPr/>
                </a:tc>
                <a:tc>
                  <a:txBody>
                    <a:bodyPr/>
                    <a:lstStyle/>
                    <a:p>
                      <a:r>
                        <a:rPr lang="es-ES" dirty="0"/>
                        <a:t>RMSE</a:t>
                      </a:r>
                    </a:p>
                  </a:txBody>
                  <a:tcPr/>
                </a:tc>
                <a:tc>
                  <a:txBody>
                    <a:bodyPr/>
                    <a:lstStyle/>
                    <a:p>
                      <a:r>
                        <a:rPr lang="es-ES" dirty="0"/>
                        <a:t>Tiempo</a:t>
                      </a:r>
                    </a:p>
                  </a:txBody>
                  <a:tcPr/>
                </a:tc>
                <a:extLst>
                  <a:ext uri="{0D108BD9-81ED-4DB2-BD59-A6C34878D82A}">
                    <a16:rowId xmlns:a16="http://schemas.microsoft.com/office/drawing/2014/main" val="555091220"/>
                  </a:ext>
                </a:extLst>
              </a:tr>
              <a:tr h="370840">
                <a:tc>
                  <a:txBody>
                    <a:bodyPr/>
                    <a:lstStyle/>
                    <a:p>
                      <a:r>
                        <a:rPr lang="es-ES" dirty="0"/>
                        <a:t>1</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0,470666674</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9848,542353</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218,8076203</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8007532"/>
                  </a:ext>
                </a:extLst>
              </a:tr>
              <a:tr h="370840">
                <a:tc>
                  <a:txBody>
                    <a:bodyPr/>
                    <a:lstStyle/>
                    <a:p>
                      <a:r>
                        <a:rPr lang="es-ES" dirty="0"/>
                        <a:t>2</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0,632936473</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8860,601883</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260,1581664</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488415"/>
                  </a:ext>
                </a:extLst>
              </a:tr>
              <a:tr h="370840">
                <a:tc>
                  <a:txBody>
                    <a:bodyPr/>
                    <a:lstStyle/>
                    <a:p>
                      <a:r>
                        <a:rPr lang="es-ES" dirty="0"/>
                        <a:t>3</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0,500579876</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8334,823271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55,29191828</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25364"/>
                  </a:ext>
                </a:extLst>
              </a:tr>
              <a:tr h="370840">
                <a:tc>
                  <a:txBody>
                    <a:bodyPr/>
                    <a:lstStyle/>
                    <a:p>
                      <a:r>
                        <a:rPr lang="es-ES" dirty="0"/>
                        <a:t>4</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0,483535829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8859,656241</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62,61298943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563801"/>
                  </a:ext>
                </a:extLst>
              </a:tr>
              <a:tr h="370840">
                <a:tc>
                  <a:txBody>
                    <a:bodyPr/>
                    <a:lstStyle/>
                    <a:p>
                      <a:r>
                        <a:rPr lang="es-ES" dirty="0"/>
                        <a:t>5</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0,502847517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6483,691249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72,92201614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09252"/>
                  </a:ext>
                </a:extLst>
              </a:tr>
              <a:tr h="370840">
                <a:tc>
                  <a:txBody>
                    <a:bodyPr/>
                    <a:lstStyle/>
                    <a:p>
                      <a:r>
                        <a:rPr lang="es-ES" dirty="0"/>
                        <a:t>6</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0,573532323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7465,732752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54,18977714</a:t>
                      </a:r>
                    </a:p>
                  </a:txBody>
                  <a:tcPr marL="68580" marR="68580" marT="0" marB="0"/>
                </a:tc>
                <a:extLst>
                  <a:ext uri="{0D108BD9-81ED-4DB2-BD59-A6C34878D82A}">
                    <a16:rowId xmlns:a16="http://schemas.microsoft.com/office/drawing/2014/main" val="1428574573"/>
                  </a:ext>
                </a:extLst>
              </a:tr>
              <a:tr h="370840">
                <a:tc>
                  <a:txBody>
                    <a:bodyPr/>
                    <a:lstStyle/>
                    <a:p>
                      <a:r>
                        <a:rPr lang="es-ES" dirty="0"/>
                        <a:t>7</a:t>
                      </a:r>
                    </a:p>
                  </a:txBody>
                  <a:tcPr/>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0,667888823</a:t>
                      </a: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6121,221041</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58,97139859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070358"/>
                  </a:ext>
                </a:extLst>
              </a:tr>
              <a:tr h="370840">
                <a:tc>
                  <a:txBody>
                    <a:bodyPr/>
                    <a:lstStyle/>
                    <a:p>
                      <a:r>
                        <a:rPr lang="es-ES" dirty="0"/>
                        <a:t>8</a:t>
                      </a:r>
                    </a:p>
                  </a:txBody>
                  <a:tcPr/>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0,410120969</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6131,639099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72,05663919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3577628"/>
                  </a:ext>
                </a:extLst>
              </a:tr>
            </a:tbl>
          </a:graphicData>
        </a:graphic>
      </p:graphicFrame>
    </p:spTree>
    <p:extLst>
      <p:ext uri="{BB962C8B-B14F-4D97-AF65-F5344CB8AC3E}">
        <p14:creationId xmlns:p14="http://schemas.microsoft.com/office/powerpoint/2010/main" val="422124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931AEB5B-E4A9-CBD3-96DC-062057FD8CFF}"/>
              </a:ext>
            </a:extLst>
          </p:cNvPr>
          <p:cNvSpPr txBox="1">
            <a:spLocks/>
          </p:cNvSpPr>
          <p:nvPr/>
        </p:nvSpPr>
        <p:spPr>
          <a:xfrm>
            <a:off x="752818" y="342001"/>
            <a:ext cx="10423181"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3.4 Random Forest</a:t>
            </a:r>
            <a:endParaRPr lang="es-ES" dirty="0">
              <a:solidFill>
                <a:schemeClr val="accent1">
                  <a:lumMod val="75000"/>
                </a:schemeClr>
              </a:solidFill>
              <a:cs typeface="Calibri Light" panose="020F0302020204030204"/>
            </a:endParaRPr>
          </a:p>
        </p:txBody>
      </p:sp>
      <p:sp>
        <p:nvSpPr>
          <p:cNvPr id="13" name="Rectángulo 12">
            <a:extLst>
              <a:ext uri="{FF2B5EF4-FFF2-40B4-BE49-F238E27FC236}">
                <a16:creationId xmlns:a16="http://schemas.microsoft.com/office/drawing/2014/main" id="{AF92B606-B586-52D2-5B05-18B5566E87E1}"/>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9014A649-9126-3332-1848-9DC78139E7B1}"/>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5" name="Imagen 14" descr="Logotipo&#10;&#10;Descripción generada automáticamente">
            <a:extLst>
              <a:ext uri="{FF2B5EF4-FFF2-40B4-BE49-F238E27FC236}">
                <a16:creationId xmlns:a16="http://schemas.microsoft.com/office/drawing/2014/main" id="{31B1B299-74A1-1A23-5E43-35665EB558A8}"/>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6" name="Marcador de pie de página 11">
            <a:extLst>
              <a:ext uri="{FF2B5EF4-FFF2-40B4-BE49-F238E27FC236}">
                <a16:creationId xmlns:a16="http://schemas.microsoft.com/office/drawing/2014/main" id="{1186676E-4D76-D914-09B4-29FF02093E6B}"/>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
        <p:nvSpPr>
          <p:cNvPr id="17" name="Marcador de número de diapositiva 1">
            <a:extLst>
              <a:ext uri="{FF2B5EF4-FFF2-40B4-BE49-F238E27FC236}">
                <a16:creationId xmlns:a16="http://schemas.microsoft.com/office/drawing/2014/main" id="{CC5D1BC1-7903-693B-DE07-DBF7FAA4EDE4}"/>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16</a:t>
            </a:fld>
            <a:endParaRPr lang="es-ES" dirty="0">
              <a:solidFill>
                <a:schemeClr val="tx1">
                  <a:lumMod val="65000"/>
                  <a:lumOff val="35000"/>
                </a:schemeClr>
              </a:solidFill>
            </a:endParaRPr>
          </a:p>
        </p:txBody>
      </p:sp>
      <p:graphicFrame>
        <p:nvGraphicFramePr>
          <p:cNvPr id="2" name="Tabla 2">
            <a:extLst>
              <a:ext uri="{FF2B5EF4-FFF2-40B4-BE49-F238E27FC236}">
                <a16:creationId xmlns:a16="http://schemas.microsoft.com/office/drawing/2014/main" id="{AE0CDD00-AC8C-FB14-8AAC-E164A1AB00B1}"/>
              </a:ext>
            </a:extLst>
          </p:cNvPr>
          <p:cNvGraphicFramePr>
            <a:graphicFrameLocks noGrp="1"/>
          </p:cNvGraphicFramePr>
          <p:nvPr>
            <p:extLst>
              <p:ext uri="{D42A27DB-BD31-4B8C-83A1-F6EECF244321}">
                <p14:modId xmlns:p14="http://schemas.microsoft.com/office/powerpoint/2010/main" val="1302965124"/>
              </p:ext>
            </p:extLst>
          </p:nvPr>
        </p:nvGraphicFramePr>
        <p:xfrm>
          <a:off x="3386666" y="1760220"/>
          <a:ext cx="5418668" cy="3337560"/>
        </p:xfrm>
        <a:graphic>
          <a:graphicData uri="http://schemas.openxmlformats.org/drawingml/2006/table">
            <a:tbl>
              <a:tblPr firstRow="1" bandRow="1">
                <a:tableStyleId>{5C22544A-7EE6-4342-B048-85BDC9FD1C3A}</a:tableStyleId>
              </a:tblPr>
              <a:tblGrid>
                <a:gridCol w="1438032">
                  <a:extLst>
                    <a:ext uri="{9D8B030D-6E8A-4147-A177-3AD203B41FA5}">
                      <a16:colId xmlns:a16="http://schemas.microsoft.com/office/drawing/2014/main" val="2778676823"/>
                    </a:ext>
                  </a:extLst>
                </a:gridCol>
                <a:gridCol w="1271302">
                  <a:extLst>
                    <a:ext uri="{9D8B030D-6E8A-4147-A177-3AD203B41FA5}">
                      <a16:colId xmlns:a16="http://schemas.microsoft.com/office/drawing/2014/main" val="1365987375"/>
                    </a:ext>
                  </a:extLst>
                </a:gridCol>
                <a:gridCol w="1354667">
                  <a:extLst>
                    <a:ext uri="{9D8B030D-6E8A-4147-A177-3AD203B41FA5}">
                      <a16:colId xmlns:a16="http://schemas.microsoft.com/office/drawing/2014/main" val="1374070089"/>
                    </a:ext>
                  </a:extLst>
                </a:gridCol>
                <a:gridCol w="1354667">
                  <a:extLst>
                    <a:ext uri="{9D8B030D-6E8A-4147-A177-3AD203B41FA5}">
                      <a16:colId xmlns:a16="http://schemas.microsoft.com/office/drawing/2014/main" val="4164142584"/>
                    </a:ext>
                  </a:extLst>
                </a:gridCol>
              </a:tblGrid>
              <a:tr h="370840">
                <a:tc>
                  <a:txBody>
                    <a:bodyPr/>
                    <a:lstStyle/>
                    <a:p>
                      <a:r>
                        <a:rPr lang="es-ES" dirty="0"/>
                        <a:t>Experimento</a:t>
                      </a:r>
                    </a:p>
                  </a:txBody>
                  <a:tcPr/>
                </a:tc>
                <a:tc>
                  <a:txBody>
                    <a:bodyPr/>
                    <a:lstStyle/>
                    <a:p>
                      <a:r>
                        <a:rPr lang="es-ES"/>
                        <a:t>R cuadrado</a:t>
                      </a:r>
                      <a:endParaRPr lang="es-ES" dirty="0"/>
                    </a:p>
                  </a:txBody>
                  <a:tcPr/>
                </a:tc>
                <a:tc>
                  <a:txBody>
                    <a:bodyPr/>
                    <a:lstStyle/>
                    <a:p>
                      <a:r>
                        <a:rPr lang="es-ES" dirty="0"/>
                        <a:t>RMSE</a:t>
                      </a:r>
                    </a:p>
                  </a:txBody>
                  <a:tcPr/>
                </a:tc>
                <a:tc>
                  <a:txBody>
                    <a:bodyPr/>
                    <a:lstStyle/>
                    <a:p>
                      <a:r>
                        <a:rPr lang="es-ES" dirty="0"/>
                        <a:t>Tiempo</a:t>
                      </a:r>
                    </a:p>
                  </a:txBody>
                  <a:tcPr/>
                </a:tc>
                <a:extLst>
                  <a:ext uri="{0D108BD9-81ED-4DB2-BD59-A6C34878D82A}">
                    <a16:rowId xmlns:a16="http://schemas.microsoft.com/office/drawing/2014/main" val="555091220"/>
                  </a:ext>
                </a:extLst>
              </a:tr>
              <a:tr h="370840">
                <a:tc>
                  <a:txBody>
                    <a:bodyPr/>
                    <a:lstStyle/>
                    <a:p>
                      <a:r>
                        <a:rPr lang="es-ES" dirty="0"/>
                        <a:t>1</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0,641341313</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8106,773054</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7472,282191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8007532"/>
                  </a:ext>
                </a:extLst>
              </a:tr>
              <a:tr h="370840">
                <a:tc>
                  <a:txBody>
                    <a:bodyPr/>
                    <a:lstStyle/>
                    <a:p>
                      <a:r>
                        <a:rPr lang="es-ES" dirty="0"/>
                        <a:t>2</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0,688297355</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8165,125251</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7903,214629</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488415"/>
                  </a:ext>
                </a:extLst>
              </a:tr>
              <a:tr h="370840">
                <a:tc>
                  <a:txBody>
                    <a:bodyPr/>
                    <a:lstStyle/>
                    <a:p>
                      <a:r>
                        <a:rPr lang="es-ES" dirty="0"/>
                        <a:t>3</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0,663959667</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6970,085963</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2260,532574</a:t>
                      </a:r>
                      <a:endParaRPr lang="es-ES" sz="3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25364"/>
                  </a:ext>
                </a:extLst>
              </a:tr>
              <a:tr h="370840">
                <a:tc>
                  <a:txBody>
                    <a:bodyPr/>
                    <a:lstStyle/>
                    <a:p>
                      <a:r>
                        <a:rPr lang="es-ES" dirty="0"/>
                        <a:t>4</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0,595394422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7724,847993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2646,651676</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563801"/>
                  </a:ext>
                </a:extLst>
              </a:tr>
              <a:tr h="370840">
                <a:tc>
                  <a:txBody>
                    <a:bodyPr/>
                    <a:lstStyle/>
                    <a:p>
                      <a:r>
                        <a:rPr lang="es-ES" dirty="0"/>
                        <a:t>5</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0,63848251</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5573,574853</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6021,243702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09252"/>
                  </a:ext>
                </a:extLst>
              </a:tr>
              <a:tr h="370840">
                <a:tc>
                  <a:txBody>
                    <a:bodyPr/>
                    <a:lstStyle/>
                    <a:p>
                      <a:r>
                        <a:rPr lang="es-ES" dirty="0"/>
                        <a:t>6</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0,632386128</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7001,345272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2480,820943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8574573"/>
                  </a:ext>
                </a:extLst>
              </a:tr>
              <a:tr h="370840">
                <a:tc>
                  <a:txBody>
                    <a:bodyPr/>
                    <a:lstStyle/>
                    <a:p>
                      <a:r>
                        <a:rPr lang="es-ES" dirty="0"/>
                        <a:t>7</a:t>
                      </a:r>
                    </a:p>
                  </a:txBody>
                  <a:tcPr/>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0,713443141</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5758,874968</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2796,043677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070358"/>
                  </a:ext>
                </a:extLst>
              </a:tr>
              <a:tr h="370840">
                <a:tc>
                  <a:txBody>
                    <a:bodyPr/>
                    <a:lstStyle/>
                    <a:p>
                      <a:r>
                        <a:rPr lang="es-ES" dirty="0"/>
                        <a:t>8</a:t>
                      </a:r>
                    </a:p>
                  </a:txBody>
                  <a:tcPr/>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0,508497371</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5597,908537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6196,258917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3577628"/>
                  </a:ext>
                </a:extLst>
              </a:tr>
            </a:tbl>
          </a:graphicData>
        </a:graphic>
      </p:graphicFrame>
    </p:spTree>
    <p:extLst>
      <p:ext uri="{BB962C8B-B14F-4D97-AF65-F5344CB8AC3E}">
        <p14:creationId xmlns:p14="http://schemas.microsoft.com/office/powerpoint/2010/main" val="205463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8DC32B4-D5E8-0871-0E49-BB4111789189}"/>
              </a:ext>
            </a:extLst>
          </p:cNvPr>
          <p:cNvSpPr txBox="1">
            <a:spLocks/>
          </p:cNvSpPr>
          <p:nvPr/>
        </p:nvSpPr>
        <p:spPr>
          <a:xfrm>
            <a:off x="752818" y="342001"/>
            <a:ext cx="10899919"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3.5 Gradient Boosting</a:t>
            </a:r>
            <a:endParaRPr lang="es-ES" dirty="0">
              <a:solidFill>
                <a:schemeClr val="accent1">
                  <a:lumMod val="75000"/>
                </a:schemeClr>
              </a:solidFill>
              <a:cs typeface="Calibri Light" panose="020F0302020204030204"/>
            </a:endParaRPr>
          </a:p>
        </p:txBody>
      </p:sp>
      <p:sp>
        <p:nvSpPr>
          <p:cNvPr id="8" name="Rectángulo 7">
            <a:extLst>
              <a:ext uri="{FF2B5EF4-FFF2-40B4-BE49-F238E27FC236}">
                <a16:creationId xmlns:a16="http://schemas.microsoft.com/office/drawing/2014/main" id="{A4E88C57-4ACF-D735-9F2C-B52CAEBCE86E}"/>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0BC8404D-D598-BA0B-C97A-9898EE313959}"/>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0" name="Imagen 9" descr="Logotipo&#10;&#10;Descripción generada automáticamente">
            <a:extLst>
              <a:ext uri="{FF2B5EF4-FFF2-40B4-BE49-F238E27FC236}">
                <a16:creationId xmlns:a16="http://schemas.microsoft.com/office/drawing/2014/main" id="{3AE9D170-D12F-6EF3-113E-EF2334ABC964}"/>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1" name="Marcador de pie de página 11">
            <a:extLst>
              <a:ext uri="{FF2B5EF4-FFF2-40B4-BE49-F238E27FC236}">
                <a16:creationId xmlns:a16="http://schemas.microsoft.com/office/drawing/2014/main" id="{A2EB6E37-4B5D-49E2-223F-E6E0F00B187C}"/>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
        <p:nvSpPr>
          <p:cNvPr id="12" name="Marcador de número de diapositiva 1">
            <a:extLst>
              <a:ext uri="{FF2B5EF4-FFF2-40B4-BE49-F238E27FC236}">
                <a16:creationId xmlns:a16="http://schemas.microsoft.com/office/drawing/2014/main" id="{1C8FE7F4-38B9-7DA7-2414-76AB6B7D49CC}"/>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17</a:t>
            </a:fld>
            <a:endParaRPr lang="es-ES" dirty="0">
              <a:solidFill>
                <a:schemeClr val="tx1">
                  <a:lumMod val="65000"/>
                  <a:lumOff val="35000"/>
                </a:schemeClr>
              </a:solidFill>
            </a:endParaRPr>
          </a:p>
        </p:txBody>
      </p:sp>
      <p:graphicFrame>
        <p:nvGraphicFramePr>
          <p:cNvPr id="2" name="Tabla 2">
            <a:extLst>
              <a:ext uri="{FF2B5EF4-FFF2-40B4-BE49-F238E27FC236}">
                <a16:creationId xmlns:a16="http://schemas.microsoft.com/office/drawing/2014/main" id="{1B362F47-0683-1109-F542-66617931D57D}"/>
              </a:ext>
            </a:extLst>
          </p:cNvPr>
          <p:cNvGraphicFramePr>
            <a:graphicFrameLocks noGrp="1"/>
          </p:cNvGraphicFramePr>
          <p:nvPr>
            <p:extLst>
              <p:ext uri="{D42A27DB-BD31-4B8C-83A1-F6EECF244321}">
                <p14:modId xmlns:p14="http://schemas.microsoft.com/office/powerpoint/2010/main" val="2986930856"/>
              </p:ext>
            </p:extLst>
          </p:nvPr>
        </p:nvGraphicFramePr>
        <p:xfrm>
          <a:off x="3386666" y="1760220"/>
          <a:ext cx="5418668" cy="3337560"/>
        </p:xfrm>
        <a:graphic>
          <a:graphicData uri="http://schemas.openxmlformats.org/drawingml/2006/table">
            <a:tbl>
              <a:tblPr firstRow="1" bandRow="1">
                <a:tableStyleId>{5C22544A-7EE6-4342-B048-85BDC9FD1C3A}</a:tableStyleId>
              </a:tblPr>
              <a:tblGrid>
                <a:gridCol w="1438032">
                  <a:extLst>
                    <a:ext uri="{9D8B030D-6E8A-4147-A177-3AD203B41FA5}">
                      <a16:colId xmlns:a16="http://schemas.microsoft.com/office/drawing/2014/main" val="2778676823"/>
                    </a:ext>
                  </a:extLst>
                </a:gridCol>
                <a:gridCol w="1271302">
                  <a:extLst>
                    <a:ext uri="{9D8B030D-6E8A-4147-A177-3AD203B41FA5}">
                      <a16:colId xmlns:a16="http://schemas.microsoft.com/office/drawing/2014/main" val="1365987375"/>
                    </a:ext>
                  </a:extLst>
                </a:gridCol>
                <a:gridCol w="1354667">
                  <a:extLst>
                    <a:ext uri="{9D8B030D-6E8A-4147-A177-3AD203B41FA5}">
                      <a16:colId xmlns:a16="http://schemas.microsoft.com/office/drawing/2014/main" val="1374070089"/>
                    </a:ext>
                  </a:extLst>
                </a:gridCol>
                <a:gridCol w="1354667">
                  <a:extLst>
                    <a:ext uri="{9D8B030D-6E8A-4147-A177-3AD203B41FA5}">
                      <a16:colId xmlns:a16="http://schemas.microsoft.com/office/drawing/2014/main" val="4164142584"/>
                    </a:ext>
                  </a:extLst>
                </a:gridCol>
              </a:tblGrid>
              <a:tr h="370840">
                <a:tc>
                  <a:txBody>
                    <a:bodyPr/>
                    <a:lstStyle/>
                    <a:p>
                      <a:r>
                        <a:rPr lang="es-ES" dirty="0"/>
                        <a:t>Experimento</a:t>
                      </a:r>
                    </a:p>
                  </a:txBody>
                  <a:tcPr/>
                </a:tc>
                <a:tc>
                  <a:txBody>
                    <a:bodyPr/>
                    <a:lstStyle/>
                    <a:p>
                      <a:r>
                        <a:rPr lang="es-ES"/>
                        <a:t>R cuadrado</a:t>
                      </a:r>
                      <a:endParaRPr lang="es-ES" dirty="0"/>
                    </a:p>
                  </a:txBody>
                  <a:tcPr/>
                </a:tc>
                <a:tc>
                  <a:txBody>
                    <a:bodyPr/>
                    <a:lstStyle/>
                    <a:p>
                      <a:r>
                        <a:rPr lang="es-ES" dirty="0"/>
                        <a:t>RMSE</a:t>
                      </a:r>
                    </a:p>
                  </a:txBody>
                  <a:tcPr/>
                </a:tc>
                <a:tc>
                  <a:txBody>
                    <a:bodyPr/>
                    <a:lstStyle/>
                    <a:p>
                      <a:r>
                        <a:rPr lang="es-ES" dirty="0"/>
                        <a:t>Tiempo</a:t>
                      </a:r>
                    </a:p>
                  </a:txBody>
                  <a:tcPr/>
                </a:tc>
                <a:extLst>
                  <a:ext uri="{0D108BD9-81ED-4DB2-BD59-A6C34878D82A}">
                    <a16:rowId xmlns:a16="http://schemas.microsoft.com/office/drawing/2014/main" val="555091220"/>
                  </a:ext>
                </a:extLst>
              </a:tr>
              <a:tr h="370840">
                <a:tc>
                  <a:txBody>
                    <a:bodyPr/>
                    <a:lstStyle/>
                    <a:p>
                      <a:r>
                        <a:rPr lang="es-ES" dirty="0"/>
                        <a:t>1</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0,656137194</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7937,796111</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18002,28846</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8007532"/>
                  </a:ext>
                </a:extLst>
              </a:tr>
              <a:tr h="370840">
                <a:tc>
                  <a:txBody>
                    <a:bodyPr/>
                    <a:lstStyle/>
                    <a:p>
                      <a:r>
                        <a:rPr lang="es-ES" dirty="0"/>
                        <a:t>2</a:t>
                      </a:r>
                    </a:p>
                  </a:txBody>
                  <a:tcPr/>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0,736482119</a:t>
                      </a:r>
                      <a:endParaRPr lang="es-ES" sz="3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7507,539954</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16465,80848</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488415"/>
                  </a:ext>
                </a:extLst>
              </a:tr>
              <a:tr h="370840">
                <a:tc>
                  <a:txBody>
                    <a:bodyPr/>
                    <a:lstStyle/>
                    <a:p>
                      <a:r>
                        <a:rPr lang="es-ES" dirty="0"/>
                        <a:t>3</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0,716007241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6327,323304</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3904,934054</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25364"/>
                  </a:ext>
                </a:extLst>
              </a:tr>
              <a:tr h="370840">
                <a:tc>
                  <a:txBody>
                    <a:bodyPr/>
                    <a:lstStyle/>
                    <a:p>
                      <a:r>
                        <a:rPr lang="es-ES" dirty="0"/>
                        <a:t>4</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0,633837064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7287,137013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4262,120562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563801"/>
                  </a:ext>
                </a:extLst>
              </a:tr>
              <a:tr h="370840">
                <a:tc>
                  <a:txBody>
                    <a:bodyPr/>
                    <a:lstStyle/>
                    <a:p>
                      <a:r>
                        <a:rPr lang="es-ES" dirty="0"/>
                        <a:t>5</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0,71136767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4957,155344</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10078,18464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09252"/>
                  </a:ext>
                </a:extLst>
              </a:tr>
              <a:tr h="370840">
                <a:tc>
                  <a:txBody>
                    <a:bodyPr/>
                    <a:lstStyle/>
                    <a:p>
                      <a:r>
                        <a:rPr lang="es-ES" dirty="0"/>
                        <a:t>6</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0,654156135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6749,323052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3831,141417</a:t>
                      </a:r>
                    </a:p>
                  </a:txBody>
                  <a:tcPr marL="68580" marR="68580" marT="0" marB="0"/>
                </a:tc>
                <a:extLst>
                  <a:ext uri="{0D108BD9-81ED-4DB2-BD59-A6C34878D82A}">
                    <a16:rowId xmlns:a16="http://schemas.microsoft.com/office/drawing/2014/main" val="1428574573"/>
                  </a:ext>
                </a:extLst>
              </a:tr>
              <a:tr h="370840">
                <a:tc>
                  <a:txBody>
                    <a:bodyPr/>
                    <a:lstStyle/>
                    <a:p>
                      <a:r>
                        <a:rPr lang="es-ES" dirty="0"/>
                        <a:t>7</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0,733236214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5310,262992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4160,973998</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070358"/>
                  </a:ext>
                </a:extLst>
              </a:tr>
              <a:tr h="370840">
                <a:tc>
                  <a:txBody>
                    <a:bodyPr/>
                    <a:lstStyle/>
                    <a:p>
                      <a:r>
                        <a:rPr lang="es-ES" dirty="0"/>
                        <a:t>8</a:t>
                      </a:r>
                    </a:p>
                  </a:txBody>
                  <a:tcPr/>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0,512497876</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5516,449275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11167,5906</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3577628"/>
                  </a:ext>
                </a:extLst>
              </a:tr>
            </a:tbl>
          </a:graphicData>
        </a:graphic>
      </p:graphicFrame>
    </p:spTree>
    <p:extLst>
      <p:ext uri="{BB962C8B-B14F-4D97-AF65-F5344CB8AC3E}">
        <p14:creationId xmlns:p14="http://schemas.microsoft.com/office/powerpoint/2010/main" val="182387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CF3306F-705C-D75D-5DD8-D54D91D2E894}"/>
              </a:ext>
            </a:extLst>
          </p:cNvPr>
          <p:cNvSpPr txBox="1">
            <a:spLocks/>
          </p:cNvSpPr>
          <p:nvPr/>
        </p:nvSpPr>
        <p:spPr>
          <a:xfrm>
            <a:off x="752818" y="342001"/>
            <a:ext cx="10985889"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3.6 </a:t>
            </a:r>
            <a:r>
              <a:rPr lang="es-ES" sz="3600" dirty="0" err="1">
                <a:solidFill>
                  <a:schemeClr val="accent1">
                    <a:lumMod val="75000"/>
                  </a:schemeClr>
                </a:solidFill>
                <a:latin typeface="Book Antiqua"/>
              </a:rPr>
              <a:t>Histogram</a:t>
            </a:r>
            <a:r>
              <a:rPr lang="es-ES" sz="3600" dirty="0">
                <a:solidFill>
                  <a:schemeClr val="accent1">
                    <a:lumMod val="75000"/>
                  </a:schemeClr>
                </a:solidFill>
                <a:latin typeface="Book Antiqua"/>
              </a:rPr>
              <a:t> Gradient Boosting</a:t>
            </a:r>
            <a:endParaRPr lang="es-ES" dirty="0">
              <a:solidFill>
                <a:schemeClr val="accent1">
                  <a:lumMod val="75000"/>
                </a:schemeClr>
              </a:solidFill>
              <a:cs typeface="Calibri Light" panose="020F0302020204030204"/>
            </a:endParaRPr>
          </a:p>
        </p:txBody>
      </p:sp>
      <p:sp>
        <p:nvSpPr>
          <p:cNvPr id="8" name="Rectángulo 7">
            <a:extLst>
              <a:ext uri="{FF2B5EF4-FFF2-40B4-BE49-F238E27FC236}">
                <a16:creationId xmlns:a16="http://schemas.microsoft.com/office/drawing/2014/main" id="{46D298D1-5574-5669-D034-B7D8854F6623}"/>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8B8BDC42-5261-12FA-3EC9-8E3FEAB76F30}"/>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0" name="Imagen 9" descr="Logotipo&#10;&#10;Descripción generada automáticamente">
            <a:extLst>
              <a:ext uri="{FF2B5EF4-FFF2-40B4-BE49-F238E27FC236}">
                <a16:creationId xmlns:a16="http://schemas.microsoft.com/office/drawing/2014/main" id="{EEDE2D5A-BB2A-7D88-41AC-552CFCB09ABC}"/>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1" name="Marcador de pie de página 11">
            <a:extLst>
              <a:ext uri="{FF2B5EF4-FFF2-40B4-BE49-F238E27FC236}">
                <a16:creationId xmlns:a16="http://schemas.microsoft.com/office/drawing/2014/main" id="{BC00589F-DA31-41A3-F4F9-AFF8EE7B06C5}"/>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
        <p:nvSpPr>
          <p:cNvPr id="12" name="Marcador de número de diapositiva 1">
            <a:extLst>
              <a:ext uri="{FF2B5EF4-FFF2-40B4-BE49-F238E27FC236}">
                <a16:creationId xmlns:a16="http://schemas.microsoft.com/office/drawing/2014/main" id="{02CC4810-CDF9-0A96-9540-8E7F53196FB8}"/>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18</a:t>
            </a:fld>
            <a:endParaRPr lang="es-ES" dirty="0">
              <a:solidFill>
                <a:schemeClr val="tx1">
                  <a:lumMod val="65000"/>
                  <a:lumOff val="35000"/>
                </a:schemeClr>
              </a:solidFill>
            </a:endParaRPr>
          </a:p>
        </p:txBody>
      </p:sp>
      <p:graphicFrame>
        <p:nvGraphicFramePr>
          <p:cNvPr id="2" name="Tabla 2">
            <a:extLst>
              <a:ext uri="{FF2B5EF4-FFF2-40B4-BE49-F238E27FC236}">
                <a16:creationId xmlns:a16="http://schemas.microsoft.com/office/drawing/2014/main" id="{9D0E1342-42F6-34BA-C54D-1BEB77992A7F}"/>
              </a:ext>
            </a:extLst>
          </p:cNvPr>
          <p:cNvGraphicFramePr>
            <a:graphicFrameLocks noGrp="1"/>
          </p:cNvGraphicFramePr>
          <p:nvPr>
            <p:extLst>
              <p:ext uri="{D42A27DB-BD31-4B8C-83A1-F6EECF244321}">
                <p14:modId xmlns:p14="http://schemas.microsoft.com/office/powerpoint/2010/main" val="3477170258"/>
              </p:ext>
            </p:extLst>
          </p:nvPr>
        </p:nvGraphicFramePr>
        <p:xfrm>
          <a:off x="3386666" y="1760220"/>
          <a:ext cx="5418668" cy="3337560"/>
        </p:xfrm>
        <a:graphic>
          <a:graphicData uri="http://schemas.openxmlformats.org/drawingml/2006/table">
            <a:tbl>
              <a:tblPr firstRow="1" bandRow="1">
                <a:tableStyleId>{5C22544A-7EE6-4342-B048-85BDC9FD1C3A}</a:tableStyleId>
              </a:tblPr>
              <a:tblGrid>
                <a:gridCol w="1438032">
                  <a:extLst>
                    <a:ext uri="{9D8B030D-6E8A-4147-A177-3AD203B41FA5}">
                      <a16:colId xmlns:a16="http://schemas.microsoft.com/office/drawing/2014/main" val="2778676823"/>
                    </a:ext>
                  </a:extLst>
                </a:gridCol>
                <a:gridCol w="1271302">
                  <a:extLst>
                    <a:ext uri="{9D8B030D-6E8A-4147-A177-3AD203B41FA5}">
                      <a16:colId xmlns:a16="http://schemas.microsoft.com/office/drawing/2014/main" val="1365987375"/>
                    </a:ext>
                  </a:extLst>
                </a:gridCol>
                <a:gridCol w="1354667">
                  <a:extLst>
                    <a:ext uri="{9D8B030D-6E8A-4147-A177-3AD203B41FA5}">
                      <a16:colId xmlns:a16="http://schemas.microsoft.com/office/drawing/2014/main" val="1374070089"/>
                    </a:ext>
                  </a:extLst>
                </a:gridCol>
                <a:gridCol w="1354667">
                  <a:extLst>
                    <a:ext uri="{9D8B030D-6E8A-4147-A177-3AD203B41FA5}">
                      <a16:colId xmlns:a16="http://schemas.microsoft.com/office/drawing/2014/main" val="4164142584"/>
                    </a:ext>
                  </a:extLst>
                </a:gridCol>
              </a:tblGrid>
              <a:tr h="370840">
                <a:tc>
                  <a:txBody>
                    <a:bodyPr/>
                    <a:lstStyle/>
                    <a:p>
                      <a:r>
                        <a:rPr lang="es-ES" dirty="0"/>
                        <a:t>Experimento</a:t>
                      </a:r>
                    </a:p>
                  </a:txBody>
                  <a:tcPr/>
                </a:tc>
                <a:tc>
                  <a:txBody>
                    <a:bodyPr/>
                    <a:lstStyle/>
                    <a:p>
                      <a:r>
                        <a:rPr lang="es-ES"/>
                        <a:t>R cuadrado</a:t>
                      </a:r>
                      <a:endParaRPr lang="es-ES" dirty="0"/>
                    </a:p>
                  </a:txBody>
                  <a:tcPr/>
                </a:tc>
                <a:tc>
                  <a:txBody>
                    <a:bodyPr/>
                    <a:lstStyle/>
                    <a:p>
                      <a:r>
                        <a:rPr lang="es-ES" dirty="0"/>
                        <a:t>RMSE</a:t>
                      </a:r>
                    </a:p>
                  </a:txBody>
                  <a:tcPr/>
                </a:tc>
                <a:tc>
                  <a:txBody>
                    <a:bodyPr/>
                    <a:lstStyle/>
                    <a:p>
                      <a:r>
                        <a:rPr lang="es-ES" dirty="0"/>
                        <a:t>Tiempo</a:t>
                      </a:r>
                    </a:p>
                  </a:txBody>
                  <a:tcPr/>
                </a:tc>
                <a:extLst>
                  <a:ext uri="{0D108BD9-81ED-4DB2-BD59-A6C34878D82A}">
                    <a16:rowId xmlns:a16="http://schemas.microsoft.com/office/drawing/2014/main" val="555091220"/>
                  </a:ext>
                </a:extLst>
              </a:tr>
              <a:tr h="370840">
                <a:tc>
                  <a:txBody>
                    <a:bodyPr/>
                    <a:lstStyle/>
                    <a:p>
                      <a:r>
                        <a:rPr lang="es-ES" dirty="0"/>
                        <a:t>1</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0,61046274</a:t>
                      </a:r>
                      <a:endParaRPr lang="es-ES" sz="3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8448,543421</a:t>
                      </a:r>
                      <a:endParaRPr lang="es-ES" sz="32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2839,482412</a:t>
                      </a:r>
                      <a:endParaRPr lang="es-ES" sz="3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8007532"/>
                  </a:ext>
                </a:extLst>
              </a:tr>
              <a:tr h="370840">
                <a:tc>
                  <a:txBody>
                    <a:bodyPr/>
                    <a:lstStyle/>
                    <a:p>
                      <a:r>
                        <a:rPr lang="es-ES" dirty="0"/>
                        <a:t>2</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0,724839215</a:t>
                      </a:r>
                      <a:endParaRPr lang="es-ES" sz="3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7671,598708</a:t>
                      </a:r>
                      <a:endParaRPr lang="es-ES" sz="3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3067,292613</a:t>
                      </a:r>
                      <a:endParaRPr lang="es-ES" sz="32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488415"/>
                  </a:ext>
                </a:extLst>
              </a:tr>
              <a:tr h="370840">
                <a:tc>
                  <a:txBody>
                    <a:bodyPr/>
                    <a:lstStyle/>
                    <a:p>
                      <a:r>
                        <a:rPr lang="es-ES" dirty="0"/>
                        <a:t>3</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0,658449468</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7085,53151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2010,15395</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25364"/>
                  </a:ext>
                </a:extLst>
              </a:tr>
              <a:tr h="370840">
                <a:tc>
                  <a:txBody>
                    <a:bodyPr/>
                    <a:lstStyle/>
                    <a:p>
                      <a:r>
                        <a:rPr lang="es-ES" dirty="0"/>
                        <a:t>4</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0,53612753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8175,805893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2285,990815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563801"/>
                  </a:ext>
                </a:extLst>
              </a:tr>
              <a:tr h="370840">
                <a:tc>
                  <a:txBody>
                    <a:bodyPr/>
                    <a:lstStyle/>
                    <a:p>
                      <a:r>
                        <a:rPr lang="es-ES" dirty="0"/>
                        <a:t>5</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0,682783948</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5329,393806</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2421,060263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09252"/>
                  </a:ext>
                </a:extLst>
              </a:tr>
              <a:tr h="370840">
                <a:tc>
                  <a:txBody>
                    <a:bodyPr/>
                    <a:lstStyle/>
                    <a:p>
                      <a:r>
                        <a:rPr lang="es-ES" dirty="0"/>
                        <a:t>6</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0,665535819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6661,989474</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1913,651748</a:t>
                      </a:r>
                    </a:p>
                  </a:txBody>
                  <a:tcPr marL="68580" marR="68580" marT="0" marB="0"/>
                </a:tc>
                <a:extLst>
                  <a:ext uri="{0D108BD9-81ED-4DB2-BD59-A6C34878D82A}">
                    <a16:rowId xmlns:a16="http://schemas.microsoft.com/office/drawing/2014/main" val="1428574573"/>
                  </a:ext>
                </a:extLst>
              </a:tr>
              <a:tr h="370840">
                <a:tc>
                  <a:txBody>
                    <a:bodyPr/>
                    <a:lstStyle/>
                    <a:p>
                      <a:r>
                        <a:rPr lang="es-ES" dirty="0"/>
                        <a:t>7</a:t>
                      </a:r>
                    </a:p>
                  </a:txBody>
                  <a:tcPr/>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0,739243749</a:t>
                      </a: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5282,386382</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2095,443973</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070358"/>
                  </a:ext>
                </a:extLst>
              </a:tr>
              <a:tr h="370840">
                <a:tc>
                  <a:txBody>
                    <a:bodyPr/>
                    <a:lstStyle/>
                    <a:p>
                      <a:r>
                        <a:rPr lang="es-ES" dirty="0"/>
                        <a:t>8</a:t>
                      </a:r>
                    </a:p>
                  </a:txBody>
                  <a:tcPr/>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0,493101862</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5580,725152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2440,246402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3577628"/>
                  </a:ext>
                </a:extLst>
              </a:tr>
            </a:tbl>
          </a:graphicData>
        </a:graphic>
      </p:graphicFrame>
    </p:spTree>
    <p:extLst>
      <p:ext uri="{BB962C8B-B14F-4D97-AF65-F5344CB8AC3E}">
        <p14:creationId xmlns:p14="http://schemas.microsoft.com/office/powerpoint/2010/main" val="426944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B175575-85D3-DCDC-8579-693B9524533E}"/>
              </a:ext>
            </a:extLst>
          </p:cNvPr>
          <p:cNvSpPr txBox="1">
            <a:spLocks/>
          </p:cNvSpPr>
          <p:nvPr/>
        </p:nvSpPr>
        <p:spPr>
          <a:xfrm>
            <a:off x="752818" y="342001"/>
            <a:ext cx="10704535"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3.7 </a:t>
            </a:r>
            <a:r>
              <a:rPr lang="es-ES" sz="3600" dirty="0" err="1">
                <a:solidFill>
                  <a:schemeClr val="accent1">
                    <a:lumMod val="75000"/>
                  </a:schemeClr>
                </a:solidFill>
                <a:latin typeface="Book Antiqua"/>
              </a:rPr>
              <a:t>XGBoost</a:t>
            </a:r>
            <a:endParaRPr lang="es-ES" dirty="0">
              <a:solidFill>
                <a:schemeClr val="accent1">
                  <a:lumMod val="75000"/>
                </a:schemeClr>
              </a:solidFill>
              <a:cs typeface="Calibri Light" panose="020F0302020204030204"/>
            </a:endParaRPr>
          </a:p>
        </p:txBody>
      </p:sp>
      <p:sp>
        <p:nvSpPr>
          <p:cNvPr id="8" name="Rectángulo 7">
            <a:extLst>
              <a:ext uri="{FF2B5EF4-FFF2-40B4-BE49-F238E27FC236}">
                <a16:creationId xmlns:a16="http://schemas.microsoft.com/office/drawing/2014/main" id="{FFC025E5-0D3E-5BFE-7507-3718CD4AA754}"/>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347CBDB6-2C11-334A-0108-B1C94AD4F643}"/>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0" name="Imagen 9" descr="Logotipo&#10;&#10;Descripción generada automáticamente">
            <a:extLst>
              <a:ext uri="{FF2B5EF4-FFF2-40B4-BE49-F238E27FC236}">
                <a16:creationId xmlns:a16="http://schemas.microsoft.com/office/drawing/2014/main" id="{F3B53337-AE9C-4D7A-DADF-F75A4A62E9DC}"/>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1" name="Marcador de pie de página 11">
            <a:extLst>
              <a:ext uri="{FF2B5EF4-FFF2-40B4-BE49-F238E27FC236}">
                <a16:creationId xmlns:a16="http://schemas.microsoft.com/office/drawing/2014/main" id="{85A91647-56A6-0E66-88CD-81A6EE7397D3}"/>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
        <p:nvSpPr>
          <p:cNvPr id="12" name="Marcador de número de diapositiva 1">
            <a:extLst>
              <a:ext uri="{FF2B5EF4-FFF2-40B4-BE49-F238E27FC236}">
                <a16:creationId xmlns:a16="http://schemas.microsoft.com/office/drawing/2014/main" id="{E8D2248F-6C0C-D460-C5C3-62AD7BFEBF2E}"/>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19</a:t>
            </a:fld>
            <a:endParaRPr lang="es-ES" dirty="0">
              <a:solidFill>
                <a:schemeClr val="tx1">
                  <a:lumMod val="65000"/>
                  <a:lumOff val="35000"/>
                </a:schemeClr>
              </a:solidFill>
            </a:endParaRPr>
          </a:p>
        </p:txBody>
      </p:sp>
      <p:graphicFrame>
        <p:nvGraphicFramePr>
          <p:cNvPr id="2" name="Tabla 2">
            <a:extLst>
              <a:ext uri="{FF2B5EF4-FFF2-40B4-BE49-F238E27FC236}">
                <a16:creationId xmlns:a16="http://schemas.microsoft.com/office/drawing/2014/main" id="{169DFF56-D6C6-CE2D-8C0A-68DE72AF67E5}"/>
              </a:ext>
            </a:extLst>
          </p:cNvPr>
          <p:cNvGraphicFramePr>
            <a:graphicFrameLocks noGrp="1"/>
          </p:cNvGraphicFramePr>
          <p:nvPr>
            <p:extLst>
              <p:ext uri="{D42A27DB-BD31-4B8C-83A1-F6EECF244321}">
                <p14:modId xmlns:p14="http://schemas.microsoft.com/office/powerpoint/2010/main" val="2688832435"/>
              </p:ext>
            </p:extLst>
          </p:nvPr>
        </p:nvGraphicFramePr>
        <p:xfrm>
          <a:off x="3395751" y="1233043"/>
          <a:ext cx="5418668" cy="4391914"/>
        </p:xfrm>
        <a:graphic>
          <a:graphicData uri="http://schemas.openxmlformats.org/drawingml/2006/table">
            <a:tbl>
              <a:tblPr firstRow="1" bandRow="1">
                <a:tableStyleId>{5C22544A-7EE6-4342-B048-85BDC9FD1C3A}</a:tableStyleId>
              </a:tblPr>
              <a:tblGrid>
                <a:gridCol w="1438032">
                  <a:extLst>
                    <a:ext uri="{9D8B030D-6E8A-4147-A177-3AD203B41FA5}">
                      <a16:colId xmlns:a16="http://schemas.microsoft.com/office/drawing/2014/main" val="2778676823"/>
                    </a:ext>
                  </a:extLst>
                </a:gridCol>
                <a:gridCol w="1271302">
                  <a:extLst>
                    <a:ext uri="{9D8B030D-6E8A-4147-A177-3AD203B41FA5}">
                      <a16:colId xmlns:a16="http://schemas.microsoft.com/office/drawing/2014/main" val="1365987375"/>
                    </a:ext>
                  </a:extLst>
                </a:gridCol>
                <a:gridCol w="1354667">
                  <a:extLst>
                    <a:ext uri="{9D8B030D-6E8A-4147-A177-3AD203B41FA5}">
                      <a16:colId xmlns:a16="http://schemas.microsoft.com/office/drawing/2014/main" val="1374070089"/>
                    </a:ext>
                  </a:extLst>
                </a:gridCol>
                <a:gridCol w="1354667">
                  <a:extLst>
                    <a:ext uri="{9D8B030D-6E8A-4147-A177-3AD203B41FA5}">
                      <a16:colId xmlns:a16="http://schemas.microsoft.com/office/drawing/2014/main" val="4164142584"/>
                    </a:ext>
                  </a:extLst>
                </a:gridCol>
              </a:tblGrid>
              <a:tr h="370840">
                <a:tc>
                  <a:txBody>
                    <a:bodyPr/>
                    <a:lstStyle/>
                    <a:p>
                      <a:r>
                        <a:rPr lang="es-ES" dirty="0"/>
                        <a:t>Experimento</a:t>
                      </a:r>
                    </a:p>
                  </a:txBody>
                  <a:tcPr/>
                </a:tc>
                <a:tc>
                  <a:txBody>
                    <a:bodyPr/>
                    <a:lstStyle/>
                    <a:p>
                      <a:r>
                        <a:rPr lang="es-ES"/>
                        <a:t>R cuadrado</a:t>
                      </a:r>
                      <a:endParaRPr lang="es-ES" dirty="0"/>
                    </a:p>
                  </a:txBody>
                  <a:tcPr/>
                </a:tc>
                <a:tc>
                  <a:txBody>
                    <a:bodyPr/>
                    <a:lstStyle/>
                    <a:p>
                      <a:r>
                        <a:rPr lang="es-ES" dirty="0"/>
                        <a:t>RMSE</a:t>
                      </a:r>
                    </a:p>
                  </a:txBody>
                  <a:tcPr/>
                </a:tc>
                <a:tc>
                  <a:txBody>
                    <a:bodyPr/>
                    <a:lstStyle/>
                    <a:p>
                      <a:r>
                        <a:rPr lang="es-ES" dirty="0"/>
                        <a:t>Tiempo</a:t>
                      </a:r>
                    </a:p>
                  </a:txBody>
                  <a:tcPr/>
                </a:tc>
                <a:extLst>
                  <a:ext uri="{0D108BD9-81ED-4DB2-BD59-A6C34878D82A}">
                    <a16:rowId xmlns:a16="http://schemas.microsoft.com/office/drawing/2014/main" val="555091220"/>
                  </a:ext>
                </a:extLst>
              </a:tr>
              <a:tr h="370840">
                <a:tc>
                  <a:txBody>
                    <a:bodyPr/>
                    <a:lstStyle/>
                    <a:p>
                      <a:r>
                        <a:rPr lang="es-ES" dirty="0"/>
                        <a:t>1</a:t>
                      </a:r>
                    </a:p>
                  </a:txBody>
                  <a:tcPr/>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0,378699642</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10669,84573</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3354,16223</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8007532"/>
                  </a:ext>
                </a:extLst>
              </a:tr>
              <a:tr h="370840">
                <a:tc>
                  <a:txBody>
                    <a:bodyPr/>
                    <a:lstStyle/>
                    <a:p>
                      <a:r>
                        <a:rPr lang="es-ES" dirty="0"/>
                        <a:t>2</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0,68942766</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8150,307491</a:t>
                      </a:r>
                      <a:endParaRPr lang="es-ES" sz="3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3521,691074</a:t>
                      </a:r>
                      <a:endParaRPr lang="es-ES" sz="36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488415"/>
                  </a:ext>
                </a:extLst>
              </a:tr>
              <a:tr h="370840">
                <a:tc>
                  <a:txBody>
                    <a:bodyPr/>
                    <a:lstStyle/>
                    <a:p>
                      <a:r>
                        <a:rPr lang="es-ES" dirty="0"/>
                        <a:t>3</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0,665187982</a:t>
                      </a:r>
                      <a:endParaRPr lang="es-ES" sz="3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6893,555119</a:t>
                      </a:r>
                      <a:endParaRPr lang="es-ES" sz="3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1180,289382</a:t>
                      </a:r>
                      <a:endParaRPr lang="es-ES" sz="32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25364"/>
                  </a:ext>
                </a:extLst>
              </a:tr>
              <a:tr h="370840">
                <a:tc>
                  <a:txBody>
                    <a:bodyPr/>
                    <a:lstStyle/>
                    <a:p>
                      <a:r>
                        <a:rPr lang="es-ES" dirty="0"/>
                        <a:t>4</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0,575958059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7737,778056</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1292,322551</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563801"/>
                  </a:ext>
                </a:extLst>
              </a:tr>
              <a:tr h="370840">
                <a:tc>
                  <a:txBody>
                    <a:bodyPr/>
                    <a:lstStyle/>
                    <a:p>
                      <a:r>
                        <a:rPr lang="es-ES" dirty="0"/>
                        <a:t>5</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0,697037812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5314,67912</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1773,371649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09252"/>
                  </a:ext>
                </a:extLst>
              </a:tr>
              <a:tr h="370840">
                <a:tc>
                  <a:txBody>
                    <a:bodyPr/>
                    <a:lstStyle/>
                    <a:p>
                      <a:r>
                        <a:rPr lang="es-ES" dirty="0"/>
                        <a:t>6</a:t>
                      </a:r>
                    </a:p>
                  </a:txBody>
                  <a:tcPr/>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0,693361025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6302,343829</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1292,693055</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8574573"/>
                  </a:ext>
                </a:extLst>
              </a:tr>
              <a:tr h="370840">
                <a:tc>
                  <a:txBody>
                    <a:bodyPr/>
                    <a:lstStyle/>
                    <a:p>
                      <a:r>
                        <a:rPr lang="es-ES" dirty="0"/>
                        <a:t>7</a:t>
                      </a:r>
                    </a:p>
                  </a:txBody>
                  <a:tcPr/>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0,761574855</a:t>
                      </a:r>
                    </a:p>
                  </a:txBody>
                  <a:tcPr marL="68580" marR="68580" marT="0" marB="0"/>
                </a:tc>
                <a:tc>
                  <a:txBody>
                    <a:bodyPr/>
                    <a:lstStyle/>
                    <a:p>
                      <a:pPr algn="just">
                        <a:lnSpc>
                          <a:spcPct val="150000"/>
                        </a:lnSpc>
                      </a:pPr>
                      <a:r>
                        <a:rPr lang="es-ES" sz="16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5003,885115</a:t>
                      </a:r>
                    </a:p>
                  </a:txBody>
                  <a:tcPr marL="68580" marR="68580" marT="0" marB="0"/>
                </a:tc>
                <a:tc>
                  <a:txBody>
                    <a:bodyPr/>
                    <a:lstStyle/>
                    <a:p>
                      <a:pPr algn="just">
                        <a:lnSpc>
                          <a:spcPct val="150000"/>
                        </a:lnSpc>
                      </a:pPr>
                      <a:r>
                        <a:rPr lang="es-ES" sz="16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1386,070027</a:t>
                      </a:r>
                      <a:endParaRPr lang="es-E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070358"/>
                  </a:ext>
                </a:extLst>
              </a:tr>
              <a:tr h="370840">
                <a:tc>
                  <a:txBody>
                    <a:bodyPr/>
                    <a:lstStyle/>
                    <a:p>
                      <a:r>
                        <a:rPr lang="es-ES" dirty="0"/>
                        <a:t>8</a:t>
                      </a:r>
                    </a:p>
                  </a:txBody>
                  <a:tcPr/>
                </a:tc>
                <a:tc>
                  <a:txBody>
                    <a:bodyPr/>
                    <a:lstStyle/>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-6,7570E+12</a:t>
                      </a:r>
                    </a:p>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(Error estación 13)</a:t>
                      </a:r>
                    </a:p>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0,537983359</a:t>
                      </a:r>
                    </a:p>
                  </a:txBody>
                  <a:tcPr marL="68580" marR="68580" marT="0" marB="0"/>
                </a:tc>
                <a:tc>
                  <a:txBody>
                    <a:bodyPr/>
                    <a:lstStyle/>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1609593314</a:t>
                      </a:r>
                    </a:p>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(Error estación 13)</a:t>
                      </a:r>
                    </a:p>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5475,814873</a:t>
                      </a:r>
                    </a:p>
                  </a:txBody>
                  <a:tcPr marL="68580" marR="68580" marT="0" marB="0"/>
                </a:tc>
                <a:tc>
                  <a:txBody>
                    <a:bodyPr/>
                    <a:lstStyle/>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1939,302732</a:t>
                      </a:r>
                    </a:p>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(Error estacón 13)</a:t>
                      </a:r>
                    </a:p>
                    <a:p>
                      <a:pPr algn="just">
                        <a:lnSpc>
                          <a:spcPct val="150000"/>
                        </a:lnSpc>
                      </a:pPr>
                      <a:r>
                        <a:rPr lang="es-ES" sz="1600" b="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1809,137234</a:t>
                      </a:r>
                    </a:p>
                  </a:txBody>
                  <a:tcPr marL="68580" marR="68580" marT="0" marB="0"/>
                </a:tc>
                <a:extLst>
                  <a:ext uri="{0D108BD9-81ED-4DB2-BD59-A6C34878D82A}">
                    <a16:rowId xmlns:a16="http://schemas.microsoft.com/office/drawing/2014/main" val="2643577628"/>
                  </a:ext>
                </a:extLst>
              </a:tr>
            </a:tbl>
          </a:graphicData>
        </a:graphic>
      </p:graphicFrame>
      <p:sp>
        <p:nvSpPr>
          <p:cNvPr id="3" name="Flecha: a la derecha 2">
            <a:extLst>
              <a:ext uri="{FF2B5EF4-FFF2-40B4-BE49-F238E27FC236}">
                <a16:creationId xmlns:a16="http://schemas.microsoft.com/office/drawing/2014/main" id="{CA9BF14B-FFE7-9DCA-2863-940B41482C9B}"/>
              </a:ext>
            </a:extLst>
          </p:cNvPr>
          <p:cNvSpPr/>
          <p:nvPr/>
        </p:nvSpPr>
        <p:spPr>
          <a:xfrm>
            <a:off x="1570373" y="4230626"/>
            <a:ext cx="1816294" cy="1380861"/>
          </a:xfrm>
          <a:prstGeom prst="rightArrow">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Posible fallo de la librería</a:t>
            </a:r>
          </a:p>
        </p:txBody>
      </p:sp>
    </p:spTree>
    <p:extLst>
      <p:ext uri="{BB962C8B-B14F-4D97-AF65-F5344CB8AC3E}">
        <p14:creationId xmlns:p14="http://schemas.microsoft.com/office/powerpoint/2010/main" val="223363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469F8-EB76-2477-7C23-EDDE67ECADFE}"/>
              </a:ext>
            </a:extLst>
          </p:cNvPr>
          <p:cNvSpPr>
            <a:spLocks noGrp="1"/>
          </p:cNvSpPr>
          <p:nvPr>
            <p:ph type="ctrTitle"/>
          </p:nvPr>
        </p:nvSpPr>
        <p:spPr>
          <a:xfrm>
            <a:off x="752819" y="342001"/>
            <a:ext cx="1542362" cy="643263"/>
          </a:xfrm>
        </p:spPr>
        <p:txBody>
          <a:bodyPr>
            <a:normAutofit/>
          </a:bodyPr>
          <a:lstStyle/>
          <a:p>
            <a:pPr algn="l"/>
            <a:r>
              <a:rPr lang="es-ES" sz="3600" dirty="0">
                <a:solidFill>
                  <a:schemeClr val="accent1">
                    <a:lumMod val="75000"/>
                  </a:schemeClr>
                </a:solidFill>
                <a:latin typeface="Book Antiqua"/>
              </a:rPr>
              <a:t>Índice</a:t>
            </a:r>
            <a:endParaRPr lang="es-ES" sz="3600" dirty="0" err="1">
              <a:solidFill>
                <a:schemeClr val="accent1">
                  <a:lumMod val="75000"/>
                </a:schemeClr>
              </a:solidFill>
              <a:cs typeface="Calibri Light" panose="020F0302020204030204"/>
            </a:endParaRPr>
          </a:p>
        </p:txBody>
      </p:sp>
      <p:sp>
        <p:nvSpPr>
          <p:cNvPr id="3" name="Subtítulo 2">
            <a:extLst>
              <a:ext uri="{FF2B5EF4-FFF2-40B4-BE49-F238E27FC236}">
                <a16:creationId xmlns:a16="http://schemas.microsoft.com/office/drawing/2014/main" id="{0B8AE396-DC91-95E7-5DB6-64D2155442F1}"/>
              </a:ext>
            </a:extLst>
          </p:cNvPr>
          <p:cNvSpPr>
            <a:spLocks noGrp="1"/>
          </p:cNvSpPr>
          <p:nvPr>
            <p:ph type="subTitle" idx="1"/>
          </p:nvPr>
        </p:nvSpPr>
        <p:spPr>
          <a:xfrm>
            <a:off x="1524000" y="1187508"/>
            <a:ext cx="9144000" cy="687574"/>
          </a:xfrm>
        </p:spPr>
        <p:txBody>
          <a:bodyPr vert="horz" lIns="91440" tIns="45720" rIns="91440" bIns="45720" rtlCol="0" anchor="t">
            <a:normAutofit/>
          </a:bodyPr>
          <a:lstStyle/>
          <a:p>
            <a:pPr algn="l"/>
            <a:r>
              <a:rPr lang="es-ES" sz="1800" dirty="0">
                <a:cs typeface="Calibri"/>
              </a:rPr>
              <a:t>1.    Introducción</a:t>
            </a:r>
            <a:endParaRPr lang="en-US" sz="1800" dirty="0">
              <a:cs typeface="Calibri"/>
            </a:endParaRPr>
          </a:p>
          <a:p>
            <a:pPr marL="914400" lvl="1" indent="-457200" algn="l">
              <a:buFont typeface="Courier New,monospace"/>
              <a:buChar char="o"/>
            </a:pPr>
            <a:r>
              <a:rPr lang="es-ES" sz="1600" dirty="0">
                <a:cs typeface="Calibri"/>
              </a:rPr>
              <a:t>Motivación y Objetivos</a:t>
            </a:r>
            <a:endParaRPr lang="en-US" sz="1600" dirty="0">
              <a:cs typeface="Calibri"/>
            </a:endParaRPr>
          </a:p>
          <a:p>
            <a:endParaRPr lang="es-ES" dirty="0">
              <a:cs typeface="Calibri"/>
            </a:endParaRPr>
          </a:p>
        </p:txBody>
      </p:sp>
      <p:sp>
        <p:nvSpPr>
          <p:cNvPr id="4" name="CuadroTexto 1">
            <a:extLst>
              <a:ext uri="{FF2B5EF4-FFF2-40B4-BE49-F238E27FC236}">
                <a16:creationId xmlns:a16="http://schemas.microsoft.com/office/drawing/2014/main" id="{CB3C9811-8D2E-ADF8-0B0C-73C449309519}"/>
              </a:ext>
            </a:extLst>
          </p:cNvPr>
          <p:cNvSpPr txBox="1"/>
          <p:nvPr/>
        </p:nvSpPr>
        <p:spPr>
          <a:xfrm>
            <a:off x="1524000" y="1744146"/>
            <a:ext cx="9145612" cy="1877437"/>
          </a:xfrm>
          <a:prstGeom prst="rect">
            <a:avLst/>
          </a:prstGeom>
          <a:noFill/>
        </p:spPr>
        <p:txBody>
          <a:bodyPr wrap="square" lIns="91440" tIns="45720" rIns="91440" bIns="4572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2.     Trabajo realizado</a:t>
            </a:r>
          </a:p>
          <a:p>
            <a:pPr marL="742950" lvl="1" indent="-285750">
              <a:buFont typeface="Courier New"/>
              <a:buChar char="o"/>
            </a:pPr>
            <a:r>
              <a:rPr lang="es-ES" dirty="0">
                <a:cs typeface="Calibri" panose="020F0502020204030204"/>
              </a:rPr>
              <a:t>   </a:t>
            </a:r>
            <a:r>
              <a:rPr lang="es-ES" sz="1600" dirty="0">
                <a:cs typeface="Calibri" panose="020F0502020204030204"/>
              </a:rPr>
              <a:t>Preparación de los datos</a:t>
            </a:r>
          </a:p>
          <a:p>
            <a:pPr marL="914400" lvl="1" indent="-457200" algn="l">
              <a:buFont typeface="Courier New" panose="02070309020205020404" pitchFamily="49" charset="0"/>
              <a:buChar char="o"/>
            </a:pPr>
            <a:r>
              <a:rPr lang="es-ES" sz="1600" dirty="0"/>
              <a:t>Análisis Exploratorio	</a:t>
            </a:r>
          </a:p>
          <a:p>
            <a:pPr marL="914400" lvl="1" indent="-457200" algn="l">
              <a:buFont typeface="Courier New" panose="02070309020205020404" pitchFamily="49" charset="0"/>
              <a:buChar char="o"/>
            </a:pPr>
            <a:r>
              <a:rPr lang="es-ES" sz="1600" dirty="0"/>
              <a:t>Preprocesamiento</a:t>
            </a:r>
            <a:endParaRPr lang="es-ES" sz="1600" dirty="0">
              <a:cs typeface="Calibri"/>
            </a:endParaRPr>
          </a:p>
          <a:p>
            <a:pPr marL="914400" lvl="1" indent="-457200" algn="l">
              <a:buFont typeface="Courier New" panose="02070309020205020404" pitchFamily="49" charset="0"/>
              <a:buChar char="o"/>
            </a:pPr>
            <a:r>
              <a:rPr lang="es-ES" sz="1600" dirty="0"/>
              <a:t>Modelado</a:t>
            </a:r>
          </a:p>
          <a:p>
            <a:pPr marL="914400" lvl="1" indent="-457200" algn="l">
              <a:buFont typeface="Courier New" panose="02070309020205020404" pitchFamily="49" charset="0"/>
              <a:buChar char="o"/>
            </a:pPr>
            <a:r>
              <a:rPr lang="es-ES" sz="1600" dirty="0"/>
              <a:t>Evaluación de los modelos</a:t>
            </a:r>
          </a:p>
          <a:p>
            <a:pPr marL="914400" lvl="1" indent="-457200">
              <a:buFont typeface="Courier New" panose="02070309020205020404" pitchFamily="49" charset="0"/>
              <a:buChar char="o"/>
            </a:pPr>
            <a:r>
              <a:rPr lang="es-ES" sz="1600" dirty="0" err="1"/>
              <a:t>Explicabilidad</a:t>
            </a:r>
            <a:endParaRPr lang="es-ES" sz="1600" dirty="0" err="1">
              <a:cs typeface="Calibri"/>
            </a:endParaRPr>
          </a:p>
        </p:txBody>
      </p:sp>
      <p:sp>
        <p:nvSpPr>
          <p:cNvPr id="5" name="CuadroTexto 2">
            <a:extLst>
              <a:ext uri="{FF2B5EF4-FFF2-40B4-BE49-F238E27FC236}">
                <a16:creationId xmlns:a16="http://schemas.microsoft.com/office/drawing/2014/main" id="{7BF5C245-19B7-60A6-3AC2-89B1DAE19D63}"/>
              </a:ext>
            </a:extLst>
          </p:cNvPr>
          <p:cNvSpPr txBox="1"/>
          <p:nvPr/>
        </p:nvSpPr>
        <p:spPr>
          <a:xfrm>
            <a:off x="1531353" y="3546834"/>
            <a:ext cx="9136647" cy="2123658"/>
          </a:xfrm>
          <a:prstGeom prst="rect">
            <a:avLst/>
          </a:prstGeom>
          <a:noFill/>
        </p:spPr>
        <p:txBody>
          <a:bodyPr wrap="square">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AutoNum type="arabicPeriod" startAt="3"/>
            </a:pPr>
            <a:r>
              <a:rPr lang="es-ES" dirty="0"/>
              <a:t>Resultados y discusión de los mismos</a:t>
            </a:r>
          </a:p>
          <a:p>
            <a:pPr marL="742950" lvl="1" indent="-285750">
              <a:buFont typeface="Courier New"/>
              <a:buChar char="o"/>
            </a:pPr>
            <a:r>
              <a:rPr lang="es-ES" sz="1600" dirty="0">
                <a:cs typeface="Calibri" panose="020F0502020204030204"/>
              </a:rPr>
              <a:t>   Ridge</a:t>
            </a:r>
          </a:p>
          <a:p>
            <a:pPr marL="914400" lvl="1" indent="-457200">
              <a:buFont typeface="Courier New" panose="02070309020205020404" pitchFamily="49" charset="0"/>
              <a:buChar char="o"/>
            </a:pPr>
            <a:r>
              <a:rPr lang="es-ES" sz="1600" dirty="0" err="1"/>
              <a:t>Knn</a:t>
            </a:r>
            <a:r>
              <a:rPr lang="es-ES" sz="1600" dirty="0"/>
              <a:t>	</a:t>
            </a:r>
          </a:p>
          <a:p>
            <a:pPr marL="914400" lvl="1" indent="-457200">
              <a:buFont typeface="Courier New" panose="02070309020205020404" pitchFamily="49" charset="0"/>
              <a:buChar char="o"/>
            </a:pPr>
            <a:r>
              <a:rPr lang="es-ES" sz="1600" dirty="0"/>
              <a:t>Decision Tree</a:t>
            </a:r>
            <a:endParaRPr lang="es-ES" sz="1600" dirty="0">
              <a:cs typeface="Calibri"/>
            </a:endParaRPr>
          </a:p>
          <a:p>
            <a:pPr marL="914400" lvl="1" indent="-457200">
              <a:buFont typeface="Courier New" panose="02070309020205020404" pitchFamily="49" charset="0"/>
              <a:buChar char="o"/>
            </a:pPr>
            <a:r>
              <a:rPr lang="es-ES" sz="1600" dirty="0"/>
              <a:t>Random Forest</a:t>
            </a:r>
          </a:p>
          <a:p>
            <a:pPr marL="914400" lvl="1" indent="-457200">
              <a:buFont typeface="Courier New" panose="02070309020205020404" pitchFamily="49" charset="0"/>
              <a:buChar char="o"/>
            </a:pPr>
            <a:r>
              <a:rPr lang="es-ES" sz="1600" dirty="0"/>
              <a:t>Gradient Boosting</a:t>
            </a:r>
          </a:p>
          <a:p>
            <a:pPr marL="914400" lvl="1" indent="-457200">
              <a:buFont typeface="Courier New" panose="02070309020205020404" pitchFamily="49" charset="0"/>
              <a:buChar char="o"/>
            </a:pPr>
            <a:r>
              <a:rPr lang="es-ES" sz="1600" dirty="0" err="1"/>
              <a:t>Histogram</a:t>
            </a:r>
            <a:r>
              <a:rPr lang="es-ES" sz="1600" dirty="0"/>
              <a:t> Gradient Boosting</a:t>
            </a:r>
          </a:p>
          <a:p>
            <a:pPr marL="914400" lvl="1" indent="-457200">
              <a:buFont typeface="Courier New" panose="02070309020205020404" pitchFamily="49" charset="0"/>
              <a:buChar char="o"/>
            </a:pPr>
            <a:r>
              <a:rPr lang="es-ES" sz="1600" dirty="0" err="1">
                <a:cs typeface="Calibri"/>
              </a:rPr>
              <a:t>XGBoost</a:t>
            </a:r>
            <a:endParaRPr lang="es-ES" sz="1600" dirty="0">
              <a:cs typeface="Calibri"/>
            </a:endParaRPr>
          </a:p>
        </p:txBody>
      </p:sp>
      <p:sp>
        <p:nvSpPr>
          <p:cNvPr id="6" name="CuadroTexto 3">
            <a:extLst>
              <a:ext uri="{FF2B5EF4-FFF2-40B4-BE49-F238E27FC236}">
                <a16:creationId xmlns:a16="http://schemas.microsoft.com/office/drawing/2014/main" id="{B4FF8A68-BF49-EA6C-79FA-AC51D8137442}"/>
              </a:ext>
            </a:extLst>
          </p:cNvPr>
          <p:cNvSpPr txBox="1"/>
          <p:nvPr/>
        </p:nvSpPr>
        <p:spPr>
          <a:xfrm>
            <a:off x="1531353" y="5618394"/>
            <a:ext cx="9208364" cy="369332"/>
          </a:xfrm>
          <a:prstGeom prst="rect">
            <a:avLst/>
          </a:prstGeom>
          <a:noFill/>
        </p:spPr>
        <p:txBody>
          <a:bodyPr wrap="square">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4.     Conclusiones y Trabajo Futuro</a:t>
            </a:r>
          </a:p>
        </p:txBody>
      </p:sp>
      <p:sp>
        <p:nvSpPr>
          <p:cNvPr id="11" name="Rectángulo 10">
            <a:extLst>
              <a:ext uri="{FF2B5EF4-FFF2-40B4-BE49-F238E27FC236}">
                <a16:creationId xmlns:a16="http://schemas.microsoft.com/office/drawing/2014/main" id="{95430141-64E9-AEE1-CFFE-30569E769756}"/>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239AA9DF-2EAC-6199-EB6A-667A3035ABB4}"/>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3" name="Imagen 12" descr="Logotipo&#10;&#10;Descripción generada automáticamente">
            <a:extLst>
              <a:ext uri="{FF2B5EF4-FFF2-40B4-BE49-F238E27FC236}">
                <a16:creationId xmlns:a16="http://schemas.microsoft.com/office/drawing/2014/main" id="{46329DC3-FB03-B20A-E2D4-648141D75621}"/>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5" name="Marcador de número de diapositiva 1">
            <a:extLst>
              <a:ext uri="{FF2B5EF4-FFF2-40B4-BE49-F238E27FC236}">
                <a16:creationId xmlns:a16="http://schemas.microsoft.com/office/drawing/2014/main" id="{1DD3F59F-CA54-CE30-7B3D-931E39F597D2}"/>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2</a:t>
            </a:fld>
            <a:endParaRPr lang="es-ES" dirty="0">
              <a:solidFill>
                <a:schemeClr val="tx1">
                  <a:lumMod val="65000"/>
                  <a:lumOff val="35000"/>
                </a:schemeClr>
              </a:solidFill>
            </a:endParaRPr>
          </a:p>
        </p:txBody>
      </p:sp>
    </p:spTree>
    <p:extLst>
      <p:ext uri="{BB962C8B-B14F-4D97-AF65-F5344CB8AC3E}">
        <p14:creationId xmlns:p14="http://schemas.microsoft.com/office/powerpoint/2010/main" val="28633819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81E72FC-1A1B-5C3A-391F-267C6958D645}"/>
              </a:ext>
            </a:extLst>
          </p:cNvPr>
          <p:cNvSpPr txBox="1">
            <a:spLocks/>
          </p:cNvSpPr>
          <p:nvPr/>
        </p:nvSpPr>
        <p:spPr>
          <a:xfrm>
            <a:off x="752819" y="342001"/>
            <a:ext cx="8484966"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3.8 Explicación del modelo final</a:t>
            </a:r>
            <a:endParaRPr lang="es-ES" dirty="0">
              <a:cs typeface="Calibri Light" panose="020F0302020204030204"/>
            </a:endParaRPr>
          </a:p>
        </p:txBody>
      </p:sp>
      <p:sp>
        <p:nvSpPr>
          <p:cNvPr id="23" name="Rectángulo 22">
            <a:extLst>
              <a:ext uri="{FF2B5EF4-FFF2-40B4-BE49-F238E27FC236}">
                <a16:creationId xmlns:a16="http://schemas.microsoft.com/office/drawing/2014/main" id="{7F0FB760-ACA5-35E9-9D20-CE37017FB4CE}"/>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4" name="Imagen 23">
            <a:extLst>
              <a:ext uri="{FF2B5EF4-FFF2-40B4-BE49-F238E27FC236}">
                <a16:creationId xmlns:a16="http://schemas.microsoft.com/office/drawing/2014/main" id="{6D1F7D96-5284-8CAB-F6E3-83CE6E8F6331}"/>
              </a:ext>
            </a:extLst>
          </p:cNvPr>
          <p:cNvPicPr>
            <a:picLocks noChangeAspect="1"/>
          </p:cNvPicPr>
          <p:nvPr/>
        </p:nvPicPr>
        <p:blipFill>
          <a:blip r:embed="rId2"/>
          <a:stretch>
            <a:fillRect/>
          </a:stretch>
        </p:blipFill>
        <p:spPr>
          <a:xfrm>
            <a:off x="1789722" y="6352309"/>
            <a:ext cx="729957" cy="489634"/>
          </a:xfrm>
          <a:prstGeom prst="rect">
            <a:avLst/>
          </a:prstGeom>
        </p:spPr>
      </p:pic>
      <p:pic>
        <p:nvPicPr>
          <p:cNvPr id="25" name="Imagen 24" descr="Logotipo&#10;&#10;Descripción generada automáticamente">
            <a:extLst>
              <a:ext uri="{FF2B5EF4-FFF2-40B4-BE49-F238E27FC236}">
                <a16:creationId xmlns:a16="http://schemas.microsoft.com/office/drawing/2014/main" id="{46BB13F9-7D9B-90EA-0D09-B0B3BE1CBE9E}"/>
              </a:ext>
            </a:extLst>
          </p:cNvPr>
          <p:cNvPicPr>
            <a:picLocks noChangeAspect="1"/>
          </p:cNvPicPr>
          <p:nvPr/>
        </p:nvPicPr>
        <p:blipFill>
          <a:blip r:embed="rId3"/>
          <a:stretch>
            <a:fillRect/>
          </a:stretch>
        </p:blipFill>
        <p:spPr>
          <a:xfrm>
            <a:off x="164141" y="6315276"/>
            <a:ext cx="1406232" cy="516351"/>
          </a:xfrm>
          <a:prstGeom prst="rect">
            <a:avLst/>
          </a:prstGeom>
        </p:spPr>
      </p:pic>
      <p:sp>
        <p:nvSpPr>
          <p:cNvPr id="27" name="Marcador de número de diapositiva 1">
            <a:extLst>
              <a:ext uri="{FF2B5EF4-FFF2-40B4-BE49-F238E27FC236}">
                <a16:creationId xmlns:a16="http://schemas.microsoft.com/office/drawing/2014/main" id="{4F942645-F7D8-5592-8BB3-E939BF9896B7}"/>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20</a:t>
            </a:fld>
            <a:endParaRPr lang="es-ES" dirty="0">
              <a:solidFill>
                <a:schemeClr val="tx1">
                  <a:lumMod val="65000"/>
                  <a:lumOff val="35000"/>
                </a:schemeClr>
              </a:solidFill>
            </a:endParaRPr>
          </a:p>
        </p:txBody>
      </p:sp>
      <p:sp>
        <p:nvSpPr>
          <p:cNvPr id="4" name="CuadroTexto 3">
            <a:extLst>
              <a:ext uri="{FF2B5EF4-FFF2-40B4-BE49-F238E27FC236}">
                <a16:creationId xmlns:a16="http://schemas.microsoft.com/office/drawing/2014/main" id="{F11630C7-3C93-A221-7C3F-F244A01B1812}"/>
              </a:ext>
            </a:extLst>
          </p:cNvPr>
          <p:cNvSpPr txBox="1"/>
          <p:nvPr/>
        </p:nvSpPr>
        <p:spPr>
          <a:xfrm>
            <a:off x="5206372" y="1691961"/>
            <a:ext cx="177925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Gráficas Utilizadas</a:t>
            </a:r>
          </a:p>
        </p:txBody>
      </p:sp>
      <p:sp>
        <p:nvSpPr>
          <p:cNvPr id="8" name="CuadroTexto 7">
            <a:extLst>
              <a:ext uri="{FF2B5EF4-FFF2-40B4-BE49-F238E27FC236}">
                <a16:creationId xmlns:a16="http://schemas.microsoft.com/office/drawing/2014/main" id="{1F3A3DF2-722B-0428-AB9D-E1D5D5F6E71C}"/>
              </a:ext>
            </a:extLst>
          </p:cNvPr>
          <p:cNvSpPr txBox="1"/>
          <p:nvPr/>
        </p:nvSpPr>
        <p:spPr>
          <a:xfrm>
            <a:off x="5362624" y="2427429"/>
            <a:ext cx="1466750" cy="369332"/>
          </a:xfrm>
          <a:prstGeom prst="rect">
            <a:avLst/>
          </a:prstGeom>
          <a:noFill/>
        </p:spPr>
        <p:txBody>
          <a:bodyPr wrap="square" rtlCol="0">
            <a:spAutoFit/>
          </a:bodyPr>
          <a:lstStyle/>
          <a:p>
            <a:r>
              <a:rPr lang="es-ES" dirty="0" err="1"/>
              <a:t>SummaryPlot</a:t>
            </a:r>
            <a:endParaRPr lang="es-ES" dirty="0"/>
          </a:p>
        </p:txBody>
      </p:sp>
      <p:grpSp>
        <p:nvGrpSpPr>
          <p:cNvPr id="11" name="Grupo 10">
            <a:extLst>
              <a:ext uri="{FF2B5EF4-FFF2-40B4-BE49-F238E27FC236}">
                <a16:creationId xmlns:a16="http://schemas.microsoft.com/office/drawing/2014/main" id="{66D1F860-CD47-8169-D0C3-6D1AE1E2DB35}"/>
              </a:ext>
            </a:extLst>
          </p:cNvPr>
          <p:cNvGrpSpPr/>
          <p:nvPr/>
        </p:nvGrpSpPr>
        <p:grpSpPr>
          <a:xfrm>
            <a:off x="4434088" y="2796761"/>
            <a:ext cx="3323821" cy="2951091"/>
            <a:chOff x="0" y="0"/>
            <a:chExt cx="4926965" cy="4495800"/>
          </a:xfrm>
        </p:grpSpPr>
        <p:pic>
          <p:nvPicPr>
            <p:cNvPr id="28" name="Imagen 27" descr="Texto&#10;&#10;Descripción generada automáticamente">
              <a:extLst>
                <a:ext uri="{FF2B5EF4-FFF2-40B4-BE49-F238E27FC236}">
                  <a16:creationId xmlns:a16="http://schemas.microsoft.com/office/drawing/2014/main" id="{34B9443C-1204-A1BC-5CA4-4B7305A28FE3}"/>
                </a:ext>
              </a:extLst>
            </p:cNvPr>
            <p:cNvPicPr>
              <a:picLocks noChangeAspect="1"/>
            </p:cNvPicPr>
            <p:nvPr/>
          </p:nvPicPr>
          <p:blipFill rotWithShape="1">
            <a:blip r:embed="rId4">
              <a:extLst>
                <a:ext uri="{28A0092B-C50C-407E-A947-70E740481C1C}">
                  <a14:useLocalDpi xmlns:a14="http://schemas.microsoft.com/office/drawing/2010/main" val="0"/>
                </a:ext>
              </a:extLst>
            </a:blip>
            <a:srcRect b="7863"/>
            <a:stretch/>
          </p:blipFill>
          <p:spPr bwMode="auto">
            <a:xfrm>
              <a:off x="0" y="0"/>
              <a:ext cx="4259580" cy="4483100"/>
            </a:xfrm>
            <a:prstGeom prst="rect">
              <a:avLst/>
            </a:prstGeom>
            <a:noFill/>
            <a:ln>
              <a:noFill/>
            </a:ln>
            <a:extLst>
              <a:ext uri="{53640926-AAD7-44D8-BBD7-CCE9431645EC}">
                <a14:shadowObscured xmlns:a14="http://schemas.microsoft.com/office/drawing/2010/main"/>
              </a:ext>
            </a:extLst>
          </p:spPr>
        </p:pic>
        <p:pic>
          <p:nvPicPr>
            <p:cNvPr id="29" name="Imagen 28">
              <a:extLst>
                <a:ext uri="{FF2B5EF4-FFF2-40B4-BE49-F238E27FC236}">
                  <a16:creationId xmlns:a16="http://schemas.microsoft.com/office/drawing/2014/main" id="{21067829-D5A1-C10F-E098-82D423451080}"/>
                </a:ext>
              </a:extLst>
            </p:cNvPr>
            <p:cNvPicPr>
              <a:picLocks noChangeAspect="1"/>
            </p:cNvPicPr>
            <p:nvPr/>
          </p:nvPicPr>
          <p:blipFill rotWithShape="1">
            <a:blip r:embed="rId5">
              <a:extLst>
                <a:ext uri="{28A0092B-C50C-407E-A947-70E740481C1C}">
                  <a14:useLocalDpi xmlns:a14="http://schemas.microsoft.com/office/drawing/2010/main" val="0"/>
                </a:ext>
              </a:extLst>
            </a:blip>
            <a:srcRect l="83123" b="7539"/>
            <a:stretch/>
          </p:blipFill>
          <p:spPr bwMode="auto">
            <a:xfrm>
              <a:off x="4127500" y="25400"/>
              <a:ext cx="799465" cy="4470400"/>
            </a:xfrm>
            <a:prstGeom prst="rect">
              <a:avLst/>
            </a:prstGeom>
            <a:noFill/>
            <a:ln>
              <a:noFill/>
            </a:ln>
            <a:extLst>
              <a:ext uri="{53640926-AAD7-44D8-BBD7-CCE9431645EC}">
                <a14:shadowObscured xmlns:a14="http://schemas.microsoft.com/office/drawing/2010/main"/>
              </a:ext>
            </a:extLst>
          </p:spPr>
        </p:pic>
      </p:grpSp>
      <p:grpSp>
        <p:nvGrpSpPr>
          <p:cNvPr id="31" name="Grupo 30">
            <a:extLst>
              <a:ext uri="{FF2B5EF4-FFF2-40B4-BE49-F238E27FC236}">
                <a16:creationId xmlns:a16="http://schemas.microsoft.com/office/drawing/2014/main" id="{143B575B-33C6-10BA-857C-7969AA566754}"/>
              </a:ext>
            </a:extLst>
          </p:cNvPr>
          <p:cNvGrpSpPr/>
          <p:nvPr/>
        </p:nvGrpSpPr>
        <p:grpSpPr>
          <a:xfrm>
            <a:off x="2293831" y="3060447"/>
            <a:ext cx="7604336" cy="2424374"/>
            <a:chOff x="0" y="0"/>
            <a:chExt cx="5400040" cy="1572840"/>
          </a:xfrm>
        </p:grpSpPr>
        <p:pic>
          <p:nvPicPr>
            <p:cNvPr id="33" name="Imagen 32" descr="Gráfico, Forma&#10;&#10;Descripción generada automáticamente">
              <a:extLst>
                <a:ext uri="{FF2B5EF4-FFF2-40B4-BE49-F238E27FC236}">
                  <a16:creationId xmlns:a16="http://schemas.microsoft.com/office/drawing/2014/main" id="{25D8E0E9-199F-CF6B-79CF-B19F3A78F1B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5400040" cy="981710"/>
            </a:xfrm>
            <a:prstGeom prst="rect">
              <a:avLst/>
            </a:prstGeom>
            <a:noFill/>
            <a:ln>
              <a:noFill/>
            </a:ln>
          </p:spPr>
        </p:pic>
        <p:pic>
          <p:nvPicPr>
            <p:cNvPr id="34" name="Imagen 33">
              <a:extLst>
                <a:ext uri="{FF2B5EF4-FFF2-40B4-BE49-F238E27FC236}">
                  <a16:creationId xmlns:a16="http://schemas.microsoft.com/office/drawing/2014/main" id="{7CB82233-89DB-5955-2B73-0389A708885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1248355"/>
              <a:ext cx="5400040" cy="324485"/>
            </a:xfrm>
            <a:prstGeom prst="rect">
              <a:avLst/>
            </a:prstGeom>
            <a:noFill/>
            <a:ln>
              <a:noFill/>
            </a:ln>
          </p:spPr>
        </p:pic>
      </p:grpSp>
      <p:sp>
        <p:nvSpPr>
          <p:cNvPr id="35" name="CuadroTexto 34">
            <a:extLst>
              <a:ext uri="{FF2B5EF4-FFF2-40B4-BE49-F238E27FC236}">
                <a16:creationId xmlns:a16="http://schemas.microsoft.com/office/drawing/2014/main" id="{E5E02C1F-1D21-CF42-13BB-91A09D186BCF}"/>
              </a:ext>
            </a:extLst>
          </p:cNvPr>
          <p:cNvSpPr txBox="1"/>
          <p:nvPr/>
        </p:nvSpPr>
        <p:spPr>
          <a:xfrm>
            <a:off x="5362624" y="2427429"/>
            <a:ext cx="1466750" cy="369332"/>
          </a:xfrm>
          <a:prstGeom prst="rect">
            <a:avLst/>
          </a:prstGeom>
          <a:noFill/>
        </p:spPr>
        <p:txBody>
          <a:bodyPr wrap="square" rtlCol="0">
            <a:spAutoFit/>
          </a:bodyPr>
          <a:lstStyle/>
          <a:p>
            <a:r>
              <a:rPr lang="es-ES" dirty="0" err="1"/>
              <a:t>ForcePlot</a:t>
            </a:r>
            <a:endParaRPr lang="es-ES" dirty="0"/>
          </a:p>
        </p:txBody>
      </p:sp>
      <p:grpSp>
        <p:nvGrpSpPr>
          <p:cNvPr id="39" name="Grupo 38">
            <a:extLst>
              <a:ext uri="{FF2B5EF4-FFF2-40B4-BE49-F238E27FC236}">
                <a16:creationId xmlns:a16="http://schemas.microsoft.com/office/drawing/2014/main" id="{62E9E2F7-05CD-1047-2A8A-6DBD1EF790F3}"/>
              </a:ext>
            </a:extLst>
          </p:cNvPr>
          <p:cNvGrpSpPr/>
          <p:nvPr/>
        </p:nvGrpSpPr>
        <p:grpSpPr>
          <a:xfrm>
            <a:off x="451037" y="2827519"/>
            <a:ext cx="11173379" cy="2891790"/>
            <a:chOff x="-3204333" y="2612889"/>
            <a:chExt cx="11174461" cy="2891790"/>
          </a:xfrm>
        </p:grpSpPr>
        <p:pic>
          <p:nvPicPr>
            <p:cNvPr id="41" name="Imagen 40">
              <a:extLst>
                <a:ext uri="{FF2B5EF4-FFF2-40B4-BE49-F238E27FC236}">
                  <a16:creationId xmlns:a16="http://schemas.microsoft.com/office/drawing/2014/main" id="{4736626D-14F5-39D2-B11E-CE4B8ACB8BB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98408" y="2612889"/>
              <a:ext cx="4871720" cy="2891790"/>
            </a:xfrm>
            <a:prstGeom prst="rect">
              <a:avLst/>
            </a:prstGeom>
            <a:noFill/>
            <a:ln>
              <a:noFill/>
            </a:ln>
          </p:spPr>
        </p:pic>
        <p:pic>
          <p:nvPicPr>
            <p:cNvPr id="42" name="Imagen 41">
              <a:extLst>
                <a:ext uri="{FF2B5EF4-FFF2-40B4-BE49-F238E27FC236}">
                  <a16:creationId xmlns:a16="http://schemas.microsoft.com/office/drawing/2014/main" id="{D7CF2587-5237-05A4-6A93-AE24B93DF3E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04333" y="2616185"/>
              <a:ext cx="4871720" cy="2874645"/>
            </a:xfrm>
            <a:prstGeom prst="rect">
              <a:avLst/>
            </a:prstGeom>
            <a:noFill/>
            <a:ln>
              <a:noFill/>
            </a:ln>
          </p:spPr>
        </p:pic>
      </p:grpSp>
      <p:sp>
        <p:nvSpPr>
          <p:cNvPr id="43" name="CuadroTexto 42">
            <a:extLst>
              <a:ext uri="{FF2B5EF4-FFF2-40B4-BE49-F238E27FC236}">
                <a16:creationId xmlns:a16="http://schemas.microsoft.com/office/drawing/2014/main" id="{97F62426-2BC6-EDF4-F6B7-D6DC80267492}"/>
              </a:ext>
            </a:extLst>
          </p:cNvPr>
          <p:cNvSpPr txBox="1"/>
          <p:nvPr/>
        </p:nvSpPr>
        <p:spPr>
          <a:xfrm>
            <a:off x="5423876" y="2421103"/>
            <a:ext cx="1344246" cy="369332"/>
          </a:xfrm>
          <a:prstGeom prst="rect">
            <a:avLst/>
          </a:prstGeom>
          <a:noFill/>
        </p:spPr>
        <p:txBody>
          <a:bodyPr wrap="square" rtlCol="0">
            <a:spAutoFit/>
          </a:bodyPr>
          <a:lstStyle/>
          <a:p>
            <a:r>
              <a:rPr lang="es-ES" dirty="0" err="1"/>
              <a:t>DecisionPlot</a:t>
            </a:r>
            <a:endParaRPr lang="es-ES" dirty="0"/>
          </a:p>
        </p:txBody>
      </p:sp>
      <p:pic>
        <p:nvPicPr>
          <p:cNvPr id="45" name="Imagen 44" descr="Gráfico, Gráfico de dispersión&#10;&#10;Descripción generada automáticamente">
            <a:extLst>
              <a:ext uri="{FF2B5EF4-FFF2-40B4-BE49-F238E27FC236}">
                <a16:creationId xmlns:a16="http://schemas.microsoft.com/office/drawing/2014/main" id="{B4790AC5-9264-E89C-6E3B-3D75A2A76DB5}"/>
              </a:ext>
            </a:extLst>
          </p:cNvPr>
          <p:cNvPicPr>
            <a:picLocks noChangeAspect="1"/>
          </p:cNvPicPr>
          <p:nvPr/>
        </p:nvPicPr>
        <p:blipFill rotWithShape="1">
          <a:blip r:embed="rId10">
            <a:extLst>
              <a:ext uri="{28A0092B-C50C-407E-A947-70E740481C1C}">
                <a14:useLocalDpi xmlns:a14="http://schemas.microsoft.com/office/drawing/2010/main" val="0"/>
              </a:ext>
            </a:extLst>
          </a:blip>
          <a:srcRect b="66629"/>
          <a:stretch/>
        </p:blipFill>
        <p:spPr bwMode="auto">
          <a:xfrm>
            <a:off x="1269048" y="3259591"/>
            <a:ext cx="3221355" cy="2203392"/>
          </a:xfrm>
          <a:prstGeom prst="rect">
            <a:avLst/>
          </a:prstGeom>
          <a:noFill/>
          <a:ln>
            <a:noFill/>
          </a:ln>
        </p:spPr>
      </p:pic>
      <p:pic>
        <p:nvPicPr>
          <p:cNvPr id="47" name="Imagen 46" descr="Gráfico, Gráfico de dispersión&#10;&#10;Descripción generada automáticamente">
            <a:extLst>
              <a:ext uri="{FF2B5EF4-FFF2-40B4-BE49-F238E27FC236}">
                <a16:creationId xmlns:a16="http://schemas.microsoft.com/office/drawing/2014/main" id="{570F4C35-EB5A-4E35-322F-5EE036EBA6E8}"/>
              </a:ext>
            </a:extLst>
          </p:cNvPr>
          <p:cNvPicPr>
            <a:picLocks noChangeAspect="1"/>
          </p:cNvPicPr>
          <p:nvPr/>
        </p:nvPicPr>
        <p:blipFill rotWithShape="1">
          <a:blip r:embed="rId10">
            <a:extLst>
              <a:ext uri="{28A0092B-C50C-407E-A947-70E740481C1C}">
                <a14:useLocalDpi xmlns:a14="http://schemas.microsoft.com/office/drawing/2010/main" val="0"/>
              </a:ext>
            </a:extLst>
          </a:blip>
          <a:srcRect t="31961" b="32672"/>
          <a:stretch/>
        </p:blipFill>
        <p:spPr bwMode="auto">
          <a:xfrm>
            <a:off x="4470581" y="3193675"/>
            <a:ext cx="3221355" cy="2335225"/>
          </a:xfrm>
          <a:prstGeom prst="rect">
            <a:avLst/>
          </a:prstGeom>
          <a:noFill/>
          <a:ln>
            <a:noFill/>
          </a:ln>
        </p:spPr>
      </p:pic>
      <p:pic>
        <p:nvPicPr>
          <p:cNvPr id="48" name="Imagen 47" descr="Gráfico, Gráfico de dispersión&#10;&#10;Descripción generada automáticamente">
            <a:extLst>
              <a:ext uri="{FF2B5EF4-FFF2-40B4-BE49-F238E27FC236}">
                <a16:creationId xmlns:a16="http://schemas.microsoft.com/office/drawing/2014/main" id="{C75A1701-7BA8-C1E5-A4BD-D2FDA85D4949}"/>
              </a:ext>
            </a:extLst>
          </p:cNvPr>
          <p:cNvPicPr>
            <a:picLocks noChangeAspect="1"/>
          </p:cNvPicPr>
          <p:nvPr/>
        </p:nvPicPr>
        <p:blipFill rotWithShape="1">
          <a:blip r:embed="rId10">
            <a:extLst>
              <a:ext uri="{28A0092B-C50C-407E-A947-70E740481C1C}">
                <a14:useLocalDpi xmlns:a14="http://schemas.microsoft.com/office/drawing/2010/main" val="0"/>
              </a:ext>
            </a:extLst>
          </a:blip>
          <a:srcRect t="66532"/>
          <a:stretch/>
        </p:blipFill>
        <p:spPr bwMode="auto">
          <a:xfrm>
            <a:off x="7698886" y="3193675"/>
            <a:ext cx="3221355" cy="2209808"/>
          </a:xfrm>
          <a:prstGeom prst="rect">
            <a:avLst/>
          </a:prstGeom>
          <a:noFill/>
          <a:ln>
            <a:noFill/>
          </a:ln>
        </p:spPr>
      </p:pic>
      <p:sp>
        <p:nvSpPr>
          <p:cNvPr id="49" name="CuadroTexto 48">
            <a:extLst>
              <a:ext uri="{FF2B5EF4-FFF2-40B4-BE49-F238E27FC236}">
                <a16:creationId xmlns:a16="http://schemas.microsoft.com/office/drawing/2014/main" id="{6DEC705B-1B0A-969E-B9F0-30390B523FCB}"/>
              </a:ext>
            </a:extLst>
          </p:cNvPr>
          <p:cNvSpPr txBox="1"/>
          <p:nvPr/>
        </p:nvSpPr>
        <p:spPr>
          <a:xfrm>
            <a:off x="5213750" y="2423433"/>
            <a:ext cx="1735015" cy="369332"/>
          </a:xfrm>
          <a:prstGeom prst="rect">
            <a:avLst/>
          </a:prstGeom>
          <a:noFill/>
        </p:spPr>
        <p:txBody>
          <a:bodyPr wrap="square" rtlCol="0">
            <a:spAutoFit/>
          </a:bodyPr>
          <a:lstStyle/>
          <a:p>
            <a:r>
              <a:rPr lang="es-ES" dirty="0" err="1"/>
              <a:t>DependencePlot</a:t>
            </a:r>
            <a:endParaRPr lang="es-ES" dirty="0"/>
          </a:p>
        </p:txBody>
      </p:sp>
      <p:sp>
        <p:nvSpPr>
          <p:cNvPr id="2" name="Marcador de pie de página 11">
            <a:extLst>
              <a:ext uri="{FF2B5EF4-FFF2-40B4-BE49-F238E27FC236}">
                <a16:creationId xmlns:a16="http://schemas.microsoft.com/office/drawing/2014/main" id="{BF2D928A-84B6-212E-58A0-F9FB8A554E7C}"/>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3. Resultados y discusión</a:t>
            </a:r>
          </a:p>
        </p:txBody>
      </p:sp>
    </p:spTree>
    <p:extLst>
      <p:ext uri="{BB962C8B-B14F-4D97-AF65-F5344CB8AC3E}">
        <p14:creationId xmlns:p14="http://schemas.microsoft.com/office/powerpoint/2010/main" val="395573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35" grpId="0"/>
      <p:bldP spid="35" grpId="1"/>
      <p:bldP spid="43" grpId="0"/>
      <p:bldP spid="43" grpId="1"/>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801179-4118-38AC-FE3F-41943EF4B756}"/>
              </a:ext>
            </a:extLst>
          </p:cNvPr>
          <p:cNvSpPr>
            <a:spLocks noGrp="1"/>
          </p:cNvSpPr>
          <p:nvPr>
            <p:ph type="title"/>
          </p:nvPr>
        </p:nvSpPr>
        <p:spPr>
          <a:xfrm>
            <a:off x="466722" y="586855"/>
            <a:ext cx="3201366" cy="3387497"/>
          </a:xfrm>
        </p:spPr>
        <p:txBody>
          <a:bodyPr anchor="b">
            <a:normAutofit/>
          </a:bodyPr>
          <a:lstStyle/>
          <a:p>
            <a:pPr algn="r"/>
            <a:r>
              <a:rPr lang="es-ES" sz="4000" dirty="0">
                <a:solidFill>
                  <a:schemeClr val="bg1"/>
                </a:solidFill>
                <a:latin typeface="Book Antiqua"/>
              </a:rPr>
              <a:t>Conclusiones</a:t>
            </a:r>
            <a:endParaRPr lang="es-ES" sz="4000" dirty="0">
              <a:solidFill>
                <a:schemeClr val="bg1"/>
              </a:solidFill>
            </a:endParaRPr>
          </a:p>
        </p:txBody>
      </p:sp>
      <p:sp>
        <p:nvSpPr>
          <p:cNvPr id="6" name="Marcador de número de diapositiva 1">
            <a:extLst>
              <a:ext uri="{FF2B5EF4-FFF2-40B4-BE49-F238E27FC236}">
                <a16:creationId xmlns:a16="http://schemas.microsoft.com/office/drawing/2014/main" id="{ECE1A8CB-4575-BEA2-4B35-5558AF9EEA00}"/>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21</a:t>
            </a:fld>
            <a:endParaRPr lang="es-ES" dirty="0">
              <a:solidFill>
                <a:schemeClr val="tx1">
                  <a:lumMod val="65000"/>
                  <a:lumOff val="35000"/>
                </a:schemeClr>
              </a:solidFill>
            </a:endParaRPr>
          </a:p>
        </p:txBody>
      </p:sp>
    </p:spTree>
    <p:extLst>
      <p:ext uri="{BB962C8B-B14F-4D97-AF65-F5344CB8AC3E}">
        <p14:creationId xmlns:p14="http://schemas.microsoft.com/office/powerpoint/2010/main" val="123018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4E579D4-84AB-2490-7E21-4A88F260ED99}"/>
              </a:ext>
            </a:extLst>
          </p:cNvPr>
          <p:cNvSpPr txBox="1">
            <a:spLocks/>
          </p:cNvSpPr>
          <p:nvPr/>
        </p:nvSpPr>
        <p:spPr>
          <a:xfrm>
            <a:off x="752819" y="342001"/>
            <a:ext cx="8519518"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4. Conclusiones y Trabajo Futuro</a:t>
            </a:r>
            <a:endParaRPr lang="es-ES" dirty="0">
              <a:solidFill>
                <a:schemeClr val="accent1">
                  <a:lumMod val="75000"/>
                </a:schemeClr>
              </a:solidFill>
              <a:cs typeface="Calibri Light" panose="020F0302020204030204"/>
            </a:endParaRPr>
          </a:p>
        </p:txBody>
      </p:sp>
      <p:sp>
        <p:nvSpPr>
          <p:cNvPr id="7" name="Rectángulo 6">
            <a:extLst>
              <a:ext uri="{FF2B5EF4-FFF2-40B4-BE49-F238E27FC236}">
                <a16:creationId xmlns:a16="http://schemas.microsoft.com/office/drawing/2014/main" id="{D4CD4BC9-C715-CE97-A003-0DE99C8B859F}"/>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46C6B985-B98A-333D-DEA0-8D330E5F3F7D}"/>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9" name="Imagen 8" descr="Logotipo&#10;&#10;Descripción generada automáticamente">
            <a:extLst>
              <a:ext uri="{FF2B5EF4-FFF2-40B4-BE49-F238E27FC236}">
                <a16:creationId xmlns:a16="http://schemas.microsoft.com/office/drawing/2014/main" id="{C20145F8-6E05-F5D5-A968-658160B9564B}"/>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0" name="Marcador de pie de página 11">
            <a:extLst>
              <a:ext uri="{FF2B5EF4-FFF2-40B4-BE49-F238E27FC236}">
                <a16:creationId xmlns:a16="http://schemas.microsoft.com/office/drawing/2014/main" id="{82E27FDF-7D3D-11CD-4CCF-B3D7F9F58C73}"/>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4. Conclusiones y Trabajo Futuro</a:t>
            </a:r>
          </a:p>
        </p:txBody>
      </p:sp>
      <p:sp>
        <p:nvSpPr>
          <p:cNvPr id="11" name="Marcador de número de diapositiva 1">
            <a:extLst>
              <a:ext uri="{FF2B5EF4-FFF2-40B4-BE49-F238E27FC236}">
                <a16:creationId xmlns:a16="http://schemas.microsoft.com/office/drawing/2014/main" id="{08755EF1-AFD9-163A-2E30-09BAB11EF2D8}"/>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22</a:t>
            </a:fld>
            <a:endParaRPr lang="es-ES" dirty="0">
              <a:solidFill>
                <a:schemeClr val="tx1">
                  <a:lumMod val="65000"/>
                  <a:lumOff val="35000"/>
                </a:schemeClr>
              </a:solidFill>
            </a:endParaRPr>
          </a:p>
        </p:txBody>
      </p:sp>
      <p:sp>
        <p:nvSpPr>
          <p:cNvPr id="2" name="CuadroTexto 1">
            <a:extLst>
              <a:ext uri="{FF2B5EF4-FFF2-40B4-BE49-F238E27FC236}">
                <a16:creationId xmlns:a16="http://schemas.microsoft.com/office/drawing/2014/main" id="{AEDD0022-5922-E262-E634-DFC427176AB5}"/>
              </a:ext>
            </a:extLst>
          </p:cNvPr>
          <p:cNvSpPr txBox="1"/>
          <p:nvPr/>
        </p:nvSpPr>
        <p:spPr>
          <a:xfrm>
            <a:off x="7680277" y="2967335"/>
            <a:ext cx="3984087" cy="120032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s-ES" dirty="0"/>
              <a:t>Aumentar el conjunto de datos</a:t>
            </a:r>
          </a:p>
          <a:p>
            <a:pPr marL="285750" indent="-285750">
              <a:buFont typeface="Courier New" panose="02070309020205020404" pitchFamily="49" charset="0"/>
              <a:buChar char="o"/>
            </a:pPr>
            <a:endParaRPr lang="es-ES" dirty="0"/>
          </a:p>
          <a:p>
            <a:pPr marL="285750" indent="-285750">
              <a:buFont typeface="Courier New" panose="02070309020205020404" pitchFamily="49" charset="0"/>
              <a:buChar char="o"/>
            </a:pPr>
            <a:r>
              <a:rPr lang="es-ES" dirty="0"/>
              <a:t>Utilizar técnicas de aprendizaje profundo</a:t>
            </a:r>
          </a:p>
        </p:txBody>
      </p:sp>
      <p:sp>
        <p:nvSpPr>
          <p:cNvPr id="3" name="CuadroTexto 2">
            <a:extLst>
              <a:ext uri="{FF2B5EF4-FFF2-40B4-BE49-F238E27FC236}">
                <a16:creationId xmlns:a16="http://schemas.microsoft.com/office/drawing/2014/main" id="{F7CE9182-8018-1942-39DB-6FF0EC6559B0}"/>
              </a:ext>
            </a:extLst>
          </p:cNvPr>
          <p:cNvSpPr txBox="1"/>
          <p:nvPr/>
        </p:nvSpPr>
        <p:spPr>
          <a:xfrm>
            <a:off x="8974844" y="1711257"/>
            <a:ext cx="1394954"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Trabajo Futuro</a:t>
            </a:r>
          </a:p>
        </p:txBody>
      </p:sp>
      <p:sp>
        <p:nvSpPr>
          <p:cNvPr id="6" name="CuadroTexto 5">
            <a:extLst>
              <a:ext uri="{FF2B5EF4-FFF2-40B4-BE49-F238E27FC236}">
                <a16:creationId xmlns:a16="http://schemas.microsoft.com/office/drawing/2014/main" id="{3153DC28-4E2C-3A18-421C-727E701020DE}"/>
              </a:ext>
            </a:extLst>
          </p:cNvPr>
          <p:cNvSpPr txBox="1"/>
          <p:nvPr/>
        </p:nvSpPr>
        <p:spPr>
          <a:xfrm>
            <a:off x="1951252" y="1711257"/>
            <a:ext cx="1265903"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Conclusiones</a:t>
            </a:r>
          </a:p>
        </p:txBody>
      </p:sp>
      <p:sp>
        <p:nvSpPr>
          <p:cNvPr id="12" name="CuadroTexto 11">
            <a:extLst>
              <a:ext uri="{FF2B5EF4-FFF2-40B4-BE49-F238E27FC236}">
                <a16:creationId xmlns:a16="http://schemas.microsoft.com/office/drawing/2014/main" id="{0DE244CE-7C8F-5D20-9B6E-B61F805008D3}"/>
              </a:ext>
            </a:extLst>
          </p:cNvPr>
          <p:cNvSpPr txBox="1"/>
          <p:nvPr/>
        </p:nvSpPr>
        <p:spPr>
          <a:xfrm>
            <a:off x="527635" y="2958526"/>
            <a:ext cx="3984087" cy="120032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s-ES" dirty="0"/>
              <a:t>Mejores resultados al dividir el conjunto de datos</a:t>
            </a:r>
          </a:p>
          <a:p>
            <a:pPr marL="285750" indent="-285750">
              <a:buFont typeface="Courier New" panose="02070309020205020404" pitchFamily="49" charset="0"/>
              <a:buChar char="o"/>
            </a:pPr>
            <a:endParaRPr lang="es-ES" dirty="0"/>
          </a:p>
          <a:p>
            <a:pPr marL="285750" indent="-285750">
              <a:buFont typeface="Courier New" panose="02070309020205020404" pitchFamily="49" charset="0"/>
              <a:buChar char="o"/>
            </a:pPr>
            <a:r>
              <a:rPr lang="es-ES" dirty="0"/>
              <a:t>Errores cometidos</a:t>
            </a:r>
          </a:p>
        </p:txBody>
      </p:sp>
    </p:spTree>
    <p:extLst>
      <p:ext uri="{BB962C8B-B14F-4D97-AF65-F5344CB8AC3E}">
        <p14:creationId xmlns:p14="http://schemas.microsoft.com/office/powerpoint/2010/main" val="8823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F6BCDB-1759-7E4A-4A89-F811E4D62CD2}"/>
              </a:ext>
            </a:extLst>
          </p:cNvPr>
          <p:cNvSpPr>
            <a:spLocks noGrp="1"/>
          </p:cNvSpPr>
          <p:nvPr>
            <p:ph type="title"/>
          </p:nvPr>
        </p:nvSpPr>
        <p:spPr>
          <a:xfrm>
            <a:off x="466722" y="586855"/>
            <a:ext cx="3201366" cy="3387497"/>
          </a:xfrm>
        </p:spPr>
        <p:txBody>
          <a:bodyPr anchor="b">
            <a:normAutofit/>
          </a:bodyPr>
          <a:lstStyle/>
          <a:p>
            <a:pPr algn="r"/>
            <a:r>
              <a:rPr lang="es-ES" sz="4000" dirty="0">
                <a:solidFill>
                  <a:schemeClr val="bg1"/>
                </a:solidFill>
                <a:latin typeface="Book Antiqua"/>
              </a:rPr>
              <a:t>Introducción</a:t>
            </a:r>
            <a:endParaRPr lang="es-ES" sz="4000" dirty="0">
              <a:solidFill>
                <a:schemeClr val="bg1"/>
              </a:solidFill>
            </a:endParaRPr>
          </a:p>
        </p:txBody>
      </p:sp>
      <p:sp>
        <p:nvSpPr>
          <p:cNvPr id="6" name="Marcador de número de diapositiva 1">
            <a:extLst>
              <a:ext uri="{FF2B5EF4-FFF2-40B4-BE49-F238E27FC236}">
                <a16:creationId xmlns:a16="http://schemas.microsoft.com/office/drawing/2014/main" id="{7250A280-D8F1-DFAE-A94F-E4AA2C4B8FC5}"/>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3</a:t>
            </a:fld>
            <a:endParaRPr lang="es-ES" dirty="0">
              <a:solidFill>
                <a:schemeClr val="tx1">
                  <a:lumMod val="65000"/>
                  <a:lumOff val="35000"/>
                </a:schemeClr>
              </a:solidFill>
            </a:endParaRPr>
          </a:p>
        </p:txBody>
      </p:sp>
    </p:spTree>
    <p:extLst>
      <p:ext uri="{BB962C8B-B14F-4D97-AF65-F5344CB8AC3E}">
        <p14:creationId xmlns:p14="http://schemas.microsoft.com/office/powerpoint/2010/main" val="245434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EE3E563-67F3-E7A8-860E-755FEE03C247}"/>
              </a:ext>
            </a:extLst>
          </p:cNvPr>
          <p:cNvSpPr txBox="1">
            <a:spLocks/>
          </p:cNvSpPr>
          <p:nvPr/>
        </p:nvSpPr>
        <p:spPr>
          <a:xfrm>
            <a:off x="752819" y="342001"/>
            <a:ext cx="5749581"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1. Motivación y Objetivos</a:t>
            </a:r>
            <a:endParaRPr lang="es-ES" sz="3600" dirty="0">
              <a:solidFill>
                <a:schemeClr val="accent1">
                  <a:lumMod val="75000"/>
                </a:schemeClr>
              </a:solidFill>
              <a:cs typeface="Calibri Light" panose="020F0302020204030204"/>
            </a:endParaRPr>
          </a:p>
        </p:txBody>
      </p:sp>
      <p:sp>
        <p:nvSpPr>
          <p:cNvPr id="10" name="Rectángulo 9">
            <a:extLst>
              <a:ext uri="{FF2B5EF4-FFF2-40B4-BE49-F238E27FC236}">
                <a16:creationId xmlns:a16="http://schemas.microsoft.com/office/drawing/2014/main" id="{47FAA1E9-5C08-2239-B44A-25D934BFF9AD}"/>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62B9EF69-54E2-D028-CD0B-2BC482DE9DAC}"/>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2" name="Imagen 11" descr="Logotipo&#10;&#10;Descripción generada automáticamente">
            <a:extLst>
              <a:ext uri="{FF2B5EF4-FFF2-40B4-BE49-F238E27FC236}">
                <a16:creationId xmlns:a16="http://schemas.microsoft.com/office/drawing/2014/main" id="{D270E361-92F1-E34B-3A52-D65502B5F347}"/>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3" name="Marcador de pie de página 11">
            <a:extLst>
              <a:ext uri="{FF2B5EF4-FFF2-40B4-BE49-F238E27FC236}">
                <a16:creationId xmlns:a16="http://schemas.microsoft.com/office/drawing/2014/main" id="{DEDCDDA5-811C-2683-5B82-8903BD216E9D}"/>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1. Introducción</a:t>
            </a:r>
          </a:p>
        </p:txBody>
      </p:sp>
      <p:sp>
        <p:nvSpPr>
          <p:cNvPr id="14" name="Marcador de número de diapositiva 1">
            <a:extLst>
              <a:ext uri="{FF2B5EF4-FFF2-40B4-BE49-F238E27FC236}">
                <a16:creationId xmlns:a16="http://schemas.microsoft.com/office/drawing/2014/main" id="{4E1EA8C5-43F6-D58D-F05F-1F4C77D68A62}"/>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4</a:t>
            </a:fld>
            <a:endParaRPr lang="es-ES" dirty="0">
              <a:solidFill>
                <a:schemeClr val="tx1">
                  <a:lumMod val="65000"/>
                  <a:lumOff val="35000"/>
                </a:schemeClr>
              </a:solidFill>
            </a:endParaRPr>
          </a:p>
        </p:txBody>
      </p:sp>
      <p:sp>
        <p:nvSpPr>
          <p:cNvPr id="2" name="Subtítulo 2">
            <a:extLst>
              <a:ext uri="{FF2B5EF4-FFF2-40B4-BE49-F238E27FC236}">
                <a16:creationId xmlns:a16="http://schemas.microsoft.com/office/drawing/2014/main" id="{0CE9FC9C-47AD-8C89-1FAC-0FAC564D9706}"/>
              </a:ext>
            </a:extLst>
          </p:cNvPr>
          <p:cNvSpPr>
            <a:spLocks noGrp="1"/>
          </p:cNvSpPr>
          <p:nvPr>
            <p:ph type="subTitle" idx="1"/>
          </p:nvPr>
        </p:nvSpPr>
        <p:spPr>
          <a:xfrm>
            <a:off x="1325997" y="2966531"/>
            <a:ext cx="3171343" cy="462470"/>
          </a:xfrm>
        </p:spPr>
        <p:txBody>
          <a:bodyPr vert="horz" lIns="91440" tIns="45720" rIns="91440" bIns="45720" rtlCol="0" anchor="t">
            <a:normAutofit/>
          </a:bodyPr>
          <a:lstStyle/>
          <a:p>
            <a:pPr algn="l"/>
            <a:r>
              <a:rPr lang="es-ES" sz="1800" dirty="0">
                <a:cs typeface="Calibri"/>
              </a:rPr>
              <a:t>Participación en la competición</a:t>
            </a:r>
          </a:p>
        </p:txBody>
      </p:sp>
      <p:sp>
        <p:nvSpPr>
          <p:cNvPr id="3" name="CuadroTexto 2">
            <a:extLst>
              <a:ext uri="{FF2B5EF4-FFF2-40B4-BE49-F238E27FC236}">
                <a16:creationId xmlns:a16="http://schemas.microsoft.com/office/drawing/2014/main" id="{63D86AEB-9319-1FDE-9054-AEA6C90410BD}"/>
              </a:ext>
            </a:extLst>
          </p:cNvPr>
          <p:cNvSpPr txBox="1"/>
          <p:nvPr/>
        </p:nvSpPr>
        <p:spPr>
          <a:xfrm>
            <a:off x="1967185" y="1690688"/>
            <a:ext cx="188896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Motivación Personal</a:t>
            </a:r>
          </a:p>
        </p:txBody>
      </p:sp>
      <p:sp>
        <p:nvSpPr>
          <p:cNvPr id="4" name="CuadroTexto 3">
            <a:extLst>
              <a:ext uri="{FF2B5EF4-FFF2-40B4-BE49-F238E27FC236}">
                <a16:creationId xmlns:a16="http://schemas.microsoft.com/office/drawing/2014/main" id="{9D582E2E-862D-9DFF-DDEE-99F11D0CDF5C}"/>
              </a:ext>
            </a:extLst>
          </p:cNvPr>
          <p:cNvSpPr txBox="1"/>
          <p:nvPr/>
        </p:nvSpPr>
        <p:spPr>
          <a:xfrm>
            <a:off x="8153400" y="1690688"/>
            <a:ext cx="2071414"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Objetivos del proyecto</a:t>
            </a:r>
          </a:p>
        </p:txBody>
      </p:sp>
      <p:sp>
        <p:nvSpPr>
          <p:cNvPr id="7" name="Subtítulo 2">
            <a:extLst>
              <a:ext uri="{FF2B5EF4-FFF2-40B4-BE49-F238E27FC236}">
                <a16:creationId xmlns:a16="http://schemas.microsoft.com/office/drawing/2014/main" id="{C2490C06-DA4B-1C3E-A729-27E400E16213}"/>
              </a:ext>
            </a:extLst>
          </p:cNvPr>
          <p:cNvSpPr txBox="1">
            <a:spLocks/>
          </p:cNvSpPr>
          <p:nvPr/>
        </p:nvSpPr>
        <p:spPr>
          <a:xfrm>
            <a:off x="1325997" y="3429000"/>
            <a:ext cx="3171343" cy="6432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dirty="0">
                <a:cs typeface="Calibri"/>
              </a:rPr>
              <a:t>Mejorar el proyecto realizado, obteniendo mejores resultados</a:t>
            </a:r>
          </a:p>
        </p:txBody>
      </p:sp>
      <p:sp>
        <p:nvSpPr>
          <p:cNvPr id="9" name="Subtítulo 2">
            <a:extLst>
              <a:ext uri="{FF2B5EF4-FFF2-40B4-BE49-F238E27FC236}">
                <a16:creationId xmlns:a16="http://schemas.microsoft.com/office/drawing/2014/main" id="{0E4E79D0-0D83-3674-BD50-F54E08A03F7C}"/>
              </a:ext>
            </a:extLst>
          </p:cNvPr>
          <p:cNvSpPr txBox="1">
            <a:spLocks/>
          </p:cNvSpPr>
          <p:nvPr/>
        </p:nvSpPr>
        <p:spPr>
          <a:xfrm>
            <a:off x="7142115" y="2966529"/>
            <a:ext cx="4093984" cy="46247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dirty="0">
                <a:cs typeface="Calibri"/>
              </a:rPr>
              <a:t>Creación de modelo de Machine Learning</a:t>
            </a:r>
          </a:p>
        </p:txBody>
      </p:sp>
      <p:sp>
        <p:nvSpPr>
          <p:cNvPr id="15" name="Subtítulo 2">
            <a:extLst>
              <a:ext uri="{FF2B5EF4-FFF2-40B4-BE49-F238E27FC236}">
                <a16:creationId xmlns:a16="http://schemas.microsoft.com/office/drawing/2014/main" id="{B3A48D36-5167-BA78-1663-5684A02B9259}"/>
              </a:ext>
            </a:extLst>
          </p:cNvPr>
          <p:cNvSpPr txBox="1">
            <a:spLocks/>
          </p:cNvSpPr>
          <p:nvPr/>
        </p:nvSpPr>
        <p:spPr>
          <a:xfrm>
            <a:off x="7142115" y="3423501"/>
            <a:ext cx="4093984" cy="6432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dirty="0">
                <a:cs typeface="Calibri"/>
              </a:rPr>
              <a:t>Optimización de la producción de uva</a:t>
            </a:r>
          </a:p>
        </p:txBody>
      </p:sp>
    </p:spTree>
    <p:extLst>
      <p:ext uri="{BB962C8B-B14F-4D97-AF65-F5344CB8AC3E}">
        <p14:creationId xmlns:p14="http://schemas.microsoft.com/office/powerpoint/2010/main" val="24463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build="p"/>
      <p:bldP spid="9" grpId="0" build="p"/>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6C6D711-E2C8-7C72-5B39-680A2115C248}"/>
              </a:ext>
            </a:extLst>
          </p:cNvPr>
          <p:cNvSpPr>
            <a:spLocks noGrp="1"/>
          </p:cNvSpPr>
          <p:nvPr>
            <p:ph type="title"/>
          </p:nvPr>
        </p:nvSpPr>
        <p:spPr>
          <a:xfrm>
            <a:off x="466722" y="586855"/>
            <a:ext cx="3201366" cy="3387497"/>
          </a:xfrm>
        </p:spPr>
        <p:txBody>
          <a:bodyPr anchor="b">
            <a:normAutofit/>
          </a:bodyPr>
          <a:lstStyle/>
          <a:p>
            <a:pPr algn="r"/>
            <a:r>
              <a:rPr lang="es-ES" sz="4000" dirty="0">
                <a:solidFill>
                  <a:schemeClr val="bg1"/>
                </a:solidFill>
                <a:latin typeface="Book Antiqua"/>
              </a:rPr>
              <a:t>Trabajo Realizado</a:t>
            </a:r>
            <a:endParaRPr lang="es-ES" sz="4000" dirty="0">
              <a:solidFill>
                <a:schemeClr val="bg1"/>
              </a:solidFill>
            </a:endParaRPr>
          </a:p>
        </p:txBody>
      </p:sp>
      <p:sp>
        <p:nvSpPr>
          <p:cNvPr id="6" name="Marcador de número de diapositiva 1">
            <a:extLst>
              <a:ext uri="{FF2B5EF4-FFF2-40B4-BE49-F238E27FC236}">
                <a16:creationId xmlns:a16="http://schemas.microsoft.com/office/drawing/2014/main" id="{7465E7C1-D892-E5BD-5F8E-AE70BD228E23}"/>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5</a:t>
            </a:fld>
            <a:endParaRPr lang="es-ES" dirty="0">
              <a:solidFill>
                <a:schemeClr val="tx1">
                  <a:lumMod val="65000"/>
                  <a:lumOff val="35000"/>
                </a:schemeClr>
              </a:solidFill>
            </a:endParaRPr>
          </a:p>
        </p:txBody>
      </p:sp>
    </p:spTree>
    <p:extLst>
      <p:ext uri="{BB962C8B-B14F-4D97-AF65-F5344CB8AC3E}">
        <p14:creationId xmlns:p14="http://schemas.microsoft.com/office/powerpoint/2010/main" val="385706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D2D1418-7372-F8E8-2668-0A56D9CCBE0F}"/>
              </a:ext>
            </a:extLst>
          </p:cNvPr>
          <p:cNvSpPr txBox="1">
            <a:spLocks/>
          </p:cNvSpPr>
          <p:nvPr/>
        </p:nvSpPr>
        <p:spPr>
          <a:xfrm>
            <a:off x="752819" y="342001"/>
            <a:ext cx="6874996"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2.1 Preparación de los datos </a:t>
            </a:r>
            <a:endParaRPr lang="es-ES" dirty="0">
              <a:cs typeface="Calibri Light" panose="020F0302020204030204"/>
            </a:endParaRPr>
          </a:p>
        </p:txBody>
      </p:sp>
      <p:sp>
        <p:nvSpPr>
          <p:cNvPr id="3" name="Rectángulo 2">
            <a:extLst>
              <a:ext uri="{FF2B5EF4-FFF2-40B4-BE49-F238E27FC236}">
                <a16:creationId xmlns:a16="http://schemas.microsoft.com/office/drawing/2014/main" id="{1AC8E216-5CA3-7DBC-311A-D97D42ACF105}"/>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D8879EF6-3DD8-6D69-8D9D-A6DF9B7B9B92}"/>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6" name="Imagen 5" descr="Logotipo&#10;&#10;Descripción generada automáticamente">
            <a:extLst>
              <a:ext uri="{FF2B5EF4-FFF2-40B4-BE49-F238E27FC236}">
                <a16:creationId xmlns:a16="http://schemas.microsoft.com/office/drawing/2014/main" id="{61625124-1B8C-1DCC-76A6-70C924FD9352}"/>
              </a:ext>
            </a:extLst>
          </p:cNvPr>
          <p:cNvPicPr>
            <a:picLocks noChangeAspect="1"/>
          </p:cNvPicPr>
          <p:nvPr/>
        </p:nvPicPr>
        <p:blipFill>
          <a:blip r:embed="rId4"/>
          <a:stretch>
            <a:fillRect/>
          </a:stretch>
        </p:blipFill>
        <p:spPr>
          <a:xfrm>
            <a:off x="164141" y="6315276"/>
            <a:ext cx="1406232" cy="516351"/>
          </a:xfrm>
          <a:prstGeom prst="rect">
            <a:avLst/>
          </a:prstGeom>
        </p:spPr>
      </p:pic>
      <p:sp>
        <p:nvSpPr>
          <p:cNvPr id="8" name="Marcador de pie de página 11">
            <a:extLst>
              <a:ext uri="{FF2B5EF4-FFF2-40B4-BE49-F238E27FC236}">
                <a16:creationId xmlns:a16="http://schemas.microsoft.com/office/drawing/2014/main" id="{8B876EEA-E407-8225-7E97-CECE7377BB71}"/>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2. Trabajo Realizado</a:t>
            </a:r>
          </a:p>
        </p:txBody>
      </p:sp>
      <p:sp>
        <p:nvSpPr>
          <p:cNvPr id="9" name="Marcador de número de diapositiva 1">
            <a:extLst>
              <a:ext uri="{FF2B5EF4-FFF2-40B4-BE49-F238E27FC236}">
                <a16:creationId xmlns:a16="http://schemas.microsoft.com/office/drawing/2014/main" id="{297B8B16-F87C-6771-F254-ADC7A53B543A}"/>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6</a:t>
            </a:fld>
            <a:endParaRPr lang="es-ES" dirty="0">
              <a:solidFill>
                <a:schemeClr val="tx1">
                  <a:lumMod val="65000"/>
                  <a:lumOff val="35000"/>
                </a:schemeClr>
              </a:solidFill>
            </a:endParaRPr>
          </a:p>
        </p:txBody>
      </p:sp>
      <p:sp>
        <p:nvSpPr>
          <p:cNvPr id="10" name="CuadroTexto 9">
            <a:extLst>
              <a:ext uri="{FF2B5EF4-FFF2-40B4-BE49-F238E27FC236}">
                <a16:creationId xmlns:a16="http://schemas.microsoft.com/office/drawing/2014/main" id="{930025B2-7B14-940F-2B38-122C2AFB165C}"/>
              </a:ext>
            </a:extLst>
          </p:cNvPr>
          <p:cNvSpPr txBox="1"/>
          <p:nvPr/>
        </p:nvSpPr>
        <p:spPr>
          <a:xfrm>
            <a:off x="1154231" y="2237829"/>
            <a:ext cx="4125174" cy="2308324"/>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Courier New" panose="02070309020205020404" pitchFamily="49" charset="0"/>
              <a:buChar char="o"/>
            </a:pPr>
            <a:r>
              <a:rPr lang="es-ES" dirty="0"/>
              <a:t>Inspección inicial de los datos.</a:t>
            </a:r>
          </a:p>
          <a:p>
            <a:pPr marL="342900" indent="-342900">
              <a:buFont typeface="Courier New" panose="02070309020205020404" pitchFamily="49" charset="0"/>
              <a:buChar char="o"/>
            </a:pPr>
            <a:endParaRPr lang="es-ES" dirty="0"/>
          </a:p>
          <a:p>
            <a:pPr marL="342900" indent="-342900">
              <a:buFont typeface="Courier New" panose="02070309020205020404" pitchFamily="49" charset="0"/>
              <a:buChar char="o"/>
            </a:pPr>
            <a:r>
              <a:rPr lang="es-ES" dirty="0"/>
              <a:t>Observar los tipos.</a:t>
            </a:r>
          </a:p>
          <a:p>
            <a:pPr marL="342900" indent="-342900">
              <a:buFont typeface="Courier New" panose="02070309020205020404" pitchFamily="49" charset="0"/>
              <a:buChar char="o"/>
            </a:pPr>
            <a:endParaRPr lang="es-ES" dirty="0"/>
          </a:p>
          <a:p>
            <a:pPr marL="342900" indent="-342900">
              <a:buFont typeface="Courier New" panose="02070309020205020404" pitchFamily="49" charset="0"/>
              <a:buChar char="o"/>
            </a:pPr>
            <a:r>
              <a:rPr lang="es-ES" dirty="0"/>
              <a:t>Ajuste de formatos.</a:t>
            </a:r>
          </a:p>
          <a:p>
            <a:pPr marL="342900" indent="-342900">
              <a:buFont typeface="Courier New" panose="02070309020205020404" pitchFamily="49" charset="0"/>
              <a:buChar char="o"/>
            </a:pPr>
            <a:endParaRPr lang="es-ES" dirty="0"/>
          </a:p>
          <a:p>
            <a:pPr marL="342900" indent="-342900">
              <a:buFont typeface="Courier New" panose="02070309020205020404" pitchFamily="49" charset="0"/>
              <a:buChar char="o"/>
            </a:pPr>
            <a:r>
              <a:rPr lang="es-ES" dirty="0"/>
              <a:t>Corrección y estandarización de valores.</a:t>
            </a:r>
          </a:p>
        </p:txBody>
      </p:sp>
      <p:pic>
        <p:nvPicPr>
          <p:cNvPr id="2" name="Imagen 1">
            <a:extLst>
              <a:ext uri="{FF2B5EF4-FFF2-40B4-BE49-F238E27FC236}">
                <a16:creationId xmlns:a16="http://schemas.microsoft.com/office/drawing/2014/main" id="{89376B62-8B61-7DF1-9696-1B1F2A37D4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8047" y="1976638"/>
            <a:ext cx="2830706" cy="2830706"/>
          </a:xfrm>
          <a:prstGeom prst="rect">
            <a:avLst/>
          </a:prstGeom>
        </p:spPr>
      </p:pic>
    </p:spTree>
    <p:extLst>
      <p:ext uri="{BB962C8B-B14F-4D97-AF65-F5344CB8AC3E}">
        <p14:creationId xmlns:p14="http://schemas.microsoft.com/office/powerpoint/2010/main" val="92312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071F11A3-6FE7-3CEE-3421-D765EDF9F0C3}"/>
              </a:ext>
            </a:extLst>
          </p:cNvPr>
          <p:cNvSpPr txBox="1">
            <a:spLocks/>
          </p:cNvSpPr>
          <p:nvPr/>
        </p:nvSpPr>
        <p:spPr>
          <a:xfrm>
            <a:off x="752819" y="342001"/>
            <a:ext cx="6015304"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2.2 Análisis Exploratorio</a:t>
            </a:r>
            <a:endParaRPr lang="es-ES" dirty="0">
              <a:cs typeface="Calibri Light" panose="020F0302020204030204"/>
            </a:endParaRPr>
          </a:p>
        </p:txBody>
      </p:sp>
      <p:sp>
        <p:nvSpPr>
          <p:cNvPr id="2" name="CuadroTexto 1">
            <a:extLst>
              <a:ext uri="{FF2B5EF4-FFF2-40B4-BE49-F238E27FC236}">
                <a16:creationId xmlns:a16="http://schemas.microsoft.com/office/drawing/2014/main" id="{6E651CB1-B91C-DFA5-3F13-BA3DA6F7B1EA}"/>
              </a:ext>
            </a:extLst>
          </p:cNvPr>
          <p:cNvSpPr txBox="1"/>
          <p:nvPr/>
        </p:nvSpPr>
        <p:spPr>
          <a:xfrm>
            <a:off x="2769299" y="1690688"/>
            <a:ext cx="848146"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Utilidad</a:t>
            </a:r>
          </a:p>
        </p:txBody>
      </p:sp>
      <p:sp>
        <p:nvSpPr>
          <p:cNvPr id="3" name="CuadroTexto 2">
            <a:extLst>
              <a:ext uri="{FF2B5EF4-FFF2-40B4-BE49-F238E27FC236}">
                <a16:creationId xmlns:a16="http://schemas.microsoft.com/office/drawing/2014/main" id="{42C977C9-9920-E6DD-8606-8C5BF0B8ADCD}"/>
              </a:ext>
            </a:extLst>
          </p:cNvPr>
          <p:cNvSpPr txBox="1"/>
          <p:nvPr/>
        </p:nvSpPr>
        <p:spPr>
          <a:xfrm>
            <a:off x="1130785" y="2253460"/>
            <a:ext cx="4238384" cy="1477328"/>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Courier New" panose="02070309020205020404" pitchFamily="49" charset="0"/>
              <a:buChar char="o"/>
            </a:pPr>
            <a:r>
              <a:rPr lang="es-ES" dirty="0"/>
              <a:t>Obtener información relevante</a:t>
            </a:r>
          </a:p>
          <a:p>
            <a:pPr marL="342900" indent="-342900">
              <a:buFont typeface="Courier New" panose="02070309020205020404" pitchFamily="49" charset="0"/>
              <a:buChar char="o"/>
            </a:pPr>
            <a:endParaRPr lang="es-ES" dirty="0"/>
          </a:p>
          <a:p>
            <a:pPr marL="342900" indent="-342900">
              <a:buFont typeface="Courier New" panose="02070309020205020404" pitchFamily="49" charset="0"/>
              <a:buChar char="o"/>
            </a:pPr>
            <a:r>
              <a:rPr lang="es-ES" dirty="0"/>
              <a:t>Detectar posibles errores</a:t>
            </a:r>
          </a:p>
          <a:p>
            <a:pPr marL="342900" indent="-342900">
              <a:buFont typeface="Courier New" panose="02070309020205020404" pitchFamily="49" charset="0"/>
              <a:buChar char="o"/>
            </a:pPr>
            <a:endParaRPr lang="es-ES" dirty="0"/>
          </a:p>
          <a:p>
            <a:pPr marL="342900" indent="-342900">
              <a:buFont typeface="Courier New" panose="02070309020205020404" pitchFamily="49" charset="0"/>
              <a:buChar char="o"/>
            </a:pPr>
            <a:r>
              <a:rPr lang="es-ES" dirty="0"/>
              <a:t>Utiliza dos instrumentos fundamentales</a:t>
            </a:r>
          </a:p>
        </p:txBody>
      </p:sp>
      <p:sp>
        <p:nvSpPr>
          <p:cNvPr id="10" name="Rectángulo 9">
            <a:extLst>
              <a:ext uri="{FF2B5EF4-FFF2-40B4-BE49-F238E27FC236}">
                <a16:creationId xmlns:a16="http://schemas.microsoft.com/office/drawing/2014/main" id="{02A9B3BB-49AB-80CF-FEF6-7E47B834A98A}"/>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0EC6B7D6-4C66-1C70-684E-70B503F2EEBA}"/>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3" name="Imagen 12" descr="Logotipo&#10;&#10;Descripción generada automáticamente">
            <a:extLst>
              <a:ext uri="{FF2B5EF4-FFF2-40B4-BE49-F238E27FC236}">
                <a16:creationId xmlns:a16="http://schemas.microsoft.com/office/drawing/2014/main" id="{CD8EA769-161E-523D-A4EE-64FAC0257864}"/>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4" name="Marcador de pie de página 11">
            <a:extLst>
              <a:ext uri="{FF2B5EF4-FFF2-40B4-BE49-F238E27FC236}">
                <a16:creationId xmlns:a16="http://schemas.microsoft.com/office/drawing/2014/main" id="{6249A220-5F33-50D2-3CA4-A78052713117}"/>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2. Trabajo Realizado</a:t>
            </a:r>
          </a:p>
        </p:txBody>
      </p:sp>
      <p:sp>
        <p:nvSpPr>
          <p:cNvPr id="15" name="Marcador de número de diapositiva 1">
            <a:extLst>
              <a:ext uri="{FF2B5EF4-FFF2-40B4-BE49-F238E27FC236}">
                <a16:creationId xmlns:a16="http://schemas.microsoft.com/office/drawing/2014/main" id="{17CEE9FB-D616-898D-1687-BF848BBAAB6C}"/>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7</a:t>
            </a:fld>
            <a:endParaRPr lang="es-ES" dirty="0">
              <a:solidFill>
                <a:schemeClr val="tx1">
                  <a:lumMod val="65000"/>
                  <a:lumOff val="35000"/>
                </a:schemeClr>
              </a:solidFill>
            </a:endParaRPr>
          </a:p>
        </p:txBody>
      </p:sp>
      <p:sp>
        <p:nvSpPr>
          <p:cNvPr id="4" name="CuadroTexto 3">
            <a:extLst>
              <a:ext uri="{FF2B5EF4-FFF2-40B4-BE49-F238E27FC236}">
                <a16:creationId xmlns:a16="http://schemas.microsoft.com/office/drawing/2014/main" id="{1B319208-1314-94B7-6609-248C9CBDF5BE}"/>
              </a:ext>
            </a:extLst>
          </p:cNvPr>
          <p:cNvSpPr txBox="1"/>
          <p:nvPr/>
        </p:nvSpPr>
        <p:spPr>
          <a:xfrm>
            <a:off x="8518769" y="1690688"/>
            <a:ext cx="171156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600" dirty="0">
                <a:solidFill>
                  <a:schemeClr val="tx1"/>
                </a:solidFill>
              </a:rPr>
              <a:t>Gráficas Utilizadas</a:t>
            </a:r>
          </a:p>
        </p:txBody>
      </p:sp>
      <p:pic>
        <p:nvPicPr>
          <p:cNvPr id="6" name="Imagen 5">
            <a:extLst>
              <a:ext uri="{FF2B5EF4-FFF2-40B4-BE49-F238E27FC236}">
                <a16:creationId xmlns:a16="http://schemas.microsoft.com/office/drawing/2014/main" id="{85BD36C1-937C-F6BE-A2AE-C705FE9BF647}"/>
              </a:ext>
            </a:extLst>
          </p:cNvPr>
          <p:cNvPicPr>
            <a:picLocks noChangeAspect="1"/>
          </p:cNvPicPr>
          <p:nvPr/>
        </p:nvPicPr>
        <p:blipFill>
          <a:blip r:embed="rId5"/>
          <a:stretch>
            <a:fillRect/>
          </a:stretch>
        </p:blipFill>
        <p:spPr>
          <a:xfrm>
            <a:off x="6096000" y="2795700"/>
            <a:ext cx="2847491" cy="2829450"/>
          </a:xfrm>
          <a:prstGeom prst="rect">
            <a:avLst/>
          </a:prstGeom>
        </p:spPr>
      </p:pic>
      <p:pic>
        <p:nvPicPr>
          <p:cNvPr id="8" name="Imagen 7">
            <a:extLst>
              <a:ext uri="{FF2B5EF4-FFF2-40B4-BE49-F238E27FC236}">
                <a16:creationId xmlns:a16="http://schemas.microsoft.com/office/drawing/2014/main" id="{99D7510B-02D3-5236-CBD2-F1E468270850}"/>
              </a:ext>
            </a:extLst>
          </p:cNvPr>
          <p:cNvPicPr>
            <a:picLocks noChangeAspect="1"/>
          </p:cNvPicPr>
          <p:nvPr/>
        </p:nvPicPr>
        <p:blipFill rotWithShape="1">
          <a:blip r:embed="rId6"/>
          <a:srcRect l="19478" b="23724"/>
          <a:stretch/>
        </p:blipFill>
        <p:spPr>
          <a:xfrm>
            <a:off x="9284677" y="2795700"/>
            <a:ext cx="2673592" cy="2104546"/>
          </a:xfrm>
          <a:prstGeom prst="rect">
            <a:avLst/>
          </a:prstGeom>
        </p:spPr>
      </p:pic>
      <p:sp>
        <p:nvSpPr>
          <p:cNvPr id="9" name="CuadroTexto 8">
            <a:extLst>
              <a:ext uri="{FF2B5EF4-FFF2-40B4-BE49-F238E27FC236}">
                <a16:creationId xmlns:a16="http://schemas.microsoft.com/office/drawing/2014/main" id="{FC9EDE47-E17D-670B-BD26-E147A0A9A795}"/>
              </a:ext>
            </a:extLst>
          </p:cNvPr>
          <p:cNvSpPr txBox="1"/>
          <p:nvPr/>
        </p:nvSpPr>
        <p:spPr>
          <a:xfrm>
            <a:off x="7589103" y="2187917"/>
            <a:ext cx="3032370" cy="369332"/>
          </a:xfrm>
          <a:prstGeom prst="rect">
            <a:avLst/>
          </a:prstGeom>
          <a:noFill/>
        </p:spPr>
        <p:txBody>
          <a:bodyPr wrap="square" rtlCol="0">
            <a:spAutoFit/>
          </a:bodyPr>
          <a:lstStyle/>
          <a:p>
            <a:r>
              <a:rPr lang="es-ES" dirty="0"/>
              <a:t>Correlación entre las variables</a:t>
            </a:r>
          </a:p>
        </p:txBody>
      </p:sp>
      <p:grpSp>
        <p:nvGrpSpPr>
          <p:cNvPr id="17" name="Grupo 16">
            <a:extLst>
              <a:ext uri="{FF2B5EF4-FFF2-40B4-BE49-F238E27FC236}">
                <a16:creationId xmlns:a16="http://schemas.microsoft.com/office/drawing/2014/main" id="{BE139631-63E3-4C4E-FE12-7E5047CE8201}"/>
              </a:ext>
            </a:extLst>
          </p:cNvPr>
          <p:cNvGrpSpPr/>
          <p:nvPr/>
        </p:nvGrpSpPr>
        <p:grpSpPr>
          <a:xfrm>
            <a:off x="6698638" y="2795700"/>
            <a:ext cx="4813300" cy="2570518"/>
            <a:chOff x="0" y="0"/>
            <a:chExt cx="7265011" cy="3866012"/>
          </a:xfrm>
        </p:grpSpPr>
        <p:pic>
          <p:nvPicPr>
            <p:cNvPr id="19" name="Imagen 18">
              <a:extLst>
                <a:ext uri="{FF2B5EF4-FFF2-40B4-BE49-F238E27FC236}">
                  <a16:creationId xmlns:a16="http://schemas.microsoft.com/office/drawing/2014/main" id="{009CB4BA-1F73-84BD-D68B-647405CCBF9C}"/>
                </a:ext>
              </a:extLst>
            </p:cNvPr>
            <p:cNvPicPr>
              <a:picLocks noChangeAspect="1"/>
            </p:cNvPicPr>
            <p:nvPr/>
          </p:nvPicPr>
          <p:blipFill>
            <a:blip r:embed="rId7" cstate="print"/>
            <a:srcRect/>
            <a:stretch>
              <a:fillRect/>
            </a:stretch>
          </p:blipFill>
          <p:spPr bwMode="auto">
            <a:xfrm>
              <a:off x="0" y="0"/>
              <a:ext cx="2399665" cy="1341755"/>
            </a:xfrm>
            <a:prstGeom prst="rect">
              <a:avLst/>
            </a:prstGeom>
            <a:noFill/>
            <a:ln>
              <a:noFill/>
            </a:ln>
          </p:spPr>
        </p:pic>
        <p:pic>
          <p:nvPicPr>
            <p:cNvPr id="20" name="Imagen 19">
              <a:extLst>
                <a:ext uri="{FF2B5EF4-FFF2-40B4-BE49-F238E27FC236}">
                  <a16:creationId xmlns:a16="http://schemas.microsoft.com/office/drawing/2014/main" id="{466CE220-99AE-7620-9033-84D0DDA2299E}"/>
                </a:ext>
              </a:extLst>
            </p:cNvPr>
            <p:cNvPicPr>
              <a:picLocks noChangeAspect="1"/>
            </p:cNvPicPr>
            <p:nvPr/>
          </p:nvPicPr>
          <p:blipFill>
            <a:blip r:embed="rId8" cstate="print"/>
            <a:srcRect/>
            <a:stretch>
              <a:fillRect/>
            </a:stretch>
          </p:blipFill>
          <p:spPr bwMode="auto">
            <a:xfrm>
              <a:off x="0" y="1250830"/>
              <a:ext cx="2399030" cy="1341120"/>
            </a:xfrm>
            <a:prstGeom prst="rect">
              <a:avLst/>
            </a:prstGeom>
            <a:noFill/>
            <a:ln>
              <a:noFill/>
            </a:ln>
          </p:spPr>
        </p:pic>
        <p:pic>
          <p:nvPicPr>
            <p:cNvPr id="21" name="Imagen 20">
              <a:extLst>
                <a:ext uri="{FF2B5EF4-FFF2-40B4-BE49-F238E27FC236}">
                  <a16:creationId xmlns:a16="http://schemas.microsoft.com/office/drawing/2014/main" id="{D2F6075E-9C38-2849-7077-4EB8B8443AD8}"/>
                </a:ext>
              </a:extLst>
            </p:cNvPr>
            <p:cNvPicPr>
              <a:picLocks noChangeAspect="1"/>
            </p:cNvPicPr>
            <p:nvPr/>
          </p:nvPicPr>
          <p:blipFill>
            <a:blip r:embed="rId9" cstate="print"/>
            <a:srcRect/>
            <a:stretch>
              <a:fillRect/>
            </a:stretch>
          </p:blipFill>
          <p:spPr bwMode="auto">
            <a:xfrm>
              <a:off x="0" y="2510287"/>
              <a:ext cx="2382520" cy="1348740"/>
            </a:xfrm>
            <a:prstGeom prst="rect">
              <a:avLst/>
            </a:prstGeom>
            <a:noFill/>
            <a:ln>
              <a:noFill/>
            </a:ln>
          </p:spPr>
        </p:pic>
        <p:pic>
          <p:nvPicPr>
            <p:cNvPr id="22" name="Imagen 21">
              <a:extLst>
                <a:ext uri="{FF2B5EF4-FFF2-40B4-BE49-F238E27FC236}">
                  <a16:creationId xmlns:a16="http://schemas.microsoft.com/office/drawing/2014/main" id="{35900BBD-209C-E57B-C5ED-98A9DCCC6ECA}"/>
                </a:ext>
              </a:extLst>
            </p:cNvPr>
            <p:cNvPicPr>
              <a:picLocks noChangeAspect="1"/>
            </p:cNvPicPr>
            <p:nvPr/>
          </p:nvPicPr>
          <p:blipFill>
            <a:blip r:embed="rId10" cstate="print"/>
            <a:srcRect/>
            <a:stretch>
              <a:fillRect/>
            </a:stretch>
          </p:blipFill>
          <p:spPr bwMode="auto">
            <a:xfrm>
              <a:off x="2406769" y="0"/>
              <a:ext cx="2437765" cy="1345565"/>
            </a:xfrm>
            <a:prstGeom prst="rect">
              <a:avLst/>
            </a:prstGeom>
            <a:noFill/>
            <a:ln>
              <a:noFill/>
            </a:ln>
          </p:spPr>
        </p:pic>
        <p:pic>
          <p:nvPicPr>
            <p:cNvPr id="23" name="Imagen 22">
              <a:extLst>
                <a:ext uri="{FF2B5EF4-FFF2-40B4-BE49-F238E27FC236}">
                  <a16:creationId xmlns:a16="http://schemas.microsoft.com/office/drawing/2014/main" id="{B33C31FD-E68F-6322-A088-F8111851007F}"/>
                </a:ext>
              </a:extLst>
            </p:cNvPr>
            <p:cNvPicPr>
              <a:picLocks noChangeAspect="1"/>
            </p:cNvPicPr>
            <p:nvPr/>
          </p:nvPicPr>
          <p:blipFill>
            <a:blip r:embed="rId11" cstate="print"/>
            <a:srcRect/>
            <a:stretch>
              <a:fillRect/>
            </a:stretch>
          </p:blipFill>
          <p:spPr bwMode="auto">
            <a:xfrm>
              <a:off x="2380890" y="1250830"/>
              <a:ext cx="2457450" cy="1374140"/>
            </a:xfrm>
            <a:prstGeom prst="rect">
              <a:avLst/>
            </a:prstGeom>
            <a:noFill/>
            <a:ln>
              <a:noFill/>
            </a:ln>
          </p:spPr>
        </p:pic>
        <p:pic>
          <p:nvPicPr>
            <p:cNvPr id="24" name="Imagen 23">
              <a:extLst>
                <a:ext uri="{FF2B5EF4-FFF2-40B4-BE49-F238E27FC236}">
                  <a16:creationId xmlns:a16="http://schemas.microsoft.com/office/drawing/2014/main" id="{90E7999E-1D36-AECA-A332-D4E26DF48603}"/>
                </a:ext>
              </a:extLst>
            </p:cNvPr>
            <p:cNvPicPr>
              <a:picLocks noChangeAspect="1"/>
            </p:cNvPicPr>
            <p:nvPr/>
          </p:nvPicPr>
          <p:blipFill>
            <a:blip r:embed="rId12" cstate="print"/>
            <a:srcRect/>
            <a:stretch>
              <a:fillRect/>
            </a:stretch>
          </p:blipFill>
          <p:spPr bwMode="auto">
            <a:xfrm>
              <a:off x="2432649" y="2510287"/>
              <a:ext cx="2425700" cy="1355725"/>
            </a:xfrm>
            <a:prstGeom prst="rect">
              <a:avLst/>
            </a:prstGeom>
            <a:noFill/>
            <a:ln>
              <a:noFill/>
            </a:ln>
          </p:spPr>
        </p:pic>
        <p:pic>
          <p:nvPicPr>
            <p:cNvPr id="25" name="Imagen 24">
              <a:extLst>
                <a:ext uri="{FF2B5EF4-FFF2-40B4-BE49-F238E27FC236}">
                  <a16:creationId xmlns:a16="http://schemas.microsoft.com/office/drawing/2014/main" id="{7540EAB3-9448-571D-72FE-ADC50D360AC5}"/>
                </a:ext>
              </a:extLst>
            </p:cNvPr>
            <p:cNvPicPr>
              <a:picLocks noChangeAspect="1"/>
            </p:cNvPicPr>
            <p:nvPr/>
          </p:nvPicPr>
          <p:blipFill rotWithShape="1">
            <a:blip r:embed="rId13" cstate="print"/>
            <a:srcRect t="1" b="7775"/>
            <a:stretch/>
          </p:blipFill>
          <p:spPr bwMode="auto">
            <a:xfrm>
              <a:off x="4839419" y="8627"/>
              <a:ext cx="2342515" cy="1207770"/>
            </a:xfrm>
            <a:prstGeom prst="rect">
              <a:avLst/>
            </a:prstGeom>
            <a:noFill/>
            <a:ln>
              <a:noFill/>
            </a:ln>
          </p:spPr>
        </p:pic>
        <p:pic>
          <p:nvPicPr>
            <p:cNvPr id="26" name="Imagen 25">
              <a:extLst>
                <a:ext uri="{FF2B5EF4-FFF2-40B4-BE49-F238E27FC236}">
                  <a16:creationId xmlns:a16="http://schemas.microsoft.com/office/drawing/2014/main" id="{327189B8-1C70-61DE-3A2F-8D47219E9E3E}"/>
                </a:ext>
              </a:extLst>
            </p:cNvPr>
            <p:cNvPicPr>
              <a:picLocks noChangeAspect="1"/>
            </p:cNvPicPr>
            <p:nvPr/>
          </p:nvPicPr>
          <p:blipFill>
            <a:blip r:embed="rId14" cstate="print"/>
            <a:srcRect/>
            <a:stretch>
              <a:fillRect/>
            </a:stretch>
          </p:blipFill>
          <p:spPr bwMode="auto">
            <a:xfrm>
              <a:off x="4822166" y="1250830"/>
              <a:ext cx="2442845" cy="1365885"/>
            </a:xfrm>
            <a:prstGeom prst="rect">
              <a:avLst/>
            </a:prstGeom>
            <a:noFill/>
            <a:ln>
              <a:noFill/>
            </a:ln>
          </p:spPr>
        </p:pic>
      </p:grpSp>
      <p:sp>
        <p:nvSpPr>
          <p:cNvPr id="27" name="CuadroTexto 26">
            <a:extLst>
              <a:ext uri="{FF2B5EF4-FFF2-40B4-BE49-F238E27FC236}">
                <a16:creationId xmlns:a16="http://schemas.microsoft.com/office/drawing/2014/main" id="{41361E2E-7222-EE1B-4164-DDEBE075E564}"/>
              </a:ext>
            </a:extLst>
          </p:cNvPr>
          <p:cNvSpPr txBox="1"/>
          <p:nvPr/>
        </p:nvSpPr>
        <p:spPr>
          <a:xfrm>
            <a:off x="7573937" y="2184207"/>
            <a:ext cx="3032370" cy="369332"/>
          </a:xfrm>
          <a:prstGeom prst="rect">
            <a:avLst/>
          </a:prstGeom>
          <a:noFill/>
        </p:spPr>
        <p:txBody>
          <a:bodyPr wrap="square" rtlCol="0">
            <a:spAutoFit/>
          </a:bodyPr>
          <a:lstStyle/>
          <a:p>
            <a:r>
              <a:rPr lang="es-ES" dirty="0"/>
              <a:t>Distribución de las variables</a:t>
            </a:r>
          </a:p>
        </p:txBody>
      </p:sp>
      <p:pic>
        <p:nvPicPr>
          <p:cNvPr id="29" name="Imagen 28">
            <a:extLst>
              <a:ext uri="{FF2B5EF4-FFF2-40B4-BE49-F238E27FC236}">
                <a16:creationId xmlns:a16="http://schemas.microsoft.com/office/drawing/2014/main" id="{3F462E26-CE78-39C4-F1AB-64A0621669BC}"/>
              </a:ext>
            </a:extLst>
          </p:cNvPr>
          <p:cNvPicPr>
            <a:picLocks noChangeAspect="1"/>
          </p:cNvPicPr>
          <p:nvPr/>
        </p:nvPicPr>
        <p:blipFill rotWithShape="1">
          <a:blip r:embed="rId15" cstate="print"/>
          <a:srcRect t="-1" b="66871"/>
          <a:stretch/>
        </p:blipFill>
        <p:spPr bwMode="auto">
          <a:xfrm>
            <a:off x="6604635" y="2808394"/>
            <a:ext cx="5018899" cy="2920204"/>
          </a:xfrm>
          <a:prstGeom prst="rect">
            <a:avLst/>
          </a:prstGeom>
          <a:noFill/>
          <a:ln>
            <a:noFill/>
          </a:ln>
        </p:spPr>
      </p:pic>
      <p:pic>
        <p:nvPicPr>
          <p:cNvPr id="32" name="Imagen 31">
            <a:extLst>
              <a:ext uri="{FF2B5EF4-FFF2-40B4-BE49-F238E27FC236}">
                <a16:creationId xmlns:a16="http://schemas.microsoft.com/office/drawing/2014/main" id="{8CA09BAF-C8C7-469A-A9B6-F394B8BD80DF}"/>
              </a:ext>
            </a:extLst>
          </p:cNvPr>
          <p:cNvPicPr>
            <a:picLocks noChangeAspect="1"/>
          </p:cNvPicPr>
          <p:nvPr/>
        </p:nvPicPr>
        <p:blipFill>
          <a:blip r:embed="rId16"/>
          <a:srcRect/>
          <a:stretch>
            <a:fillRect/>
          </a:stretch>
        </p:blipFill>
        <p:spPr bwMode="auto">
          <a:xfrm>
            <a:off x="7198101" y="3134303"/>
            <a:ext cx="3831590" cy="2341245"/>
          </a:xfrm>
          <a:prstGeom prst="rect">
            <a:avLst/>
          </a:prstGeom>
          <a:noFill/>
          <a:ln>
            <a:noFill/>
          </a:ln>
        </p:spPr>
      </p:pic>
      <p:sp>
        <p:nvSpPr>
          <p:cNvPr id="37" name="CuadroTexto 36">
            <a:extLst>
              <a:ext uri="{FF2B5EF4-FFF2-40B4-BE49-F238E27FC236}">
                <a16:creationId xmlns:a16="http://schemas.microsoft.com/office/drawing/2014/main" id="{EC2D390A-D83A-2E96-AE25-43123D21F7C1}"/>
              </a:ext>
            </a:extLst>
          </p:cNvPr>
          <p:cNvSpPr txBox="1"/>
          <p:nvPr/>
        </p:nvSpPr>
        <p:spPr>
          <a:xfrm>
            <a:off x="7589103" y="2180731"/>
            <a:ext cx="2939931" cy="369332"/>
          </a:xfrm>
          <a:prstGeom prst="rect">
            <a:avLst/>
          </a:prstGeom>
          <a:noFill/>
        </p:spPr>
        <p:txBody>
          <a:bodyPr wrap="square" rtlCol="0">
            <a:spAutoFit/>
          </a:bodyPr>
          <a:lstStyle/>
          <a:p>
            <a:r>
              <a:rPr lang="es-ES" dirty="0"/>
              <a:t>Distribución de la producción</a:t>
            </a:r>
          </a:p>
        </p:txBody>
      </p:sp>
      <p:grpSp>
        <p:nvGrpSpPr>
          <p:cNvPr id="39" name="Grupo 38">
            <a:extLst>
              <a:ext uri="{FF2B5EF4-FFF2-40B4-BE49-F238E27FC236}">
                <a16:creationId xmlns:a16="http://schemas.microsoft.com/office/drawing/2014/main" id="{CB6A2098-0C01-6600-A9D1-32D2F4015E5C}"/>
              </a:ext>
            </a:extLst>
          </p:cNvPr>
          <p:cNvGrpSpPr/>
          <p:nvPr/>
        </p:nvGrpSpPr>
        <p:grpSpPr>
          <a:xfrm>
            <a:off x="6335175" y="2708504"/>
            <a:ext cx="5509894" cy="3375613"/>
            <a:chOff x="0" y="0"/>
            <a:chExt cx="6424814" cy="4051762"/>
          </a:xfrm>
        </p:grpSpPr>
        <p:pic>
          <p:nvPicPr>
            <p:cNvPr id="41" name="Imagen 40">
              <a:extLst>
                <a:ext uri="{FF2B5EF4-FFF2-40B4-BE49-F238E27FC236}">
                  <a16:creationId xmlns:a16="http://schemas.microsoft.com/office/drawing/2014/main" id="{52A701E0-428E-8F88-DC23-768F31C2EBBC}"/>
                </a:ext>
              </a:extLst>
            </p:cNvPr>
            <p:cNvPicPr>
              <a:picLocks noChangeAspect="1"/>
            </p:cNvPicPr>
            <p:nvPr/>
          </p:nvPicPr>
          <p:blipFill>
            <a:blip r:embed="rId17"/>
            <a:srcRect/>
            <a:stretch>
              <a:fillRect/>
            </a:stretch>
          </p:blipFill>
          <p:spPr bwMode="auto">
            <a:xfrm>
              <a:off x="3138054" y="0"/>
              <a:ext cx="3286760" cy="4016375"/>
            </a:xfrm>
            <a:prstGeom prst="rect">
              <a:avLst/>
            </a:prstGeom>
            <a:noFill/>
            <a:ln>
              <a:noFill/>
            </a:ln>
          </p:spPr>
        </p:pic>
        <p:pic>
          <p:nvPicPr>
            <p:cNvPr id="42" name="Imagen 41">
              <a:extLst>
                <a:ext uri="{FF2B5EF4-FFF2-40B4-BE49-F238E27FC236}">
                  <a16:creationId xmlns:a16="http://schemas.microsoft.com/office/drawing/2014/main" id="{154C8D34-6C29-65AB-2889-7938A654E918}"/>
                </a:ext>
              </a:extLst>
            </p:cNvPr>
            <p:cNvPicPr>
              <a:picLocks noChangeAspect="1"/>
            </p:cNvPicPr>
            <p:nvPr/>
          </p:nvPicPr>
          <p:blipFill>
            <a:blip r:embed="rId18"/>
            <a:srcRect/>
            <a:stretch>
              <a:fillRect/>
            </a:stretch>
          </p:blipFill>
          <p:spPr bwMode="auto">
            <a:xfrm>
              <a:off x="0" y="20782"/>
              <a:ext cx="3291205" cy="4030980"/>
            </a:xfrm>
            <a:prstGeom prst="rect">
              <a:avLst/>
            </a:prstGeom>
            <a:noFill/>
            <a:ln>
              <a:noFill/>
            </a:ln>
          </p:spPr>
        </p:pic>
      </p:grpSp>
    </p:spTree>
    <p:extLst>
      <p:ext uri="{BB962C8B-B14F-4D97-AF65-F5344CB8AC3E}">
        <p14:creationId xmlns:p14="http://schemas.microsoft.com/office/powerpoint/2010/main" val="234784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27" grpId="0"/>
      <p:bldP spid="27" grpId="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A022F33-D862-BFCD-6C2E-BB9EA0B417CD}"/>
              </a:ext>
            </a:extLst>
          </p:cNvPr>
          <p:cNvSpPr txBox="1">
            <a:spLocks/>
          </p:cNvSpPr>
          <p:nvPr/>
        </p:nvSpPr>
        <p:spPr>
          <a:xfrm>
            <a:off x="752819" y="342001"/>
            <a:ext cx="5819919"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2.3 Preprocesamiento</a:t>
            </a:r>
            <a:endParaRPr lang="es-ES" dirty="0">
              <a:cs typeface="Calibri Light" panose="020F0302020204030204"/>
            </a:endParaRPr>
          </a:p>
        </p:txBody>
      </p:sp>
      <p:sp>
        <p:nvSpPr>
          <p:cNvPr id="2" name="CuadroTexto 1">
            <a:extLst>
              <a:ext uri="{FF2B5EF4-FFF2-40B4-BE49-F238E27FC236}">
                <a16:creationId xmlns:a16="http://schemas.microsoft.com/office/drawing/2014/main" id="{B33E8F93-A8D1-9FC4-FAD6-B9832C345D41}"/>
              </a:ext>
            </a:extLst>
          </p:cNvPr>
          <p:cNvSpPr txBox="1"/>
          <p:nvPr/>
        </p:nvSpPr>
        <p:spPr>
          <a:xfrm>
            <a:off x="2769299" y="1690688"/>
            <a:ext cx="848146"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Utilidad</a:t>
            </a:r>
          </a:p>
        </p:txBody>
      </p:sp>
      <p:sp>
        <p:nvSpPr>
          <p:cNvPr id="3" name="CuadroTexto 2">
            <a:extLst>
              <a:ext uri="{FF2B5EF4-FFF2-40B4-BE49-F238E27FC236}">
                <a16:creationId xmlns:a16="http://schemas.microsoft.com/office/drawing/2014/main" id="{41D62A7C-4F73-2EF8-22CE-7B764E6801CA}"/>
              </a:ext>
            </a:extLst>
          </p:cNvPr>
          <p:cNvSpPr txBox="1"/>
          <p:nvPr/>
        </p:nvSpPr>
        <p:spPr>
          <a:xfrm>
            <a:off x="1130785" y="2253460"/>
            <a:ext cx="4125174" cy="1754326"/>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Courier New" panose="02070309020205020404" pitchFamily="49" charset="0"/>
              <a:buChar char="o"/>
            </a:pPr>
            <a:r>
              <a:rPr lang="es-ES" dirty="0"/>
              <a:t>Transformaciones realizadas sobre los datos</a:t>
            </a:r>
          </a:p>
          <a:p>
            <a:endParaRPr lang="es-ES" dirty="0"/>
          </a:p>
          <a:p>
            <a:pPr marL="342900" indent="-342900">
              <a:buFont typeface="Courier New" panose="02070309020205020404" pitchFamily="49" charset="0"/>
              <a:buChar char="o"/>
            </a:pPr>
            <a:r>
              <a:rPr lang="es-ES" dirty="0"/>
              <a:t>Aprender con las observaciones de entrenamiento y aplicar sobre el conjunto entero</a:t>
            </a:r>
          </a:p>
        </p:txBody>
      </p:sp>
      <p:sp>
        <p:nvSpPr>
          <p:cNvPr id="11" name="Rectángulo 10">
            <a:extLst>
              <a:ext uri="{FF2B5EF4-FFF2-40B4-BE49-F238E27FC236}">
                <a16:creationId xmlns:a16="http://schemas.microsoft.com/office/drawing/2014/main" id="{1E643165-0840-45B7-FECE-48C28046A173}"/>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72352A9A-8756-38B5-995E-F4DA19C9740D}"/>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3" name="Imagen 12" descr="Logotipo&#10;&#10;Descripción generada automáticamente">
            <a:extLst>
              <a:ext uri="{FF2B5EF4-FFF2-40B4-BE49-F238E27FC236}">
                <a16:creationId xmlns:a16="http://schemas.microsoft.com/office/drawing/2014/main" id="{EEAB894D-6C7A-A261-474B-D1F558BBBF5F}"/>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4" name="Marcador de pie de página 11">
            <a:extLst>
              <a:ext uri="{FF2B5EF4-FFF2-40B4-BE49-F238E27FC236}">
                <a16:creationId xmlns:a16="http://schemas.microsoft.com/office/drawing/2014/main" id="{4509D6A3-3E26-ED5A-6EA4-63C41F60B022}"/>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2. Trabajo Realizado</a:t>
            </a:r>
          </a:p>
        </p:txBody>
      </p:sp>
      <p:sp>
        <p:nvSpPr>
          <p:cNvPr id="15" name="Marcador de número de diapositiva 1">
            <a:extLst>
              <a:ext uri="{FF2B5EF4-FFF2-40B4-BE49-F238E27FC236}">
                <a16:creationId xmlns:a16="http://schemas.microsoft.com/office/drawing/2014/main" id="{CD2BEC1E-6571-9A98-7E6D-4383B014B46E}"/>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8</a:t>
            </a:fld>
            <a:endParaRPr lang="es-ES" dirty="0">
              <a:solidFill>
                <a:schemeClr val="tx1">
                  <a:lumMod val="65000"/>
                  <a:lumOff val="35000"/>
                </a:schemeClr>
              </a:solidFill>
            </a:endParaRPr>
          </a:p>
        </p:txBody>
      </p:sp>
      <p:sp>
        <p:nvSpPr>
          <p:cNvPr id="4" name="CuadroTexto 3">
            <a:extLst>
              <a:ext uri="{FF2B5EF4-FFF2-40B4-BE49-F238E27FC236}">
                <a16:creationId xmlns:a16="http://schemas.microsoft.com/office/drawing/2014/main" id="{FA0EF3EE-3733-29E9-7C28-ADC632F60AF9}"/>
              </a:ext>
            </a:extLst>
          </p:cNvPr>
          <p:cNvSpPr txBox="1"/>
          <p:nvPr/>
        </p:nvSpPr>
        <p:spPr>
          <a:xfrm>
            <a:off x="8574557" y="1690688"/>
            <a:ext cx="117846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600" dirty="0">
                <a:solidFill>
                  <a:schemeClr val="tx1"/>
                </a:solidFill>
              </a:rPr>
              <a:t>Realización</a:t>
            </a:r>
          </a:p>
        </p:txBody>
      </p:sp>
      <p:sp>
        <p:nvSpPr>
          <p:cNvPr id="33" name="Diagrama de flujo: disco magnético 32">
            <a:extLst>
              <a:ext uri="{FF2B5EF4-FFF2-40B4-BE49-F238E27FC236}">
                <a16:creationId xmlns:a16="http://schemas.microsoft.com/office/drawing/2014/main" id="{6D1BC377-719A-8677-6E04-06341EAE9DC5}"/>
              </a:ext>
            </a:extLst>
          </p:cNvPr>
          <p:cNvSpPr/>
          <p:nvPr/>
        </p:nvSpPr>
        <p:spPr>
          <a:xfrm>
            <a:off x="484665" y="4567135"/>
            <a:ext cx="1003177" cy="38159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TRAIN</a:t>
            </a:r>
          </a:p>
        </p:txBody>
      </p:sp>
      <p:sp>
        <p:nvSpPr>
          <p:cNvPr id="34" name="Diagrama de flujo: disco magnético 33">
            <a:extLst>
              <a:ext uri="{FF2B5EF4-FFF2-40B4-BE49-F238E27FC236}">
                <a16:creationId xmlns:a16="http://schemas.microsoft.com/office/drawing/2014/main" id="{44EEA156-207D-CFC6-2EC9-EF41E6EF8C12}"/>
              </a:ext>
            </a:extLst>
          </p:cNvPr>
          <p:cNvSpPr/>
          <p:nvPr/>
        </p:nvSpPr>
        <p:spPr>
          <a:xfrm>
            <a:off x="484663" y="5688006"/>
            <a:ext cx="1003177" cy="3825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ETO</a:t>
            </a:r>
          </a:p>
        </p:txBody>
      </p:sp>
      <p:sp>
        <p:nvSpPr>
          <p:cNvPr id="35" name="Diagrama de flujo: disco magnético 34">
            <a:extLst>
              <a:ext uri="{FF2B5EF4-FFF2-40B4-BE49-F238E27FC236}">
                <a16:creationId xmlns:a16="http://schemas.microsoft.com/office/drawing/2014/main" id="{637CB3FF-D796-6B7B-A84F-ECCB585BF6C8}"/>
              </a:ext>
            </a:extLst>
          </p:cNvPr>
          <p:cNvSpPr/>
          <p:nvPr/>
        </p:nvSpPr>
        <p:spPr>
          <a:xfrm>
            <a:off x="484664" y="5127571"/>
            <a:ext cx="1003177" cy="3815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METEO</a:t>
            </a:r>
          </a:p>
        </p:txBody>
      </p:sp>
      <p:sp>
        <p:nvSpPr>
          <p:cNvPr id="36" name="Flecha: a la derecha 35">
            <a:extLst>
              <a:ext uri="{FF2B5EF4-FFF2-40B4-BE49-F238E27FC236}">
                <a16:creationId xmlns:a16="http://schemas.microsoft.com/office/drawing/2014/main" id="{4BF73CB6-A355-789E-2FA4-CC2053FD36C2}"/>
              </a:ext>
            </a:extLst>
          </p:cNvPr>
          <p:cNvSpPr/>
          <p:nvPr/>
        </p:nvSpPr>
        <p:spPr>
          <a:xfrm>
            <a:off x="1566094" y="4657661"/>
            <a:ext cx="1415507" cy="1380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Imputación valores ausentes</a:t>
            </a:r>
          </a:p>
        </p:txBody>
      </p:sp>
      <p:sp>
        <p:nvSpPr>
          <p:cNvPr id="37" name="Diagrama de flujo: disco magnético 36">
            <a:extLst>
              <a:ext uri="{FF2B5EF4-FFF2-40B4-BE49-F238E27FC236}">
                <a16:creationId xmlns:a16="http://schemas.microsoft.com/office/drawing/2014/main" id="{E8E8AC25-A7E1-81A6-C7ED-AD0F77ACD5DA}"/>
              </a:ext>
            </a:extLst>
          </p:cNvPr>
          <p:cNvSpPr/>
          <p:nvPr/>
        </p:nvSpPr>
        <p:spPr>
          <a:xfrm>
            <a:off x="3059236" y="5521411"/>
            <a:ext cx="1003177" cy="514490"/>
          </a:xfrm>
          <a:prstGeom prst="flowChartMagneticDisk">
            <a:avLst/>
          </a:prstGeom>
          <a:solidFill>
            <a:srgbClr val="6188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ETO</a:t>
            </a:r>
          </a:p>
        </p:txBody>
      </p:sp>
      <p:sp>
        <p:nvSpPr>
          <p:cNvPr id="38" name="Diagrama de flujo: disco magnético 37">
            <a:extLst>
              <a:ext uri="{FF2B5EF4-FFF2-40B4-BE49-F238E27FC236}">
                <a16:creationId xmlns:a16="http://schemas.microsoft.com/office/drawing/2014/main" id="{419D54F0-CA58-4880-2618-AE228624AB96}"/>
              </a:ext>
            </a:extLst>
          </p:cNvPr>
          <p:cNvSpPr/>
          <p:nvPr/>
        </p:nvSpPr>
        <p:spPr>
          <a:xfrm>
            <a:off x="3059236" y="5047976"/>
            <a:ext cx="1003177" cy="513223"/>
          </a:xfrm>
          <a:prstGeom prst="flowChartMagneticDisk">
            <a:avLst/>
          </a:prstGeom>
          <a:solidFill>
            <a:srgbClr val="6188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METEO</a:t>
            </a:r>
          </a:p>
        </p:txBody>
      </p:sp>
      <p:sp>
        <p:nvSpPr>
          <p:cNvPr id="39" name="Diagrama de flujo: disco magnético 38">
            <a:extLst>
              <a:ext uri="{FF2B5EF4-FFF2-40B4-BE49-F238E27FC236}">
                <a16:creationId xmlns:a16="http://schemas.microsoft.com/office/drawing/2014/main" id="{9524110D-332B-A45D-9313-E66D17003322}"/>
              </a:ext>
            </a:extLst>
          </p:cNvPr>
          <p:cNvSpPr/>
          <p:nvPr/>
        </p:nvSpPr>
        <p:spPr>
          <a:xfrm>
            <a:off x="3059238" y="4564513"/>
            <a:ext cx="1003177" cy="513225"/>
          </a:xfrm>
          <a:prstGeom prst="flowChartMagneticDisk">
            <a:avLst/>
          </a:prstGeom>
          <a:solidFill>
            <a:srgbClr val="6188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TRAIN</a:t>
            </a:r>
          </a:p>
        </p:txBody>
      </p:sp>
      <p:sp>
        <p:nvSpPr>
          <p:cNvPr id="40" name="Flecha: a la derecha 39">
            <a:extLst>
              <a:ext uri="{FF2B5EF4-FFF2-40B4-BE49-F238E27FC236}">
                <a16:creationId xmlns:a16="http://schemas.microsoft.com/office/drawing/2014/main" id="{0816CDB6-AFAF-996F-39D1-BCD8A57B16CD}"/>
              </a:ext>
            </a:extLst>
          </p:cNvPr>
          <p:cNvSpPr/>
          <p:nvPr/>
        </p:nvSpPr>
        <p:spPr>
          <a:xfrm>
            <a:off x="4140048" y="4657661"/>
            <a:ext cx="1415507" cy="1380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Unión del </a:t>
            </a:r>
            <a:r>
              <a:rPr lang="es-ES" sz="1400" dirty="0" err="1"/>
              <a:t>Datatset</a:t>
            </a:r>
            <a:endParaRPr lang="es-ES" sz="1400" dirty="0"/>
          </a:p>
        </p:txBody>
      </p:sp>
      <p:sp>
        <p:nvSpPr>
          <p:cNvPr id="41" name="Diagrama de flujo: disco magnético 40">
            <a:extLst>
              <a:ext uri="{FF2B5EF4-FFF2-40B4-BE49-F238E27FC236}">
                <a16:creationId xmlns:a16="http://schemas.microsoft.com/office/drawing/2014/main" id="{28C0A857-9DE9-8373-7540-46E23F8922FB}"/>
              </a:ext>
            </a:extLst>
          </p:cNvPr>
          <p:cNvSpPr/>
          <p:nvPr/>
        </p:nvSpPr>
        <p:spPr>
          <a:xfrm>
            <a:off x="5633188" y="4561784"/>
            <a:ext cx="1003177" cy="1506027"/>
          </a:xfrm>
          <a:prstGeom prst="flowChartMagneticDisk">
            <a:avLst/>
          </a:prstGeom>
          <a:solidFill>
            <a:srgbClr val="7395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CONJUNTO DE DATOS COMPLETO</a:t>
            </a:r>
          </a:p>
        </p:txBody>
      </p:sp>
      <p:sp>
        <p:nvSpPr>
          <p:cNvPr id="42" name="Flecha: a la derecha 41">
            <a:extLst>
              <a:ext uri="{FF2B5EF4-FFF2-40B4-BE49-F238E27FC236}">
                <a16:creationId xmlns:a16="http://schemas.microsoft.com/office/drawing/2014/main" id="{F5CDEA32-D74D-4A5A-3754-87DB2F7E91FF}"/>
              </a:ext>
            </a:extLst>
          </p:cNvPr>
          <p:cNvSpPr/>
          <p:nvPr/>
        </p:nvSpPr>
        <p:spPr>
          <a:xfrm>
            <a:off x="6713998" y="4693325"/>
            <a:ext cx="1415507" cy="1380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Exclusión de variables</a:t>
            </a:r>
          </a:p>
        </p:txBody>
      </p:sp>
      <p:sp>
        <p:nvSpPr>
          <p:cNvPr id="43" name="Diagrama de flujo: disco magnético 42">
            <a:extLst>
              <a:ext uri="{FF2B5EF4-FFF2-40B4-BE49-F238E27FC236}">
                <a16:creationId xmlns:a16="http://schemas.microsoft.com/office/drawing/2014/main" id="{4C74086E-08BB-E9BE-1497-B90D9D8AE5B3}"/>
              </a:ext>
            </a:extLst>
          </p:cNvPr>
          <p:cNvSpPr/>
          <p:nvPr/>
        </p:nvSpPr>
        <p:spPr>
          <a:xfrm>
            <a:off x="8207138" y="4720299"/>
            <a:ext cx="1003177" cy="1255584"/>
          </a:xfrm>
          <a:prstGeom prst="flowChartMagneticDisk">
            <a:avLst/>
          </a:prstGeom>
          <a:solidFill>
            <a:srgbClr val="93A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CONJUNTO DE DATOS COMPLETO</a:t>
            </a:r>
          </a:p>
        </p:txBody>
      </p:sp>
      <p:sp>
        <p:nvSpPr>
          <p:cNvPr id="44" name="Flecha: a la derecha 43">
            <a:extLst>
              <a:ext uri="{FF2B5EF4-FFF2-40B4-BE49-F238E27FC236}">
                <a16:creationId xmlns:a16="http://schemas.microsoft.com/office/drawing/2014/main" id="{D18134CA-05AE-A7BC-29C4-F5E1FBA9AF64}"/>
              </a:ext>
            </a:extLst>
          </p:cNvPr>
          <p:cNvSpPr/>
          <p:nvPr/>
        </p:nvSpPr>
        <p:spPr>
          <a:xfrm>
            <a:off x="9287948" y="4652429"/>
            <a:ext cx="1415507" cy="1380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Binarización</a:t>
            </a:r>
            <a:endParaRPr lang="es-ES" sz="1400" dirty="0"/>
          </a:p>
        </p:txBody>
      </p:sp>
      <p:sp>
        <p:nvSpPr>
          <p:cNvPr id="45" name="Diagrama de flujo: disco magnético 44">
            <a:extLst>
              <a:ext uri="{FF2B5EF4-FFF2-40B4-BE49-F238E27FC236}">
                <a16:creationId xmlns:a16="http://schemas.microsoft.com/office/drawing/2014/main" id="{D453166F-568C-DB46-582C-F46E8392C557}"/>
              </a:ext>
            </a:extLst>
          </p:cNvPr>
          <p:cNvSpPr/>
          <p:nvPr/>
        </p:nvSpPr>
        <p:spPr>
          <a:xfrm>
            <a:off x="10781088" y="4715067"/>
            <a:ext cx="1003177" cy="1255584"/>
          </a:xfrm>
          <a:prstGeom prst="flowChartMagneticDisk">
            <a:avLst/>
          </a:prstGeom>
          <a:solidFill>
            <a:srgbClr val="CDD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CONJUNTO DE DATOS FINAL</a:t>
            </a:r>
          </a:p>
        </p:txBody>
      </p:sp>
      <p:sp>
        <p:nvSpPr>
          <p:cNvPr id="61" name="CuadroTexto 60">
            <a:extLst>
              <a:ext uri="{FF2B5EF4-FFF2-40B4-BE49-F238E27FC236}">
                <a16:creationId xmlns:a16="http://schemas.microsoft.com/office/drawing/2014/main" id="{4454F158-8572-5C2B-1493-B46D2A9D9568}"/>
              </a:ext>
            </a:extLst>
          </p:cNvPr>
          <p:cNvSpPr txBox="1"/>
          <p:nvPr/>
        </p:nvSpPr>
        <p:spPr>
          <a:xfrm>
            <a:off x="7101204" y="2252323"/>
            <a:ext cx="4125174" cy="369332"/>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Courier New" panose="02070309020205020404" pitchFamily="49" charset="0"/>
              <a:buChar char="o"/>
            </a:pPr>
            <a:r>
              <a:rPr lang="es-ES" dirty="0"/>
              <a:t>Imputación de valores ausentes</a:t>
            </a:r>
          </a:p>
        </p:txBody>
      </p:sp>
      <p:sp>
        <p:nvSpPr>
          <p:cNvPr id="63" name="CuadroTexto 62">
            <a:extLst>
              <a:ext uri="{FF2B5EF4-FFF2-40B4-BE49-F238E27FC236}">
                <a16:creationId xmlns:a16="http://schemas.microsoft.com/office/drawing/2014/main" id="{6E8323EE-4749-70D8-BF6C-0887CC61D3D6}"/>
              </a:ext>
            </a:extLst>
          </p:cNvPr>
          <p:cNvSpPr txBox="1"/>
          <p:nvPr/>
        </p:nvSpPr>
        <p:spPr>
          <a:xfrm>
            <a:off x="7101204" y="2660070"/>
            <a:ext cx="3276487" cy="369332"/>
          </a:xfrm>
          <a:prstGeom prst="rect">
            <a:avLst/>
          </a:prstGeom>
          <a:noFill/>
        </p:spPr>
        <p:txBody>
          <a:bodyPr wrap="square">
            <a:spAutoFit/>
          </a:bodyPr>
          <a:lstStyle/>
          <a:p>
            <a:pPr marL="342900" indent="-342900">
              <a:buFont typeface="Courier New" panose="02070309020205020404" pitchFamily="49" charset="0"/>
              <a:buChar char="o"/>
            </a:pPr>
            <a:r>
              <a:rPr lang="es-ES" dirty="0"/>
              <a:t>Unión de los datasets </a:t>
            </a:r>
          </a:p>
        </p:txBody>
      </p:sp>
      <p:sp>
        <p:nvSpPr>
          <p:cNvPr id="65" name="CuadroTexto 64">
            <a:extLst>
              <a:ext uri="{FF2B5EF4-FFF2-40B4-BE49-F238E27FC236}">
                <a16:creationId xmlns:a16="http://schemas.microsoft.com/office/drawing/2014/main" id="{CCCE0EB2-BEBB-273B-5A56-781D823779BC}"/>
              </a:ext>
            </a:extLst>
          </p:cNvPr>
          <p:cNvSpPr txBox="1"/>
          <p:nvPr/>
        </p:nvSpPr>
        <p:spPr>
          <a:xfrm>
            <a:off x="7101204" y="3059478"/>
            <a:ext cx="2825261" cy="369332"/>
          </a:xfrm>
          <a:prstGeom prst="rect">
            <a:avLst/>
          </a:prstGeom>
          <a:noFill/>
        </p:spPr>
        <p:txBody>
          <a:bodyPr wrap="square">
            <a:spAutoFit/>
          </a:bodyPr>
          <a:lstStyle/>
          <a:p>
            <a:pPr marL="342900" indent="-342900">
              <a:buFont typeface="Courier New" panose="02070309020205020404" pitchFamily="49" charset="0"/>
              <a:buChar char="o"/>
            </a:pPr>
            <a:r>
              <a:rPr lang="es-ES" dirty="0"/>
              <a:t>Eliminación de variables</a:t>
            </a:r>
          </a:p>
        </p:txBody>
      </p:sp>
      <p:sp>
        <p:nvSpPr>
          <p:cNvPr id="67" name="CuadroTexto 66">
            <a:extLst>
              <a:ext uri="{FF2B5EF4-FFF2-40B4-BE49-F238E27FC236}">
                <a16:creationId xmlns:a16="http://schemas.microsoft.com/office/drawing/2014/main" id="{A924FBB3-1361-58CB-242E-95F1404D5988}"/>
              </a:ext>
            </a:extLst>
          </p:cNvPr>
          <p:cNvSpPr txBox="1"/>
          <p:nvPr/>
        </p:nvSpPr>
        <p:spPr>
          <a:xfrm>
            <a:off x="7101204" y="3459267"/>
            <a:ext cx="4252596" cy="369332"/>
          </a:xfrm>
          <a:prstGeom prst="rect">
            <a:avLst/>
          </a:prstGeom>
          <a:noFill/>
        </p:spPr>
        <p:txBody>
          <a:bodyPr wrap="square">
            <a:spAutoFit/>
          </a:bodyPr>
          <a:lstStyle/>
          <a:p>
            <a:pPr marL="342900" indent="-342900">
              <a:buFont typeface="Courier New" panose="02070309020205020404" pitchFamily="49" charset="0"/>
              <a:buChar char="o"/>
            </a:pPr>
            <a:r>
              <a:rPr lang="es-ES" dirty="0" err="1"/>
              <a:t>Binarización</a:t>
            </a:r>
            <a:r>
              <a:rPr lang="es-ES" dirty="0"/>
              <a:t> de las variables categóricas</a:t>
            </a:r>
          </a:p>
        </p:txBody>
      </p:sp>
    </p:spTree>
    <p:extLst>
      <p:ext uri="{BB962C8B-B14F-4D97-AF65-F5344CB8AC3E}">
        <p14:creationId xmlns:p14="http://schemas.microsoft.com/office/powerpoint/2010/main" val="284193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61" grpId="0"/>
      <p:bldP spid="63" grpId="0"/>
      <p:bldP spid="65"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0D5EC80-01A4-0105-AD47-B636BA90758D}"/>
              </a:ext>
            </a:extLst>
          </p:cNvPr>
          <p:cNvSpPr txBox="1">
            <a:spLocks/>
          </p:cNvSpPr>
          <p:nvPr/>
        </p:nvSpPr>
        <p:spPr>
          <a:xfrm>
            <a:off x="752819" y="342001"/>
            <a:ext cx="5002737" cy="64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3600" dirty="0">
                <a:solidFill>
                  <a:schemeClr val="accent1">
                    <a:lumMod val="75000"/>
                  </a:schemeClr>
                </a:solidFill>
                <a:latin typeface="Book Antiqua"/>
              </a:rPr>
              <a:t>2.4 Modelado</a:t>
            </a:r>
            <a:endParaRPr lang="es-ES" dirty="0">
              <a:cs typeface="Calibri Light" panose="020F0302020204030204"/>
            </a:endParaRPr>
          </a:p>
        </p:txBody>
      </p:sp>
      <p:sp>
        <p:nvSpPr>
          <p:cNvPr id="13" name="Rectángulo 12">
            <a:extLst>
              <a:ext uri="{FF2B5EF4-FFF2-40B4-BE49-F238E27FC236}">
                <a16:creationId xmlns:a16="http://schemas.microsoft.com/office/drawing/2014/main" id="{2CD621FC-F59B-D594-8EC8-D1649CD6C87B}"/>
              </a:ext>
            </a:extLst>
          </p:cNvPr>
          <p:cNvSpPr/>
          <p:nvPr/>
        </p:nvSpPr>
        <p:spPr>
          <a:xfrm>
            <a:off x="0" y="6325592"/>
            <a:ext cx="12192000" cy="53240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3BA52435-1D78-4B79-EC7C-5BB218BBBB83}"/>
              </a:ext>
            </a:extLst>
          </p:cNvPr>
          <p:cNvPicPr>
            <a:picLocks noChangeAspect="1"/>
          </p:cNvPicPr>
          <p:nvPr/>
        </p:nvPicPr>
        <p:blipFill>
          <a:blip r:embed="rId3"/>
          <a:stretch>
            <a:fillRect/>
          </a:stretch>
        </p:blipFill>
        <p:spPr>
          <a:xfrm>
            <a:off x="1789722" y="6352309"/>
            <a:ext cx="729957" cy="489634"/>
          </a:xfrm>
          <a:prstGeom prst="rect">
            <a:avLst/>
          </a:prstGeom>
        </p:spPr>
      </p:pic>
      <p:pic>
        <p:nvPicPr>
          <p:cNvPr id="15" name="Imagen 14" descr="Logotipo&#10;&#10;Descripción generada automáticamente">
            <a:extLst>
              <a:ext uri="{FF2B5EF4-FFF2-40B4-BE49-F238E27FC236}">
                <a16:creationId xmlns:a16="http://schemas.microsoft.com/office/drawing/2014/main" id="{0653F6B4-8623-46E9-5EA1-18C6DF05B237}"/>
              </a:ext>
            </a:extLst>
          </p:cNvPr>
          <p:cNvPicPr>
            <a:picLocks noChangeAspect="1"/>
          </p:cNvPicPr>
          <p:nvPr/>
        </p:nvPicPr>
        <p:blipFill>
          <a:blip r:embed="rId4"/>
          <a:stretch>
            <a:fillRect/>
          </a:stretch>
        </p:blipFill>
        <p:spPr>
          <a:xfrm>
            <a:off x="164141" y="6315276"/>
            <a:ext cx="1406232" cy="516351"/>
          </a:xfrm>
          <a:prstGeom prst="rect">
            <a:avLst/>
          </a:prstGeom>
        </p:spPr>
      </p:pic>
      <p:sp>
        <p:nvSpPr>
          <p:cNvPr id="16" name="Marcador de pie de página 11">
            <a:extLst>
              <a:ext uri="{FF2B5EF4-FFF2-40B4-BE49-F238E27FC236}">
                <a16:creationId xmlns:a16="http://schemas.microsoft.com/office/drawing/2014/main" id="{02FC2F4C-1046-58DA-AF83-163609830786}"/>
              </a:ext>
            </a:extLst>
          </p:cNvPr>
          <p:cNvSpPr>
            <a:spLocks noGrp="1"/>
          </p:cNvSpPr>
          <p:nvPr>
            <p:ph type="ftr" sz="quarter" idx="11"/>
          </p:nvPr>
        </p:nvSpPr>
        <p:spPr>
          <a:xfrm>
            <a:off x="4038600" y="6356350"/>
            <a:ext cx="4114800" cy="365125"/>
          </a:xfrm>
        </p:spPr>
        <p:txBody>
          <a:bodyPr/>
          <a:lstStyle/>
          <a:p>
            <a:r>
              <a:rPr lang="es-ES" dirty="0">
                <a:solidFill>
                  <a:schemeClr val="tx1">
                    <a:lumMod val="65000"/>
                    <a:lumOff val="35000"/>
                  </a:schemeClr>
                </a:solidFill>
              </a:rPr>
              <a:t>2. Trabajo Realizado</a:t>
            </a:r>
          </a:p>
        </p:txBody>
      </p:sp>
      <p:sp>
        <p:nvSpPr>
          <p:cNvPr id="17" name="Marcador de número de diapositiva 1">
            <a:extLst>
              <a:ext uri="{FF2B5EF4-FFF2-40B4-BE49-F238E27FC236}">
                <a16:creationId xmlns:a16="http://schemas.microsoft.com/office/drawing/2014/main" id="{780AB3C5-DF0A-2252-7002-C4548242C171}"/>
              </a:ext>
            </a:extLst>
          </p:cNvPr>
          <p:cNvSpPr txBox="1">
            <a:spLocks/>
          </p:cNvSpPr>
          <p:nvPr/>
        </p:nvSpPr>
        <p:spPr>
          <a:xfrm>
            <a:off x="8610600" y="635766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078F7F-6997-4190-AF02-C7E87427C54C}" type="slidenum">
              <a:rPr lang="es-ES" smtClean="0">
                <a:solidFill>
                  <a:schemeClr val="tx1">
                    <a:lumMod val="65000"/>
                    <a:lumOff val="35000"/>
                  </a:schemeClr>
                </a:solidFill>
              </a:rPr>
              <a:pPr/>
              <a:t>9</a:t>
            </a:fld>
            <a:endParaRPr lang="es-ES" dirty="0">
              <a:solidFill>
                <a:schemeClr val="tx1">
                  <a:lumMod val="65000"/>
                  <a:lumOff val="35000"/>
                </a:schemeClr>
              </a:solidFill>
            </a:endParaRPr>
          </a:p>
        </p:txBody>
      </p:sp>
      <p:sp>
        <p:nvSpPr>
          <p:cNvPr id="2" name="CuadroTexto 1">
            <a:extLst>
              <a:ext uri="{FF2B5EF4-FFF2-40B4-BE49-F238E27FC236}">
                <a16:creationId xmlns:a16="http://schemas.microsoft.com/office/drawing/2014/main" id="{A1FB9A3F-7800-F304-8B37-B7D3F608EED7}"/>
              </a:ext>
            </a:extLst>
          </p:cNvPr>
          <p:cNvSpPr txBox="1"/>
          <p:nvPr/>
        </p:nvSpPr>
        <p:spPr>
          <a:xfrm>
            <a:off x="5206372" y="1690688"/>
            <a:ext cx="177925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s-ES" sz="1600" dirty="0">
                <a:solidFill>
                  <a:schemeClr val="tx1"/>
                </a:solidFill>
              </a:rPr>
              <a:t>Modelos Utilizados</a:t>
            </a:r>
          </a:p>
        </p:txBody>
      </p:sp>
      <p:sp>
        <p:nvSpPr>
          <p:cNvPr id="4" name="CuadroTexto 3">
            <a:extLst>
              <a:ext uri="{FF2B5EF4-FFF2-40B4-BE49-F238E27FC236}">
                <a16:creationId xmlns:a16="http://schemas.microsoft.com/office/drawing/2014/main" id="{D6D7A864-9707-0A96-8933-EFD1375B8609}"/>
              </a:ext>
            </a:extLst>
          </p:cNvPr>
          <p:cNvSpPr txBox="1"/>
          <p:nvPr/>
        </p:nvSpPr>
        <p:spPr>
          <a:xfrm>
            <a:off x="752819" y="2421609"/>
            <a:ext cx="703116" cy="369332"/>
          </a:xfrm>
          <a:prstGeom prst="rect">
            <a:avLst/>
          </a:prstGeom>
          <a:noFill/>
        </p:spPr>
        <p:txBody>
          <a:bodyPr wrap="square" rtlCol="0">
            <a:spAutoFit/>
          </a:bodyPr>
          <a:lstStyle/>
          <a:p>
            <a:r>
              <a:rPr lang="es-ES" dirty="0"/>
              <a:t>Ridge</a:t>
            </a:r>
          </a:p>
        </p:txBody>
      </p:sp>
      <p:sp>
        <p:nvSpPr>
          <p:cNvPr id="6" name="CuadroTexto 5">
            <a:extLst>
              <a:ext uri="{FF2B5EF4-FFF2-40B4-BE49-F238E27FC236}">
                <a16:creationId xmlns:a16="http://schemas.microsoft.com/office/drawing/2014/main" id="{9DA8D135-960F-D4E3-0D26-632E557D2AC9}"/>
              </a:ext>
            </a:extLst>
          </p:cNvPr>
          <p:cNvSpPr txBox="1"/>
          <p:nvPr/>
        </p:nvSpPr>
        <p:spPr>
          <a:xfrm>
            <a:off x="9968524" y="2421609"/>
            <a:ext cx="1470657" cy="369332"/>
          </a:xfrm>
          <a:prstGeom prst="rect">
            <a:avLst/>
          </a:prstGeom>
          <a:noFill/>
        </p:spPr>
        <p:txBody>
          <a:bodyPr wrap="square" rtlCol="0">
            <a:spAutoFit/>
          </a:bodyPr>
          <a:lstStyle/>
          <a:p>
            <a:r>
              <a:rPr lang="es-ES" dirty="0"/>
              <a:t>Decision Tree</a:t>
            </a:r>
          </a:p>
        </p:txBody>
      </p:sp>
      <p:sp>
        <p:nvSpPr>
          <p:cNvPr id="7" name="CuadroTexto 6">
            <a:extLst>
              <a:ext uri="{FF2B5EF4-FFF2-40B4-BE49-F238E27FC236}">
                <a16:creationId xmlns:a16="http://schemas.microsoft.com/office/drawing/2014/main" id="{1A1F2FC3-1443-E05B-1AB2-3DB5BA2AEA40}"/>
              </a:ext>
            </a:extLst>
          </p:cNvPr>
          <p:cNvSpPr txBox="1"/>
          <p:nvPr/>
        </p:nvSpPr>
        <p:spPr>
          <a:xfrm>
            <a:off x="5812008" y="2421609"/>
            <a:ext cx="567981" cy="369332"/>
          </a:xfrm>
          <a:prstGeom prst="rect">
            <a:avLst/>
          </a:prstGeom>
          <a:noFill/>
        </p:spPr>
        <p:txBody>
          <a:bodyPr wrap="square" rtlCol="0">
            <a:spAutoFit/>
          </a:bodyPr>
          <a:lstStyle/>
          <a:p>
            <a:r>
              <a:rPr lang="es-ES" dirty="0" err="1"/>
              <a:t>Knn</a:t>
            </a:r>
            <a:endParaRPr lang="es-ES" dirty="0"/>
          </a:p>
        </p:txBody>
      </p:sp>
      <p:sp>
        <p:nvSpPr>
          <p:cNvPr id="8" name="CuadroTexto 7">
            <a:extLst>
              <a:ext uri="{FF2B5EF4-FFF2-40B4-BE49-F238E27FC236}">
                <a16:creationId xmlns:a16="http://schemas.microsoft.com/office/drawing/2014/main" id="{6D251528-2A63-F451-46FF-7BA168A2530D}"/>
              </a:ext>
            </a:extLst>
          </p:cNvPr>
          <p:cNvSpPr txBox="1"/>
          <p:nvPr/>
        </p:nvSpPr>
        <p:spPr>
          <a:xfrm>
            <a:off x="5165284" y="4067060"/>
            <a:ext cx="1861427" cy="369332"/>
          </a:xfrm>
          <a:prstGeom prst="rect">
            <a:avLst/>
          </a:prstGeom>
          <a:noFill/>
        </p:spPr>
        <p:txBody>
          <a:bodyPr wrap="square" rtlCol="0">
            <a:spAutoFit/>
          </a:bodyPr>
          <a:lstStyle/>
          <a:p>
            <a:r>
              <a:rPr lang="es-ES" dirty="0"/>
              <a:t>Gradient Boosting</a:t>
            </a:r>
          </a:p>
        </p:txBody>
      </p:sp>
      <p:sp>
        <p:nvSpPr>
          <p:cNvPr id="9" name="CuadroTexto 8">
            <a:extLst>
              <a:ext uri="{FF2B5EF4-FFF2-40B4-BE49-F238E27FC236}">
                <a16:creationId xmlns:a16="http://schemas.microsoft.com/office/drawing/2014/main" id="{2F8A841A-E7D0-A861-A77D-5F053E1A4147}"/>
              </a:ext>
            </a:extLst>
          </p:cNvPr>
          <p:cNvSpPr txBox="1"/>
          <p:nvPr/>
        </p:nvSpPr>
        <p:spPr>
          <a:xfrm>
            <a:off x="752819" y="4067060"/>
            <a:ext cx="1607428" cy="369332"/>
          </a:xfrm>
          <a:prstGeom prst="rect">
            <a:avLst/>
          </a:prstGeom>
          <a:noFill/>
        </p:spPr>
        <p:txBody>
          <a:bodyPr wrap="square" rtlCol="0">
            <a:spAutoFit/>
          </a:bodyPr>
          <a:lstStyle/>
          <a:p>
            <a:r>
              <a:rPr lang="es-ES" dirty="0"/>
              <a:t>Random Forest</a:t>
            </a:r>
          </a:p>
        </p:txBody>
      </p:sp>
      <p:sp>
        <p:nvSpPr>
          <p:cNvPr id="11" name="CuadroTexto 10">
            <a:extLst>
              <a:ext uri="{FF2B5EF4-FFF2-40B4-BE49-F238E27FC236}">
                <a16:creationId xmlns:a16="http://schemas.microsoft.com/office/drawing/2014/main" id="{8B918639-ECB0-54EE-C494-A05404452BCA}"/>
              </a:ext>
            </a:extLst>
          </p:cNvPr>
          <p:cNvSpPr txBox="1"/>
          <p:nvPr/>
        </p:nvSpPr>
        <p:spPr>
          <a:xfrm>
            <a:off x="7940430" y="4067060"/>
            <a:ext cx="3498751" cy="369332"/>
          </a:xfrm>
          <a:prstGeom prst="rect">
            <a:avLst/>
          </a:prstGeom>
          <a:noFill/>
        </p:spPr>
        <p:txBody>
          <a:bodyPr wrap="square" rtlCol="0">
            <a:spAutoFit/>
          </a:bodyPr>
          <a:lstStyle/>
          <a:p>
            <a:r>
              <a:rPr lang="es-ES" dirty="0"/>
              <a:t>Histogram-based Gradient Boosting</a:t>
            </a:r>
          </a:p>
        </p:txBody>
      </p:sp>
      <p:pic>
        <p:nvPicPr>
          <p:cNvPr id="19" name="Imagen 18" descr="Gráfico, Gráfico de dispersión&#10;&#10;Descripción generada automáticamente">
            <a:extLst>
              <a:ext uri="{FF2B5EF4-FFF2-40B4-BE49-F238E27FC236}">
                <a16:creationId xmlns:a16="http://schemas.microsoft.com/office/drawing/2014/main" id="{BB7EE135-0499-ECC2-C681-EAB817133BC9}"/>
              </a:ext>
            </a:extLst>
          </p:cNvPr>
          <p:cNvPicPr>
            <a:picLocks noChangeAspect="1"/>
          </p:cNvPicPr>
          <p:nvPr/>
        </p:nvPicPr>
        <p:blipFill rotWithShape="1">
          <a:blip r:embed="rId5"/>
          <a:srcRect t="2325"/>
          <a:stretch/>
        </p:blipFill>
        <p:spPr bwMode="auto">
          <a:xfrm>
            <a:off x="752819" y="2868878"/>
            <a:ext cx="2216545" cy="1126259"/>
          </a:xfrm>
          <a:prstGeom prst="rect">
            <a:avLst/>
          </a:prstGeom>
          <a:noFill/>
          <a:ln>
            <a:noFill/>
          </a:ln>
        </p:spPr>
      </p:pic>
      <p:pic>
        <p:nvPicPr>
          <p:cNvPr id="23" name="Imagen 22" descr="Gráfico&#10;&#10;Descripción generada automáticamente">
            <a:extLst>
              <a:ext uri="{FF2B5EF4-FFF2-40B4-BE49-F238E27FC236}">
                <a16:creationId xmlns:a16="http://schemas.microsoft.com/office/drawing/2014/main" id="{8A59046E-2BB6-562E-106C-57EDB6C3D005}"/>
              </a:ext>
            </a:extLst>
          </p:cNvPr>
          <p:cNvPicPr>
            <a:picLocks noChangeAspect="1"/>
          </p:cNvPicPr>
          <p:nvPr/>
        </p:nvPicPr>
        <p:blipFill>
          <a:blip r:embed="rId6"/>
          <a:stretch>
            <a:fillRect/>
          </a:stretch>
        </p:blipFill>
        <p:spPr>
          <a:xfrm>
            <a:off x="9311325" y="2868526"/>
            <a:ext cx="2042475" cy="1126494"/>
          </a:xfrm>
          <a:prstGeom prst="rect">
            <a:avLst/>
          </a:prstGeom>
        </p:spPr>
      </p:pic>
      <p:pic>
        <p:nvPicPr>
          <p:cNvPr id="25" name="Imagen 24">
            <a:extLst>
              <a:ext uri="{FF2B5EF4-FFF2-40B4-BE49-F238E27FC236}">
                <a16:creationId xmlns:a16="http://schemas.microsoft.com/office/drawing/2014/main" id="{11C361B8-2C0D-6D60-480D-83B3A627E6BE}"/>
              </a:ext>
            </a:extLst>
          </p:cNvPr>
          <p:cNvPicPr>
            <a:picLocks noChangeAspect="1"/>
          </p:cNvPicPr>
          <p:nvPr/>
        </p:nvPicPr>
        <p:blipFill>
          <a:blip r:embed="rId7"/>
          <a:srcRect/>
          <a:stretch>
            <a:fillRect/>
          </a:stretch>
        </p:blipFill>
        <p:spPr bwMode="auto">
          <a:xfrm>
            <a:off x="4122775" y="2879833"/>
            <a:ext cx="3946444" cy="1115187"/>
          </a:xfrm>
          <a:prstGeom prst="rect">
            <a:avLst/>
          </a:prstGeom>
          <a:noFill/>
          <a:ln>
            <a:noFill/>
          </a:ln>
        </p:spPr>
      </p:pic>
      <p:pic>
        <p:nvPicPr>
          <p:cNvPr id="28" name="Imagen 27">
            <a:extLst>
              <a:ext uri="{FF2B5EF4-FFF2-40B4-BE49-F238E27FC236}">
                <a16:creationId xmlns:a16="http://schemas.microsoft.com/office/drawing/2014/main" id="{8817E545-9A85-B4B9-9B3B-72B2A430097F}"/>
              </a:ext>
            </a:extLst>
          </p:cNvPr>
          <p:cNvPicPr>
            <a:picLocks noChangeAspect="1"/>
          </p:cNvPicPr>
          <p:nvPr/>
        </p:nvPicPr>
        <p:blipFill rotWithShape="1">
          <a:blip r:embed="rId8"/>
          <a:srcRect l="1978"/>
          <a:stretch/>
        </p:blipFill>
        <p:spPr bwMode="auto">
          <a:xfrm>
            <a:off x="752819" y="4508315"/>
            <a:ext cx="2268172" cy="1469775"/>
          </a:xfrm>
          <a:prstGeom prst="rect">
            <a:avLst/>
          </a:prstGeom>
          <a:noFill/>
          <a:ln>
            <a:noFill/>
          </a:ln>
        </p:spPr>
      </p:pic>
      <p:pic>
        <p:nvPicPr>
          <p:cNvPr id="32" name="Imagen 31">
            <a:extLst>
              <a:ext uri="{FF2B5EF4-FFF2-40B4-BE49-F238E27FC236}">
                <a16:creationId xmlns:a16="http://schemas.microsoft.com/office/drawing/2014/main" id="{72FE342E-6904-64C6-A17E-BFA1CFC28637}"/>
              </a:ext>
            </a:extLst>
          </p:cNvPr>
          <p:cNvPicPr>
            <a:picLocks noChangeAspect="1"/>
          </p:cNvPicPr>
          <p:nvPr/>
        </p:nvPicPr>
        <p:blipFill>
          <a:blip r:embed="rId9"/>
          <a:srcRect/>
          <a:stretch>
            <a:fillRect/>
          </a:stretch>
        </p:blipFill>
        <p:spPr bwMode="auto">
          <a:xfrm>
            <a:off x="4855855" y="4519915"/>
            <a:ext cx="2480290" cy="1469775"/>
          </a:xfrm>
          <a:prstGeom prst="rect">
            <a:avLst/>
          </a:prstGeom>
          <a:noFill/>
          <a:ln>
            <a:noFill/>
          </a:ln>
        </p:spPr>
      </p:pic>
      <p:pic>
        <p:nvPicPr>
          <p:cNvPr id="18" name="Imagen 17">
            <a:extLst>
              <a:ext uri="{FF2B5EF4-FFF2-40B4-BE49-F238E27FC236}">
                <a16:creationId xmlns:a16="http://schemas.microsoft.com/office/drawing/2014/main" id="{DE604331-A68A-6EDD-B831-92C8E59671FF}"/>
              </a:ext>
            </a:extLst>
          </p:cNvPr>
          <p:cNvPicPr>
            <a:picLocks noChangeAspect="1"/>
          </p:cNvPicPr>
          <p:nvPr/>
        </p:nvPicPr>
        <p:blipFill>
          <a:blip r:embed="rId10"/>
          <a:stretch>
            <a:fillRect/>
          </a:stretch>
        </p:blipFill>
        <p:spPr>
          <a:xfrm>
            <a:off x="7680701" y="4508315"/>
            <a:ext cx="4018208" cy="1326205"/>
          </a:xfrm>
          <a:prstGeom prst="rect">
            <a:avLst/>
          </a:prstGeom>
        </p:spPr>
      </p:pic>
    </p:spTree>
    <p:extLst>
      <p:ext uri="{BB962C8B-B14F-4D97-AF65-F5344CB8AC3E}">
        <p14:creationId xmlns:p14="http://schemas.microsoft.com/office/powerpoint/2010/main" val="56321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6068</TotalTime>
  <Words>1487</Words>
  <Application>Microsoft Office PowerPoint</Application>
  <PresentationFormat>Panorámica</PresentationFormat>
  <Paragraphs>493</Paragraphs>
  <Slides>22</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Arial</vt:lpstr>
      <vt:lpstr>Book Antiqua</vt:lpstr>
      <vt:lpstr>Calibri</vt:lpstr>
      <vt:lpstr>Calibri Light</vt:lpstr>
      <vt:lpstr>Cambria Math</vt:lpstr>
      <vt:lpstr>Courier New</vt:lpstr>
      <vt:lpstr>Courier New,monospace</vt:lpstr>
      <vt:lpstr>Tema de Office</vt:lpstr>
      <vt:lpstr>La Viña Wine Prediction Caja Mar UniversityHack  Datathon 2023</vt:lpstr>
      <vt:lpstr>Índice</vt:lpstr>
      <vt:lpstr>Introducción</vt:lpstr>
      <vt:lpstr>Presentación de PowerPoint</vt:lpstr>
      <vt:lpstr>Trabajo Realizado</vt:lpstr>
      <vt:lpstr>Presentación de PowerPoint</vt:lpstr>
      <vt:lpstr>Presentación de PowerPoint</vt:lpstr>
      <vt:lpstr>Presentación de PowerPoint</vt:lpstr>
      <vt:lpstr>Presentación de PowerPoint</vt:lpstr>
      <vt:lpstr>Presentación de PowerPoint</vt:lpstr>
      <vt:lpstr>Presentación de PowerPoint</vt:lpstr>
      <vt:lpstr>Resultados  y discusión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MOREIRA GARCÍA</dc:creator>
  <cp:lastModifiedBy>Pablo Moreira Garcia</cp:lastModifiedBy>
  <cp:revision>220</cp:revision>
  <dcterms:created xsi:type="dcterms:W3CDTF">2023-09-19T08:29:59Z</dcterms:created>
  <dcterms:modified xsi:type="dcterms:W3CDTF">2023-09-26T12:08:55Z</dcterms:modified>
</cp:coreProperties>
</file>