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65" r:id="rId4"/>
    <p:sldId id="281" r:id="rId5"/>
    <p:sldId id="260" r:id="rId6"/>
    <p:sldId id="262" r:id="rId7"/>
    <p:sldId id="261" r:id="rId8"/>
    <p:sldId id="268" r:id="rId9"/>
    <p:sldId id="269" r:id="rId10"/>
    <p:sldId id="282" r:id="rId11"/>
    <p:sldId id="283" r:id="rId12"/>
    <p:sldId id="273" r:id="rId13"/>
    <p:sldId id="275" r:id="rId14"/>
    <p:sldId id="276" r:id="rId15"/>
    <p:sldId id="278" r:id="rId16"/>
    <p:sldId id="284" r:id="rId17"/>
    <p:sldId id="264" r:id="rId18"/>
    <p:sldId id="285" r:id="rId19"/>
    <p:sldId id="286" r:id="rId20"/>
    <p:sldId id="287" r:id="rId21"/>
    <p:sldId id="289" r:id="rId22"/>
    <p:sldId id="291" r:id="rId23"/>
    <p:sldId id="290" r:id="rId24"/>
    <p:sldId id="279" r:id="rId25"/>
    <p:sldId id="274" r:id="rId26"/>
    <p:sldId id="303" r:id="rId27"/>
    <p:sldId id="293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266" r:id="rId36"/>
    <p:sldId id="267" r:id="rId37"/>
    <p:sldId id="292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D10"/>
    <a:srgbClr val="EF4235"/>
    <a:srgbClr val="F48178"/>
    <a:srgbClr val="C9C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8088587-B9CD-527B-F134-DA9F7C039D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39B8B0-F825-B530-1DF9-C11B4A1CF8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702F9-D301-4C3D-852F-BD78BB636CE2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40EC9C-3649-2C78-B177-0E3AEE54EE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12739B-15F6-F070-56D8-4DD490974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17A0-CA5F-4D26-8C38-4C4A46ABE8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29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6B46-B6E0-41BC-B70A-DD1379020256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FD82D-6DF9-45E8-8AFB-D372A24B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60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FD82D-6DF9-45E8-8AFB-D372A24B17A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28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FD82D-6DF9-45E8-8AFB-D372A24B17A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71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AFC77-6087-4233-B454-FDD15D84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6E140E-3DD2-7CCA-144B-C08072E35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9D9C5-7E28-150C-46B5-D159726F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012-60C1-425C-9B79-4C2A79297B31}" type="datetime1">
              <a:rPr lang="es-ES" smtClean="0"/>
              <a:t>27/07/2022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544AE-1406-3F1C-F286-2B4DB7F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D830C-EC6F-ACFE-F91D-DD977B1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ED63C-3E4F-EF05-0E2B-35FA2C1F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121ED8-70FF-A07B-9761-90E2FDF9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DAC0F-119A-AA1C-C25F-00F978D7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C1DA-F8EE-42DA-8E64-B3D7A2943E7A}" type="datetime1">
              <a:rPr lang="es-ES" smtClean="0"/>
              <a:t>27/07/2022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1E608-7B6D-3E0E-5241-61497A73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7788C-5FBC-9EBC-7C2E-8B66F27F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0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14EF05-F16F-8E6D-7F32-CDF0EF096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8CECD4-7B98-205C-7D73-B1DA51298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DA950-C43A-0F47-D781-3888C40F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5C1E-9552-4594-AB61-2C7DBA1B870C}" type="datetime1">
              <a:rPr lang="es-ES" smtClean="0"/>
              <a:t>27/07/2022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A1238-264D-54E3-3318-96B94286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3DA43-B11A-CABA-EA28-3828DAD8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32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14A3-57FA-3D5E-8B09-09057597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CD64E-2E34-AA60-C8D7-94845DD4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23AC2-4E38-FEBC-B633-91629CC4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088E-0734-4A1C-A428-A02B4E6B9989}" type="datetime1">
              <a:rPr lang="es-ES" smtClean="0"/>
              <a:t>27/07/2022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67732-BA50-A702-2243-38A671D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E7FA6-3EC2-1110-C294-981AA452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37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47210-42C4-2AF2-46FC-40174D9C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DCB530-5788-B35E-3C5F-E9D13E1CF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F2014-94E6-27FF-EE64-4C47F461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53F-3FE3-4DDF-AE5A-0C56465E9FED}" type="datetime1">
              <a:rPr lang="es-ES" smtClean="0"/>
              <a:t>27/07/2022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BE9D9-D52F-30B5-EE4E-44521BA4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E4AA3-0E2E-AADB-1AA7-AB52769C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63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ACCC-261F-A88F-7AF6-BA953EE3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CD0E-9BB9-BD0F-9065-C5F993D4E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9997E-C912-6AF5-0F5E-64639E84A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EC3203-36F5-34DB-F326-206F9DA0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9CC4-6769-4DC1-8628-A456D17D151D}" type="datetime1">
              <a:rPr lang="es-ES" smtClean="0"/>
              <a:t>27/07/2022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C9444-405E-D190-1678-49070B50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7C6F90-0E54-399D-D6C2-EE04BED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9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050CA-D1BB-5AD9-BDBB-6877511E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F4635B-DB8D-6C1B-A182-520FB376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06196-7061-373A-76CF-7DABD6B61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426BD2-22AB-E38E-F802-07EBD669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1F804E-C60A-93D3-C664-55709D92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66A631-D815-D563-AAD2-302892D2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62BA-FE20-4DE0-B180-46DEBE93418E}" type="datetime1">
              <a:rPr lang="es-ES" smtClean="0"/>
              <a:t>27/07/2022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332DFC-4645-F8D2-3237-FAE3AB8C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4B6518-CB9A-8737-7339-BD8237D6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9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5191-4E74-367A-F941-357D57EA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B8BECE-CFA7-40E2-95FB-5C6D4EB8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AE40-4F31-4AE0-93CD-338918F245BD}" type="datetime1">
              <a:rPr lang="es-ES" smtClean="0"/>
              <a:t>27/07/2022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1AC5C3-4858-F4D3-8B1F-8116689B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3DE55C-82E6-EBE2-2C6B-D0AAC53D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4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8ADD1D-2933-AF5D-4017-38843297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A550-833F-4C28-AB5F-4F1D75C983D5}" type="datetime1">
              <a:rPr lang="es-ES" smtClean="0"/>
              <a:t>27/07/2022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19346E-0DEB-1606-20E5-6E37D612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40C744-48E3-7589-EA25-913D4AF4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5C9C9-FA4B-C740-3B58-22A1D519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0C860-C87E-8B1C-4E05-2F7703F6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AEA673-A53A-318A-02EB-49512E7F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B1570C-03AA-EB45-EF2F-C17C41D7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B8D9-3717-45D2-B0F3-11BF94D552C9}" type="datetime1">
              <a:rPr lang="es-ES" smtClean="0"/>
              <a:t>27/07/2022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34B393-6CAE-4EAC-4906-4EFFC320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E7A7A-FA21-6B7D-1955-302328F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7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AB51E-06D4-9F35-914F-2C99C176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DCB1ED-3615-77D9-1EF9-63F22B18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86487C-044C-CEA3-05ED-5041EFDCC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46C52F-ABD8-78A1-1B9A-A5BC69C0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5CA6-46AE-4995-994B-42A7C03A6640}" type="datetime1">
              <a:rPr lang="es-ES" smtClean="0"/>
              <a:t>27/07/2022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ED7E7-DCAD-99F2-E5A9-E51F1D0F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7F6B3C-6796-5411-FAE6-5A7CBA33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82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2ADE38-DF48-AC7D-7001-C3A049A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688487-DA11-2696-9E95-2F1D2E6B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8F62-0673-093C-B92C-7994877D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A635-2F56-4703-B2FD-737F59397CC4}" type="datetime1">
              <a:rPr lang="es-ES" smtClean="0"/>
              <a:t>27/07/2022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A6DD6-2B1C-4329-866A-DD1726E51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5BD9B-8FB6-5475-A887-224F76714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44F2-4D9F-4168-A4C6-38F2061F9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1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498A7-C4D2-0E5E-C193-8940FC281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268" y="2398718"/>
            <a:ext cx="9309463" cy="1957977"/>
          </a:xfrm>
        </p:spPr>
        <p:txBody>
          <a:bodyPr>
            <a:noAutofit/>
          </a:bodyPr>
          <a:lstStyle/>
          <a:p>
            <a:r>
              <a:rPr lang="es-E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Pasarela y Programación en Python de las APIs de Aprendizaje Automático Weka + ScikitLearn + SHAPValues: Caso de Estudio de predicciones de lesiones en jugadores profesionales de fútbol-sala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038DF-F379-712B-8036-C1099FAD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963" y="5073817"/>
            <a:ext cx="5510074" cy="1245093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s-ES" dirty="0"/>
              <a:t>Autor: Pablo Moreira García</a:t>
            </a:r>
          </a:p>
          <a:p>
            <a:r>
              <a:rPr lang="es-ES" dirty="0"/>
              <a:t>Tutor: Jose Miguel Puerta Callejón</a:t>
            </a:r>
          </a:p>
          <a:p>
            <a:r>
              <a:rPr lang="es-ES" dirty="0"/>
              <a:t>Co-Tutor: Jose Antonio Gámez Martín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96A85DB-131C-4662-B25F-CB1D44FEFE82}"/>
              </a:ext>
            </a:extLst>
          </p:cNvPr>
          <p:cNvSpPr txBox="1">
            <a:spLocks/>
          </p:cNvSpPr>
          <p:nvPr/>
        </p:nvSpPr>
        <p:spPr>
          <a:xfrm>
            <a:off x="1524000" y="1599876"/>
            <a:ext cx="9144000" cy="556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Trabajo de Fin de Grado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793E25B-DEDC-D433-06E8-EFDA7B92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14001"/>
            <a:ext cx="1905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5D7AA26-A3E0-DC1A-5A4E-1B27DEB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9/28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F1D409B-031B-B6FD-F48D-FDAA57769ED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62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7F4B8A-F475-2D65-D840-2DFFC76E64FB}"/>
              </a:ext>
            </a:extLst>
          </p:cNvPr>
          <p:cNvSpPr txBox="1"/>
          <p:nvPr/>
        </p:nvSpPr>
        <p:spPr>
          <a:xfrm>
            <a:off x="7691023" y="797073"/>
            <a:ext cx="84929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SHAP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8F9D8B-8987-F46A-D886-07DE6B1D7F6D}"/>
              </a:ext>
            </a:extLst>
          </p:cNvPr>
          <p:cNvSpPr txBox="1"/>
          <p:nvPr/>
        </p:nvSpPr>
        <p:spPr>
          <a:xfrm>
            <a:off x="2054852" y="1612919"/>
            <a:ext cx="122947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Explicadores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0DA163-B503-51A7-FC31-93E54F898111}"/>
              </a:ext>
            </a:extLst>
          </p:cNvPr>
          <p:cNvSpPr txBox="1"/>
          <p:nvPr/>
        </p:nvSpPr>
        <p:spPr>
          <a:xfrm>
            <a:off x="7691022" y="1612919"/>
            <a:ext cx="8492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Gráficas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CE7BD9-4B97-0210-FBDA-FFAA3761B1E7}"/>
              </a:ext>
            </a:extLst>
          </p:cNvPr>
          <p:cNvSpPr/>
          <p:nvPr/>
        </p:nvSpPr>
        <p:spPr>
          <a:xfrm>
            <a:off x="1803646" y="2238139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TreeExplainer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C92F3A-A703-0629-2843-D5EF562633B3}"/>
              </a:ext>
            </a:extLst>
          </p:cNvPr>
          <p:cNvSpPr/>
          <p:nvPr/>
        </p:nvSpPr>
        <p:spPr>
          <a:xfrm>
            <a:off x="6096000" y="2238139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ForcePlot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BA2D14-EA07-57BF-1AD9-DB9D233C9C73}"/>
              </a:ext>
            </a:extLst>
          </p:cNvPr>
          <p:cNvSpPr/>
          <p:nvPr/>
        </p:nvSpPr>
        <p:spPr>
          <a:xfrm>
            <a:off x="6096001" y="3021160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SummaryPlot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80F50E7B-73EC-ACAE-025E-90C911F2209C}"/>
              </a:ext>
            </a:extLst>
          </p:cNvPr>
          <p:cNvSpPr/>
          <p:nvPr/>
        </p:nvSpPr>
        <p:spPr>
          <a:xfrm rot="16200000">
            <a:off x="8166810" y="1957373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891D0B9B-AC5E-12FF-4252-084D9BE8AFA8}"/>
              </a:ext>
            </a:extLst>
          </p:cNvPr>
          <p:cNvSpPr/>
          <p:nvPr/>
        </p:nvSpPr>
        <p:spPr>
          <a:xfrm rot="16200000">
            <a:off x="8166811" y="2740394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5D421AE-E970-3AE7-463A-28EC1EE38D3A}"/>
              </a:ext>
            </a:extLst>
          </p:cNvPr>
          <p:cNvSpPr/>
          <p:nvPr/>
        </p:nvSpPr>
        <p:spPr>
          <a:xfrm>
            <a:off x="8967400" y="2185415"/>
            <a:ext cx="1731885" cy="461664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Importancia de los parámetros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306C1D-1D5A-97C7-82AE-D1CF13DE75C0}"/>
              </a:ext>
            </a:extLst>
          </p:cNvPr>
          <p:cNvSpPr/>
          <p:nvPr/>
        </p:nvSpPr>
        <p:spPr>
          <a:xfrm>
            <a:off x="8967400" y="2729378"/>
            <a:ext cx="1731885" cy="939777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Relación de las variables con el modelo y el impacto de las mismas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5FEFC39-20C5-719E-B306-17D46CA25BAB}"/>
              </a:ext>
            </a:extLst>
          </p:cNvPr>
          <p:cNvSpPr/>
          <p:nvPr/>
        </p:nvSpPr>
        <p:spPr>
          <a:xfrm>
            <a:off x="1800020" y="2843051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LinearExplainer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03D01F2-FC34-84EB-65EC-22A09171F09B}"/>
              </a:ext>
            </a:extLst>
          </p:cNvPr>
          <p:cNvSpPr/>
          <p:nvPr/>
        </p:nvSpPr>
        <p:spPr>
          <a:xfrm>
            <a:off x="1800021" y="3443790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DeepExplainer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79FA35D-E97F-4576-CFB6-75DB437F716F}"/>
              </a:ext>
            </a:extLst>
          </p:cNvPr>
          <p:cNvSpPr/>
          <p:nvPr/>
        </p:nvSpPr>
        <p:spPr>
          <a:xfrm>
            <a:off x="1800019" y="4653614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TreeExplainer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8FEFA8B-63E1-CA6A-D47C-F1B4A5737E62}"/>
              </a:ext>
            </a:extLst>
          </p:cNvPr>
          <p:cNvSpPr/>
          <p:nvPr/>
        </p:nvSpPr>
        <p:spPr>
          <a:xfrm>
            <a:off x="1800020" y="4048702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GradientExplainer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E89FEEB-7B6B-2673-526B-F28A4628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95" y="3898855"/>
            <a:ext cx="3921609" cy="222195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DD769FB-F892-4A5A-A4FE-5781C42A5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04" y="3867709"/>
            <a:ext cx="4083821" cy="22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2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8C71ED-CE9D-EC49-CD67-A04018F7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9/28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C789620-923B-4B00-046D-514EC7AC29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62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087908-C4FD-12E4-518F-1ED25F123377}"/>
              </a:ext>
            </a:extLst>
          </p:cNvPr>
          <p:cNvSpPr txBox="1"/>
          <p:nvPr/>
        </p:nvSpPr>
        <p:spPr>
          <a:xfrm>
            <a:off x="7691023" y="797073"/>
            <a:ext cx="84929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SHAP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CEEB18-C89F-366E-7CA3-F9A959756430}"/>
              </a:ext>
            </a:extLst>
          </p:cNvPr>
          <p:cNvSpPr txBox="1"/>
          <p:nvPr/>
        </p:nvSpPr>
        <p:spPr>
          <a:xfrm>
            <a:off x="2054852" y="1612919"/>
            <a:ext cx="122947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Explicadores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6F34B1-C64F-8F98-DCBE-FA5C1A3D040A}"/>
              </a:ext>
            </a:extLst>
          </p:cNvPr>
          <p:cNvSpPr txBox="1"/>
          <p:nvPr/>
        </p:nvSpPr>
        <p:spPr>
          <a:xfrm>
            <a:off x="7691022" y="1612919"/>
            <a:ext cx="8492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Gráficas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04043D5-D7A5-33EA-2740-6E8C642513DD}"/>
              </a:ext>
            </a:extLst>
          </p:cNvPr>
          <p:cNvSpPr/>
          <p:nvPr/>
        </p:nvSpPr>
        <p:spPr>
          <a:xfrm>
            <a:off x="1803646" y="2238139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TreeExplainer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9E212D0-0BEF-A0B9-CB1B-9E7C7061163A}"/>
              </a:ext>
            </a:extLst>
          </p:cNvPr>
          <p:cNvSpPr/>
          <p:nvPr/>
        </p:nvSpPr>
        <p:spPr>
          <a:xfrm>
            <a:off x="6096000" y="2238139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ForcePlot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8F0907B-FE23-218C-F661-23A9A4A3CE03}"/>
              </a:ext>
            </a:extLst>
          </p:cNvPr>
          <p:cNvSpPr/>
          <p:nvPr/>
        </p:nvSpPr>
        <p:spPr>
          <a:xfrm>
            <a:off x="6096000" y="3020163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SummaryPlot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E3C09F41-2E3F-DD7B-B665-44B0FDD19D5C}"/>
              </a:ext>
            </a:extLst>
          </p:cNvPr>
          <p:cNvSpPr/>
          <p:nvPr/>
        </p:nvSpPr>
        <p:spPr>
          <a:xfrm rot="16200000">
            <a:off x="8166810" y="1957373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FEF29F99-97E7-2FD1-E046-FB31A576EF6D}"/>
              </a:ext>
            </a:extLst>
          </p:cNvPr>
          <p:cNvSpPr/>
          <p:nvPr/>
        </p:nvSpPr>
        <p:spPr>
          <a:xfrm rot="16200000">
            <a:off x="8166810" y="2739397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B805B76-8791-4583-A895-26A818117215}"/>
              </a:ext>
            </a:extLst>
          </p:cNvPr>
          <p:cNvSpPr/>
          <p:nvPr/>
        </p:nvSpPr>
        <p:spPr>
          <a:xfrm>
            <a:off x="8967400" y="2185415"/>
            <a:ext cx="1731885" cy="461664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Importancia de los parámetros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D29406A-B72E-FDEE-73D0-7D98B503222C}"/>
              </a:ext>
            </a:extLst>
          </p:cNvPr>
          <p:cNvSpPr/>
          <p:nvPr/>
        </p:nvSpPr>
        <p:spPr>
          <a:xfrm>
            <a:off x="8967399" y="2728381"/>
            <a:ext cx="1731885" cy="939777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Relación de las variables con el modelo y el impacto de las mismas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F78AC6E-E246-196F-40EE-6F256FB45802}"/>
              </a:ext>
            </a:extLst>
          </p:cNvPr>
          <p:cNvSpPr/>
          <p:nvPr/>
        </p:nvSpPr>
        <p:spPr>
          <a:xfrm>
            <a:off x="1800020" y="2843051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LinearExplainer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F8A82F0-759F-BE0E-BCF3-B0CFC1B07FAC}"/>
              </a:ext>
            </a:extLst>
          </p:cNvPr>
          <p:cNvSpPr/>
          <p:nvPr/>
        </p:nvSpPr>
        <p:spPr>
          <a:xfrm>
            <a:off x="1800021" y="3443790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DeepExplainer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BBB615-403D-77DE-04A2-D4B50FEA57D4}"/>
              </a:ext>
            </a:extLst>
          </p:cNvPr>
          <p:cNvSpPr/>
          <p:nvPr/>
        </p:nvSpPr>
        <p:spPr>
          <a:xfrm>
            <a:off x="1800019" y="4653614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TreeExplainer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1DCFB0-7307-90CE-59B9-BA9C3145DC14}"/>
              </a:ext>
            </a:extLst>
          </p:cNvPr>
          <p:cNvSpPr/>
          <p:nvPr/>
        </p:nvSpPr>
        <p:spPr>
          <a:xfrm>
            <a:off x="1800020" y="4048702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GradientExplainer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C0C6DD-A973-4612-F609-49A3E0843A0C}"/>
              </a:ext>
            </a:extLst>
          </p:cNvPr>
          <p:cNvSpPr/>
          <p:nvPr/>
        </p:nvSpPr>
        <p:spPr>
          <a:xfrm>
            <a:off x="6096000" y="3898085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DependencePlot</a:t>
            </a:r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E5D4A4A6-EE49-02ED-C37C-1DBB7C486362}"/>
              </a:ext>
            </a:extLst>
          </p:cNvPr>
          <p:cNvSpPr/>
          <p:nvPr/>
        </p:nvSpPr>
        <p:spPr>
          <a:xfrm rot="16200000">
            <a:off x="8166810" y="3617319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509C71-03C3-F7A8-C146-9CC99DAA7C83}"/>
              </a:ext>
            </a:extLst>
          </p:cNvPr>
          <p:cNvSpPr/>
          <p:nvPr/>
        </p:nvSpPr>
        <p:spPr>
          <a:xfrm>
            <a:off x="8967400" y="3749460"/>
            <a:ext cx="1731885" cy="653463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Relación de un parámetro con el resto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7DAF0DD-20AB-76A0-5E00-E1913764C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3" y="4531484"/>
            <a:ext cx="3162574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8B9B40-3709-8B97-6DFE-FB67D5C4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10/28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2105EE1-1F4D-F313-292D-FAB662242F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8EB9C5-7089-CB11-6128-03E489B5A322}"/>
              </a:ext>
            </a:extLst>
          </p:cNvPr>
          <p:cNvSpPr txBox="1"/>
          <p:nvPr/>
        </p:nvSpPr>
        <p:spPr>
          <a:xfrm>
            <a:off x="7572652" y="797073"/>
            <a:ext cx="27432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Análisis Exploratorio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D543847-843E-EE06-E59E-95CBAE1A01AA}"/>
              </a:ext>
            </a:extLst>
          </p:cNvPr>
          <p:cNvSpPr txBox="1"/>
          <p:nvPr/>
        </p:nvSpPr>
        <p:spPr>
          <a:xfrm>
            <a:off x="2769299" y="1690688"/>
            <a:ext cx="84814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Utilidad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A6B188-E94F-37EB-05C2-B4190DDD4B61}"/>
              </a:ext>
            </a:extLst>
          </p:cNvPr>
          <p:cNvSpPr txBox="1"/>
          <p:nvPr/>
        </p:nvSpPr>
        <p:spPr>
          <a:xfrm>
            <a:off x="1130785" y="2253460"/>
            <a:ext cx="412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Entender la información de nuestras variables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Detectar posibles errores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4456512-A8C2-165A-204F-54FA683B8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46" y="3662169"/>
            <a:ext cx="2830706" cy="28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0A011-0C12-3278-463C-5FD689C7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10/28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AD565C3A-EB36-5157-8033-D2B240B326D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505ECF8-3AEA-5F57-F9BD-E05F950BB5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EC06CE-BF72-474A-4582-7C425FC176C6}"/>
              </a:ext>
            </a:extLst>
          </p:cNvPr>
          <p:cNvSpPr txBox="1"/>
          <p:nvPr/>
        </p:nvSpPr>
        <p:spPr>
          <a:xfrm>
            <a:off x="7572652" y="797073"/>
            <a:ext cx="27432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Análisis Exploratorio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C014DA-A1C4-3B26-B900-A6F029762797}"/>
              </a:ext>
            </a:extLst>
          </p:cNvPr>
          <p:cNvSpPr txBox="1"/>
          <p:nvPr/>
        </p:nvSpPr>
        <p:spPr>
          <a:xfrm>
            <a:off x="2769299" y="1690688"/>
            <a:ext cx="84814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Utilidad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891EC2-7F55-49D5-6E11-CC47C0F63935}"/>
              </a:ext>
            </a:extLst>
          </p:cNvPr>
          <p:cNvSpPr txBox="1"/>
          <p:nvPr/>
        </p:nvSpPr>
        <p:spPr>
          <a:xfrm>
            <a:off x="8355017" y="1690688"/>
            <a:ext cx="11784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Realización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858961-BAFA-A021-2570-EC40D8F10B9E}"/>
              </a:ext>
            </a:extLst>
          </p:cNvPr>
          <p:cNvSpPr txBox="1"/>
          <p:nvPr/>
        </p:nvSpPr>
        <p:spPr>
          <a:xfrm>
            <a:off x="1130785" y="2253460"/>
            <a:ext cx="412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Entender la información de nuestras variables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Detectar posibles errores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A290B9-828F-C8BF-ABD3-EF1EE5BBC893}"/>
              </a:ext>
            </a:extLst>
          </p:cNvPr>
          <p:cNvSpPr txBox="1"/>
          <p:nvPr/>
        </p:nvSpPr>
        <p:spPr>
          <a:xfrm>
            <a:off x="6269492" y="2084274"/>
            <a:ext cx="5679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Estudiar el número de observaciones, su tipo y si existen valores ausentes.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C85D128-876D-F0EB-FCF4-C5FAAE64B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952" y="3053378"/>
            <a:ext cx="3050598" cy="298019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EB55C4C-5C02-3EA1-F803-EAEF1650C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46" y="3662169"/>
            <a:ext cx="2830706" cy="283070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2CE8486-55F8-B96F-B480-A093903D8BC2}"/>
              </a:ext>
            </a:extLst>
          </p:cNvPr>
          <p:cNvSpPr txBox="1"/>
          <p:nvPr/>
        </p:nvSpPr>
        <p:spPr>
          <a:xfrm>
            <a:off x="6269492" y="26689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Distribución de la variable clase</a:t>
            </a:r>
          </a:p>
        </p:txBody>
      </p:sp>
    </p:spTree>
    <p:extLst>
      <p:ext uri="{BB962C8B-B14F-4D97-AF65-F5344CB8AC3E}">
        <p14:creationId xmlns:p14="http://schemas.microsoft.com/office/powerpoint/2010/main" val="8825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56242E-4115-6DA8-7E3A-D8477089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10/28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BF3C05C4-4275-6048-4DCB-CDFE20DADE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2922237-0577-B7CC-F198-89632E106F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0874EA-7AEF-77EA-4A69-2D7AB4A283B3}"/>
              </a:ext>
            </a:extLst>
          </p:cNvPr>
          <p:cNvSpPr txBox="1"/>
          <p:nvPr/>
        </p:nvSpPr>
        <p:spPr>
          <a:xfrm>
            <a:off x="7572652" y="797073"/>
            <a:ext cx="27432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Análisis Exploratorio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F5EFAB-858E-8047-9377-0010402B2B3B}"/>
              </a:ext>
            </a:extLst>
          </p:cNvPr>
          <p:cNvSpPr txBox="1"/>
          <p:nvPr/>
        </p:nvSpPr>
        <p:spPr>
          <a:xfrm>
            <a:off x="2769299" y="1690688"/>
            <a:ext cx="84814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Utilidad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9BDDD2-8B66-8516-D126-67B4F6E91C87}"/>
              </a:ext>
            </a:extLst>
          </p:cNvPr>
          <p:cNvSpPr txBox="1"/>
          <p:nvPr/>
        </p:nvSpPr>
        <p:spPr>
          <a:xfrm>
            <a:off x="8355017" y="1690688"/>
            <a:ext cx="11784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Realización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D094E2-646A-A460-D1DB-DA0786BA899B}"/>
              </a:ext>
            </a:extLst>
          </p:cNvPr>
          <p:cNvSpPr txBox="1"/>
          <p:nvPr/>
        </p:nvSpPr>
        <p:spPr>
          <a:xfrm>
            <a:off x="1130785" y="2253460"/>
            <a:ext cx="412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Entender la información de nuestras variables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Detectar posibles errores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E6B2918-A36C-3D2A-0E34-CF3CC8794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79" y="3662169"/>
            <a:ext cx="5477528" cy="250330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5AB22AE-8605-846E-2046-F61CE2AFC374}"/>
              </a:ext>
            </a:extLst>
          </p:cNvPr>
          <p:cNvSpPr txBox="1"/>
          <p:nvPr/>
        </p:nvSpPr>
        <p:spPr>
          <a:xfrm>
            <a:off x="6269491" y="2130048"/>
            <a:ext cx="5679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Estudiar el número de observaciones, su tipo y si existen valores ausentes.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Distribución de la variable clase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Distribución de las variables numéricas y categóricas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A0BCE14-6F61-34DC-05A8-55E5275B7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" y="3713299"/>
            <a:ext cx="6448348" cy="21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7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B7B31650-3B1D-C5DE-4532-D07B60AD7217}"/>
              </a:ext>
            </a:extLst>
          </p:cNvPr>
          <p:cNvSpPr txBox="1"/>
          <p:nvPr/>
        </p:nvSpPr>
        <p:spPr>
          <a:xfrm>
            <a:off x="6269492" y="2123129"/>
            <a:ext cx="56798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Estudiar el número de observaciones, su tipo y si existen valores ausentes.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Distribución de la variable clase</a:t>
            </a:r>
          </a:p>
          <a:p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Distribución de las variables numéricas y categóricas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Distribución de las mismas con respecto a la clase.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B79D4E-33B4-4C76-7F8B-0C074FE2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10/28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084357-7CAB-EBC7-97AE-8DCF37C757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05F2A0-8341-19CE-C6FB-B6F92DFAE9F7}"/>
              </a:ext>
            </a:extLst>
          </p:cNvPr>
          <p:cNvSpPr txBox="1"/>
          <p:nvPr/>
        </p:nvSpPr>
        <p:spPr>
          <a:xfrm>
            <a:off x="7572652" y="797073"/>
            <a:ext cx="27432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Análisis Exploratorio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563D4-E278-CD22-849F-C3CA4F8801B2}"/>
              </a:ext>
            </a:extLst>
          </p:cNvPr>
          <p:cNvSpPr txBox="1"/>
          <p:nvPr/>
        </p:nvSpPr>
        <p:spPr>
          <a:xfrm>
            <a:off x="2769299" y="1690688"/>
            <a:ext cx="84814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Utilidad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E4818F-8012-EDEE-1572-A71311E5E98C}"/>
              </a:ext>
            </a:extLst>
          </p:cNvPr>
          <p:cNvSpPr txBox="1"/>
          <p:nvPr/>
        </p:nvSpPr>
        <p:spPr>
          <a:xfrm>
            <a:off x="8355017" y="1690688"/>
            <a:ext cx="11784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F14996-F5C7-99D4-7D39-655F77F99AC6}"/>
              </a:ext>
            </a:extLst>
          </p:cNvPr>
          <p:cNvSpPr txBox="1"/>
          <p:nvPr/>
        </p:nvSpPr>
        <p:spPr>
          <a:xfrm>
            <a:off x="1130785" y="2253460"/>
            <a:ext cx="412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Entender la información de nuestras variables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Detectar posibles errores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F1A321E-7C8C-6896-F53B-406E08B6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76" y="4149733"/>
            <a:ext cx="3950481" cy="22639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16925F4-7B44-153B-1308-820208F7D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9617"/>
            <a:ext cx="6802211" cy="22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1AE4BA-49A0-90EB-5120-4BC09D2B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11/28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B2DA3E-4EE7-41A2-CA53-6A3842405E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6D8C46-030C-2FFC-0949-561C33151507}"/>
              </a:ext>
            </a:extLst>
          </p:cNvPr>
          <p:cNvSpPr txBox="1"/>
          <p:nvPr/>
        </p:nvSpPr>
        <p:spPr>
          <a:xfrm>
            <a:off x="7691023" y="797073"/>
            <a:ext cx="250942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Preprocesamiento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6CC395-FCAC-BDAC-7655-5621F568F6F8}"/>
              </a:ext>
            </a:extLst>
          </p:cNvPr>
          <p:cNvSpPr txBox="1"/>
          <p:nvPr/>
        </p:nvSpPr>
        <p:spPr>
          <a:xfrm>
            <a:off x="2769299" y="1690688"/>
            <a:ext cx="84814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Utilidad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C7A110-D5E6-63E0-9E1A-BEDF09B6FCC9}"/>
              </a:ext>
            </a:extLst>
          </p:cNvPr>
          <p:cNvSpPr txBox="1"/>
          <p:nvPr/>
        </p:nvSpPr>
        <p:spPr>
          <a:xfrm>
            <a:off x="8355017" y="1690688"/>
            <a:ext cx="11784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021978-F471-EDA2-EA12-2AFCF4F08254}"/>
              </a:ext>
            </a:extLst>
          </p:cNvPr>
          <p:cNvSpPr txBox="1"/>
          <p:nvPr/>
        </p:nvSpPr>
        <p:spPr>
          <a:xfrm>
            <a:off x="1130785" y="2253460"/>
            <a:ext cx="4125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Transformaciones realizadas sobre los datos</a:t>
            </a:r>
          </a:p>
          <a:p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Aprender con las observaciones de entrenamiento y aplicar sobre el conjunto entero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962E60-92B3-99D6-5EFE-3EAA6ABA92A2}"/>
              </a:ext>
            </a:extLst>
          </p:cNvPr>
          <p:cNvSpPr txBox="1"/>
          <p:nvPr/>
        </p:nvSpPr>
        <p:spPr>
          <a:xfrm>
            <a:off x="6881663" y="2253460"/>
            <a:ext cx="433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Binarización de las variables categóricas</a:t>
            </a:r>
          </a:p>
          <a:p>
            <a:endParaRPr lang="es-ES" dirty="0"/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22C08859-F965-8214-8AE3-B4D7B05AFB90}"/>
              </a:ext>
            </a:extLst>
          </p:cNvPr>
          <p:cNvSpPr/>
          <p:nvPr/>
        </p:nvSpPr>
        <p:spPr>
          <a:xfrm>
            <a:off x="621434" y="5885897"/>
            <a:ext cx="1003177" cy="560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Numéricos</a:t>
            </a:r>
          </a:p>
        </p:txBody>
      </p:sp>
      <p:sp>
        <p:nvSpPr>
          <p:cNvPr id="12" name="Diagrama de flujo: disco magnético 11">
            <a:extLst>
              <a:ext uri="{FF2B5EF4-FFF2-40B4-BE49-F238E27FC236}">
                <a16:creationId xmlns:a16="http://schemas.microsoft.com/office/drawing/2014/main" id="{B8380612-D494-BB4C-DE6D-5089D693DD27}"/>
              </a:ext>
            </a:extLst>
          </p:cNvPr>
          <p:cNvSpPr/>
          <p:nvPr/>
        </p:nvSpPr>
        <p:spPr>
          <a:xfrm>
            <a:off x="621435" y="5477863"/>
            <a:ext cx="1003177" cy="560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Categóricos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2C8ADFB-B087-4722-70C4-CF4B9CE39017}"/>
              </a:ext>
            </a:extLst>
          </p:cNvPr>
          <p:cNvSpPr/>
          <p:nvPr/>
        </p:nvSpPr>
        <p:spPr>
          <a:xfrm>
            <a:off x="1819921" y="5756878"/>
            <a:ext cx="1278385" cy="470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Binarización</a:t>
            </a:r>
          </a:p>
        </p:txBody>
      </p:sp>
      <p:sp>
        <p:nvSpPr>
          <p:cNvPr id="14" name="Diagrama de flujo: disco magnético 13">
            <a:extLst>
              <a:ext uri="{FF2B5EF4-FFF2-40B4-BE49-F238E27FC236}">
                <a16:creationId xmlns:a16="http://schemas.microsoft.com/office/drawing/2014/main" id="{5A09D90C-BA1C-6C03-B514-7A46B65AC5D9}"/>
              </a:ext>
            </a:extLst>
          </p:cNvPr>
          <p:cNvSpPr/>
          <p:nvPr/>
        </p:nvSpPr>
        <p:spPr>
          <a:xfrm>
            <a:off x="3277337" y="5885897"/>
            <a:ext cx="1003177" cy="56043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Numéricos</a:t>
            </a:r>
          </a:p>
        </p:txBody>
      </p:sp>
      <p:sp>
        <p:nvSpPr>
          <p:cNvPr id="15" name="Diagrama de flujo: disco magnético 14">
            <a:extLst>
              <a:ext uri="{FF2B5EF4-FFF2-40B4-BE49-F238E27FC236}">
                <a16:creationId xmlns:a16="http://schemas.microsoft.com/office/drawing/2014/main" id="{CE2DB7F5-AC81-855F-CA5A-ED0D19008BDA}"/>
              </a:ext>
            </a:extLst>
          </p:cNvPr>
          <p:cNvSpPr/>
          <p:nvPr/>
        </p:nvSpPr>
        <p:spPr>
          <a:xfrm>
            <a:off x="3277338" y="5477863"/>
            <a:ext cx="1003177" cy="56043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Binarizados</a:t>
            </a:r>
          </a:p>
        </p:txBody>
      </p:sp>
      <p:sp>
        <p:nvSpPr>
          <p:cNvPr id="16" name="Diagrama de flujo: disco magnético 15">
            <a:extLst>
              <a:ext uri="{FF2B5EF4-FFF2-40B4-BE49-F238E27FC236}">
                <a16:creationId xmlns:a16="http://schemas.microsoft.com/office/drawing/2014/main" id="{E428BCFB-039B-51F6-899E-3255BE3CF711}"/>
              </a:ext>
            </a:extLst>
          </p:cNvPr>
          <p:cNvSpPr/>
          <p:nvPr/>
        </p:nvSpPr>
        <p:spPr>
          <a:xfrm>
            <a:off x="3277337" y="5069829"/>
            <a:ext cx="1003177" cy="56043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Binarizados</a:t>
            </a:r>
          </a:p>
        </p:txBody>
      </p:sp>
      <p:sp>
        <p:nvSpPr>
          <p:cNvPr id="17" name="Diagrama de flujo: disco magnético 16">
            <a:extLst>
              <a:ext uri="{FF2B5EF4-FFF2-40B4-BE49-F238E27FC236}">
                <a16:creationId xmlns:a16="http://schemas.microsoft.com/office/drawing/2014/main" id="{0B2AFBCC-38D6-5118-E529-AFA0CD566B2A}"/>
              </a:ext>
            </a:extLst>
          </p:cNvPr>
          <p:cNvSpPr/>
          <p:nvPr/>
        </p:nvSpPr>
        <p:spPr>
          <a:xfrm>
            <a:off x="3277337" y="4661795"/>
            <a:ext cx="1003177" cy="56043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Binarizados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08093229-8EB8-2C4F-C49D-E1B8108E96F7}"/>
              </a:ext>
            </a:extLst>
          </p:cNvPr>
          <p:cNvSpPr/>
          <p:nvPr/>
        </p:nvSpPr>
        <p:spPr>
          <a:xfrm>
            <a:off x="4459545" y="5756878"/>
            <a:ext cx="1355329" cy="470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Normalización</a:t>
            </a:r>
          </a:p>
        </p:txBody>
      </p:sp>
      <p:sp>
        <p:nvSpPr>
          <p:cNvPr id="19" name="Diagrama de flujo: disco magnético 18">
            <a:extLst>
              <a:ext uri="{FF2B5EF4-FFF2-40B4-BE49-F238E27FC236}">
                <a16:creationId xmlns:a16="http://schemas.microsoft.com/office/drawing/2014/main" id="{31A808AF-2D05-223F-8544-3E9718EE24E8}"/>
              </a:ext>
            </a:extLst>
          </p:cNvPr>
          <p:cNvSpPr/>
          <p:nvPr/>
        </p:nvSpPr>
        <p:spPr>
          <a:xfrm>
            <a:off x="5933239" y="5885897"/>
            <a:ext cx="1003177" cy="56043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Datos Numéricos</a:t>
            </a:r>
          </a:p>
        </p:txBody>
      </p:sp>
      <p:sp>
        <p:nvSpPr>
          <p:cNvPr id="20" name="Diagrama de flujo: disco magnético 19">
            <a:extLst>
              <a:ext uri="{FF2B5EF4-FFF2-40B4-BE49-F238E27FC236}">
                <a16:creationId xmlns:a16="http://schemas.microsoft.com/office/drawing/2014/main" id="{0158E6B9-B277-9D74-AD54-5DE0193F0BD6}"/>
              </a:ext>
            </a:extLst>
          </p:cNvPr>
          <p:cNvSpPr/>
          <p:nvPr/>
        </p:nvSpPr>
        <p:spPr>
          <a:xfrm>
            <a:off x="5933240" y="5477863"/>
            <a:ext cx="1003177" cy="56043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Datos Binarizados</a:t>
            </a:r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72A1FDE5-A1CC-CC8F-A134-96A3C1F94EAA}"/>
              </a:ext>
            </a:extLst>
          </p:cNvPr>
          <p:cNvSpPr/>
          <p:nvPr/>
        </p:nvSpPr>
        <p:spPr>
          <a:xfrm>
            <a:off x="5933239" y="5069829"/>
            <a:ext cx="1003177" cy="56043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Datos Binarizados</a:t>
            </a:r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4E59605F-9E1E-C5C5-695F-1EF7129F0824}"/>
              </a:ext>
            </a:extLst>
          </p:cNvPr>
          <p:cNvSpPr/>
          <p:nvPr/>
        </p:nvSpPr>
        <p:spPr>
          <a:xfrm>
            <a:off x="5933239" y="4661795"/>
            <a:ext cx="1003177" cy="56043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Datos Binarizados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56901E98-F596-ECE3-74A7-762A19B5E5A3}"/>
              </a:ext>
            </a:extLst>
          </p:cNvPr>
          <p:cNvSpPr/>
          <p:nvPr/>
        </p:nvSpPr>
        <p:spPr>
          <a:xfrm rot="5400000">
            <a:off x="6384622" y="3967742"/>
            <a:ext cx="100409" cy="11570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EFDB08F-98C8-BEA2-3CD8-D5341A116EB3}"/>
              </a:ext>
            </a:extLst>
          </p:cNvPr>
          <p:cNvSpPr txBox="1"/>
          <p:nvPr/>
        </p:nvSpPr>
        <p:spPr>
          <a:xfrm>
            <a:off x="5933239" y="4189669"/>
            <a:ext cx="10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Mismo rango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0480340-631C-AC1D-663C-F95F7632B545}"/>
              </a:ext>
            </a:extLst>
          </p:cNvPr>
          <p:cNvSpPr txBox="1"/>
          <p:nvPr/>
        </p:nvSpPr>
        <p:spPr>
          <a:xfrm>
            <a:off x="6881663" y="3221817"/>
            <a:ext cx="467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 Exclusión de variables con varianza próxima a cero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E61538-A0EE-72DD-5120-8F9C575DDFD1}"/>
              </a:ext>
            </a:extLst>
          </p:cNvPr>
          <p:cNvSpPr txBox="1"/>
          <p:nvPr/>
        </p:nvSpPr>
        <p:spPr>
          <a:xfrm>
            <a:off x="6881663" y="2600204"/>
            <a:ext cx="439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 Estandarización y escalado de las variables numéricas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C616B0D3-7AA1-D996-3670-38052A4E3DE8}"/>
              </a:ext>
            </a:extLst>
          </p:cNvPr>
          <p:cNvSpPr/>
          <p:nvPr/>
        </p:nvSpPr>
        <p:spPr>
          <a:xfrm>
            <a:off x="7095843" y="5648359"/>
            <a:ext cx="1355329" cy="749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Exclusión cero varianza</a:t>
            </a:r>
          </a:p>
        </p:txBody>
      </p:sp>
      <p:sp>
        <p:nvSpPr>
          <p:cNvPr id="28" name="Diagrama de flujo: disco magnético 27">
            <a:extLst>
              <a:ext uri="{FF2B5EF4-FFF2-40B4-BE49-F238E27FC236}">
                <a16:creationId xmlns:a16="http://schemas.microsoft.com/office/drawing/2014/main" id="{378BFF5E-1FA2-1FA8-AD69-31DA74BD5BF9}"/>
              </a:ext>
            </a:extLst>
          </p:cNvPr>
          <p:cNvSpPr/>
          <p:nvPr/>
        </p:nvSpPr>
        <p:spPr>
          <a:xfrm>
            <a:off x="8625388" y="6081205"/>
            <a:ext cx="758310" cy="36512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Datos Numéricos</a:t>
            </a:r>
          </a:p>
        </p:txBody>
      </p:sp>
      <p:sp>
        <p:nvSpPr>
          <p:cNvPr id="29" name="Diagrama de flujo: disco magnético 28">
            <a:extLst>
              <a:ext uri="{FF2B5EF4-FFF2-40B4-BE49-F238E27FC236}">
                <a16:creationId xmlns:a16="http://schemas.microsoft.com/office/drawing/2014/main" id="{7C033A68-DE26-CC86-E287-A4BFF01B7B8A}"/>
              </a:ext>
            </a:extLst>
          </p:cNvPr>
          <p:cNvSpPr/>
          <p:nvPr/>
        </p:nvSpPr>
        <p:spPr>
          <a:xfrm>
            <a:off x="8625389" y="5673171"/>
            <a:ext cx="758310" cy="36512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Datos Binarizados</a:t>
            </a:r>
          </a:p>
        </p:txBody>
      </p:sp>
      <p:sp>
        <p:nvSpPr>
          <p:cNvPr id="30" name="Diagrama de flujo: disco magnético 29">
            <a:extLst>
              <a:ext uri="{FF2B5EF4-FFF2-40B4-BE49-F238E27FC236}">
                <a16:creationId xmlns:a16="http://schemas.microsoft.com/office/drawing/2014/main" id="{BF782BC3-95C3-4B8F-3C69-342488B148B9}"/>
              </a:ext>
            </a:extLst>
          </p:cNvPr>
          <p:cNvSpPr/>
          <p:nvPr/>
        </p:nvSpPr>
        <p:spPr>
          <a:xfrm>
            <a:off x="8625388" y="5265137"/>
            <a:ext cx="758310" cy="36512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Datos Binarizados</a:t>
            </a:r>
          </a:p>
        </p:txBody>
      </p:sp>
      <p:sp>
        <p:nvSpPr>
          <p:cNvPr id="31" name="Diagrama de flujo: disco magnético 30">
            <a:extLst>
              <a:ext uri="{FF2B5EF4-FFF2-40B4-BE49-F238E27FC236}">
                <a16:creationId xmlns:a16="http://schemas.microsoft.com/office/drawing/2014/main" id="{99377390-7DED-57E4-4F48-A2F9BE730233}"/>
              </a:ext>
            </a:extLst>
          </p:cNvPr>
          <p:cNvSpPr/>
          <p:nvPr/>
        </p:nvSpPr>
        <p:spPr>
          <a:xfrm>
            <a:off x="8625388" y="4857103"/>
            <a:ext cx="758310" cy="36512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Datos Binarizados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646D2718-75AC-52C1-99FF-CEF45D616DF8}"/>
              </a:ext>
            </a:extLst>
          </p:cNvPr>
          <p:cNvSpPr/>
          <p:nvPr/>
        </p:nvSpPr>
        <p:spPr>
          <a:xfrm rot="5400000">
            <a:off x="8963936" y="4144388"/>
            <a:ext cx="100409" cy="11570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3A98DE5-7EEC-D0AB-773F-0FA15BFC8DED}"/>
              </a:ext>
            </a:extLst>
          </p:cNvPr>
          <p:cNvSpPr txBox="1"/>
          <p:nvPr/>
        </p:nvSpPr>
        <p:spPr>
          <a:xfrm>
            <a:off x="8512553" y="4366315"/>
            <a:ext cx="10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Mismo rango</a:t>
            </a:r>
          </a:p>
        </p:txBody>
      </p:sp>
    </p:spTree>
    <p:extLst>
      <p:ext uri="{BB962C8B-B14F-4D97-AF65-F5344CB8AC3E}">
        <p14:creationId xmlns:p14="http://schemas.microsoft.com/office/powerpoint/2010/main" val="39537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578DBE-95E6-425D-42FC-58A8A3909E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7250DF-2395-21AC-AB4D-FE74DA23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12/28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3E2A7-62DF-1F8F-0035-B010E0D0D2E8}"/>
              </a:ext>
            </a:extLst>
          </p:cNvPr>
          <p:cNvSpPr txBox="1"/>
          <p:nvPr/>
        </p:nvSpPr>
        <p:spPr>
          <a:xfrm>
            <a:off x="7023017" y="797073"/>
            <a:ext cx="178580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Desbalanceo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B29895-7869-8050-668A-D9372368D6F3}"/>
              </a:ext>
            </a:extLst>
          </p:cNvPr>
          <p:cNvSpPr txBox="1"/>
          <p:nvPr/>
        </p:nvSpPr>
        <p:spPr>
          <a:xfrm>
            <a:off x="1402015" y="1690688"/>
            <a:ext cx="255742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Técnicas para el desbalanceo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D3E670-A637-D122-783A-6FD0F5768FB1}"/>
              </a:ext>
            </a:extLst>
          </p:cNvPr>
          <p:cNvSpPr txBox="1"/>
          <p:nvPr/>
        </p:nvSpPr>
        <p:spPr>
          <a:xfrm>
            <a:off x="618140" y="2253460"/>
            <a:ext cx="412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Random Oversampling</a:t>
            </a:r>
          </a:p>
          <a:p>
            <a:endParaRPr lang="es-ES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D912035-1C63-2887-B291-B60FD9EA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55" y="1692628"/>
            <a:ext cx="2705334" cy="176799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70ACC9E-1CF2-EF0C-F3BD-B2575416C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30" y="4018590"/>
            <a:ext cx="6043184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7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DC6078-4C99-CF5A-C850-D463262398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3CA608-D817-4DC6-3457-1BB250FABE16}"/>
              </a:ext>
            </a:extLst>
          </p:cNvPr>
          <p:cNvSpPr txBox="1"/>
          <p:nvPr/>
        </p:nvSpPr>
        <p:spPr>
          <a:xfrm>
            <a:off x="1402015" y="1690688"/>
            <a:ext cx="255742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Técnicas para el desbalanceo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CC6AF8-003A-96AF-27CB-1839253A2052}"/>
              </a:ext>
            </a:extLst>
          </p:cNvPr>
          <p:cNvSpPr txBox="1"/>
          <p:nvPr/>
        </p:nvSpPr>
        <p:spPr>
          <a:xfrm>
            <a:off x="618140" y="2253460"/>
            <a:ext cx="412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Random Oversampling</a:t>
            </a: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21C90A-4FB8-3419-AF06-FC532DFF5BE1}"/>
              </a:ext>
            </a:extLst>
          </p:cNvPr>
          <p:cNvSpPr txBox="1"/>
          <p:nvPr/>
        </p:nvSpPr>
        <p:spPr>
          <a:xfrm>
            <a:off x="618140" y="281101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SMOTE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1A0874E-19FD-EFF6-5658-210EEF4B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11" y="3719662"/>
            <a:ext cx="3475021" cy="237764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5926E7A-313C-3A54-F49F-347F9AB1F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55" y="1692628"/>
            <a:ext cx="2705334" cy="1767993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D76FC8A-D5ED-1AC8-FD2C-08C9A6CA8F9D}"/>
              </a:ext>
            </a:extLst>
          </p:cNvPr>
          <p:cNvSpPr txBox="1"/>
          <p:nvPr/>
        </p:nvSpPr>
        <p:spPr>
          <a:xfrm>
            <a:off x="7023017" y="797073"/>
            <a:ext cx="178580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Desbalanceo</a:t>
            </a:r>
          </a:p>
        </p:txBody>
      </p:sp>
      <p:sp>
        <p:nvSpPr>
          <p:cNvPr id="20" name="Marcador de número de diapositiva 6">
            <a:extLst>
              <a:ext uri="{FF2B5EF4-FFF2-40B4-BE49-F238E27FC236}">
                <a16:creationId xmlns:a16="http://schemas.microsoft.com/office/drawing/2014/main" id="{4B775E59-99E8-7F7F-10EC-1C57A4BB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12/28</a:t>
            </a:r>
          </a:p>
        </p:txBody>
      </p:sp>
    </p:spTree>
    <p:extLst>
      <p:ext uri="{BB962C8B-B14F-4D97-AF65-F5344CB8AC3E}">
        <p14:creationId xmlns:p14="http://schemas.microsoft.com/office/powerpoint/2010/main" val="299053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9810254-39D3-DF29-F586-6AB4B88D34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6479F2-3402-51F4-25B0-A7DC5A784503}"/>
              </a:ext>
            </a:extLst>
          </p:cNvPr>
          <p:cNvSpPr txBox="1"/>
          <p:nvPr/>
        </p:nvSpPr>
        <p:spPr>
          <a:xfrm>
            <a:off x="1402015" y="1690688"/>
            <a:ext cx="255742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Técnicas para el desbalanceo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6863F2-52A5-5B84-00B0-E418DD4537C8}"/>
              </a:ext>
            </a:extLst>
          </p:cNvPr>
          <p:cNvSpPr txBox="1"/>
          <p:nvPr/>
        </p:nvSpPr>
        <p:spPr>
          <a:xfrm>
            <a:off x="618140" y="2253460"/>
            <a:ext cx="412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Random Oversampling</a:t>
            </a: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2C4C97-3E5B-1AAA-40C3-3EF68D508CFA}"/>
              </a:ext>
            </a:extLst>
          </p:cNvPr>
          <p:cNvSpPr txBox="1"/>
          <p:nvPr/>
        </p:nvSpPr>
        <p:spPr>
          <a:xfrm>
            <a:off x="618140" y="281101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SMOTE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CB37CA-B35B-DD02-6D78-1B8BE215527F}"/>
              </a:ext>
            </a:extLst>
          </p:cNvPr>
          <p:cNvSpPr txBox="1"/>
          <p:nvPr/>
        </p:nvSpPr>
        <p:spPr>
          <a:xfrm>
            <a:off x="618140" y="334022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Random Undersampling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D253F7F-9E6F-EC0B-39AE-0B294EDD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69" y="4014893"/>
            <a:ext cx="2842506" cy="19356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A3BA5EC-E633-FACA-DB3C-07BBBEA1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55" y="1692628"/>
            <a:ext cx="2705334" cy="176799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F45FCF4-8B09-8BBE-4A19-1ABA153AE174}"/>
              </a:ext>
            </a:extLst>
          </p:cNvPr>
          <p:cNvSpPr txBox="1"/>
          <p:nvPr/>
        </p:nvSpPr>
        <p:spPr>
          <a:xfrm>
            <a:off x="7023017" y="797073"/>
            <a:ext cx="178580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Desbalanceo</a:t>
            </a:r>
          </a:p>
        </p:txBody>
      </p:sp>
      <p:sp>
        <p:nvSpPr>
          <p:cNvPr id="21" name="Marcador de número de diapositiva 6">
            <a:extLst>
              <a:ext uri="{FF2B5EF4-FFF2-40B4-BE49-F238E27FC236}">
                <a16:creationId xmlns:a16="http://schemas.microsoft.com/office/drawing/2014/main" id="{1F08EABC-1375-A500-BC06-2C46EC0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12/28</a:t>
            </a:r>
          </a:p>
        </p:txBody>
      </p:sp>
    </p:spTree>
    <p:extLst>
      <p:ext uri="{BB962C8B-B14F-4D97-AF65-F5344CB8AC3E}">
        <p14:creationId xmlns:p14="http://schemas.microsoft.com/office/powerpoint/2010/main" val="31887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F19C7-C10D-73B8-A839-30B386B07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309"/>
            <a:ext cx="2056660" cy="85554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Índice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6824F-9285-6F24-8B60-C8A3CFA87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0767"/>
            <a:ext cx="9144000" cy="1948763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1.    Introducción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sz="1800" dirty="0"/>
              <a:t>Motivación y Objetivos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sz="1800" dirty="0"/>
              <a:t>Aprendizaje Automático, Minería de Datos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sz="1800" dirty="0"/>
              <a:t>Desbalanceo de clases 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sz="1800" dirty="0"/>
              <a:t>WEKA y Scikit-Learn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sz="1800" dirty="0"/>
              <a:t>Explicabilidad y SHAP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9FF86B-6D5A-C405-EE21-A3637D1CCB52}"/>
              </a:ext>
            </a:extLst>
          </p:cNvPr>
          <p:cNvSpPr txBox="1"/>
          <p:nvPr/>
        </p:nvSpPr>
        <p:spPr>
          <a:xfrm>
            <a:off x="1524000" y="3009530"/>
            <a:ext cx="92083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dirty="0"/>
              <a:t>2.     Trabajo realizado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Análisis Exploratorio	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Preprocesamiento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Desbalanceo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Modelado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Evaluación de los modelos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Explicación de los modelos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DD31B1-07EC-78D1-F979-9FE566AC958A}"/>
              </a:ext>
            </a:extLst>
          </p:cNvPr>
          <p:cNvSpPr txBox="1"/>
          <p:nvPr/>
        </p:nvSpPr>
        <p:spPr>
          <a:xfrm>
            <a:off x="1491818" y="5040855"/>
            <a:ext cx="92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dirty="0"/>
              <a:t>3.     Resultados y discusión de los mismos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597CB5-631E-E45B-FF0F-67326AF141FC}"/>
              </a:ext>
            </a:extLst>
          </p:cNvPr>
          <p:cNvSpPr txBox="1"/>
          <p:nvPr/>
        </p:nvSpPr>
        <p:spPr>
          <a:xfrm>
            <a:off x="1491818" y="5410187"/>
            <a:ext cx="92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dirty="0"/>
              <a:t>4.    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C8A0F83-DEC6-CCF6-4CAA-DDC85A173C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73DC9A-E8B9-4F80-33EF-8EE70C3C0621}"/>
              </a:ext>
            </a:extLst>
          </p:cNvPr>
          <p:cNvSpPr txBox="1"/>
          <p:nvPr/>
        </p:nvSpPr>
        <p:spPr>
          <a:xfrm>
            <a:off x="1402015" y="1690688"/>
            <a:ext cx="255742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Técnicas para el desbalanceo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8C0531-2FC1-9FA5-AC14-2E7CD7833ED5}"/>
              </a:ext>
            </a:extLst>
          </p:cNvPr>
          <p:cNvSpPr txBox="1"/>
          <p:nvPr/>
        </p:nvSpPr>
        <p:spPr>
          <a:xfrm>
            <a:off x="618140" y="2253460"/>
            <a:ext cx="412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Random Oversampling</a:t>
            </a: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60E375-19A6-81EB-C3E4-0709FBA79CB3}"/>
              </a:ext>
            </a:extLst>
          </p:cNvPr>
          <p:cNvSpPr txBox="1"/>
          <p:nvPr/>
        </p:nvSpPr>
        <p:spPr>
          <a:xfrm>
            <a:off x="618140" y="281101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SMOTE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277CA3-DF3F-060B-1464-A77C7688D1B0}"/>
              </a:ext>
            </a:extLst>
          </p:cNvPr>
          <p:cNvSpPr txBox="1"/>
          <p:nvPr/>
        </p:nvSpPr>
        <p:spPr>
          <a:xfrm>
            <a:off x="618140" y="334022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Random Undersampling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8845EE-D5CF-0CC0-5BBB-C13177CFFFD3}"/>
              </a:ext>
            </a:extLst>
          </p:cNvPr>
          <p:cNvSpPr txBox="1"/>
          <p:nvPr/>
        </p:nvSpPr>
        <p:spPr>
          <a:xfrm>
            <a:off x="618140" y="391900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Random Undersampling seguido de Random Oversampling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A0AC313-EB82-E0A9-B40B-5BD9B76B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72" y="4239462"/>
            <a:ext cx="2766300" cy="185182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86F3492-D380-E1D0-5EC1-15C22819C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55" y="1692628"/>
            <a:ext cx="2705334" cy="176799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78EB335-437A-BC68-9ACA-745E556F1816}"/>
              </a:ext>
            </a:extLst>
          </p:cNvPr>
          <p:cNvSpPr txBox="1"/>
          <p:nvPr/>
        </p:nvSpPr>
        <p:spPr>
          <a:xfrm>
            <a:off x="7023017" y="797073"/>
            <a:ext cx="178580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Desbalanceo</a:t>
            </a:r>
          </a:p>
        </p:txBody>
      </p:sp>
      <p:sp>
        <p:nvSpPr>
          <p:cNvPr id="21" name="Marcador de número de diapositiva 6">
            <a:extLst>
              <a:ext uri="{FF2B5EF4-FFF2-40B4-BE49-F238E27FC236}">
                <a16:creationId xmlns:a16="http://schemas.microsoft.com/office/drawing/2014/main" id="{99D17699-4A5B-3C31-512C-F65D86AF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12/28</a:t>
            </a:r>
          </a:p>
        </p:txBody>
      </p:sp>
    </p:spTree>
    <p:extLst>
      <p:ext uri="{BB962C8B-B14F-4D97-AF65-F5344CB8AC3E}">
        <p14:creationId xmlns:p14="http://schemas.microsoft.com/office/powerpoint/2010/main" val="309298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360ED8-6AB2-FFF7-3043-24496E2E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13/28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594833-7B38-268F-BF25-FA429097D5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F0F28A-7271-8BDD-B8F1-E7EE669912AA}"/>
              </a:ext>
            </a:extLst>
          </p:cNvPr>
          <p:cNvSpPr txBox="1"/>
          <p:nvPr/>
        </p:nvSpPr>
        <p:spPr>
          <a:xfrm>
            <a:off x="7878562" y="797073"/>
            <a:ext cx="1464076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Modelado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5CE3BD-4EF4-336A-7C17-BFFA8A2CF89F}"/>
              </a:ext>
            </a:extLst>
          </p:cNvPr>
          <p:cNvSpPr txBox="1"/>
          <p:nvPr/>
        </p:nvSpPr>
        <p:spPr>
          <a:xfrm>
            <a:off x="4236340" y="1458864"/>
            <a:ext cx="371931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Modelos WEKA -&gt; Python-Weka-Wrapper3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9A38DC0-D63D-A9FD-B43B-AA2702B7A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" y="2764648"/>
            <a:ext cx="5655466" cy="29453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5EF4A25-3086-6592-B979-D91FBC087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67" y="2172152"/>
            <a:ext cx="5655466" cy="4130334"/>
          </a:xfrm>
          <a:prstGeom prst="rect">
            <a:avLst/>
          </a:prstGeom>
          <a:ln w="28575">
            <a:solidFill>
              <a:schemeClr val="accent1">
                <a:shade val="50000"/>
              </a:schemeClr>
            </a:solidFill>
          </a:ln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6F126E4F-699D-F449-F07C-08BE6A01D7CA}"/>
              </a:ext>
            </a:extLst>
          </p:cNvPr>
          <p:cNvSpPr/>
          <p:nvPr/>
        </p:nvSpPr>
        <p:spPr>
          <a:xfrm>
            <a:off x="110067" y="2353733"/>
            <a:ext cx="5723466" cy="3471334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74B2F05-44A9-2570-55B5-2868CCB11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54" y="1957458"/>
            <a:ext cx="1508891" cy="79254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387A13A-D257-3552-EB27-A2AAF6A21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81" y="1859296"/>
            <a:ext cx="1948689" cy="5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1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B6AFDB8-8474-4E07-85B3-1A8B0DCC40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076023-841E-6F6D-AEAA-E6342C4288F8}"/>
              </a:ext>
            </a:extLst>
          </p:cNvPr>
          <p:cNvSpPr txBox="1"/>
          <p:nvPr/>
        </p:nvSpPr>
        <p:spPr>
          <a:xfrm>
            <a:off x="7878562" y="797073"/>
            <a:ext cx="1464076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Modelado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140784-FFCD-2C05-FB05-3F508002A098}"/>
              </a:ext>
            </a:extLst>
          </p:cNvPr>
          <p:cNvSpPr txBox="1"/>
          <p:nvPr/>
        </p:nvSpPr>
        <p:spPr>
          <a:xfrm>
            <a:off x="3503817" y="1490752"/>
            <a:ext cx="319893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Alternating Decision Trees (ADTrees)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6476ED-223E-C7E6-BF3D-08559B950694}"/>
              </a:ext>
            </a:extLst>
          </p:cNvPr>
          <p:cNvSpPr/>
          <p:nvPr/>
        </p:nvSpPr>
        <p:spPr>
          <a:xfrm>
            <a:off x="7533315" y="5149804"/>
            <a:ext cx="1479984" cy="102044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9F97B6-7518-542B-A9D4-767B46A1F4C7}"/>
              </a:ext>
            </a:extLst>
          </p:cNvPr>
          <p:cNvSpPr/>
          <p:nvPr/>
        </p:nvSpPr>
        <p:spPr>
          <a:xfrm>
            <a:off x="5052584" y="1990058"/>
            <a:ext cx="122615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ED0B3BE-8C37-FC2C-292C-41BAA0FD2E3D}"/>
              </a:ext>
            </a:extLst>
          </p:cNvPr>
          <p:cNvSpPr/>
          <p:nvPr/>
        </p:nvSpPr>
        <p:spPr>
          <a:xfrm>
            <a:off x="3920344" y="2718722"/>
            <a:ext cx="1368429" cy="454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Edad &lt;= 30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E989FA4-89CA-DC24-4A38-BAB3117C2150}"/>
              </a:ext>
            </a:extLst>
          </p:cNvPr>
          <p:cNvSpPr/>
          <p:nvPr/>
        </p:nvSpPr>
        <p:spPr>
          <a:xfrm>
            <a:off x="5738100" y="2714329"/>
            <a:ext cx="1957366" cy="454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Ganancia &lt;= 1000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AD1E22-025A-CC9F-DCA9-0E83E0DBD798}"/>
              </a:ext>
            </a:extLst>
          </p:cNvPr>
          <p:cNvSpPr/>
          <p:nvPr/>
        </p:nvSpPr>
        <p:spPr>
          <a:xfrm>
            <a:off x="2712258" y="3567521"/>
            <a:ext cx="51081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-0.5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95CC69-A79E-BDF8-08C8-0F6321FE399B}"/>
              </a:ext>
            </a:extLst>
          </p:cNvPr>
          <p:cNvSpPr/>
          <p:nvPr/>
        </p:nvSpPr>
        <p:spPr>
          <a:xfrm>
            <a:off x="5860710" y="3567097"/>
            <a:ext cx="510817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-0.6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73372F-D215-22D5-9012-ECA8E391163B}"/>
              </a:ext>
            </a:extLst>
          </p:cNvPr>
          <p:cNvSpPr/>
          <p:nvPr/>
        </p:nvSpPr>
        <p:spPr>
          <a:xfrm>
            <a:off x="7201730" y="3567097"/>
            <a:ext cx="510817" cy="338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+0.3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78AD58-1585-FE14-D1A0-663374BB57A9}"/>
              </a:ext>
            </a:extLst>
          </p:cNvPr>
          <p:cNvSpPr/>
          <p:nvPr/>
        </p:nvSpPr>
        <p:spPr>
          <a:xfrm>
            <a:off x="4852011" y="3581824"/>
            <a:ext cx="510817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+0.2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218A4B-4F52-7193-ED05-10A04CA019B5}"/>
              </a:ext>
            </a:extLst>
          </p:cNvPr>
          <p:cNvSpPr txBox="1"/>
          <p:nvPr/>
        </p:nvSpPr>
        <p:spPr>
          <a:xfrm>
            <a:off x="2813610" y="3155378"/>
            <a:ext cx="53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1541F43-58EE-0AA9-D8F7-01C03EC24DD1}"/>
              </a:ext>
            </a:extLst>
          </p:cNvPr>
          <p:cNvSpPr txBox="1"/>
          <p:nvPr/>
        </p:nvSpPr>
        <p:spPr>
          <a:xfrm>
            <a:off x="4534844" y="2293331"/>
            <a:ext cx="4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C35EC8A-FE3C-EBDF-025E-0303F392148A}"/>
              </a:ext>
            </a:extLst>
          </p:cNvPr>
          <p:cNvSpPr txBox="1"/>
          <p:nvPr/>
        </p:nvSpPr>
        <p:spPr>
          <a:xfrm>
            <a:off x="6283547" y="2284929"/>
            <a:ext cx="5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0C5299-9B6E-02B2-A613-43B773D1398B}"/>
              </a:ext>
            </a:extLst>
          </p:cNvPr>
          <p:cNvSpPr txBox="1"/>
          <p:nvPr/>
        </p:nvSpPr>
        <p:spPr>
          <a:xfrm>
            <a:off x="7195302" y="3163728"/>
            <a:ext cx="5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1983F4A-D031-FDA8-5A03-7D43320BB87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604559" y="2328612"/>
            <a:ext cx="1061104" cy="3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4F6DF2A-C1E2-0982-E88C-C92CAD40CCE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665663" y="2328612"/>
            <a:ext cx="1051120" cy="3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5FDF54B-C4F5-3FB1-4D50-1AB39AC34464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2967667" y="3173676"/>
            <a:ext cx="1636892" cy="39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A46EECC-A4AD-7E0A-601B-DDB7EDA36DCD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4604559" y="3173676"/>
            <a:ext cx="502861" cy="40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D5B839E-11C3-3894-6487-C44869FD7FAE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6716783" y="3169283"/>
            <a:ext cx="740356" cy="39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DDFADE9-D16E-C490-ACDE-97A87011F1CE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6116119" y="3169283"/>
            <a:ext cx="600664" cy="39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33B1DFA5-9E5F-20A1-269F-3C5F31846FF6}"/>
              </a:ext>
            </a:extLst>
          </p:cNvPr>
          <p:cNvSpPr/>
          <p:nvPr/>
        </p:nvSpPr>
        <p:spPr>
          <a:xfrm>
            <a:off x="4423204" y="4293501"/>
            <a:ext cx="1368429" cy="454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Edad &lt;= 50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5B484B5-D589-1E30-2B5E-6812EAB32484}"/>
              </a:ext>
            </a:extLst>
          </p:cNvPr>
          <p:cNvSpPr/>
          <p:nvPr/>
        </p:nvSpPr>
        <p:spPr>
          <a:xfrm>
            <a:off x="4233517" y="5926100"/>
            <a:ext cx="510817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+0.1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AA4979-C7E9-9AFF-B0D5-58E55E5715B7}"/>
              </a:ext>
            </a:extLst>
          </p:cNvPr>
          <p:cNvSpPr/>
          <p:nvPr/>
        </p:nvSpPr>
        <p:spPr>
          <a:xfrm>
            <a:off x="5536224" y="5931533"/>
            <a:ext cx="510817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-0.1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2A5387-7F9D-48AF-67C9-48AA815E9165}"/>
              </a:ext>
            </a:extLst>
          </p:cNvPr>
          <p:cNvSpPr txBox="1"/>
          <p:nvPr/>
        </p:nvSpPr>
        <p:spPr>
          <a:xfrm>
            <a:off x="4253005" y="5183726"/>
            <a:ext cx="56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AA81C2-A726-AEE5-C142-9121BF13024E}"/>
              </a:ext>
            </a:extLst>
          </p:cNvPr>
          <p:cNvSpPr txBox="1"/>
          <p:nvPr/>
        </p:nvSpPr>
        <p:spPr>
          <a:xfrm>
            <a:off x="5536224" y="5183726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C007939-9F8D-CD68-3004-28640CEA421B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4488926" y="4748455"/>
            <a:ext cx="618493" cy="11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2B393E8-670B-0FC9-B647-21DC571B039F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5107419" y="4748455"/>
            <a:ext cx="684214" cy="118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51E73E5-6053-6F20-CAF7-F3A3494A66CA}"/>
              </a:ext>
            </a:extLst>
          </p:cNvPr>
          <p:cNvSpPr/>
          <p:nvPr/>
        </p:nvSpPr>
        <p:spPr>
          <a:xfrm>
            <a:off x="7660228" y="5722373"/>
            <a:ext cx="1226158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Nodo Predicción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BDAE0EC-376A-82AB-F8EB-2D3458BEC728}"/>
              </a:ext>
            </a:extLst>
          </p:cNvPr>
          <p:cNvSpPr/>
          <p:nvPr/>
        </p:nvSpPr>
        <p:spPr>
          <a:xfrm>
            <a:off x="7567977" y="5233382"/>
            <a:ext cx="1368429" cy="454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Nodo Decisión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4A4A4A00-CA0B-7572-98F5-E60DB8251956}"/>
              </a:ext>
            </a:extLst>
          </p:cNvPr>
          <p:cNvSpPr/>
          <p:nvPr/>
        </p:nvSpPr>
        <p:spPr>
          <a:xfrm>
            <a:off x="2001270" y="4295819"/>
            <a:ext cx="1957366" cy="454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Ganancia &lt;= 1500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6C74380-9EBC-B216-E941-2D4B1F1EA54C}"/>
              </a:ext>
            </a:extLst>
          </p:cNvPr>
          <p:cNvSpPr/>
          <p:nvPr/>
        </p:nvSpPr>
        <p:spPr>
          <a:xfrm>
            <a:off x="2310226" y="5926100"/>
            <a:ext cx="51081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-0.2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B0050BD-1463-6EDD-EB64-1C3827320E22}"/>
              </a:ext>
            </a:extLst>
          </p:cNvPr>
          <p:cNvSpPr/>
          <p:nvPr/>
        </p:nvSpPr>
        <p:spPr>
          <a:xfrm>
            <a:off x="3172949" y="5926100"/>
            <a:ext cx="510817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+0.4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B47B9B4-977A-E3C4-37DC-BA921A0F16BF}"/>
              </a:ext>
            </a:extLst>
          </p:cNvPr>
          <p:cNvSpPr txBox="1"/>
          <p:nvPr/>
        </p:nvSpPr>
        <p:spPr>
          <a:xfrm>
            <a:off x="2262173" y="5183726"/>
            <a:ext cx="51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09BC181-C90C-C1FB-48FD-080EBEFAF7C8}"/>
              </a:ext>
            </a:extLst>
          </p:cNvPr>
          <p:cNvSpPr txBox="1"/>
          <p:nvPr/>
        </p:nvSpPr>
        <p:spPr>
          <a:xfrm>
            <a:off x="3251884" y="5183726"/>
            <a:ext cx="48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73B717B-05E3-A50C-E75A-3877DEDE9E0B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2565635" y="4750773"/>
            <a:ext cx="414318" cy="117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038A291-49F5-60AE-8152-099689325B87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>
            <a:off x="2979953" y="4750773"/>
            <a:ext cx="448405" cy="117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DC4C3DAA-A519-EA44-E880-13F11E1381C6}"/>
              </a:ext>
            </a:extLst>
          </p:cNvPr>
          <p:cNvCxnSpPr>
            <a:cxnSpLocks/>
          </p:cNvCxnSpPr>
          <p:nvPr/>
        </p:nvCxnSpPr>
        <p:spPr>
          <a:xfrm>
            <a:off x="5109562" y="3953897"/>
            <a:ext cx="0" cy="4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445ED09-3070-5E8B-A720-9E7875E344CF}"/>
              </a:ext>
            </a:extLst>
          </p:cNvPr>
          <p:cNvCxnSpPr>
            <a:cxnSpLocks/>
          </p:cNvCxnSpPr>
          <p:nvPr/>
        </p:nvCxnSpPr>
        <p:spPr>
          <a:xfrm>
            <a:off x="5110960" y="4081130"/>
            <a:ext cx="0" cy="4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EC9E3BC-4AC2-6E56-64DA-A6230EBC3862}"/>
              </a:ext>
            </a:extLst>
          </p:cNvPr>
          <p:cNvCxnSpPr>
            <a:cxnSpLocks/>
          </p:cNvCxnSpPr>
          <p:nvPr/>
        </p:nvCxnSpPr>
        <p:spPr>
          <a:xfrm>
            <a:off x="5111589" y="4208363"/>
            <a:ext cx="0" cy="4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6376B1D5-F536-6C80-F1AD-3A2DB5EE188F}"/>
              </a:ext>
            </a:extLst>
          </p:cNvPr>
          <p:cNvCxnSpPr>
            <a:cxnSpLocks/>
          </p:cNvCxnSpPr>
          <p:nvPr/>
        </p:nvCxnSpPr>
        <p:spPr>
          <a:xfrm>
            <a:off x="2979953" y="3935540"/>
            <a:ext cx="0" cy="4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EBF44DEC-092C-F97B-2F8F-93B3A829DC06}"/>
              </a:ext>
            </a:extLst>
          </p:cNvPr>
          <p:cNvCxnSpPr>
            <a:cxnSpLocks/>
          </p:cNvCxnSpPr>
          <p:nvPr/>
        </p:nvCxnSpPr>
        <p:spPr>
          <a:xfrm>
            <a:off x="2981351" y="4062773"/>
            <a:ext cx="0" cy="4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F7B80B7-CB13-A8AF-DF95-9FE693FB1E3D}"/>
              </a:ext>
            </a:extLst>
          </p:cNvPr>
          <p:cNvCxnSpPr>
            <a:cxnSpLocks/>
          </p:cNvCxnSpPr>
          <p:nvPr/>
        </p:nvCxnSpPr>
        <p:spPr>
          <a:xfrm>
            <a:off x="2981980" y="4190006"/>
            <a:ext cx="0" cy="4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arcador de número de diapositiva 1">
            <a:extLst>
              <a:ext uri="{FF2B5EF4-FFF2-40B4-BE49-F238E27FC236}">
                <a16:creationId xmlns:a16="http://schemas.microsoft.com/office/drawing/2014/main" id="{31085A43-C11C-0609-BD11-255C145556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14/28</a:t>
            </a:r>
          </a:p>
        </p:txBody>
      </p:sp>
    </p:spTree>
    <p:extLst>
      <p:ext uri="{BB962C8B-B14F-4D97-AF65-F5344CB8AC3E}">
        <p14:creationId xmlns:p14="http://schemas.microsoft.com/office/powerpoint/2010/main" val="283888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D6397A4-6AC6-A19B-4C39-8755EF8D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15/28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A9226CB-279D-23E5-BB88-7F3DC29209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1C27C8-B6D8-B99F-3B4E-6B537EA1777F}"/>
              </a:ext>
            </a:extLst>
          </p:cNvPr>
          <p:cNvSpPr txBox="1"/>
          <p:nvPr/>
        </p:nvSpPr>
        <p:spPr>
          <a:xfrm>
            <a:off x="7878562" y="797073"/>
            <a:ext cx="1464076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Modelado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81BBA6-0892-9FC0-776F-54D101D7D8D4}"/>
              </a:ext>
            </a:extLst>
          </p:cNvPr>
          <p:cNvSpPr txBox="1"/>
          <p:nvPr/>
        </p:nvSpPr>
        <p:spPr>
          <a:xfrm>
            <a:off x="5131324" y="1521411"/>
            <a:ext cx="192935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Modelos Scikit-Learn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13DEFD-4687-B55B-DD51-3B07979BD46F}"/>
              </a:ext>
            </a:extLst>
          </p:cNvPr>
          <p:cNvSpPr txBox="1"/>
          <p:nvPr/>
        </p:nvSpPr>
        <p:spPr>
          <a:xfrm>
            <a:off x="925230" y="2058516"/>
            <a:ext cx="185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Árbol de Decisión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8644E1-7392-E09D-BC71-F45F1E43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1" y="2427848"/>
            <a:ext cx="2604319" cy="15437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9B28A4-0B42-9AD1-23E5-2D613A50C1C8}"/>
              </a:ext>
            </a:extLst>
          </p:cNvPr>
          <p:cNvSpPr txBox="1"/>
          <p:nvPr/>
        </p:nvSpPr>
        <p:spPr>
          <a:xfrm>
            <a:off x="4840005" y="2058516"/>
            <a:ext cx="94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Bagging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FE5225-19B7-0536-C349-7ABEC31AB36F}"/>
              </a:ext>
            </a:extLst>
          </p:cNvPr>
          <p:cNvSpPr txBox="1"/>
          <p:nvPr/>
        </p:nvSpPr>
        <p:spPr>
          <a:xfrm>
            <a:off x="4506629" y="4245487"/>
            <a:ext cx="1608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Random Forest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C1CFA1B-66E0-5853-CC15-1E7A5FCC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73" y="2388308"/>
            <a:ext cx="3810329" cy="19661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C75933-056D-1046-1988-D2012FB83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40" y="4621620"/>
            <a:ext cx="2581997" cy="209985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83CA7AB-9059-682F-784B-5439754DBD0C}"/>
              </a:ext>
            </a:extLst>
          </p:cNvPr>
          <p:cNvSpPr txBox="1"/>
          <p:nvPr/>
        </p:nvSpPr>
        <p:spPr>
          <a:xfrm>
            <a:off x="8650333" y="2058516"/>
            <a:ext cx="109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Boosting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4033855-86F4-61BB-2FDE-7FC150110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38" y="2383351"/>
            <a:ext cx="2926130" cy="209129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FD5A2A2-19E1-1319-0684-A99C6126D353}"/>
              </a:ext>
            </a:extLst>
          </p:cNvPr>
          <p:cNvSpPr txBox="1"/>
          <p:nvPr/>
        </p:nvSpPr>
        <p:spPr>
          <a:xfrm>
            <a:off x="8268434" y="4289983"/>
            <a:ext cx="185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Gradient Boosting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CFAD7DD-FD91-B468-17D9-378EB89C1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04" y="4613984"/>
            <a:ext cx="2581997" cy="21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5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3E1462C-9565-D7AB-9F00-E580E0A6E3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B73AA7-2E20-E256-6905-8532406C1C0B}"/>
              </a:ext>
            </a:extLst>
          </p:cNvPr>
          <p:cNvSpPr txBox="1"/>
          <p:nvPr/>
        </p:nvSpPr>
        <p:spPr>
          <a:xfrm>
            <a:off x="7111014" y="797073"/>
            <a:ext cx="3444536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Evaluación de los modelos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E97E8F-4FB0-7360-A7A8-01D1513C6401}"/>
              </a:ext>
            </a:extLst>
          </p:cNvPr>
          <p:cNvSpPr txBox="1"/>
          <p:nvPr/>
        </p:nvSpPr>
        <p:spPr>
          <a:xfrm>
            <a:off x="2329771" y="1607575"/>
            <a:ext cx="172720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Métricas utilizadas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6F00A9F-95C2-33D8-42FA-EA9D61861E62}"/>
                  </a:ext>
                </a:extLst>
              </p:cNvPr>
              <p:cNvSpPr txBox="1"/>
              <p:nvPr/>
            </p:nvSpPr>
            <p:spPr>
              <a:xfrm>
                <a:off x="3193372" y="2402322"/>
                <a:ext cx="2040468" cy="4992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s-ES" sz="1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= </m:t>
                      </m:r>
                      <m:f>
                        <m:fPr>
                          <m:ctrlP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𝑉𝑃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𝑉𝑃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+ 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E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6F00A9F-95C2-33D8-42FA-EA9D61861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72" y="2402322"/>
                <a:ext cx="2040468" cy="499239"/>
              </a:xfrm>
              <a:prstGeom prst="rect">
                <a:avLst/>
              </a:prstGeom>
              <a:blipFill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99DFA5-C0AC-41D5-A539-8297421A5800}"/>
                  </a:ext>
                </a:extLst>
              </p:cNvPr>
              <p:cNvSpPr txBox="1"/>
              <p:nvPr/>
            </p:nvSpPr>
            <p:spPr>
              <a:xfrm>
                <a:off x="3193372" y="3363575"/>
                <a:ext cx="2040467" cy="4992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𝑅</m:t>
                      </m:r>
                      <m:r>
                        <a:rPr lang="es-E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= </m:t>
                      </m:r>
                      <m:f>
                        <m:fPr>
                          <m:ctrlPr>
                            <a:rPr lang="es-E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s-E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𝑉𝑃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s-E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𝑉𝑃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+ 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E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99DFA5-C0AC-41D5-A539-8297421A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72" y="3363575"/>
                <a:ext cx="2040467" cy="49923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9375164-0A71-6699-E466-F3ACF50D076F}"/>
                  </a:ext>
                </a:extLst>
              </p:cNvPr>
              <p:cNvSpPr txBox="1"/>
              <p:nvPr/>
            </p:nvSpPr>
            <p:spPr>
              <a:xfrm>
                <a:off x="3193372" y="4304665"/>
                <a:ext cx="3615267" cy="53957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𝛽</m:t>
                          </m:r>
                        </m:sub>
                      </m:sSub>
                      <m:r>
                        <a:rPr lang="es-ES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= (1 − 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) </m:t>
                      </m:r>
                      <m:f>
                        <m:fPr>
                          <m:ctrlP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𝑝𝑟𝑒𝑐𝑖𝑠𝑖𝑜𝑛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∗ 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𝑟𝑒𝑐𝑎𝑙𝑙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s-ES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(</m:t>
                              </m:r>
                              <m:r>
                                <a:rPr lang="es-ES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∗ 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𝑝𝑟𝑒𝑐𝑖𝑠𝑖𝑜𝑛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) + 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s-ES" sz="1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9375164-0A71-6699-E466-F3ACF50D0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72" y="4304665"/>
                <a:ext cx="3615267" cy="539571"/>
              </a:xfrm>
              <a:prstGeom prst="rect">
                <a:avLst/>
              </a:prstGeom>
              <a:blipFill>
                <a:blip r:embed="rId4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279DB711-A29D-DA70-1ED6-9071931C8954}"/>
              </a:ext>
            </a:extLst>
          </p:cNvPr>
          <p:cNvSpPr txBox="1"/>
          <p:nvPr/>
        </p:nvSpPr>
        <p:spPr>
          <a:xfrm>
            <a:off x="812799" y="2465676"/>
            <a:ext cx="10329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Precisión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06F0F6-2FA4-DAC9-E58F-2592AF1B0182}"/>
              </a:ext>
            </a:extLst>
          </p:cNvPr>
          <p:cNvSpPr txBox="1"/>
          <p:nvPr/>
        </p:nvSpPr>
        <p:spPr>
          <a:xfrm>
            <a:off x="681563" y="3428531"/>
            <a:ext cx="129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Sensibilidad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36A218-30EB-C678-9DB3-405E240EBC60}"/>
              </a:ext>
            </a:extLst>
          </p:cNvPr>
          <p:cNvSpPr txBox="1"/>
          <p:nvPr/>
        </p:nvSpPr>
        <p:spPr>
          <a:xfrm>
            <a:off x="901696" y="4388185"/>
            <a:ext cx="855136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F-score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84A6A8-4C8E-1DE9-90CD-D4B322D0C263}"/>
              </a:ext>
            </a:extLst>
          </p:cNvPr>
          <p:cNvSpPr txBox="1"/>
          <p:nvPr/>
        </p:nvSpPr>
        <p:spPr>
          <a:xfrm>
            <a:off x="681563" y="5212541"/>
            <a:ext cx="130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Área bajo la curva ROC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C9F6509-18F8-E571-F245-211C9DF0AF5A}"/>
                  </a:ext>
                </a:extLst>
              </p:cNvPr>
              <p:cNvSpPr txBox="1"/>
              <p:nvPr/>
            </p:nvSpPr>
            <p:spPr>
              <a:xfrm>
                <a:off x="3234265" y="5286087"/>
                <a:ext cx="2040468" cy="4992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𝐹𝑃𝑅</m:t>
                      </m:r>
                      <m:r>
                        <a:rPr lang="es-ES" sz="1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= </m:t>
                      </m:r>
                      <m:f>
                        <m:fPr>
                          <m:ctrlP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𝐹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𝑉</m:t>
                          </m:r>
                          <m:r>
                            <a:rPr lang="es-ES" sz="1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𝑁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+ 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E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C9F6509-18F8-E571-F245-211C9DF0A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265" y="5286087"/>
                <a:ext cx="2040468" cy="499239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496BB6D-08E0-A098-7D0E-2C7BF4608B63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1845732" y="2651942"/>
            <a:ext cx="1347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61351C3-E41F-7886-A3FC-08DF94FDFF9B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1976966" y="3613195"/>
            <a:ext cx="12164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FA4B97-64B0-7EA6-59AE-3BBEBEA75456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1756832" y="4574451"/>
            <a:ext cx="1436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F23D404-CC77-ED70-FAA8-7A1A26E8783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985752" y="5535707"/>
            <a:ext cx="124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A2C885-78F6-3FAB-D265-3FAF3E0D9D3E}"/>
              </a:ext>
            </a:extLst>
          </p:cNvPr>
          <p:cNvSpPr txBox="1"/>
          <p:nvPr/>
        </p:nvSpPr>
        <p:spPr>
          <a:xfrm>
            <a:off x="7887008" y="1607575"/>
            <a:ext cx="189254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Matriz de Confusión</a:t>
            </a:r>
          </a:p>
        </p:txBody>
      </p:sp>
      <p:graphicFrame>
        <p:nvGraphicFramePr>
          <p:cNvPr id="19" name="Tabla 2">
            <a:extLst>
              <a:ext uri="{FF2B5EF4-FFF2-40B4-BE49-F238E27FC236}">
                <a16:creationId xmlns:a16="http://schemas.microsoft.com/office/drawing/2014/main" id="{D66F0A75-B6D3-B740-D6E3-BBEC12D04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67157"/>
              </p:ext>
            </p:extLst>
          </p:nvPr>
        </p:nvGraphicFramePr>
        <p:xfrm>
          <a:off x="7433123" y="2331662"/>
          <a:ext cx="3110009" cy="1369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838">
                  <a:extLst>
                    <a:ext uri="{9D8B030D-6E8A-4147-A177-3AD203B41FA5}">
                      <a16:colId xmlns:a16="http://schemas.microsoft.com/office/drawing/2014/main" val="2698317536"/>
                    </a:ext>
                  </a:extLst>
                </a:gridCol>
                <a:gridCol w="1272104">
                  <a:extLst>
                    <a:ext uri="{9D8B030D-6E8A-4147-A177-3AD203B41FA5}">
                      <a16:colId xmlns:a16="http://schemas.microsoft.com/office/drawing/2014/main" val="4168627684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1859972594"/>
                    </a:ext>
                  </a:extLst>
                </a:gridCol>
              </a:tblGrid>
              <a:tr h="332946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94726"/>
                  </a:ext>
                </a:extLst>
              </a:tr>
              <a:tr h="515459">
                <a:tc>
                  <a:txBody>
                    <a:bodyPr/>
                    <a:lstStyle/>
                    <a:p>
                      <a:r>
                        <a:rPr lang="es-E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Verdaderos Negativos (VN)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Falsos Positivos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08652"/>
                  </a:ext>
                </a:extLst>
              </a:tr>
              <a:tr h="515459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Falsos Negativos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Verdaderos Positivos (VP)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88208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4FC344AF-321D-E39C-884A-76A69891E067}"/>
              </a:ext>
            </a:extLst>
          </p:cNvPr>
          <p:cNvSpPr txBox="1"/>
          <p:nvPr/>
        </p:nvSpPr>
        <p:spPr>
          <a:xfrm>
            <a:off x="7935393" y="2003175"/>
            <a:ext cx="23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Valores de Predicciones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1F9D16D-3E5B-7B43-6838-D22ABBE1283F}"/>
              </a:ext>
            </a:extLst>
          </p:cNvPr>
          <p:cNvSpPr txBox="1"/>
          <p:nvPr/>
        </p:nvSpPr>
        <p:spPr>
          <a:xfrm rot="16200000">
            <a:off x="6472003" y="2847018"/>
            <a:ext cx="149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Valores Reales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04E66E6-ECE1-8F10-EA58-E3B90D8E7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55" y="3862814"/>
            <a:ext cx="2469815" cy="2469815"/>
          </a:xfrm>
          <a:prstGeom prst="rect">
            <a:avLst/>
          </a:prstGeom>
        </p:spPr>
      </p:pic>
      <p:sp>
        <p:nvSpPr>
          <p:cNvPr id="23" name="Marcador de número de diapositiva 3">
            <a:extLst>
              <a:ext uri="{FF2B5EF4-FFF2-40B4-BE49-F238E27FC236}">
                <a16:creationId xmlns:a16="http://schemas.microsoft.com/office/drawing/2014/main" id="{996EA549-2807-DBA5-EAB9-E24C7DB4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16/28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23FA746-6F65-54D8-747D-F8DF8C58E573}"/>
                  </a:ext>
                </a:extLst>
              </p:cNvPr>
              <p:cNvSpPr txBox="1"/>
              <p:nvPr/>
            </p:nvSpPr>
            <p:spPr>
              <a:xfrm>
                <a:off x="3234265" y="5833390"/>
                <a:ext cx="2040467" cy="4992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𝑇𝑃𝑅</m:t>
                      </m:r>
                      <m:r>
                        <a:rPr lang="es-ES" sz="1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= </m:t>
                      </m:r>
                      <m:f>
                        <m:fPr>
                          <m:ctrlP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𝑉𝑃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𝑉𝑃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 + </m:t>
                          </m:r>
                          <m:r>
                            <a:rPr lang="es-ES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E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23FA746-6F65-54D8-747D-F8DF8C58E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265" y="5833390"/>
                <a:ext cx="2040467" cy="499239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n 28" descr="Gráfico&#10;&#10;Descripción generada automáticamente">
            <a:extLst>
              <a:ext uri="{FF2B5EF4-FFF2-40B4-BE49-F238E27FC236}">
                <a16:creationId xmlns:a16="http://schemas.microsoft.com/office/drawing/2014/main" id="{2E717525-DF99-D89C-2650-7DDB55C2A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13" y="5083812"/>
            <a:ext cx="1855070" cy="14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8" grpId="0" animBg="1"/>
      <p:bldP spid="20" grpId="0"/>
      <p:bldP spid="21" grpId="0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A53AA2-B2DD-9EA8-C96F-A917DFAF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17/28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9C08865-6727-B0A0-4863-D0B9AA59A9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8B116D-24E8-65CD-8F31-BB7261666CAB}"/>
              </a:ext>
            </a:extLst>
          </p:cNvPr>
          <p:cNvSpPr txBox="1"/>
          <p:nvPr/>
        </p:nvSpPr>
        <p:spPr>
          <a:xfrm>
            <a:off x="7031115" y="797073"/>
            <a:ext cx="349780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Explicación de los modelos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2747E4-A720-DF28-0981-07F2DE6FC356}"/>
              </a:ext>
            </a:extLst>
          </p:cNvPr>
          <p:cNvSpPr txBox="1"/>
          <p:nvPr/>
        </p:nvSpPr>
        <p:spPr>
          <a:xfrm>
            <a:off x="2054852" y="1612919"/>
            <a:ext cx="122947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Explicadores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60457A-E538-A93D-2A8B-E702A13ECA0C}"/>
              </a:ext>
            </a:extLst>
          </p:cNvPr>
          <p:cNvSpPr/>
          <p:nvPr/>
        </p:nvSpPr>
        <p:spPr>
          <a:xfrm>
            <a:off x="514350" y="3072784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TreeExplainer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05C7A38-3645-798D-20A2-A66310ACC067}"/>
              </a:ext>
            </a:extLst>
          </p:cNvPr>
          <p:cNvSpPr/>
          <p:nvPr/>
        </p:nvSpPr>
        <p:spPr>
          <a:xfrm>
            <a:off x="514350" y="3951717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KernelExplainer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CC7A1E-F6BA-30B8-6AD4-CBC793202855}"/>
              </a:ext>
            </a:extLst>
          </p:cNvPr>
          <p:cNvSpPr txBox="1"/>
          <p:nvPr/>
        </p:nvSpPr>
        <p:spPr>
          <a:xfrm>
            <a:off x="7691022" y="1612919"/>
            <a:ext cx="8492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Gráficas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0A3FF703-DC8E-2C15-7B90-0AD61918A429}"/>
              </a:ext>
            </a:extLst>
          </p:cNvPr>
          <p:cNvSpPr/>
          <p:nvPr/>
        </p:nvSpPr>
        <p:spPr>
          <a:xfrm>
            <a:off x="2433319" y="2989103"/>
            <a:ext cx="709931" cy="521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60DA232-842C-7EBE-864D-76D06A99041B}"/>
              </a:ext>
            </a:extLst>
          </p:cNvPr>
          <p:cNvSpPr/>
          <p:nvPr/>
        </p:nvSpPr>
        <p:spPr>
          <a:xfrm>
            <a:off x="2433319" y="3875691"/>
            <a:ext cx="709931" cy="521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1AB1E9-6AF0-9E4B-529B-C9C7F96470C9}"/>
              </a:ext>
            </a:extLst>
          </p:cNvPr>
          <p:cNvSpPr/>
          <p:nvPr/>
        </p:nvSpPr>
        <p:spPr>
          <a:xfrm>
            <a:off x="3330334" y="3065265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Scikit-Learn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0417593-84EE-B1DC-9ADA-D835CF45C58A}"/>
              </a:ext>
            </a:extLst>
          </p:cNvPr>
          <p:cNvSpPr/>
          <p:nvPr/>
        </p:nvSpPr>
        <p:spPr>
          <a:xfrm>
            <a:off x="3330333" y="3951717"/>
            <a:ext cx="1731885" cy="3562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WEKA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0B35E33-D13A-B95D-27EC-AF204D948AD4}"/>
              </a:ext>
            </a:extLst>
          </p:cNvPr>
          <p:cNvSpPr/>
          <p:nvPr/>
        </p:nvSpPr>
        <p:spPr>
          <a:xfrm>
            <a:off x="6096000" y="2718428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ForcePlot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EA3FEAF-2C77-D74C-471A-CA63372099FF}"/>
              </a:ext>
            </a:extLst>
          </p:cNvPr>
          <p:cNvSpPr/>
          <p:nvPr/>
        </p:nvSpPr>
        <p:spPr>
          <a:xfrm>
            <a:off x="6096000" y="3851431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SummaryPlot</a:t>
            </a: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7A010068-B03F-7D90-CA99-ACE1EF60D34D}"/>
              </a:ext>
            </a:extLst>
          </p:cNvPr>
          <p:cNvSpPr/>
          <p:nvPr/>
        </p:nvSpPr>
        <p:spPr>
          <a:xfrm rot="16200000">
            <a:off x="8166810" y="2437662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F03E1CA6-C73F-0299-C36A-16EDB21B8A28}"/>
              </a:ext>
            </a:extLst>
          </p:cNvPr>
          <p:cNvSpPr/>
          <p:nvPr/>
        </p:nvSpPr>
        <p:spPr>
          <a:xfrm rot="16200000">
            <a:off x="8166810" y="3570665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7E55E40-B26A-8D1D-7322-5EEB7E03511A}"/>
              </a:ext>
            </a:extLst>
          </p:cNvPr>
          <p:cNvSpPr/>
          <p:nvPr/>
        </p:nvSpPr>
        <p:spPr>
          <a:xfrm>
            <a:off x="8967400" y="2665704"/>
            <a:ext cx="1731885" cy="461664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Importancia de los parámetros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9BFA526-361D-5A9B-1DC5-E06FDA3AC62A}"/>
              </a:ext>
            </a:extLst>
          </p:cNvPr>
          <p:cNvSpPr/>
          <p:nvPr/>
        </p:nvSpPr>
        <p:spPr>
          <a:xfrm>
            <a:off x="8967399" y="3559649"/>
            <a:ext cx="1731885" cy="939777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Relación de las variables con el modelo y el impacto de las mismas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A3DA0C4-6D37-5BBF-B157-CA500046717B}"/>
              </a:ext>
            </a:extLst>
          </p:cNvPr>
          <p:cNvSpPr/>
          <p:nvPr/>
        </p:nvSpPr>
        <p:spPr>
          <a:xfrm>
            <a:off x="6096000" y="4729353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DependencePlot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FA908A94-26C9-70A0-71BE-8781ADEBDD55}"/>
              </a:ext>
            </a:extLst>
          </p:cNvPr>
          <p:cNvSpPr/>
          <p:nvPr/>
        </p:nvSpPr>
        <p:spPr>
          <a:xfrm rot="16200000">
            <a:off x="8166810" y="4448587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54BD781-A92E-175D-0F1B-B3D3DBD55774}"/>
              </a:ext>
            </a:extLst>
          </p:cNvPr>
          <p:cNvSpPr/>
          <p:nvPr/>
        </p:nvSpPr>
        <p:spPr>
          <a:xfrm>
            <a:off x="8967400" y="4580728"/>
            <a:ext cx="1731885" cy="653463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Relación de un parámetro con el resto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2210BD5-7493-17DD-4F76-60B5904244D0}"/>
              </a:ext>
            </a:extLst>
          </p:cNvPr>
          <p:cNvSpPr/>
          <p:nvPr/>
        </p:nvSpPr>
        <p:spPr>
          <a:xfrm>
            <a:off x="6096000" y="3127368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WaterfallPlot</a:t>
            </a:r>
          </a:p>
        </p:txBody>
      </p:sp>
    </p:spTree>
    <p:extLst>
      <p:ext uri="{BB962C8B-B14F-4D97-AF65-F5344CB8AC3E}">
        <p14:creationId xmlns:p14="http://schemas.microsoft.com/office/powerpoint/2010/main" val="42541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A53AA2-B2DD-9EA8-C96F-A917DFAF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17/28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9C08865-6727-B0A0-4863-D0B9AA59A9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Trabajo Realizado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8B116D-24E8-65CD-8F31-BB7261666CAB}"/>
              </a:ext>
            </a:extLst>
          </p:cNvPr>
          <p:cNvSpPr txBox="1"/>
          <p:nvPr/>
        </p:nvSpPr>
        <p:spPr>
          <a:xfrm>
            <a:off x="7031115" y="797073"/>
            <a:ext cx="349780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Explicación de los modelos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2747E4-A720-DF28-0981-07F2DE6FC356}"/>
              </a:ext>
            </a:extLst>
          </p:cNvPr>
          <p:cNvSpPr txBox="1"/>
          <p:nvPr/>
        </p:nvSpPr>
        <p:spPr>
          <a:xfrm>
            <a:off x="2054852" y="1612919"/>
            <a:ext cx="122947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Explicadores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60457A-E538-A93D-2A8B-E702A13ECA0C}"/>
              </a:ext>
            </a:extLst>
          </p:cNvPr>
          <p:cNvSpPr/>
          <p:nvPr/>
        </p:nvSpPr>
        <p:spPr>
          <a:xfrm>
            <a:off x="514350" y="3072784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TreeExplainer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05C7A38-3645-798D-20A2-A66310ACC067}"/>
              </a:ext>
            </a:extLst>
          </p:cNvPr>
          <p:cNvSpPr/>
          <p:nvPr/>
        </p:nvSpPr>
        <p:spPr>
          <a:xfrm>
            <a:off x="514350" y="3951717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KernelExplainer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CC7A1E-F6BA-30B8-6AD4-CBC793202855}"/>
              </a:ext>
            </a:extLst>
          </p:cNvPr>
          <p:cNvSpPr txBox="1"/>
          <p:nvPr/>
        </p:nvSpPr>
        <p:spPr>
          <a:xfrm>
            <a:off x="7691022" y="1612919"/>
            <a:ext cx="8492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Gráficas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0A3FF703-DC8E-2C15-7B90-0AD61918A429}"/>
              </a:ext>
            </a:extLst>
          </p:cNvPr>
          <p:cNvSpPr/>
          <p:nvPr/>
        </p:nvSpPr>
        <p:spPr>
          <a:xfrm>
            <a:off x="2433319" y="2989103"/>
            <a:ext cx="709931" cy="521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60DA232-842C-7EBE-864D-76D06A99041B}"/>
              </a:ext>
            </a:extLst>
          </p:cNvPr>
          <p:cNvSpPr/>
          <p:nvPr/>
        </p:nvSpPr>
        <p:spPr>
          <a:xfrm>
            <a:off x="2433319" y="3875691"/>
            <a:ext cx="709931" cy="521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1AB1E9-6AF0-9E4B-529B-C9C7F96470C9}"/>
              </a:ext>
            </a:extLst>
          </p:cNvPr>
          <p:cNvSpPr/>
          <p:nvPr/>
        </p:nvSpPr>
        <p:spPr>
          <a:xfrm>
            <a:off x="3330334" y="3065265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Scikit-Learn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0417593-84EE-B1DC-9ADA-D835CF45C58A}"/>
              </a:ext>
            </a:extLst>
          </p:cNvPr>
          <p:cNvSpPr/>
          <p:nvPr/>
        </p:nvSpPr>
        <p:spPr>
          <a:xfrm>
            <a:off x="3330333" y="3951717"/>
            <a:ext cx="1731885" cy="3562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WEKA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2210BD5-7493-17DD-4F76-60B5904244D0}"/>
              </a:ext>
            </a:extLst>
          </p:cNvPr>
          <p:cNvSpPr/>
          <p:nvPr/>
        </p:nvSpPr>
        <p:spPr>
          <a:xfrm>
            <a:off x="7249727" y="2632887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WaterfallPlot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08EAC42-920C-529C-6602-BA2F06988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93" y="2986608"/>
            <a:ext cx="2867751" cy="1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90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78908D-879F-2DE2-8629-1B48A2E9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18/28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DD64600-1AAB-F6B6-2D96-8D1A731EE45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051525" cy="141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3. Resultados y discusión de los mismos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C60F61D-24CF-35AB-E03A-9A397C83F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2140"/>
              </p:ext>
            </p:extLst>
          </p:nvPr>
        </p:nvGraphicFramePr>
        <p:xfrm>
          <a:off x="2031998" y="2267112"/>
          <a:ext cx="81280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756322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5690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6774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670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83522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577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0.73225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0.74075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 &amp; 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0.74675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0.5741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0.410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0.450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0.4652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 &amp; 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955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DECB482-5451-F7B0-A94F-71366D2AE22D}"/>
              </a:ext>
            </a:extLst>
          </p:cNvPr>
          <p:cNvSpPr txBox="1"/>
          <p:nvPr/>
        </p:nvSpPr>
        <p:spPr>
          <a:xfrm>
            <a:off x="5068928" y="1544701"/>
            <a:ext cx="205414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Modelos Weka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76F46166-048F-7D63-BEEC-01B36B25211E}"/>
              </a:ext>
            </a:extLst>
          </p:cNvPr>
          <p:cNvSpPr/>
          <p:nvPr/>
        </p:nvSpPr>
        <p:spPr>
          <a:xfrm>
            <a:off x="1750646" y="2633785"/>
            <a:ext cx="195385" cy="14771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0F69F420-3A3A-F2B6-1324-74D73BF4AD75}"/>
              </a:ext>
            </a:extLst>
          </p:cNvPr>
          <p:cNvSpPr/>
          <p:nvPr/>
        </p:nvSpPr>
        <p:spPr>
          <a:xfrm>
            <a:off x="1746736" y="4482507"/>
            <a:ext cx="195385" cy="14771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C3BEB8-820D-1F12-A7CE-613424B40ADF}"/>
              </a:ext>
            </a:extLst>
          </p:cNvPr>
          <p:cNvSpPr txBox="1"/>
          <p:nvPr/>
        </p:nvSpPr>
        <p:spPr>
          <a:xfrm>
            <a:off x="588397" y="3187672"/>
            <a:ext cx="1076282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PyWeka3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2565D8-8A14-8C9E-E634-93D6D5B2B5F8}"/>
              </a:ext>
            </a:extLst>
          </p:cNvPr>
          <p:cNvSpPr txBox="1"/>
          <p:nvPr/>
        </p:nvSpPr>
        <p:spPr>
          <a:xfrm>
            <a:off x="372517" y="5036394"/>
            <a:ext cx="1284342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1612394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F32A67A-782F-AFAD-5EC4-0B26AEDA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19/28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C18E5AF6-3942-D2EA-F150-5C261AFA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03156"/>
              </p:ext>
            </p:extLst>
          </p:nvPr>
        </p:nvGraphicFramePr>
        <p:xfrm>
          <a:off x="2020268" y="2006366"/>
          <a:ext cx="8128002" cy="41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756322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5690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6774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670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83522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577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0.553968	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0.556920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0.555254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0.556920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0.555765 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0.460463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0.454241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0.456516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0.454241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0.456365 	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142"/>
                  </a:ext>
                </a:extLst>
              </a:tr>
              <a:tr h="395692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0.502674 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0.504464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0.423645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0.504464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0.483812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0.471429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0.469866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0.470540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0.469866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0.470425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0.45623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0.43527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0.43590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0.43527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0.440667 	</a:t>
                      </a:r>
                    </a:p>
                    <a:p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0.53568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0.54129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0.53703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0.54129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0.538822 	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0.45556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0.44643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0.44960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0.44643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0.449505 	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0.50752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0.51004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0.50272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0.51004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0.50758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9553"/>
                  </a:ext>
                </a:extLst>
              </a:tr>
            </a:tbl>
          </a:graphicData>
        </a:graphic>
      </p:graphicFrame>
      <p:sp>
        <p:nvSpPr>
          <p:cNvPr id="4" name="Abrir llave 3">
            <a:extLst>
              <a:ext uri="{FF2B5EF4-FFF2-40B4-BE49-F238E27FC236}">
                <a16:creationId xmlns:a16="http://schemas.microsoft.com/office/drawing/2014/main" id="{BA00047C-A514-A35B-7191-8A7B5766EB8C}"/>
              </a:ext>
            </a:extLst>
          </p:cNvPr>
          <p:cNvSpPr/>
          <p:nvPr/>
        </p:nvSpPr>
        <p:spPr>
          <a:xfrm>
            <a:off x="1746736" y="2384413"/>
            <a:ext cx="191475" cy="1737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5DD169F5-4C5F-9C26-72F4-6C28F310B620}"/>
              </a:ext>
            </a:extLst>
          </p:cNvPr>
          <p:cNvSpPr/>
          <p:nvPr/>
        </p:nvSpPr>
        <p:spPr>
          <a:xfrm>
            <a:off x="1746736" y="4431323"/>
            <a:ext cx="191475" cy="1724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E86CD8-D442-A3C2-4329-D2667EDD1C16}"/>
              </a:ext>
            </a:extLst>
          </p:cNvPr>
          <p:cNvSpPr txBox="1"/>
          <p:nvPr/>
        </p:nvSpPr>
        <p:spPr>
          <a:xfrm>
            <a:off x="584487" y="3096059"/>
            <a:ext cx="107628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Genérico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7D9940-482E-8FFF-0074-AD19AC65BC83}"/>
              </a:ext>
            </a:extLst>
          </p:cNvPr>
          <p:cNvSpPr txBox="1"/>
          <p:nvPr/>
        </p:nvSpPr>
        <p:spPr>
          <a:xfrm>
            <a:off x="113321" y="4970584"/>
            <a:ext cx="154744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Con selección de atributos y RandomizedSearch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F80CFE-61A8-FD46-ABA7-603C8459F09E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051525" cy="141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3. Resultados y discusión de los mismos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BCAC14-B4B6-8E67-AD89-9102CC86F6C4}"/>
              </a:ext>
            </a:extLst>
          </p:cNvPr>
          <p:cNvSpPr txBox="1"/>
          <p:nvPr/>
        </p:nvSpPr>
        <p:spPr>
          <a:xfrm>
            <a:off x="4048045" y="1387476"/>
            <a:ext cx="2631831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205318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A49CAD-C458-D06D-FBC0-D383B05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20/28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3EBB6A3-960D-D525-295B-4364E5489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02682"/>
              </p:ext>
            </p:extLst>
          </p:nvPr>
        </p:nvGraphicFramePr>
        <p:xfrm>
          <a:off x="2020268" y="2006366"/>
          <a:ext cx="812800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756322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5690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6774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670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83522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577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0.664474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0.527902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0.512500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0.527902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0.558194 	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0.555804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0.560386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0.555804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0.585228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0.497326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0.495536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0.458333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0.495536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0.486683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0.464531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0.473214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0.464531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0.473214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0.468078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0.52232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0.50427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0.52232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0.516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0.55427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0.54464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0.54748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0.54464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0.5477575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0.49437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0.49107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0.47026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0.49107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0.486692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0.44308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0.44335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0.44308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9553"/>
                  </a:ext>
                </a:extLst>
              </a:tr>
            </a:tbl>
          </a:graphicData>
        </a:graphic>
      </p:graphicFrame>
      <p:sp>
        <p:nvSpPr>
          <p:cNvPr id="4" name="Abrir llave 3">
            <a:extLst>
              <a:ext uri="{FF2B5EF4-FFF2-40B4-BE49-F238E27FC236}">
                <a16:creationId xmlns:a16="http://schemas.microsoft.com/office/drawing/2014/main" id="{FCAC7319-14C6-6A33-4AB5-CBC4C31B6C4D}"/>
              </a:ext>
            </a:extLst>
          </p:cNvPr>
          <p:cNvSpPr/>
          <p:nvPr/>
        </p:nvSpPr>
        <p:spPr>
          <a:xfrm>
            <a:off x="1746736" y="2384413"/>
            <a:ext cx="191475" cy="1679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04E7DE07-59E7-75AB-47E5-19E508BCE0EB}"/>
              </a:ext>
            </a:extLst>
          </p:cNvPr>
          <p:cNvSpPr/>
          <p:nvPr/>
        </p:nvSpPr>
        <p:spPr>
          <a:xfrm>
            <a:off x="1746736" y="4431323"/>
            <a:ext cx="191475" cy="1679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F09F65-5035-8227-FBEB-AF3A64A22401}"/>
              </a:ext>
            </a:extLst>
          </p:cNvPr>
          <p:cNvSpPr txBox="1"/>
          <p:nvPr/>
        </p:nvSpPr>
        <p:spPr>
          <a:xfrm>
            <a:off x="584487" y="3084742"/>
            <a:ext cx="107628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Genérico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3E3245-37E1-2EB8-403D-C7288207B5C6}"/>
              </a:ext>
            </a:extLst>
          </p:cNvPr>
          <p:cNvSpPr txBox="1"/>
          <p:nvPr/>
        </p:nvSpPr>
        <p:spPr>
          <a:xfrm>
            <a:off x="113321" y="4947950"/>
            <a:ext cx="154744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Con selección de atributos y RandomizedSearch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6BAA70-37F3-46A5-07A0-E3076BE80B8A}"/>
              </a:ext>
            </a:extLst>
          </p:cNvPr>
          <p:cNvSpPr txBox="1"/>
          <p:nvPr/>
        </p:nvSpPr>
        <p:spPr>
          <a:xfrm>
            <a:off x="4754199" y="1387476"/>
            <a:ext cx="121952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Bagging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E79C40-3DC5-D27A-D329-C90C058F0AE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051525" cy="141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3. Resultados y discusión de los mismos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E9D737-DAB5-9BA8-F296-51C9B271A9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62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DBCB1-B899-E6A6-2594-1FF60B98B1E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3</a:t>
            </a:fld>
            <a:r>
              <a:rPr lang="es-ES" dirty="0"/>
              <a:t>/28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DA19A8-774D-57EC-E995-3E0A1D35CE01}"/>
              </a:ext>
            </a:extLst>
          </p:cNvPr>
          <p:cNvSpPr txBox="1"/>
          <p:nvPr/>
        </p:nvSpPr>
        <p:spPr>
          <a:xfrm>
            <a:off x="7064296" y="797073"/>
            <a:ext cx="309260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Motivación y Objetivos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123D4075-06D1-A18B-AEDF-609E4434F665}"/>
              </a:ext>
            </a:extLst>
          </p:cNvPr>
          <p:cNvGrpSpPr/>
          <p:nvPr/>
        </p:nvGrpSpPr>
        <p:grpSpPr>
          <a:xfrm>
            <a:off x="838200" y="1527067"/>
            <a:ext cx="2460704" cy="2460704"/>
            <a:chOff x="1273094" y="2106187"/>
            <a:chExt cx="2460704" cy="246070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2217952-A803-D3C6-C9EE-4D244854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094" y="2106187"/>
              <a:ext cx="2460704" cy="2460704"/>
            </a:xfrm>
            <a:prstGeom prst="rect">
              <a:avLst/>
            </a:prstGeom>
          </p:spPr>
        </p:pic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92AA0B4-7EEF-1E6B-6893-EF4D43FB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1307" y="3570001"/>
              <a:ext cx="2042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0F63EA5-0A91-21AC-73E4-0FE634DEE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626" y="3261418"/>
              <a:ext cx="2042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10C6C32E-5CBD-9296-14FD-056DBC395F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528" y="3261418"/>
              <a:ext cx="2042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010F797-BCAA-076B-404D-B03F1E1369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1306" y="2953916"/>
              <a:ext cx="2042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C7E391E7-0BAB-0BDF-3D9F-26F9EEBBA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303" y="2966836"/>
              <a:ext cx="2042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836ABD-44A4-4EFD-2425-527136F3D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3912" y="2966836"/>
              <a:ext cx="19424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EB9A7402-0C21-B3ED-AB4F-2A64B0716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08" y="2324112"/>
            <a:ext cx="2533490" cy="133072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C115039-293A-F32F-9389-091CB936D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04" y="4241193"/>
            <a:ext cx="2742492" cy="14763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C6A9773-C0E5-4C75-D853-4EEAF9804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68" y="4319004"/>
            <a:ext cx="3492372" cy="1320751"/>
          </a:xfrm>
          <a:prstGeom prst="rect">
            <a:avLst/>
          </a:prstGeom>
        </p:spPr>
      </p:pic>
      <p:sp>
        <p:nvSpPr>
          <p:cNvPr id="30" name="Signo más 29">
            <a:extLst>
              <a:ext uri="{FF2B5EF4-FFF2-40B4-BE49-F238E27FC236}">
                <a16:creationId xmlns:a16="http://schemas.microsoft.com/office/drawing/2014/main" id="{878B8DB4-415E-CC63-47BE-9859D617B2FE}"/>
              </a:ext>
            </a:extLst>
          </p:cNvPr>
          <p:cNvSpPr/>
          <p:nvPr/>
        </p:nvSpPr>
        <p:spPr>
          <a:xfrm>
            <a:off x="7188974" y="4623779"/>
            <a:ext cx="649916" cy="711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17FCFD06-DF42-8818-CE7A-C31101F69BFC}"/>
              </a:ext>
            </a:extLst>
          </p:cNvPr>
          <p:cNvGrpSpPr/>
          <p:nvPr/>
        </p:nvGrpSpPr>
        <p:grpSpPr>
          <a:xfrm>
            <a:off x="736060" y="3764266"/>
            <a:ext cx="2460704" cy="2460704"/>
            <a:chOff x="736060" y="3764266"/>
            <a:chExt cx="2460704" cy="2460704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95A9AB9A-7AFC-E843-99B5-AF0AD4EE8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60" y="3764266"/>
              <a:ext cx="2460704" cy="2460704"/>
            </a:xfrm>
            <a:prstGeom prst="rect">
              <a:avLst/>
            </a:prstGeom>
          </p:spPr>
        </p:pic>
        <p:sp>
          <p:nvSpPr>
            <p:cNvPr id="34" name="Diagrama de flujo: retraso 33">
              <a:extLst>
                <a:ext uri="{FF2B5EF4-FFF2-40B4-BE49-F238E27FC236}">
                  <a16:creationId xmlns:a16="http://schemas.microsoft.com/office/drawing/2014/main" id="{E8686CF1-EAE3-5772-AF31-810BCEF7BC20}"/>
                </a:ext>
              </a:extLst>
            </p:cNvPr>
            <p:cNvSpPr/>
            <p:nvPr/>
          </p:nvSpPr>
          <p:spPr>
            <a:xfrm rot="5400000">
              <a:off x="1934219" y="4491048"/>
              <a:ext cx="70500" cy="190449"/>
            </a:xfrm>
            <a:custGeom>
              <a:avLst/>
              <a:gdLst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09 w 70818"/>
                <a:gd name="connsiteY3" fmla="*/ 19195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12 w 70818"/>
                <a:gd name="connsiteY3" fmla="*/ 18814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0048"/>
                <a:gd name="connsiteX1" fmla="*/ 35409 w 70818"/>
                <a:gd name="connsiteY1" fmla="*/ 0 h 190048"/>
                <a:gd name="connsiteX2" fmla="*/ 70818 w 70818"/>
                <a:gd name="connsiteY2" fmla="*/ 95977 h 190048"/>
                <a:gd name="connsiteX3" fmla="*/ 35412 w 70818"/>
                <a:gd name="connsiteY3" fmla="*/ 188144 h 190048"/>
                <a:gd name="connsiteX4" fmla="*/ 22863 w 70818"/>
                <a:gd name="connsiteY4" fmla="*/ 190048 h 190048"/>
                <a:gd name="connsiteX5" fmla="*/ 0 w 70818"/>
                <a:gd name="connsiteY5" fmla="*/ 0 h 190048"/>
                <a:gd name="connsiteX0" fmla="*/ 1902 w 47955"/>
                <a:gd name="connsiteY0" fmla="*/ 0 h 190048"/>
                <a:gd name="connsiteX1" fmla="*/ 12546 w 47955"/>
                <a:gd name="connsiteY1" fmla="*/ 0 h 190048"/>
                <a:gd name="connsiteX2" fmla="*/ 47955 w 47955"/>
                <a:gd name="connsiteY2" fmla="*/ 95977 h 190048"/>
                <a:gd name="connsiteX3" fmla="*/ 12549 w 47955"/>
                <a:gd name="connsiteY3" fmla="*/ 188144 h 190048"/>
                <a:gd name="connsiteX4" fmla="*/ 0 w 47955"/>
                <a:gd name="connsiteY4" fmla="*/ 190048 h 190048"/>
                <a:gd name="connsiteX5" fmla="*/ 1902 w 47955"/>
                <a:gd name="connsiteY5" fmla="*/ 0 h 190048"/>
                <a:gd name="connsiteX0" fmla="*/ 0 w 46053"/>
                <a:gd name="connsiteY0" fmla="*/ 0 h 188144"/>
                <a:gd name="connsiteX1" fmla="*/ 10644 w 46053"/>
                <a:gd name="connsiteY1" fmla="*/ 0 h 188144"/>
                <a:gd name="connsiteX2" fmla="*/ 46053 w 46053"/>
                <a:gd name="connsiteY2" fmla="*/ 95977 h 188144"/>
                <a:gd name="connsiteX3" fmla="*/ 10647 w 46053"/>
                <a:gd name="connsiteY3" fmla="*/ 188144 h 188144"/>
                <a:gd name="connsiteX4" fmla="*/ 6 w 46053"/>
                <a:gd name="connsiteY4" fmla="*/ 186238 h 188144"/>
                <a:gd name="connsiteX5" fmla="*/ 0 w 46053"/>
                <a:gd name="connsiteY5" fmla="*/ 0 h 188144"/>
                <a:gd name="connsiteX0" fmla="*/ 1903 w 46048"/>
                <a:gd name="connsiteY0" fmla="*/ 0 h 191955"/>
                <a:gd name="connsiteX1" fmla="*/ 10639 w 46048"/>
                <a:gd name="connsiteY1" fmla="*/ 3811 h 191955"/>
                <a:gd name="connsiteX2" fmla="*/ 46048 w 46048"/>
                <a:gd name="connsiteY2" fmla="*/ 99788 h 191955"/>
                <a:gd name="connsiteX3" fmla="*/ 10642 w 46048"/>
                <a:gd name="connsiteY3" fmla="*/ 191955 h 191955"/>
                <a:gd name="connsiteX4" fmla="*/ 1 w 46048"/>
                <a:gd name="connsiteY4" fmla="*/ 190049 h 191955"/>
                <a:gd name="connsiteX5" fmla="*/ 1903 w 46048"/>
                <a:gd name="connsiteY5" fmla="*/ 0 h 191955"/>
                <a:gd name="connsiteX0" fmla="*/ 3821 w 46048"/>
                <a:gd name="connsiteY0" fmla="*/ 1835 h 188144"/>
                <a:gd name="connsiteX1" fmla="*/ 10639 w 46048"/>
                <a:gd name="connsiteY1" fmla="*/ 0 h 188144"/>
                <a:gd name="connsiteX2" fmla="*/ 46048 w 46048"/>
                <a:gd name="connsiteY2" fmla="*/ 95977 h 188144"/>
                <a:gd name="connsiteX3" fmla="*/ 10642 w 46048"/>
                <a:gd name="connsiteY3" fmla="*/ 188144 h 188144"/>
                <a:gd name="connsiteX4" fmla="*/ 1 w 46048"/>
                <a:gd name="connsiteY4" fmla="*/ 186238 h 188144"/>
                <a:gd name="connsiteX5" fmla="*/ 3821 w 46048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9611 w 42227"/>
                <a:gd name="connsiteY4" fmla="*/ 180593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6238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3855 w 42227"/>
                <a:gd name="connsiteY4" fmla="*/ 184356 h 188144"/>
                <a:gd name="connsiteX5" fmla="*/ 0 w 42227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8120 h 188144"/>
                <a:gd name="connsiteX5" fmla="*/ 1902 w 44129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2474 h 188144"/>
                <a:gd name="connsiteX5" fmla="*/ 1902 w 44129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2474 h 188144"/>
                <a:gd name="connsiteX5" fmla="*/ 0 w 42227"/>
                <a:gd name="connsiteY5" fmla="*/ 1835 h 188144"/>
                <a:gd name="connsiteX0" fmla="*/ 0 w 71008"/>
                <a:gd name="connsiteY0" fmla="*/ 1835 h 188144"/>
                <a:gd name="connsiteX1" fmla="*/ 6818 w 71008"/>
                <a:gd name="connsiteY1" fmla="*/ 0 h 188144"/>
                <a:gd name="connsiteX2" fmla="*/ 71008 w 71008"/>
                <a:gd name="connsiteY2" fmla="*/ 95977 h 188144"/>
                <a:gd name="connsiteX3" fmla="*/ 6821 w 71008"/>
                <a:gd name="connsiteY3" fmla="*/ 188144 h 188144"/>
                <a:gd name="connsiteX4" fmla="*/ 17 w 71008"/>
                <a:gd name="connsiteY4" fmla="*/ 182474 h 188144"/>
                <a:gd name="connsiteX5" fmla="*/ 0 w 71008"/>
                <a:gd name="connsiteY5" fmla="*/ 1835 h 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8" h="188144">
                  <a:moveTo>
                    <a:pt x="0" y="1835"/>
                  </a:moveTo>
                  <a:lnTo>
                    <a:pt x="6818" y="0"/>
                  </a:lnTo>
                  <a:cubicBezTo>
                    <a:pt x="26374" y="0"/>
                    <a:pt x="71008" y="64620"/>
                    <a:pt x="71008" y="95977"/>
                  </a:cubicBezTo>
                  <a:cubicBezTo>
                    <a:pt x="71009" y="127334"/>
                    <a:pt x="26377" y="188144"/>
                    <a:pt x="6821" y="188144"/>
                  </a:cubicBezTo>
                  <a:lnTo>
                    <a:pt x="17" y="182474"/>
                  </a:lnTo>
                  <a:cubicBezTo>
                    <a:pt x="15" y="120395"/>
                    <a:pt x="2" y="63914"/>
                    <a:pt x="0" y="183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Diagrama de flujo: retraso 33">
              <a:extLst>
                <a:ext uri="{FF2B5EF4-FFF2-40B4-BE49-F238E27FC236}">
                  <a16:creationId xmlns:a16="http://schemas.microsoft.com/office/drawing/2014/main" id="{141FBF69-F95E-E8F5-B94C-7957A2484361}"/>
                </a:ext>
              </a:extLst>
            </p:cNvPr>
            <p:cNvSpPr/>
            <p:nvPr/>
          </p:nvSpPr>
          <p:spPr>
            <a:xfrm rot="5400000">
              <a:off x="2336481" y="4813526"/>
              <a:ext cx="70500" cy="190449"/>
            </a:xfrm>
            <a:custGeom>
              <a:avLst/>
              <a:gdLst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09 w 70818"/>
                <a:gd name="connsiteY3" fmla="*/ 19195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12 w 70818"/>
                <a:gd name="connsiteY3" fmla="*/ 18814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0048"/>
                <a:gd name="connsiteX1" fmla="*/ 35409 w 70818"/>
                <a:gd name="connsiteY1" fmla="*/ 0 h 190048"/>
                <a:gd name="connsiteX2" fmla="*/ 70818 w 70818"/>
                <a:gd name="connsiteY2" fmla="*/ 95977 h 190048"/>
                <a:gd name="connsiteX3" fmla="*/ 35412 w 70818"/>
                <a:gd name="connsiteY3" fmla="*/ 188144 h 190048"/>
                <a:gd name="connsiteX4" fmla="*/ 22863 w 70818"/>
                <a:gd name="connsiteY4" fmla="*/ 190048 h 190048"/>
                <a:gd name="connsiteX5" fmla="*/ 0 w 70818"/>
                <a:gd name="connsiteY5" fmla="*/ 0 h 190048"/>
                <a:gd name="connsiteX0" fmla="*/ 1902 w 47955"/>
                <a:gd name="connsiteY0" fmla="*/ 0 h 190048"/>
                <a:gd name="connsiteX1" fmla="*/ 12546 w 47955"/>
                <a:gd name="connsiteY1" fmla="*/ 0 h 190048"/>
                <a:gd name="connsiteX2" fmla="*/ 47955 w 47955"/>
                <a:gd name="connsiteY2" fmla="*/ 95977 h 190048"/>
                <a:gd name="connsiteX3" fmla="*/ 12549 w 47955"/>
                <a:gd name="connsiteY3" fmla="*/ 188144 h 190048"/>
                <a:gd name="connsiteX4" fmla="*/ 0 w 47955"/>
                <a:gd name="connsiteY4" fmla="*/ 190048 h 190048"/>
                <a:gd name="connsiteX5" fmla="*/ 1902 w 47955"/>
                <a:gd name="connsiteY5" fmla="*/ 0 h 190048"/>
                <a:gd name="connsiteX0" fmla="*/ 0 w 46053"/>
                <a:gd name="connsiteY0" fmla="*/ 0 h 188144"/>
                <a:gd name="connsiteX1" fmla="*/ 10644 w 46053"/>
                <a:gd name="connsiteY1" fmla="*/ 0 h 188144"/>
                <a:gd name="connsiteX2" fmla="*/ 46053 w 46053"/>
                <a:gd name="connsiteY2" fmla="*/ 95977 h 188144"/>
                <a:gd name="connsiteX3" fmla="*/ 10647 w 46053"/>
                <a:gd name="connsiteY3" fmla="*/ 188144 h 188144"/>
                <a:gd name="connsiteX4" fmla="*/ 6 w 46053"/>
                <a:gd name="connsiteY4" fmla="*/ 186238 h 188144"/>
                <a:gd name="connsiteX5" fmla="*/ 0 w 46053"/>
                <a:gd name="connsiteY5" fmla="*/ 0 h 188144"/>
                <a:gd name="connsiteX0" fmla="*/ 1903 w 46048"/>
                <a:gd name="connsiteY0" fmla="*/ 0 h 191955"/>
                <a:gd name="connsiteX1" fmla="*/ 10639 w 46048"/>
                <a:gd name="connsiteY1" fmla="*/ 3811 h 191955"/>
                <a:gd name="connsiteX2" fmla="*/ 46048 w 46048"/>
                <a:gd name="connsiteY2" fmla="*/ 99788 h 191955"/>
                <a:gd name="connsiteX3" fmla="*/ 10642 w 46048"/>
                <a:gd name="connsiteY3" fmla="*/ 191955 h 191955"/>
                <a:gd name="connsiteX4" fmla="*/ 1 w 46048"/>
                <a:gd name="connsiteY4" fmla="*/ 190049 h 191955"/>
                <a:gd name="connsiteX5" fmla="*/ 1903 w 46048"/>
                <a:gd name="connsiteY5" fmla="*/ 0 h 191955"/>
                <a:gd name="connsiteX0" fmla="*/ 3821 w 46048"/>
                <a:gd name="connsiteY0" fmla="*/ 1835 h 188144"/>
                <a:gd name="connsiteX1" fmla="*/ 10639 w 46048"/>
                <a:gd name="connsiteY1" fmla="*/ 0 h 188144"/>
                <a:gd name="connsiteX2" fmla="*/ 46048 w 46048"/>
                <a:gd name="connsiteY2" fmla="*/ 95977 h 188144"/>
                <a:gd name="connsiteX3" fmla="*/ 10642 w 46048"/>
                <a:gd name="connsiteY3" fmla="*/ 188144 h 188144"/>
                <a:gd name="connsiteX4" fmla="*/ 1 w 46048"/>
                <a:gd name="connsiteY4" fmla="*/ 186238 h 188144"/>
                <a:gd name="connsiteX5" fmla="*/ 3821 w 46048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9611 w 42227"/>
                <a:gd name="connsiteY4" fmla="*/ 180593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6238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3855 w 42227"/>
                <a:gd name="connsiteY4" fmla="*/ 184356 h 188144"/>
                <a:gd name="connsiteX5" fmla="*/ 0 w 42227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8120 h 188144"/>
                <a:gd name="connsiteX5" fmla="*/ 1902 w 44129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2474 h 188144"/>
                <a:gd name="connsiteX5" fmla="*/ 1902 w 44129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2474 h 188144"/>
                <a:gd name="connsiteX5" fmla="*/ 0 w 42227"/>
                <a:gd name="connsiteY5" fmla="*/ 1835 h 188144"/>
                <a:gd name="connsiteX0" fmla="*/ 0 w 71008"/>
                <a:gd name="connsiteY0" fmla="*/ 1835 h 188144"/>
                <a:gd name="connsiteX1" fmla="*/ 6818 w 71008"/>
                <a:gd name="connsiteY1" fmla="*/ 0 h 188144"/>
                <a:gd name="connsiteX2" fmla="*/ 71008 w 71008"/>
                <a:gd name="connsiteY2" fmla="*/ 95977 h 188144"/>
                <a:gd name="connsiteX3" fmla="*/ 6821 w 71008"/>
                <a:gd name="connsiteY3" fmla="*/ 188144 h 188144"/>
                <a:gd name="connsiteX4" fmla="*/ 17 w 71008"/>
                <a:gd name="connsiteY4" fmla="*/ 182474 h 188144"/>
                <a:gd name="connsiteX5" fmla="*/ 0 w 71008"/>
                <a:gd name="connsiteY5" fmla="*/ 1835 h 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8" h="188144">
                  <a:moveTo>
                    <a:pt x="0" y="1835"/>
                  </a:moveTo>
                  <a:lnTo>
                    <a:pt x="6818" y="0"/>
                  </a:lnTo>
                  <a:cubicBezTo>
                    <a:pt x="26374" y="0"/>
                    <a:pt x="71008" y="64620"/>
                    <a:pt x="71008" y="95977"/>
                  </a:cubicBezTo>
                  <a:cubicBezTo>
                    <a:pt x="71009" y="127334"/>
                    <a:pt x="26377" y="188144"/>
                    <a:pt x="6821" y="188144"/>
                  </a:cubicBezTo>
                  <a:lnTo>
                    <a:pt x="17" y="182474"/>
                  </a:lnTo>
                  <a:cubicBezTo>
                    <a:pt x="15" y="120395"/>
                    <a:pt x="2" y="63914"/>
                    <a:pt x="0" y="183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Diagrama de flujo: retraso 33">
              <a:extLst>
                <a:ext uri="{FF2B5EF4-FFF2-40B4-BE49-F238E27FC236}">
                  <a16:creationId xmlns:a16="http://schemas.microsoft.com/office/drawing/2014/main" id="{A8C20AC4-B8D1-A245-294C-B64B68C76136}"/>
                </a:ext>
              </a:extLst>
            </p:cNvPr>
            <p:cNvSpPr/>
            <p:nvPr/>
          </p:nvSpPr>
          <p:spPr>
            <a:xfrm rot="5400000">
              <a:off x="1931161" y="5132857"/>
              <a:ext cx="70500" cy="190449"/>
            </a:xfrm>
            <a:custGeom>
              <a:avLst/>
              <a:gdLst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09 w 70818"/>
                <a:gd name="connsiteY3" fmla="*/ 19195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12 w 70818"/>
                <a:gd name="connsiteY3" fmla="*/ 18814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0048"/>
                <a:gd name="connsiteX1" fmla="*/ 35409 w 70818"/>
                <a:gd name="connsiteY1" fmla="*/ 0 h 190048"/>
                <a:gd name="connsiteX2" fmla="*/ 70818 w 70818"/>
                <a:gd name="connsiteY2" fmla="*/ 95977 h 190048"/>
                <a:gd name="connsiteX3" fmla="*/ 35412 w 70818"/>
                <a:gd name="connsiteY3" fmla="*/ 188144 h 190048"/>
                <a:gd name="connsiteX4" fmla="*/ 22863 w 70818"/>
                <a:gd name="connsiteY4" fmla="*/ 190048 h 190048"/>
                <a:gd name="connsiteX5" fmla="*/ 0 w 70818"/>
                <a:gd name="connsiteY5" fmla="*/ 0 h 190048"/>
                <a:gd name="connsiteX0" fmla="*/ 1902 w 47955"/>
                <a:gd name="connsiteY0" fmla="*/ 0 h 190048"/>
                <a:gd name="connsiteX1" fmla="*/ 12546 w 47955"/>
                <a:gd name="connsiteY1" fmla="*/ 0 h 190048"/>
                <a:gd name="connsiteX2" fmla="*/ 47955 w 47955"/>
                <a:gd name="connsiteY2" fmla="*/ 95977 h 190048"/>
                <a:gd name="connsiteX3" fmla="*/ 12549 w 47955"/>
                <a:gd name="connsiteY3" fmla="*/ 188144 h 190048"/>
                <a:gd name="connsiteX4" fmla="*/ 0 w 47955"/>
                <a:gd name="connsiteY4" fmla="*/ 190048 h 190048"/>
                <a:gd name="connsiteX5" fmla="*/ 1902 w 47955"/>
                <a:gd name="connsiteY5" fmla="*/ 0 h 190048"/>
                <a:gd name="connsiteX0" fmla="*/ 0 w 46053"/>
                <a:gd name="connsiteY0" fmla="*/ 0 h 188144"/>
                <a:gd name="connsiteX1" fmla="*/ 10644 w 46053"/>
                <a:gd name="connsiteY1" fmla="*/ 0 h 188144"/>
                <a:gd name="connsiteX2" fmla="*/ 46053 w 46053"/>
                <a:gd name="connsiteY2" fmla="*/ 95977 h 188144"/>
                <a:gd name="connsiteX3" fmla="*/ 10647 w 46053"/>
                <a:gd name="connsiteY3" fmla="*/ 188144 h 188144"/>
                <a:gd name="connsiteX4" fmla="*/ 6 w 46053"/>
                <a:gd name="connsiteY4" fmla="*/ 186238 h 188144"/>
                <a:gd name="connsiteX5" fmla="*/ 0 w 46053"/>
                <a:gd name="connsiteY5" fmla="*/ 0 h 188144"/>
                <a:gd name="connsiteX0" fmla="*/ 1903 w 46048"/>
                <a:gd name="connsiteY0" fmla="*/ 0 h 191955"/>
                <a:gd name="connsiteX1" fmla="*/ 10639 w 46048"/>
                <a:gd name="connsiteY1" fmla="*/ 3811 h 191955"/>
                <a:gd name="connsiteX2" fmla="*/ 46048 w 46048"/>
                <a:gd name="connsiteY2" fmla="*/ 99788 h 191955"/>
                <a:gd name="connsiteX3" fmla="*/ 10642 w 46048"/>
                <a:gd name="connsiteY3" fmla="*/ 191955 h 191955"/>
                <a:gd name="connsiteX4" fmla="*/ 1 w 46048"/>
                <a:gd name="connsiteY4" fmla="*/ 190049 h 191955"/>
                <a:gd name="connsiteX5" fmla="*/ 1903 w 46048"/>
                <a:gd name="connsiteY5" fmla="*/ 0 h 191955"/>
                <a:gd name="connsiteX0" fmla="*/ 3821 w 46048"/>
                <a:gd name="connsiteY0" fmla="*/ 1835 h 188144"/>
                <a:gd name="connsiteX1" fmla="*/ 10639 w 46048"/>
                <a:gd name="connsiteY1" fmla="*/ 0 h 188144"/>
                <a:gd name="connsiteX2" fmla="*/ 46048 w 46048"/>
                <a:gd name="connsiteY2" fmla="*/ 95977 h 188144"/>
                <a:gd name="connsiteX3" fmla="*/ 10642 w 46048"/>
                <a:gd name="connsiteY3" fmla="*/ 188144 h 188144"/>
                <a:gd name="connsiteX4" fmla="*/ 1 w 46048"/>
                <a:gd name="connsiteY4" fmla="*/ 186238 h 188144"/>
                <a:gd name="connsiteX5" fmla="*/ 3821 w 46048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9611 w 42227"/>
                <a:gd name="connsiteY4" fmla="*/ 180593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6238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3855 w 42227"/>
                <a:gd name="connsiteY4" fmla="*/ 184356 h 188144"/>
                <a:gd name="connsiteX5" fmla="*/ 0 w 42227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8120 h 188144"/>
                <a:gd name="connsiteX5" fmla="*/ 1902 w 44129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2474 h 188144"/>
                <a:gd name="connsiteX5" fmla="*/ 1902 w 44129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2474 h 188144"/>
                <a:gd name="connsiteX5" fmla="*/ 0 w 42227"/>
                <a:gd name="connsiteY5" fmla="*/ 1835 h 188144"/>
                <a:gd name="connsiteX0" fmla="*/ 0 w 71008"/>
                <a:gd name="connsiteY0" fmla="*/ 1835 h 188144"/>
                <a:gd name="connsiteX1" fmla="*/ 6818 w 71008"/>
                <a:gd name="connsiteY1" fmla="*/ 0 h 188144"/>
                <a:gd name="connsiteX2" fmla="*/ 71008 w 71008"/>
                <a:gd name="connsiteY2" fmla="*/ 95977 h 188144"/>
                <a:gd name="connsiteX3" fmla="*/ 6821 w 71008"/>
                <a:gd name="connsiteY3" fmla="*/ 188144 h 188144"/>
                <a:gd name="connsiteX4" fmla="*/ 17 w 71008"/>
                <a:gd name="connsiteY4" fmla="*/ 182474 h 188144"/>
                <a:gd name="connsiteX5" fmla="*/ 0 w 71008"/>
                <a:gd name="connsiteY5" fmla="*/ 1835 h 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8" h="188144">
                  <a:moveTo>
                    <a:pt x="0" y="1835"/>
                  </a:moveTo>
                  <a:lnTo>
                    <a:pt x="6818" y="0"/>
                  </a:lnTo>
                  <a:cubicBezTo>
                    <a:pt x="26374" y="0"/>
                    <a:pt x="71008" y="64620"/>
                    <a:pt x="71008" y="95977"/>
                  </a:cubicBezTo>
                  <a:cubicBezTo>
                    <a:pt x="71009" y="127334"/>
                    <a:pt x="26377" y="188144"/>
                    <a:pt x="6821" y="188144"/>
                  </a:cubicBezTo>
                  <a:lnTo>
                    <a:pt x="17" y="182474"/>
                  </a:lnTo>
                  <a:cubicBezTo>
                    <a:pt x="15" y="120395"/>
                    <a:pt x="2" y="63914"/>
                    <a:pt x="0" y="183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Diagrama de flujo: retraso 33">
              <a:extLst>
                <a:ext uri="{FF2B5EF4-FFF2-40B4-BE49-F238E27FC236}">
                  <a16:creationId xmlns:a16="http://schemas.microsoft.com/office/drawing/2014/main" id="{19851C39-EF8F-79D4-01A4-50FE6ADDC56C}"/>
                </a:ext>
              </a:extLst>
            </p:cNvPr>
            <p:cNvSpPr/>
            <p:nvPr/>
          </p:nvSpPr>
          <p:spPr>
            <a:xfrm rot="5400000">
              <a:off x="1525279" y="4816601"/>
              <a:ext cx="70500" cy="190449"/>
            </a:xfrm>
            <a:custGeom>
              <a:avLst/>
              <a:gdLst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09 w 70818"/>
                <a:gd name="connsiteY3" fmla="*/ 19195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12 w 70818"/>
                <a:gd name="connsiteY3" fmla="*/ 18814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0048"/>
                <a:gd name="connsiteX1" fmla="*/ 35409 w 70818"/>
                <a:gd name="connsiteY1" fmla="*/ 0 h 190048"/>
                <a:gd name="connsiteX2" fmla="*/ 70818 w 70818"/>
                <a:gd name="connsiteY2" fmla="*/ 95977 h 190048"/>
                <a:gd name="connsiteX3" fmla="*/ 35412 w 70818"/>
                <a:gd name="connsiteY3" fmla="*/ 188144 h 190048"/>
                <a:gd name="connsiteX4" fmla="*/ 22863 w 70818"/>
                <a:gd name="connsiteY4" fmla="*/ 190048 h 190048"/>
                <a:gd name="connsiteX5" fmla="*/ 0 w 70818"/>
                <a:gd name="connsiteY5" fmla="*/ 0 h 190048"/>
                <a:gd name="connsiteX0" fmla="*/ 1902 w 47955"/>
                <a:gd name="connsiteY0" fmla="*/ 0 h 190048"/>
                <a:gd name="connsiteX1" fmla="*/ 12546 w 47955"/>
                <a:gd name="connsiteY1" fmla="*/ 0 h 190048"/>
                <a:gd name="connsiteX2" fmla="*/ 47955 w 47955"/>
                <a:gd name="connsiteY2" fmla="*/ 95977 h 190048"/>
                <a:gd name="connsiteX3" fmla="*/ 12549 w 47955"/>
                <a:gd name="connsiteY3" fmla="*/ 188144 h 190048"/>
                <a:gd name="connsiteX4" fmla="*/ 0 w 47955"/>
                <a:gd name="connsiteY4" fmla="*/ 190048 h 190048"/>
                <a:gd name="connsiteX5" fmla="*/ 1902 w 47955"/>
                <a:gd name="connsiteY5" fmla="*/ 0 h 190048"/>
                <a:gd name="connsiteX0" fmla="*/ 0 w 46053"/>
                <a:gd name="connsiteY0" fmla="*/ 0 h 188144"/>
                <a:gd name="connsiteX1" fmla="*/ 10644 w 46053"/>
                <a:gd name="connsiteY1" fmla="*/ 0 h 188144"/>
                <a:gd name="connsiteX2" fmla="*/ 46053 w 46053"/>
                <a:gd name="connsiteY2" fmla="*/ 95977 h 188144"/>
                <a:gd name="connsiteX3" fmla="*/ 10647 w 46053"/>
                <a:gd name="connsiteY3" fmla="*/ 188144 h 188144"/>
                <a:gd name="connsiteX4" fmla="*/ 6 w 46053"/>
                <a:gd name="connsiteY4" fmla="*/ 186238 h 188144"/>
                <a:gd name="connsiteX5" fmla="*/ 0 w 46053"/>
                <a:gd name="connsiteY5" fmla="*/ 0 h 188144"/>
                <a:gd name="connsiteX0" fmla="*/ 1903 w 46048"/>
                <a:gd name="connsiteY0" fmla="*/ 0 h 191955"/>
                <a:gd name="connsiteX1" fmla="*/ 10639 w 46048"/>
                <a:gd name="connsiteY1" fmla="*/ 3811 h 191955"/>
                <a:gd name="connsiteX2" fmla="*/ 46048 w 46048"/>
                <a:gd name="connsiteY2" fmla="*/ 99788 h 191955"/>
                <a:gd name="connsiteX3" fmla="*/ 10642 w 46048"/>
                <a:gd name="connsiteY3" fmla="*/ 191955 h 191955"/>
                <a:gd name="connsiteX4" fmla="*/ 1 w 46048"/>
                <a:gd name="connsiteY4" fmla="*/ 190049 h 191955"/>
                <a:gd name="connsiteX5" fmla="*/ 1903 w 46048"/>
                <a:gd name="connsiteY5" fmla="*/ 0 h 191955"/>
                <a:gd name="connsiteX0" fmla="*/ 3821 w 46048"/>
                <a:gd name="connsiteY0" fmla="*/ 1835 h 188144"/>
                <a:gd name="connsiteX1" fmla="*/ 10639 w 46048"/>
                <a:gd name="connsiteY1" fmla="*/ 0 h 188144"/>
                <a:gd name="connsiteX2" fmla="*/ 46048 w 46048"/>
                <a:gd name="connsiteY2" fmla="*/ 95977 h 188144"/>
                <a:gd name="connsiteX3" fmla="*/ 10642 w 46048"/>
                <a:gd name="connsiteY3" fmla="*/ 188144 h 188144"/>
                <a:gd name="connsiteX4" fmla="*/ 1 w 46048"/>
                <a:gd name="connsiteY4" fmla="*/ 186238 h 188144"/>
                <a:gd name="connsiteX5" fmla="*/ 3821 w 46048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9611 w 42227"/>
                <a:gd name="connsiteY4" fmla="*/ 180593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6238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3855 w 42227"/>
                <a:gd name="connsiteY4" fmla="*/ 184356 h 188144"/>
                <a:gd name="connsiteX5" fmla="*/ 0 w 42227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8120 h 188144"/>
                <a:gd name="connsiteX5" fmla="*/ 1902 w 44129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2474 h 188144"/>
                <a:gd name="connsiteX5" fmla="*/ 1902 w 44129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2474 h 188144"/>
                <a:gd name="connsiteX5" fmla="*/ 0 w 42227"/>
                <a:gd name="connsiteY5" fmla="*/ 1835 h 188144"/>
                <a:gd name="connsiteX0" fmla="*/ 0 w 71008"/>
                <a:gd name="connsiteY0" fmla="*/ 1835 h 188144"/>
                <a:gd name="connsiteX1" fmla="*/ 6818 w 71008"/>
                <a:gd name="connsiteY1" fmla="*/ 0 h 188144"/>
                <a:gd name="connsiteX2" fmla="*/ 71008 w 71008"/>
                <a:gd name="connsiteY2" fmla="*/ 95977 h 188144"/>
                <a:gd name="connsiteX3" fmla="*/ 6821 w 71008"/>
                <a:gd name="connsiteY3" fmla="*/ 188144 h 188144"/>
                <a:gd name="connsiteX4" fmla="*/ 17 w 71008"/>
                <a:gd name="connsiteY4" fmla="*/ 182474 h 188144"/>
                <a:gd name="connsiteX5" fmla="*/ 0 w 71008"/>
                <a:gd name="connsiteY5" fmla="*/ 1835 h 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8" h="188144">
                  <a:moveTo>
                    <a:pt x="0" y="1835"/>
                  </a:moveTo>
                  <a:lnTo>
                    <a:pt x="6818" y="0"/>
                  </a:lnTo>
                  <a:cubicBezTo>
                    <a:pt x="26374" y="0"/>
                    <a:pt x="71008" y="64620"/>
                    <a:pt x="71008" y="95977"/>
                  </a:cubicBezTo>
                  <a:cubicBezTo>
                    <a:pt x="71009" y="127334"/>
                    <a:pt x="26377" y="188144"/>
                    <a:pt x="6821" y="188144"/>
                  </a:cubicBezTo>
                  <a:lnTo>
                    <a:pt x="17" y="182474"/>
                  </a:lnTo>
                  <a:cubicBezTo>
                    <a:pt x="15" y="120395"/>
                    <a:pt x="2" y="63914"/>
                    <a:pt x="0" y="183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Diagrama de flujo: retraso 33">
              <a:extLst>
                <a:ext uri="{FF2B5EF4-FFF2-40B4-BE49-F238E27FC236}">
                  <a16:creationId xmlns:a16="http://schemas.microsoft.com/office/drawing/2014/main" id="{4B2CEC5D-75F7-5BF2-230B-081A5B18C1D2}"/>
                </a:ext>
              </a:extLst>
            </p:cNvPr>
            <p:cNvSpPr/>
            <p:nvPr/>
          </p:nvSpPr>
          <p:spPr>
            <a:xfrm rot="5400000">
              <a:off x="2741419" y="4526298"/>
              <a:ext cx="70500" cy="190449"/>
            </a:xfrm>
            <a:custGeom>
              <a:avLst/>
              <a:gdLst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09 w 70818"/>
                <a:gd name="connsiteY3" fmla="*/ 19195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12 w 70818"/>
                <a:gd name="connsiteY3" fmla="*/ 18814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0048"/>
                <a:gd name="connsiteX1" fmla="*/ 35409 w 70818"/>
                <a:gd name="connsiteY1" fmla="*/ 0 h 190048"/>
                <a:gd name="connsiteX2" fmla="*/ 70818 w 70818"/>
                <a:gd name="connsiteY2" fmla="*/ 95977 h 190048"/>
                <a:gd name="connsiteX3" fmla="*/ 35412 w 70818"/>
                <a:gd name="connsiteY3" fmla="*/ 188144 h 190048"/>
                <a:gd name="connsiteX4" fmla="*/ 22863 w 70818"/>
                <a:gd name="connsiteY4" fmla="*/ 190048 h 190048"/>
                <a:gd name="connsiteX5" fmla="*/ 0 w 70818"/>
                <a:gd name="connsiteY5" fmla="*/ 0 h 190048"/>
                <a:gd name="connsiteX0" fmla="*/ 1902 w 47955"/>
                <a:gd name="connsiteY0" fmla="*/ 0 h 190048"/>
                <a:gd name="connsiteX1" fmla="*/ 12546 w 47955"/>
                <a:gd name="connsiteY1" fmla="*/ 0 h 190048"/>
                <a:gd name="connsiteX2" fmla="*/ 47955 w 47955"/>
                <a:gd name="connsiteY2" fmla="*/ 95977 h 190048"/>
                <a:gd name="connsiteX3" fmla="*/ 12549 w 47955"/>
                <a:gd name="connsiteY3" fmla="*/ 188144 h 190048"/>
                <a:gd name="connsiteX4" fmla="*/ 0 w 47955"/>
                <a:gd name="connsiteY4" fmla="*/ 190048 h 190048"/>
                <a:gd name="connsiteX5" fmla="*/ 1902 w 47955"/>
                <a:gd name="connsiteY5" fmla="*/ 0 h 190048"/>
                <a:gd name="connsiteX0" fmla="*/ 0 w 46053"/>
                <a:gd name="connsiteY0" fmla="*/ 0 h 188144"/>
                <a:gd name="connsiteX1" fmla="*/ 10644 w 46053"/>
                <a:gd name="connsiteY1" fmla="*/ 0 h 188144"/>
                <a:gd name="connsiteX2" fmla="*/ 46053 w 46053"/>
                <a:gd name="connsiteY2" fmla="*/ 95977 h 188144"/>
                <a:gd name="connsiteX3" fmla="*/ 10647 w 46053"/>
                <a:gd name="connsiteY3" fmla="*/ 188144 h 188144"/>
                <a:gd name="connsiteX4" fmla="*/ 6 w 46053"/>
                <a:gd name="connsiteY4" fmla="*/ 186238 h 188144"/>
                <a:gd name="connsiteX5" fmla="*/ 0 w 46053"/>
                <a:gd name="connsiteY5" fmla="*/ 0 h 188144"/>
                <a:gd name="connsiteX0" fmla="*/ 1903 w 46048"/>
                <a:gd name="connsiteY0" fmla="*/ 0 h 191955"/>
                <a:gd name="connsiteX1" fmla="*/ 10639 w 46048"/>
                <a:gd name="connsiteY1" fmla="*/ 3811 h 191955"/>
                <a:gd name="connsiteX2" fmla="*/ 46048 w 46048"/>
                <a:gd name="connsiteY2" fmla="*/ 99788 h 191955"/>
                <a:gd name="connsiteX3" fmla="*/ 10642 w 46048"/>
                <a:gd name="connsiteY3" fmla="*/ 191955 h 191955"/>
                <a:gd name="connsiteX4" fmla="*/ 1 w 46048"/>
                <a:gd name="connsiteY4" fmla="*/ 190049 h 191955"/>
                <a:gd name="connsiteX5" fmla="*/ 1903 w 46048"/>
                <a:gd name="connsiteY5" fmla="*/ 0 h 191955"/>
                <a:gd name="connsiteX0" fmla="*/ 3821 w 46048"/>
                <a:gd name="connsiteY0" fmla="*/ 1835 h 188144"/>
                <a:gd name="connsiteX1" fmla="*/ 10639 w 46048"/>
                <a:gd name="connsiteY1" fmla="*/ 0 h 188144"/>
                <a:gd name="connsiteX2" fmla="*/ 46048 w 46048"/>
                <a:gd name="connsiteY2" fmla="*/ 95977 h 188144"/>
                <a:gd name="connsiteX3" fmla="*/ 10642 w 46048"/>
                <a:gd name="connsiteY3" fmla="*/ 188144 h 188144"/>
                <a:gd name="connsiteX4" fmla="*/ 1 w 46048"/>
                <a:gd name="connsiteY4" fmla="*/ 186238 h 188144"/>
                <a:gd name="connsiteX5" fmla="*/ 3821 w 46048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9611 w 42227"/>
                <a:gd name="connsiteY4" fmla="*/ 180593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6238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3855 w 42227"/>
                <a:gd name="connsiteY4" fmla="*/ 184356 h 188144"/>
                <a:gd name="connsiteX5" fmla="*/ 0 w 42227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8120 h 188144"/>
                <a:gd name="connsiteX5" fmla="*/ 1902 w 44129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2474 h 188144"/>
                <a:gd name="connsiteX5" fmla="*/ 1902 w 44129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2474 h 188144"/>
                <a:gd name="connsiteX5" fmla="*/ 0 w 42227"/>
                <a:gd name="connsiteY5" fmla="*/ 1835 h 188144"/>
                <a:gd name="connsiteX0" fmla="*/ 0 w 71008"/>
                <a:gd name="connsiteY0" fmla="*/ 1835 h 188144"/>
                <a:gd name="connsiteX1" fmla="*/ 6818 w 71008"/>
                <a:gd name="connsiteY1" fmla="*/ 0 h 188144"/>
                <a:gd name="connsiteX2" fmla="*/ 71008 w 71008"/>
                <a:gd name="connsiteY2" fmla="*/ 95977 h 188144"/>
                <a:gd name="connsiteX3" fmla="*/ 6821 w 71008"/>
                <a:gd name="connsiteY3" fmla="*/ 188144 h 188144"/>
                <a:gd name="connsiteX4" fmla="*/ 17 w 71008"/>
                <a:gd name="connsiteY4" fmla="*/ 182474 h 188144"/>
                <a:gd name="connsiteX5" fmla="*/ 0 w 71008"/>
                <a:gd name="connsiteY5" fmla="*/ 1835 h 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8" h="188144">
                  <a:moveTo>
                    <a:pt x="0" y="1835"/>
                  </a:moveTo>
                  <a:lnTo>
                    <a:pt x="6818" y="0"/>
                  </a:lnTo>
                  <a:cubicBezTo>
                    <a:pt x="26374" y="0"/>
                    <a:pt x="71008" y="64620"/>
                    <a:pt x="71008" y="95977"/>
                  </a:cubicBezTo>
                  <a:cubicBezTo>
                    <a:pt x="71009" y="127334"/>
                    <a:pt x="26377" y="188144"/>
                    <a:pt x="6821" y="188144"/>
                  </a:cubicBezTo>
                  <a:lnTo>
                    <a:pt x="17" y="182474"/>
                  </a:lnTo>
                  <a:cubicBezTo>
                    <a:pt x="15" y="120395"/>
                    <a:pt x="2" y="63914"/>
                    <a:pt x="0" y="183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Diagrama de flujo: retraso 33">
              <a:extLst>
                <a:ext uri="{FF2B5EF4-FFF2-40B4-BE49-F238E27FC236}">
                  <a16:creationId xmlns:a16="http://schemas.microsoft.com/office/drawing/2014/main" id="{006BE65B-C2D2-4923-F116-8000C75F817E}"/>
                </a:ext>
              </a:extLst>
            </p:cNvPr>
            <p:cNvSpPr/>
            <p:nvPr/>
          </p:nvSpPr>
          <p:spPr>
            <a:xfrm rot="5400000">
              <a:off x="1123767" y="4526299"/>
              <a:ext cx="70500" cy="190449"/>
            </a:xfrm>
            <a:custGeom>
              <a:avLst/>
              <a:gdLst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09 w 70818"/>
                <a:gd name="connsiteY3" fmla="*/ 19195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1953"/>
                <a:gd name="connsiteX1" fmla="*/ 35409 w 70818"/>
                <a:gd name="connsiteY1" fmla="*/ 0 h 191953"/>
                <a:gd name="connsiteX2" fmla="*/ 70818 w 70818"/>
                <a:gd name="connsiteY2" fmla="*/ 95977 h 191953"/>
                <a:gd name="connsiteX3" fmla="*/ 35412 w 70818"/>
                <a:gd name="connsiteY3" fmla="*/ 188144 h 191953"/>
                <a:gd name="connsiteX4" fmla="*/ 0 w 70818"/>
                <a:gd name="connsiteY4" fmla="*/ 191953 h 191953"/>
                <a:gd name="connsiteX5" fmla="*/ 0 w 70818"/>
                <a:gd name="connsiteY5" fmla="*/ 0 h 191953"/>
                <a:gd name="connsiteX0" fmla="*/ 0 w 70818"/>
                <a:gd name="connsiteY0" fmla="*/ 0 h 190048"/>
                <a:gd name="connsiteX1" fmla="*/ 35409 w 70818"/>
                <a:gd name="connsiteY1" fmla="*/ 0 h 190048"/>
                <a:gd name="connsiteX2" fmla="*/ 70818 w 70818"/>
                <a:gd name="connsiteY2" fmla="*/ 95977 h 190048"/>
                <a:gd name="connsiteX3" fmla="*/ 35412 w 70818"/>
                <a:gd name="connsiteY3" fmla="*/ 188144 h 190048"/>
                <a:gd name="connsiteX4" fmla="*/ 22863 w 70818"/>
                <a:gd name="connsiteY4" fmla="*/ 190048 h 190048"/>
                <a:gd name="connsiteX5" fmla="*/ 0 w 70818"/>
                <a:gd name="connsiteY5" fmla="*/ 0 h 190048"/>
                <a:gd name="connsiteX0" fmla="*/ 1902 w 47955"/>
                <a:gd name="connsiteY0" fmla="*/ 0 h 190048"/>
                <a:gd name="connsiteX1" fmla="*/ 12546 w 47955"/>
                <a:gd name="connsiteY1" fmla="*/ 0 h 190048"/>
                <a:gd name="connsiteX2" fmla="*/ 47955 w 47955"/>
                <a:gd name="connsiteY2" fmla="*/ 95977 h 190048"/>
                <a:gd name="connsiteX3" fmla="*/ 12549 w 47955"/>
                <a:gd name="connsiteY3" fmla="*/ 188144 h 190048"/>
                <a:gd name="connsiteX4" fmla="*/ 0 w 47955"/>
                <a:gd name="connsiteY4" fmla="*/ 190048 h 190048"/>
                <a:gd name="connsiteX5" fmla="*/ 1902 w 47955"/>
                <a:gd name="connsiteY5" fmla="*/ 0 h 190048"/>
                <a:gd name="connsiteX0" fmla="*/ 0 w 46053"/>
                <a:gd name="connsiteY0" fmla="*/ 0 h 188144"/>
                <a:gd name="connsiteX1" fmla="*/ 10644 w 46053"/>
                <a:gd name="connsiteY1" fmla="*/ 0 h 188144"/>
                <a:gd name="connsiteX2" fmla="*/ 46053 w 46053"/>
                <a:gd name="connsiteY2" fmla="*/ 95977 h 188144"/>
                <a:gd name="connsiteX3" fmla="*/ 10647 w 46053"/>
                <a:gd name="connsiteY3" fmla="*/ 188144 h 188144"/>
                <a:gd name="connsiteX4" fmla="*/ 6 w 46053"/>
                <a:gd name="connsiteY4" fmla="*/ 186238 h 188144"/>
                <a:gd name="connsiteX5" fmla="*/ 0 w 46053"/>
                <a:gd name="connsiteY5" fmla="*/ 0 h 188144"/>
                <a:gd name="connsiteX0" fmla="*/ 1903 w 46048"/>
                <a:gd name="connsiteY0" fmla="*/ 0 h 191955"/>
                <a:gd name="connsiteX1" fmla="*/ 10639 w 46048"/>
                <a:gd name="connsiteY1" fmla="*/ 3811 h 191955"/>
                <a:gd name="connsiteX2" fmla="*/ 46048 w 46048"/>
                <a:gd name="connsiteY2" fmla="*/ 99788 h 191955"/>
                <a:gd name="connsiteX3" fmla="*/ 10642 w 46048"/>
                <a:gd name="connsiteY3" fmla="*/ 191955 h 191955"/>
                <a:gd name="connsiteX4" fmla="*/ 1 w 46048"/>
                <a:gd name="connsiteY4" fmla="*/ 190049 h 191955"/>
                <a:gd name="connsiteX5" fmla="*/ 1903 w 46048"/>
                <a:gd name="connsiteY5" fmla="*/ 0 h 191955"/>
                <a:gd name="connsiteX0" fmla="*/ 3821 w 46048"/>
                <a:gd name="connsiteY0" fmla="*/ 1835 h 188144"/>
                <a:gd name="connsiteX1" fmla="*/ 10639 w 46048"/>
                <a:gd name="connsiteY1" fmla="*/ 0 h 188144"/>
                <a:gd name="connsiteX2" fmla="*/ 46048 w 46048"/>
                <a:gd name="connsiteY2" fmla="*/ 95977 h 188144"/>
                <a:gd name="connsiteX3" fmla="*/ 10642 w 46048"/>
                <a:gd name="connsiteY3" fmla="*/ 188144 h 188144"/>
                <a:gd name="connsiteX4" fmla="*/ 1 w 46048"/>
                <a:gd name="connsiteY4" fmla="*/ 186238 h 188144"/>
                <a:gd name="connsiteX5" fmla="*/ 3821 w 46048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9611 w 42227"/>
                <a:gd name="connsiteY4" fmla="*/ 180593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6238 h 188144"/>
                <a:gd name="connsiteX5" fmla="*/ 0 w 42227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3855 w 42227"/>
                <a:gd name="connsiteY4" fmla="*/ 184356 h 188144"/>
                <a:gd name="connsiteX5" fmla="*/ 0 w 42227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8120 h 188144"/>
                <a:gd name="connsiteX5" fmla="*/ 1902 w 44129"/>
                <a:gd name="connsiteY5" fmla="*/ 1835 h 188144"/>
                <a:gd name="connsiteX0" fmla="*/ 1902 w 44129"/>
                <a:gd name="connsiteY0" fmla="*/ 1835 h 188144"/>
                <a:gd name="connsiteX1" fmla="*/ 8720 w 44129"/>
                <a:gd name="connsiteY1" fmla="*/ 0 h 188144"/>
                <a:gd name="connsiteX2" fmla="*/ 44129 w 44129"/>
                <a:gd name="connsiteY2" fmla="*/ 95977 h 188144"/>
                <a:gd name="connsiteX3" fmla="*/ 8723 w 44129"/>
                <a:gd name="connsiteY3" fmla="*/ 188144 h 188144"/>
                <a:gd name="connsiteX4" fmla="*/ 0 w 44129"/>
                <a:gd name="connsiteY4" fmla="*/ 182474 h 188144"/>
                <a:gd name="connsiteX5" fmla="*/ 1902 w 44129"/>
                <a:gd name="connsiteY5" fmla="*/ 1835 h 188144"/>
                <a:gd name="connsiteX0" fmla="*/ 0 w 42227"/>
                <a:gd name="connsiteY0" fmla="*/ 1835 h 188144"/>
                <a:gd name="connsiteX1" fmla="*/ 6818 w 42227"/>
                <a:gd name="connsiteY1" fmla="*/ 0 h 188144"/>
                <a:gd name="connsiteX2" fmla="*/ 42227 w 42227"/>
                <a:gd name="connsiteY2" fmla="*/ 95977 h 188144"/>
                <a:gd name="connsiteX3" fmla="*/ 6821 w 42227"/>
                <a:gd name="connsiteY3" fmla="*/ 188144 h 188144"/>
                <a:gd name="connsiteX4" fmla="*/ 17 w 42227"/>
                <a:gd name="connsiteY4" fmla="*/ 182474 h 188144"/>
                <a:gd name="connsiteX5" fmla="*/ 0 w 42227"/>
                <a:gd name="connsiteY5" fmla="*/ 1835 h 188144"/>
                <a:gd name="connsiteX0" fmla="*/ 0 w 71008"/>
                <a:gd name="connsiteY0" fmla="*/ 1835 h 188144"/>
                <a:gd name="connsiteX1" fmla="*/ 6818 w 71008"/>
                <a:gd name="connsiteY1" fmla="*/ 0 h 188144"/>
                <a:gd name="connsiteX2" fmla="*/ 71008 w 71008"/>
                <a:gd name="connsiteY2" fmla="*/ 95977 h 188144"/>
                <a:gd name="connsiteX3" fmla="*/ 6821 w 71008"/>
                <a:gd name="connsiteY3" fmla="*/ 188144 h 188144"/>
                <a:gd name="connsiteX4" fmla="*/ 17 w 71008"/>
                <a:gd name="connsiteY4" fmla="*/ 182474 h 188144"/>
                <a:gd name="connsiteX5" fmla="*/ 0 w 71008"/>
                <a:gd name="connsiteY5" fmla="*/ 1835 h 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8" h="188144">
                  <a:moveTo>
                    <a:pt x="0" y="1835"/>
                  </a:moveTo>
                  <a:lnTo>
                    <a:pt x="6818" y="0"/>
                  </a:lnTo>
                  <a:cubicBezTo>
                    <a:pt x="26374" y="0"/>
                    <a:pt x="71008" y="64620"/>
                    <a:pt x="71008" y="95977"/>
                  </a:cubicBezTo>
                  <a:cubicBezTo>
                    <a:pt x="71009" y="127334"/>
                    <a:pt x="26377" y="188144"/>
                    <a:pt x="6821" y="188144"/>
                  </a:cubicBezTo>
                  <a:lnTo>
                    <a:pt x="17" y="182474"/>
                  </a:lnTo>
                  <a:cubicBezTo>
                    <a:pt x="15" y="120395"/>
                    <a:pt x="2" y="63914"/>
                    <a:pt x="0" y="183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747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A49CAD-C458-D06D-FBC0-D383B05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21/28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7E677DC-57E3-DB73-F597-21276987E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23591"/>
              </p:ext>
            </p:extLst>
          </p:nvPr>
        </p:nvGraphicFramePr>
        <p:xfrm>
          <a:off x="2024178" y="2003462"/>
          <a:ext cx="812800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794">
                  <a:extLst>
                    <a:ext uri="{9D8B030D-6E8A-4147-A177-3AD203B41FA5}">
                      <a16:colId xmlns:a16="http://schemas.microsoft.com/office/drawing/2014/main" val="1475632200"/>
                    </a:ext>
                  </a:extLst>
                </a:gridCol>
                <a:gridCol w="1345540">
                  <a:extLst>
                    <a:ext uri="{9D8B030D-6E8A-4147-A177-3AD203B41FA5}">
                      <a16:colId xmlns:a16="http://schemas.microsoft.com/office/drawing/2014/main" val="14795690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6774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670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83522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577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0.410256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0.500000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0.450704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0.500000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0.465240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0.664474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0.527902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0.512500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0.527902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0.558194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0.613839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0.556818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0.613839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0.588833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0.664474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0.527902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0.512500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0.527902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0.558194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0.53716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0.51228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0.49758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0.51228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0.514825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0.66447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0.52790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0.51250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0.52790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0.558192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0.49269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0.48772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0.44955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0.48772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0.47952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0.51228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0.49758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0.51228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9553"/>
                  </a:ext>
                </a:extLst>
              </a:tr>
            </a:tbl>
          </a:graphicData>
        </a:graphic>
      </p:graphicFrame>
      <p:sp>
        <p:nvSpPr>
          <p:cNvPr id="4" name="Abrir llave 3">
            <a:extLst>
              <a:ext uri="{FF2B5EF4-FFF2-40B4-BE49-F238E27FC236}">
                <a16:creationId xmlns:a16="http://schemas.microsoft.com/office/drawing/2014/main" id="{54C863D1-BED5-D7B3-8732-179DB980B23A}"/>
              </a:ext>
            </a:extLst>
          </p:cNvPr>
          <p:cNvSpPr/>
          <p:nvPr/>
        </p:nvSpPr>
        <p:spPr>
          <a:xfrm>
            <a:off x="1746735" y="2366690"/>
            <a:ext cx="191475" cy="17374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FDEAA2C2-4F6F-1391-1407-ED9527735845}"/>
              </a:ext>
            </a:extLst>
          </p:cNvPr>
          <p:cNvSpPr/>
          <p:nvPr/>
        </p:nvSpPr>
        <p:spPr>
          <a:xfrm>
            <a:off x="1746735" y="4390964"/>
            <a:ext cx="191475" cy="17374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135960-85F2-8294-F982-A8C4451A4FFD}"/>
              </a:ext>
            </a:extLst>
          </p:cNvPr>
          <p:cNvSpPr txBox="1"/>
          <p:nvPr/>
        </p:nvSpPr>
        <p:spPr>
          <a:xfrm>
            <a:off x="584485" y="3096919"/>
            <a:ext cx="107628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Genérico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D76A31-184A-9BEE-4A6B-59A946E78FC5}"/>
              </a:ext>
            </a:extLst>
          </p:cNvPr>
          <p:cNvSpPr txBox="1"/>
          <p:nvPr/>
        </p:nvSpPr>
        <p:spPr>
          <a:xfrm>
            <a:off x="113319" y="4936527"/>
            <a:ext cx="154744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Con selección de atributos y RandomizedSearch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035E47-EEB4-6267-ABA2-526488CC4598}"/>
              </a:ext>
            </a:extLst>
          </p:cNvPr>
          <p:cNvSpPr txBox="1"/>
          <p:nvPr/>
        </p:nvSpPr>
        <p:spPr>
          <a:xfrm>
            <a:off x="4296999" y="1387476"/>
            <a:ext cx="213392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6664E9B-FE8B-3714-077B-9D052CCC180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051525" cy="141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3. Resultados y discusión de los mismos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950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A49CAD-C458-D06D-FBC0-D383B05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22/28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50B459F-3AC0-8544-A730-83A670FE6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03439"/>
              </p:ext>
            </p:extLst>
          </p:nvPr>
        </p:nvGraphicFramePr>
        <p:xfrm>
          <a:off x="2020268" y="2006366"/>
          <a:ext cx="812800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3">
                  <a:extLst>
                    <a:ext uri="{9D8B030D-6E8A-4147-A177-3AD203B41FA5}">
                      <a16:colId xmlns:a16="http://schemas.microsoft.com/office/drawing/2014/main" val="1475632200"/>
                    </a:ext>
                  </a:extLst>
                </a:gridCol>
                <a:gridCol w="1361171">
                  <a:extLst>
                    <a:ext uri="{9D8B030D-6E8A-4147-A177-3AD203B41FA5}">
                      <a16:colId xmlns:a16="http://schemas.microsoft.com/office/drawing/2014/main" val="14795690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6774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670467"/>
                    </a:ext>
                  </a:extLst>
                </a:gridCol>
                <a:gridCol w="1361187">
                  <a:extLst>
                    <a:ext uri="{9D8B030D-6E8A-4147-A177-3AD203B41FA5}">
                      <a16:colId xmlns:a16="http://schemas.microsoft.com/office/drawing/2014/main" val="3488352229"/>
                    </a:ext>
                  </a:extLst>
                </a:gridCol>
                <a:gridCol w="1348147">
                  <a:extLst>
                    <a:ext uri="{9D8B030D-6E8A-4147-A177-3AD203B41FA5}">
                      <a16:colId xmlns:a16="http://schemas.microsoft.com/office/drawing/2014/main" val="242577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0.492424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0.493304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0.492308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0.493304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0.492835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0.563889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0.577009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0.567540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0.577009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0.571362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0.436384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0.411321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0.436384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0.436598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0.555308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0.569196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0.558019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0.569196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0.562930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0.54010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0.55357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0.53955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0.55357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0.546697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0.66447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0.52790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0.51250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0.52790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0.558192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0.50202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0.50335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0.46711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0.50335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0.493957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0.91558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0.53571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0.52057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0.53571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0.626892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9553"/>
                  </a:ext>
                </a:extLst>
              </a:tr>
            </a:tbl>
          </a:graphicData>
        </a:graphic>
      </p:graphicFrame>
      <p:sp>
        <p:nvSpPr>
          <p:cNvPr id="4" name="Abrir llave 3">
            <a:extLst>
              <a:ext uri="{FF2B5EF4-FFF2-40B4-BE49-F238E27FC236}">
                <a16:creationId xmlns:a16="http://schemas.microsoft.com/office/drawing/2014/main" id="{52AD2E1C-A082-4852-050D-D24223274EF7}"/>
              </a:ext>
            </a:extLst>
          </p:cNvPr>
          <p:cNvSpPr/>
          <p:nvPr/>
        </p:nvSpPr>
        <p:spPr>
          <a:xfrm>
            <a:off x="1746736" y="2384414"/>
            <a:ext cx="191475" cy="1656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AAFAB343-AEF2-8612-49E8-15A08B04059A}"/>
              </a:ext>
            </a:extLst>
          </p:cNvPr>
          <p:cNvSpPr/>
          <p:nvPr/>
        </p:nvSpPr>
        <p:spPr>
          <a:xfrm>
            <a:off x="1746736" y="4415692"/>
            <a:ext cx="191475" cy="17156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0EC6B5-066E-698F-482D-B485B1ED6259}"/>
              </a:ext>
            </a:extLst>
          </p:cNvPr>
          <p:cNvSpPr txBox="1"/>
          <p:nvPr/>
        </p:nvSpPr>
        <p:spPr>
          <a:xfrm>
            <a:off x="584487" y="3073984"/>
            <a:ext cx="107628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Genérico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8577B1-4998-AB79-4897-41F54337EC8F}"/>
              </a:ext>
            </a:extLst>
          </p:cNvPr>
          <p:cNvSpPr txBox="1"/>
          <p:nvPr/>
        </p:nvSpPr>
        <p:spPr>
          <a:xfrm>
            <a:off x="113321" y="4950343"/>
            <a:ext cx="154744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Con selección de atributos y RandomizedSearch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4927F5-2D3E-1DBE-473D-277F3723AC88}"/>
              </a:ext>
            </a:extLst>
          </p:cNvPr>
          <p:cNvSpPr txBox="1"/>
          <p:nvPr/>
        </p:nvSpPr>
        <p:spPr>
          <a:xfrm>
            <a:off x="4664322" y="1387476"/>
            <a:ext cx="1399278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AdaBoost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4CFBA39-63D3-C295-99AD-CB8E008B2097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051525" cy="141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3. Resultados y discusión de los mismos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804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A49CAD-C458-D06D-FBC0-D383B05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23/28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232CC36D-4274-D113-8578-88BA19A5B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46945"/>
              </p:ext>
            </p:extLst>
          </p:nvPr>
        </p:nvGraphicFramePr>
        <p:xfrm>
          <a:off x="2020268" y="2006366"/>
          <a:ext cx="812800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3">
                  <a:extLst>
                    <a:ext uri="{9D8B030D-6E8A-4147-A177-3AD203B41FA5}">
                      <a16:colId xmlns:a16="http://schemas.microsoft.com/office/drawing/2014/main" val="1475632200"/>
                    </a:ext>
                  </a:extLst>
                </a:gridCol>
                <a:gridCol w="1361171">
                  <a:extLst>
                    <a:ext uri="{9D8B030D-6E8A-4147-A177-3AD203B41FA5}">
                      <a16:colId xmlns:a16="http://schemas.microsoft.com/office/drawing/2014/main" val="14795690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6774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670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83522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577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0.539286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0.524554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0.523745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0.524554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0.528034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0.583333</a:t>
                      </a:r>
                      <a:endParaRPr lang="es-ES" sz="1800" b="0" i="0" u="none" strike="noStrik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0.540179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0.541176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0.540179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0.551217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0.531250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0.479306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0.531250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0.515103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0.454412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0.465402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0.458333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0.465402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0.460887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0.53929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0.52455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0.52374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0.52455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0.5280325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0.51096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0.50446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0.49059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0.50446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0.502617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0.48352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0.47210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0.43193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0.47210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0.4649125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0.53716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0.51228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0.49758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0.51228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9553"/>
                  </a:ext>
                </a:extLst>
              </a:tr>
            </a:tbl>
          </a:graphicData>
        </a:graphic>
      </p:graphicFrame>
      <p:sp>
        <p:nvSpPr>
          <p:cNvPr id="4" name="Abrir llave 3">
            <a:extLst>
              <a:ext uri="{FF2B5EF4-FFF2-40B4-BE49-F238E27FC236}">
                <a16:creationId xmlns:a16="http://schemas.microsoft.com/office/drawing/2014/main" id="{DD57C9E5-E49C-D889-4EFD-A3EB032BC5EB}"/>
              </a:ext>
            </a:extLst>
          </p:cNvPr>
          <p:cNvSpPr/>
          <p:nvPr/>
        </p:nvSpPr>
        <p:spPr>
          <a:xfrm>
            <a:off x="1746736" y="2384413"/>
            <a:ext cx="191475" cy="1679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67BBAFDF-7807-F4DA-3F4A-C7EDFE7CA24A}"/>
              </a:ext>
            </a:extLst>
          </p:cNvPr>
          <p:cNvSpPr/>
          <p:nvPr/>
        </p:nvSpPr>
        <p:spPr>
          <a:xfrm>
            <a:off x="1746736" y="4415692"/>
            <a:ext cx="191475" cy="17156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D4B40C-8087-917B-8A8A-E8712D2ECF81}"/>
              </a:ext>
            </a:extLst>
          </p:cNvPr>
          <p:cNvSpPr txBox="1"/>
          <p:nvPr/>
        </p:nvSpPr>
        <p:spPr>
          <a:xfrm>
            <a:off x="584487" y="3085706"/>
            <a:ext cx="107628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Genérico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60B502-51FE-EC89-9FA2-521BBE41F8DC}"/>
              </a:ext>
            </a:extLst>
          </p:cNvPr>
          <p:cNvSpPr txBox="1"/>
          <p:nvPr/>
        </p:nvSpPr>
        <p:spPr>
          <a:xfrm>
            <a:off x="113321" y="4950343"/>
            <a:ext cx="154744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Con selección de atributos y RandomizedSearch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C3191F-6AFB-4FDF-BB91-3CDB76F96B38}"/>
              </a:ext>
            </a:extLst>
          </p:cNvPr>
          <p:cNvSpPr txBox="1"/>
          <p:nvPr/>
        </p:nvSpPr>
        <p:spPr>
          <a:xfrm>
            <a:off x="4168045" y="1387476"/>
            <a:ext cx="239183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GradientBoosting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3CE61E9-AC17-1258-2C7B-CFB3979DDA81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051525" cy="141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3. Resultados y discusión de los mismos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0677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A49CAD-C458-D06D-FBC0-D383B05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24/28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4561CEC-F9AB-7527-13B5-4E8117AE8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51880"/>
              </p:ext>
            </p:extLst>
          </p:nvPr>
        </p:nvGraphicFramePr>
        <p:xfrm>
          <a:off x="2020268" y="2006366"/>
          <a:ext cx="812800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347">
                  <a:extLst>
                    <a:ext uri="{9D8B030D-6E8A-4147-A177-3AD203B41FA5}">
                      <a16:colId xmlns:a16="http://schemas.microsoft.com/office/drawing/2014/main" val="1475632200"/>
                    </a:ext>
                  </a:extLst>
                </a:gridCol>
                <a:gridCol w="1368987">
                  <a:extLst>
                    <a:ext uri="{9D8B030D-6E8A-4147-A177-3AD203B41FA5}">
                      <a16:colId xmlns:a16="http://schemas.microsoft.com/office/drawing/2014/main" val="14795690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6774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670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83522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577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0.753333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0.563616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0.570884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0.563616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0.612862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0.668919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0.555804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0.560386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0.555804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0.585228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0.458133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0.431920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0.422222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0.431920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0.436049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0.617808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0.547991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0.550519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0.547991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0.566077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0.46135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0.47321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0.46453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0.47321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0.468075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0.44196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0.44014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0.44196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0.44063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0.45781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0.42857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0.40280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0.42857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0.429437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0.49306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0.49665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0.48382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0.49665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0.492545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9553"/>
                  </a:ext>
                </a:extLst>
              </a:tr>
            </a:tbl>
          </a:graphicData>
        </a:graphic>
      </p:graphicFrame>
      <p:sp>
        <p:nvSpPr>
          <p:cNvPr id="4" name="Abrir llave 3">
            <a:extLst>
              <a:ext uri="{FF2B5EF4-FFF2-40B4-BE49-F238E27FC236}">
                <a16:creationId xmlns:a16="http://schemas.microsoft.com/office/drawing/2014/main" id="{3D74DD89-3B79-4B41-2DE8-9524D9ACE930}"/>
              </a:ext>
            </a:extLst>
          </p:cNvPr>
          <p:cNvSpPr/>
          <p:nvPr/>
        </p:nvSpPr>
        <p:spPr>
          <a:xfrm>
            <a:off x="1746736" y="2384413"/>
            <a:ext cx="191475" cy="1737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DE3CB3CD-2A74-76B5-96A3-D61781FD100B}"/>
              </a:ext>
            </a:extLst>
          </p:cNvPr>
          <p:cNvSpPr/>
          <p:nvPr/>
        </p:nvSpPr>
        <p:spPr>
          <a:xfrm>
            <a:off x="1746736" y="4400062"/>
            <a:ext cx="191475" cy="1731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3F4B4-1148-D262-E114-B0B46BD14B99}"/>
              </a:ext>
            </a:extLst>
          </p:cNvPr>
          <p:cNvSpPr txBox="1"/>
          <p:nvPr/>
        </p:nvSpPr>
        <p:spPr>
          <a:xfrm>
            <a:off x="584487" y="3114642"/>
            <a:ext cx="107628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Genérico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3DD0D1-2C93-648E-2CC3-81A1EA057735}"/>
              </a:ext>
            </a:extLst>
          </p:cNvPr>
          <p:cNvSpPr txBox="1"/>
          <p:nvPr/>
        </p:nvSpPr>
        <p:spPr>
          <a:xfrm>
            <a:off x="113321" y="4942528"/>
            <a:ext cx="154744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Con selección de atributos y RandomizedSearch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A27331-7954-4137-3372-31795574BA9D}"/>
              </a:ext>
            </a:extLst>
          </p:cNvPr>
          <p:cNvSpPr txBox="1"/>
          <p:nvPr/>
        </p:nvSpPr>
        <p:spPr>
          <a:xfrm>
            <a:off x="3941399" y="1387476"/>
            <a:ext cx="284512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HistGradientBoosting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5DF5177-FC0E-9BCB-360A-DE9DCBBED153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051525" cy="141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3. Resultados y discusión de los mismos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9850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A49CAD-C458-D06D-FBC0-D383B05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25/28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93D7602D-8FEE-42AD-27B3-433439AA0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26562"/>
              </p:ext>
            </p:extLst>
          </p:nvPr>
        </p:nvGraphicFramePr>
        <p:xfrm>
          <a:off x="2020268" y="2006366"/>
          <a:ext cx="812800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055">
                  <a:extLst>
                    <a:ext uri="{9D8B030D-6E8A-4147-A177-3AD203B41FA5}">
                      <a16:colId xmlns:a16="http://schemas.microsoft.com/office/drawing/2014/main" val="1475632200"/>
                    </a:ext>
                  </a:extLst>
                </a:gridCol>
                <a:gridCol w="1314279">
                  <a:extLst>
                    <a:ext uri="{9D8B030D-6E8A-4147-A177-3AD203B41FA5}">
                      <a16:colId xmlns:a16="http://schemas.microsoft.com/office/drawing/2014/main" val="14795690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6774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670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83522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577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0.510959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0.504464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0.490588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0.504464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0.502619 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0.617808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0.547991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0.550519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0.547991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0.566077 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0.475758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0.459821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0.436658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0.459821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0.458015 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0.539286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0.524554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0.523745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0.524554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0.528034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Sin Desbalanceo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0.49306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0.49665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0.48382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0.49665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0.492545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0.54018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0.54118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0.54018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0.551217</a:t>
                      </a:r>
                      <a:endParaRPr lang="es-E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0.45556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0.44643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0.44960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0.44643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0.449505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0.46964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0.48103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0.47083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0.48103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0.475632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9553"/>
                  </a:ext>
                </a:extLst>
              </a:tr>
            </a:tbl>
          </a:graphicData>
        </a:graphic>
      </p:graphicFrame>
      <p:sp>
        <p:nvSpPr>
          <p:cNvPr id="4" name="Abrir llave 3">
            <a:extLst>
              <a:ext uri="{FF2B5EF4-FFF2-40B4-BE49-F238E27FC236}">
                <a16:creationId xmlns:a16="http://schemas.microsoft.com/office/drawing/2014/main" id="{F84A1DDD-C951-19F7-0323-C3BE7E35F25C}"/>
              </a:ext>
            </a:extLst>
          </p:cNvPr>
          <p:cNvSpPr/>
          <p:nvPr/>
        </p:nvSpPr>
        <p:spPr>
          <a:xfrm>
            <a:off x="1746736" y="2384414"/>
            <a:ext cx="191475" cy="17374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CFB6FC0C-BD49-F6E4-BFC9-983680935550}"/>
              </a:ext>
            </a:extLst>
          </p:cNvPr>
          <p:cNvSpPr/>
          <p:nvPr/>
        </p:nvSpPr>
        <p:spPr>
          <a:xfrm>
            <a:off x="1746736" y="4439138"/>
            <a:ext cx="191475" cy="1692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DF70A9-EF3D-93E4-BCC5-701996171129}"/>
              </a:ext>
            </a:extLst>
          </p:cNvPr>
          <p:cNvSpPr txBox="1"/>
          <p:nvPr/>
        </p:nvSpPr>
        <p:spPr>
          <a:xfrm>
            <a:off x="584487" y="3114643"/>
            <a:ext cx="107628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Genérico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77473B-FD49-1FF1-E76E-275D48B96F28}"/>
              </a:ext>
            </a:extLst>
          </p:cNvPr>
          <p:cNvSpPr txBox="1"/>
          <p:nvPr/>
        </p:nvSpPr>
        <p:spPr>
          <a:xfrm>
            <a:off x="113321" y="4962066"/>
            <a:ext cx="154744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Con selección de atributos y RandomizedSearch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78315A-396F-5464-D33F-9B7740A35419}"/>
              </a:ext>
            </a:extLst>
          </p:cNvPr>
          <p:cNvSpPr txBox="1"/>
          <p:nvPr/>
        </p:nvSpPr>
        <p:spPr>
          <a:xfrm>
            <a:off x="4734660" y="1429285"/>
            <a:ext cx="1258601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XGBoost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884B5D5-F024-89E7-BC46-8BD62E161329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051525" cy="141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3. Resultados y discusión de los mismos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932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34C0FD-017A-6A27-4134-4210855D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26/28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821549F-53BB-8C19-FC75-0E2DB5CB1E0A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9051525" cy="141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3. Resultados y discusión de los mismos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DF0530-8463-19C1-CB73-0B0DC77EECB0}"/>
              </a:ext>
            </a:extLst>
          </p:cNvPr>
          <p:cNvSpPr txBox="1"/>
          <p:nvPr/>
        </p:nvSpPr>
        <p:spPr>
          <a:xfrm>
            <a:off x="2215292" y="2173272"/>
            <a:ext cx="1917676" cy="461665"/>
          </a:xfrm>
          <a:prstGeom prst="rect">
            <a:avLst/>
          </a:prstGeom>
          <a:solidFill>
            <a:srgbClr val="F48178"/>
          </a:solidFill>
          <a:ln>
            <a:solidFill>
              <a:srgbClr val="CA1D1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Oversampling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DAC08A-884F-0DE9-A111-8D16CE077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68" y="2863398"/>
            <a:ext cx="1628524" cy="90420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CE1FEF5-2372-68C6-ED44-CD5A9361B8D3}"/>
              </a:ext>
            </a:extLst>
          </p:cNvPr>
          <p:cNvSpPr txBox="1"/>
          <p:nvPr/>
        </p:nvSpPr>
        <p:spPr>
          <a:xfrm>
            <a:off x="2259934" y="1606257"/>
            <a:ext cx="181276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Mejores Resultados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6E4B27E3-E7A4-2010-5EB6-AC61970E7B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03048" y="3899327"/>
            <a:ext cx="674994" cy="647476"/>
          </a:xfrm>
          <a:prstGeom prst="bentConnector3">
            <a:avLst>
              <a:gd name="adj1" fmla="val 50000"/>
            </a:avLst>
          </a:prstGeom>
          <a:ln>
            <a:solidFill>
              <a:srgbClr val="CA1D1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ABD12F67-99E6-96DF-AE28-5151FDE3A376}"/>
              </a:ext>
            </a:extLst>
          </p:cNvPr>
          <p:cNvCxnSpPr>
            <a:cxnSpLocks/>
          </p:cNvCxnSpPr>
          <p:nvPr/>
        </p:nvCxnSpPr>
        <p:spPr>
          <a:xfrm rot="5400000">
            <a:off x="2455572" y="3899327"/>
            <a:ext cx="674994" cy="647476"/>
          </a:xfrm>
          <a:prstGeom prst="bentConnector3">
            <a:avLst>
              <a:gd name="adj1" fmla="val 50000"/>
            </a:avLst>
          </a:prstGeom>
          <a:ln>
            <a:solidFill>
              <a:srgbClr val="CA1D1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3B4CBFE-3C82-A9A0-C50B-2F5691CB67D3}"/>
              </a:ext>
            </a:extLst>
          </p:cNvPr>
          <p:cNvSpPr txBox="1"/>
          <p:nvPr/>
        </p:nvSpPr>
        <p:spPr>
          <a:xfrm>
            <a:off x="1915817" y="4620801"/>
            <a:ext cx="1107028" cy="461665"/>
          </a:xfrm>
          <a:prstGeom prst="rect">
            <a:avLst/>
          </a:prstGeom>
          <a:solidFill>
            <a:srgbClr val="F48178"/>
          </a:solidFill>
          <a:ln>
            <a:solidFill>
              <a:srgbClr val="CA1D1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SMOTE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F4BB4C-9A72-6215-A5B4-B3E398EF3865}"/>
              </a:ext>
            </a:extLst>
          </p:cNvPr>
          <p:cNvSpPr txBox="1"/>
          <p:nvPr/>
        </p:nvSpPr>
        <p:spPr>
          <a:xfrm>
            <a:off x="3369531" y="4620801"/>
            <a:ext cx="703168" cy="461665"/>
          </a:xfrm>
          <a:prstGeom prst="rect">
            <a:avLst/>
          </a:prstGeom>
          <a:solidFill>
            <a:srgbClr val="F48178"/>
          </a:solidFill>
          <a:ln>
            <a:solidFill>
              <a:srgbClr val="CA1D1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ROS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1C9786C-BC0D-923B-5298-DA5F174D6D67}"/>
              </a:ext>
            </a:extLst>
          </p:cNvPr>
          <p:cNvSpPr txBox="1"/>
          <p:nvPr/>
        </p:nvSpPr>
        <p:spPr>
          <a:xfrm>
            <a:off x="7296754" y="1606257"/>
            <a:ext cx="168722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Peores Resultados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E9A90EF-FDBC-0AC3-BCCF-76B2FAE579FB}"/>
              </a:ext>
            </a:extLst>
          </p:cNvPr>
          <p:cNvSpPr txBox="1"/>
          <p:nvPr/>
        </p:nvSpPr>
        <p:spPr>
          <a:xfrm>
            <a:off x="7073204" y="2173272"/>
            <a:ext cx="2152971" cy="461665"/>
          </a:xfrm>
          <a:prstGeom prst="rect">
            <a:avLst/>
          </a:prstGeom>
          <a:solidFill>
            <a:srgbClr val="F48178"/>
          </a:solidFill>
          <a:ln>
            <a:solidFill>
              <a:srgbClr val="CA1D1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Undersampling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B7403B0-CB62-DEA3-4550-1F972CD7A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97" y="2690044"/>
            <a:ext cx="1677903" cy="94619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C6EB4A9-06E2-84C7-CEE3-9D244898A34A}"/>
              </a:ext>
            </a:extLst>
          </p:cNvPr>
          <p:cNvSpPr txBox="1"/>
          <p:nvPr/>
        </p:nvSpPr>
        <p:spPr>
          <a:xfrm>
            <a:off x="7798105" y="4620801"/>
            <a:ext cx="703168" cy="461665"/>
          </a:xfrm>
          <a:prstGeom prst="rect">
            <a:avLst/>
          </a:prstGeom>
          <a:solidFill>
            <a:srgbClr val="F48178"/>
          </a:solidFill>
          <a:ln>
            <a:solidFill>
              <a:srgbClr val="CA1D1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RUS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4676047-4DA4-340F-1596-A33DB3744914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8149689" y="3636242"/>
            <a:ext cx="2960" cy="984559"/>
          </a:xfrm>
          <a:prstGeom prst="straightConnector1">
            <a:avLst/>
          </a:prstGeom>
          <a:ln>
            <a:solidFill>
              <a:srgbClr val="CA1D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5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EC2B3B-CC8D-7134-D5DE-BCCACCF9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27/28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8F7B6BF-8DA4-22DD-6636-382C73206E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710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4. Conclusiones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E66795-C2DB-ED55-ED3B-E930AD9AFB9C}"/>
              </a:ext>
            </a:extLst>
          </p:cNvPr>
          <p:cNvSpPr txBox="1"/>
          <p:nvPr/>
        </p:nvSpPr>
        <p:spPr>
          <a:xfrm>
            <a:off x="2501284" y="2440727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 Objetivo de utilizar modelos de Weka con librerías y funcionalidades de Scikit-Learn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Bajas puntuaciones por el uso de “macro” en las métricas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Muerte del kernel, posibles causas y soluciones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3F5428-61B3-7D07-3F94-99372494DA23}"/>
              </a:ext>
            </a:extLst>
          </p:cNvPr>
          <p:cNvSpPr txBox="1"/>
          <p:nvPr/>
        </p:nvSpPr>
        <p:spPr>
          <a:xfrm>
            <a:off x="5379720" y="797073"/>
            <a:ext cx="534162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Conclusiones y Futuras Líneas de Trabajo</a:t>
            </a:r>
          </a:p>
        </p:txBody>
      </p:sp>
    </p:spTree>
    <p:extLst>
      <p:ext uri="{BB962C8B-B14F-4D97-AF65-F5344CB8AC3E}">
        <p14:creationId xmlns:p14="http://schemas.microsoft.com/office/powerpoint/2010/main" val="184592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Rectángulo">
            <a:extLst>
              <a:ext uri="{FF2B5EF4-FFF2-40B4-BE49-F238E27FC236}">
                <a16:creationId xmlns:a16="http://schemas.microsoft.com/office/drawing/2014/main" id="{ABA5F945-DE5E-3C44-4EB5-7087D2FFF193}"/>
              </a:ext>
            </a:extLst>
          </p:cNvPr>
          <p:cNvSpPr/>
          <p:nvPr/>
        </p:nvSpPr>
        <p:spPr>
          <a:xfrm>
            <a:off x="732366" y="656167"/>
            <a:ext cx="10727267" cy="5545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3F3763-D036-649F-342B-89E3391A86C0}"/>
              </a:ext>
            </a:extLst>
          </p:cNvPr>
          <p:cNvSpPr txBox="1"/>
          <p:nvPr/>
        </p:nvSpPr>
        <p:spPr>
          <a:xfrm>
            <a:off x="1541361" y="1010152"/>
            <a:ext cx="91092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MUCHAS GRACIAS POR SU ATENCIÓN</a:t>
            </a:r>
          </a:p>
          <a:p>
            <a:endParaRPr lang="es-ES" dirty="0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DD2CCBDE-2778-AE32-58D9-D575627B1522}"/>
              </a:ext>
            </a:extLst>
          </p:cNvPr>
          <p:cNvSpPr/>
          <p:nvPr/>
        </p:nvSpPr>
        <p:spPr>
          <a:xfrm>
            <a:off x="949124" y="868101"/>
            <a:ext cx="390091" cy="37039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0DA64C54-B9FC-A58E-2FB0-FBD5AF759737}"/>
              </a:ext>
            </a:extLst>
          </p:cNvPr>
          <p:cNvSpPr/>
          <p:nvPr/>
        </p:nvSpPr>
        <p:spPr>
          <a:xfrm>
            <a:off x="949123" y="5619509"/>
            <a:ext cx="390091" cy="37039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16A46119-DAD0-B889-3F62-795632193720}"/>
              </a:ext>
            </a:extLst>
          </p:cNvPr>
          <p:cNvSpPr/>
          <p:nvPr/>
        </p:nvSpPr>
        <p:spPr>
          <a:xfrm>
            <a:off x="10852786" y="5619509"/>
            <a:ext cx="390091" cy="37039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D8DE9294-58B8-32BD-429A-43D031724BED}"/>
              </a:ext>
            </a:extLst>
          </p:cNvPr>
          <p:cNvSpPr/>
          <p:nvPr/>
        </p:nvSpPr>
        <p:spPr>
          <a:xfrm>
            <a:off x="10852783" y="868101"/>
            <a:ext cx="390091" cy="37039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D4C7798-12F1-2204-253D-B0776E8C8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25" y="3532190"/>
            <a:ext cx="1192530" cy="2003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30DB74B-5A5C-2D9E-D01C-C29928C29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48" y="3688690"/>
            <a:ext cx="1690451" cy="169045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6855551-2632-C94C-A71C-4A9798F43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25" y="3819899"/>
            <a:ext cx="2652948" cy="1428032"/>
          </a:xfrm>
          <a:prstGeom prst="rect">
            <a:avLst/>
          </a:prstGeom>
        </p:spPr>
      </p:pic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6278E30E-9E12-175B-D1C7-EB55335A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28/28</a:t>
            </a:r>
          </a:p>
        </p:txBody>
      </p:sp>
    </p:spTree>
    <p:extLst>
      <p:ext uri="{BB962C8B-B14F-4D97-AF65-F5344CB8AC3E}">
        <p14:creationId xmlns:p14="http://schemas.microsoft.com/office/powerpoint/2010/main" val="147480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179D790-1D77-F744-4D90-64F5B09E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4</a:t>
            </a:fld>
            <a:r>
              <a:rPr lang="es-ES" dirty="0"/>
              <a:t>/28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D56E6C8-F0C0-039A-9215-0F3B0C7010FC}"/>
              </a:ext>
            </a:extLst>
          </p:cNvPr>
          <p:cNvGrpSpPr/>
          <p:nvPr/>
        </p:nvGrpSpPr>
        <p:grpSpPr>
          <a:xfrm>
            <a:off x="7702921" y="1734200"/>
            <a:ext cx="2923650" cy="2082894"/>
            <a:chOff x="3887086" y="627407"/>
            <a:chExt cx="7530359" cy="586196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8CE1F5-1760-57AE-A7C4-206FEEFA8590}"/>
                </a:ext>
              </a:extLst>
            </p:cNvPr>
            <p:cNvSpPr/>
            <p:nvPr/>
          </p:nvSpPr>
          <p:spPr>
            <a:xfrm>
              <a:off x="5743749" y="630474"/>
              <a:ext cx="2961314" cy="1748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9E1314D-E939-30A9-5DC4-017BF550FA07}"/>
                </a:ext>
              </a:extLst>
            </p:cNvPr>
            <p:cNvSpPr txBox="1"/>
            <p:nvPr/>
          </p:nvSpPr>
          <p:spPr>
            <a:xfrm>
              <a:off x="3887086" y="727736"/>
              <a:ext cx="1446776" cy="722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Datos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0344390-813A-B59A-6316-313E1B0A83FF}"/>
                </a:ext>
              </a:extLst>
            </p:cNvPr>
            <p:cNvSpPr/>
            <p:nvPr/>
          </p:nvSpPr>
          <p:spPr>
            <a:xfrm>
              <a:off x="5737793" y="2685613"/>
              <a:ext cx="2961314" cy="1748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197B9CF-17B4-28E9-C933-B8437528B2D8}"/>
                </a:ext>
              </a:extLst>
            </p:cNvPr>
            <p:cNvSpPr/>
            <p:nvPr/>
          </p:nvSpPr>
          <p:spPr>
            <a:xfrm>
              <a:off x="5737793" y="4740752"/>
              <a:ext cx="2961314" cy="1748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7FDD896-0C83-9004-CDF6-64B3EF23BEBB}"/>
                </a:ext>
              </a:extLst>
            </p:cNvPr>
            <p:cNvSpPr txBox="1"/>
            <p:nvPr/>
          </p:nvSpPr>
          <p:spPr>
            <a:xfrm>
              <a:off x="5843355" y="627407"/>
              <a:ext cx="2750191" cy="1003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Predicción / Clasificación</a:t>
              </a:r>
            </a:p>
            <a:p>
              <a:endParaRPr lang="es-ES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1B8DF9C-3F55-DEB5-5D29-CF6854AE37CF}"/>
                </a:ext>
              </a:extLst>
            </p:cNvPr>
            <p:cNvSpPr txBox="1"/>
            <p:nvPr/>
          </p:nvSpPr>
          <p:spPr>
            <a:xfrm>
              <a:off x="5843349" y="2685613"/>
              <a:ext cx="2750191" cy="7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Evaluación del Modelo</a:t>
              </a:r>
            </a:p>
            <a:p>
              <a:endParaRPr lang="es-ES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04119AE-DC5C-9FDB-6AC3-D0456FC3CFBA}"/>
                </a:ext>
              </a:extLst>
            </p:cNvPr>
            <p:cNvSpPr txBox="1"/>
            <p:nvPr/>
          </p:nvSpPr>
          <p:spPr>
            <a:xfrm>
              <a:off x="5843349" y="4778098"/>
              <a:ext cx="2750191" cy="1003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Optimización del Modelo</a:t>
              </a:r>
            </a:p>
            <a:p>
              <a:endParaRPr lang="es-ES" dirty="0"/>
            </a:p>
          </p:txBody>
        </p:sp>
        <p:sp>
          <p:nvSpPr>
            <p:cNvPr id="13" name="Flecha: hacia abajo 12">
              <a:extLst>
                <a:ext uri="{FF2B5EF4-FFF2-40B4-BE49-F238E27FC236}">
                  <a16:creationId xmlns:a16="http://schemas.microsoft.com/office/drawing/2014/main" id="{3F4AF633-772C-8A6C-207A-119DACEC1BD9}"/>
                </a:ext>
              </a:extLst>
            </p:cNvPr>
            <p:cNvSpPr/>
            <p:nvPr/>
          </p:nvSpPr>
          <p:spPr>
            <a:xfrm rot="16200000">
              <a:off x="5140659" y="840548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Flecha: hacia abajo 13">
              <a:extLst>
                <a:ext uri="{FF2B5EF4-FFF2-40B4-BE49-F238E27FC236}">
                  <a16:creationId xmlns:a16="http://schemas.microsoft.com/office/drawing/2014/main" id="{D56E901B-B0E2-668D-F084-54B4D7E53795}"/>
                </a:ext>
              </a:extLst>
            </p:cNvPr>
            <p:cNvSpPr/>
            <p:nvPr/>
          </p:nvSpPr>
          <p:spPr>
            <a:xfrm rot="16200000">
              <a:off x="8771258" y="840549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DD72E6E-B4A5-190B-6B92-746F0E613105}"/>
                </a:ext>
              </a:extLst>
            </p:cNvPr>
            <p:cNvSpPr txBox="1"/>
            <p:nvPr/>
          </p:nvSpPr>
          <p:spPr>
            <a:xfrm>
              <a:off x="9288227" y="777520"/>
              <a:ext cx="2129218" cy="370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Resultados</a:t>
              </a:r>
            </a:p>
          </p:txBody>
        </p:sp>
        <p:pic>
          <p:nvPicPr>
            <p:cNvPr id="16" name="Imagen 15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8942D766-E0B1-E0C6-32D7-ADE7A27D2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1" t="14505" r="14371" b="15145"/>
            <a:stretch/>
          </p:blipFill>
          <p:spPr>
            <a:xfrm>
              <a:off x="6949999" y="1724403"/>
              <a:ext cx="586197" cy="548324"/>
            </a:xfrm>
            <a:prstGeom prst="rect">
              <a:avLst/>
            </a:prstGeom>
          </p:spPr>
        </p:pic>
        <p:pic>
          <p:nvPicPr>
            <p:cNvPr id="17" name="Imagen 16" descr="Dibujo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9D72AC23-CD03-48AA-4E04-005EE6C0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800" y="3830786"/>
              <a:ext cx="589289" cy="517861"/>
            </a:xfrm>
            <a:prstGeom prst="rect">
              <a:avLst/>
            </a:prstGeom>
          </p:spPr>
        </p:pic>
        <p:sp>
          <p:nvSpPr>
            <p:cNvPr id="18" name="Flecha: curvada hacia la izquierda 17">
              <a:extLst>
                <a:ext uri="{FF2B5EF4-FFF2-40B4-BE49-F238E27FC236}">
                  <a16:creationId xmlns:a16="http://schemas.microsoft.com/office/drawing/2014/main" id="{71BA2821-0950-011E-1A74-282C35A448EC}"/>
                </a:ext>
              </a:extLst>
            </p:cNvPr>
            <p:cNvSpPr/>
            <p:nvPr/>
          </p:nvSpPr>
          <p:spPr>
            <a:xfrm rot="10800000">
              <a:off x="4787412" y="1554391"/>
              <a:ext cx="914387" cy="428887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A382445A-9FDB-2109-B2BD-ED95BAFD4F7D}"/>
                </a:ext>
              </a:extLst>
            </p:cNvPr>
            <p:cNvSpPr/>
            <p:nvPr/>
          </p:nvSpPr>
          <p:spPr>
            <a:xfrm>
              <a:off x="6950000" y="2249970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F3F66D23-FF97-2EE2-67B8-EB84DE245451}"/>
                </a:ext>
              </a:extLst>
            </p:cNvPr>
            <p:cNvSpPr/>
            <p:nvPr/>
          </p:nvSpPr>
          <p:spPr>
            <a:xfrm>
              <a:off x="6949999" y="4314608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1" name="Imagen 20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6524F97A-6BEA-C4BC-D930-43613A0D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801" y="5914853"/>
              <a:ext cx="536896" cy="536894"/>
            </a:xfrm>
            <a:prstGeom prst="rect">
              <a:avLst/>
            </a:prstGeom>
          </p:spPr>
        </p:pic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E2BEED4-4568-8466-BE3A-9AABA39E2EF9}"/>
              </a:ext>
            </a:extLst>
          </p:cNvPr>
          <p:cNvSpPr txBox="1"/>
          <p:nvPr/>
        </p:nvSpPr>
        <p:spPr>
          <a:xfrm>
            <a:off x="7357324" y="1346124"/>
            <a:ext cx="363113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Como funciona el aprendizaje automático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2F8AF46-8EED-FD32-BA41-C08F6A816784}"/>
              </a:ext>
            </a:extLst>
          </p:cNvPr>
          <p:cNvSpPr txBox="1"/>
          <p:nvPr/>
        </p:nvSpPr>
        <p:spPr>
          <a:xfrm>
            <a:off x="1101810" y="1536988"/>
            <a:ext cx="299776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Proceso de Minería de Datos KDD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33D637D-E517-6A52-01D4-F0FA29F0E5AD}"/>
              </a:ext>
            </a:extLst>
          </p:cNvPr>
          <p:cNvGrpSpPr/>
          <p:nvPr/>
        </p:nvGrpSpPr>
        <p:grpSpPr>
          <a:xfrm>
            <a:off x="1298036" y="2148195"/>
            <a:ext cx="2605308" cy="4191265"/>
            <a:chOff x="4848837" y="0"/>
            <a:chExt cx="4217580" cy="6596898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CD9E4BD-4248-605E-B296-E9624DB1109E}"/>
                </a:ext>
              </a:extLst>
            </p:cNvPr>
            <p:cNvSpPr/>
            <p:nvPr/>
          </p:nvSpPr>
          <p:spPr>
            <a:xfrm>
              <a:off x="5813572" y="82846"/>
              <a:ext cx="2449582" cy="8305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1.Definir el problema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81C6C1C-587F-7205-F69B-6F5F80BB5561}"/>
                </a:ext>
              </a:extLst>
            </p:cNvPr>
            <p:cNvSpPr/>
            <p:nvPr/>
          </p:nvSpPr>
          <p:spPr>
            <a:xfrm>
              <a:off x="5813572" y="1219554"/>
              <a:ext cx="2449582" cy="8305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2.Preparación de los datos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DA569824-F3B5-A929-9D24-D79B7C9A582C}"/>
                </a:ext>
              </a:extLst>
            </p:cNvPr>
            <p:cNvSpPr/>
            <p:nvPr/>
          </p:nvSpPr>
          <p:spPr>
            <a:xfrm>
              <a:off x="5813573" y="2353118"/>
              <a:ext cx="2449582" cy="8305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3.Exploración de los datos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904D944F-E4B3-DA1B-4D69-8E4C443137DE}"/>
                </a:ext>
              </a:extLst>
            </p:cNvPr>
            <p:cNvSpPr/>
            <p:nvPr/>
          </p:nvSpPr>
          <p:spPr>
            <a:xfrm>
              <a:off x="5813572" y="3492972"/>
              <a:ext cx="2449583" cy="8305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4.Creación de modelos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82F48955-6831-C744-76CA-FE047DE95CE6}"/>
                </a:ext>
              </a:extLst>
            </p:cNvPr>
            <p:cNvSpPr/>
            <p:nvPr/>
          </p:nvSpPr>
          <p:spPr>
            <a:xfrm>
              <a:off x="5813572" y="4626534"/>
              <a:ext cx="2449584" cy="8305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5.Exploración y Validación de modelos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1F2BAE8-B918-C532-3CBF-69CCC3892A90}"/>
                </a:ext>
              </a:extLst>
            </p:cNvPr>
            <p:cNvSpPr/>
            <p:nvPr/>
          </p:nvSpPr>
          <p:spPr>
            <a:xfrm>
              <a:off x="5813572" y="5766388"/>
              <a:ext cx="2449584" cy="8305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6.Implementar y Actualizar los modelos</a:t>
              </a:r>
              <a:endParaRPr lang="es-ES" dirty="0"/>
            </a:p>
          </p:txBody>
        </p:sp>
        <p:sp>
          <p:nvSpPr>
            <p:cNvPr id="31" name="Flecha: hacia abajo 30">
              <a:extLst>
                <a:ext uri="{FF2B5EF4-FFF2-40B4-BE49-F238E27FC236}">
                  <a16:creationId xmlns:a16="http://schemas.microsoft.com/office/drawing/2014/main" id="{75755F4F-ACDD-3111-C0D1-B29787AC72DA}"/>
                </a:ext>
              </a:extLst>
            </p:cNvPr>
            <p:cNvSpPr/>
            <p:nvPr/>
          </p:nvSpPr>
          <p:spPr>
            <a:xfrm>
              <a:off x="6849601" y="816360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Flecha: hacia abajo 31">
              <a:extLst>
                <a:ext uri="{FF2B5EF4-FFF2-40B4-BE49-F238E27FC236}">
                  <a16:creationId xmlns:a16="http://schemas.microsoft.com/office/drawing/2014/main" id="{920D5B4F-61D0-451D-EB88-3D2323A61A70}"/>
                </a:ext>
              </a:extLst>
            </p:cNvPr>
            <p:cNvSpPr/>
            <p:nvPr/>
          </p:nvSpPr>
          <p:spPr>
            <a:xfrm>
              <a:off x="6849601" y="1949924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Flecha: hacia abajo 32">
              <a:extLst>
                <a:ext uri="{FF2B5EF4-FFF2-40B4-BE49-F238E27FC236}">
                  <a16:creationId xmlns:a16="http://schemas.microsoft.com/office/drawing/2014/main" id="{E214F728-D916-151D-580B-4FBE887E1ECC}"/>
                </a:ext>
              </a:extLst>
            </p:cNvPr>
            <p:cNvSpPr/>
            <p:nvPr/>
          </p:nvSpPr>
          <p:spPr>
            <a:xfrm>
              <a:off x="6849600" y="3092924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9B17DB33-9252-6877-5C14-A36DEFBD59C8}"/>
                </a:ext>
              </a:extLst>
            </p:cNvPr>
            <p:cNvSpPr/>
            <p:nvPr/>
          </p:nvSpPr>
          <p:spPr>
            <a:xfrm>
              <a:off x="6849599" y="4223340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: hacia abajo 34">
              <a:extLst>
                <a:ext uri="{FF2B5EF4-FFF2-40B4-BE49-F238E27FC236}">
                  <a16:creationId xmlns:a16="http://schemas.microsoft.com/office/drawing/2014/main" id="{3FAB1757-211C-A6DC-C217-E663EF4ACB70}"/>
                </a:ext>
              </a:extLst>
            </p:cNvPr>
            <p:cNvSpPr/>
            <p:nvPr/>
          </p:nvSpPr>
          <p:spPr>
            <a:xfrm>
              <a:off x="6849599" y="5363194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: curvada hacia la izquierda 35">
              <a:extLst>
                <a:ext uri="{FF2B5EF4-FFF2-40B4-BE49-F238E27FC236}">
                  <a16:creationId xmlns:a16="http://schemas.microsoft.com/office/drawing/2014/main" id="{946056D5-5C86-A28B-B7EC-AD7A1F9B9813}"/>
                </a:ext>
              </a:extLst>
            </p:cNvPr>
            <p:cNvSpPr/>
            <p:nvPr/>
          </p:nvSpPr>
          <p:spPr>
            <a:xfrm rot="10800000">
              <a:off x="4848837" y="210519"/>
              <a:ext cx="914387" cy="613155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7" name="Flecha: curvada hacia la izquierda 36">
              <a:extLst>
                <a:ext uri="{FF2B5EF4-FFF2-40B4-BE49-F238E27FC236}">
                  <a16:creationId xmlns:a16="http://schemas.microsoft.com/office/drawing/2014/main" id="{792C85B2-EFED-7BBD-9FAF-33BB98652530}"/>
                </a:ext>
              </a:extLst>
            </p:cNvPr>
            <p:cNvSpPr/>
            <p:nvPr/>
          </p:nvSpPr>
          <p:spPr>
            <a:xfrm rot="10800000" flipH="1">
              <a:off x="8321891" y="427839"/>
              <a:ext cx="744526" cy="481947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8" name="Flecha: curvada hacia la izquierda 37">
              <a:extLst>
                <a:ext uri="{FF2B5EF4-FFF2-40B4-BE49-F238E27FC236}">
                  <a16:creationId xmlns:a16="http://schemas.microsoft.com/office/drawing/2014/main" id="{794E12EE-A356-4858-9B4E-8E9576E7AF5C}"/>
                </a:ext>
              </a:extLst>
            </p:cNvPr>
            <p:cNvSpPr/>
            <p:nvPr/>
          </p:nvSpPr>
          <p:spPr>
            <a:xfrm rot="10800000" flipH="1">
              <a:off x="8336549" y="0"/>
              <a:ext cx="729867" cy="290258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A48E41E-4098-5EF6-87CF-AFD61DCC50D9}"/>
              </a:ext>
            </a:extLst>
          </p:cNvPr>
          <p:cNvSpPr txBox="1"/>
          <p:nvPr/>
        </p:nvSpPr>
        <p:spPr>
          <a:xfrm>
            <a:off x="7515140" y="3871558"/>
            <a:ext cx="317080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Métodos de aprendizaje automático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42B1E3B-CF00-C4EB-BA13-E67D44BF81DA}"/>
              </a:ext>
            </a:extLst>
          </p:cNvPr>
          <p:cNvGrpSpPr/>
          <p:nvPr/>
        </p:nvGrpSpPr>
        <p:grpSpPr>
          <a:xfrm>
            <a:off x="6810463" y="4252961"/>
            <a:ext cx="4732522" cy="2267833"/>
            <a:chOff x="1443186" y="932718"/>
            <a:chExt cx="8957907" cy="4440356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E7EF9C27-598A-0227-F1A1-5E700C17619E}"/>
                </a:ext>
              </a:extLst>
            </p:cNvPr>
            <p:cNvGrpSpPr/>
            <p:nvPr/>
          </p:nvGrpSpPr>
          <p:grpSpPr>
            <a:xfrm rot="17997990">
              <a:off x="3409210" y="1255502"/>
              <a:ext cx="4228052" cy="4007091"/>
              <a:chOff x="3402486" y="1255502"/>
              <a:chExt cx="4228052" cy="4007091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D60FA36D-757A-51C5-23B3-D91BFC1E8566}"/>
                  </a:ext>
                </a:extLst>
              </p:cNvPr>
              <p:cNvSpPr/>
              <p:nvPr/>
            </p:nvSpPr>
            <p:spPr>
              <a:xfrm>
                <a:off x="4459499" y="1255502"/>
                <a:ext cx="2114026" cy="2147581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BDC11548-4B9A-7AD3-58A7-F8E9682DDA41}"/>
                  </a:ext>
                </a:extLst>
              </p:cNvPr>
              <p:cNvSpPr/>
              <p:nvPr/>
            </p:nvSpPr>
            <p:spPr>
              <a:xfrm>
                <a:off x="5516512" y="3115012"/>
                <a:ext cx="2114026" cy="2147581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021468-872E-ABB4-BAE3-253D75B4415E}"/>
                  </a:ext>
                </a:extLst>
              </p:cNvPr>
              <p:cNvSpPr/>
              <p:nvPr/>
            </p:nvSpPr>
            <p:spPr>
              <a:xfrm>
                <a:off x="3402486" y="3115011"/>
                <a:ext cx="2114026" cy="2147581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AC27CDA5-2F17-72B3-ACDD-C2731D2CDBB0}"/>
                </a:ext>
              </a:extLst>
            </p:cNvPr>
            <p:cNvSpPr txBox="1"/>
            <p:nvPr/>
          </p:nvSpPr>
          <p:spPr>
            <a:xfrm>
              <a:off x="3675588" y="2427233"/>
              <a:ext cx="2062881" cy="84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Aprendizaje No Supervisado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1DEFA38-EA05-E891-DED7-9BD1D29DCB9D}"/>
                </a:ext>
              </a:extLst>
            </p:cNvPr>
            <p:cNvSpPr txBox="1"/>
            <p:nvPr/>
          </p:nvSpPr>
          <p:spPr>
            <a:xfrm>
              <a:off x="5914888" y="2365271"/>
              <a:ext cx="1700575" cy="84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Aprendizaje Supervisado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253B1083-8896-CCBA-D70C-21C3C91B5CF4}"/>
                </a:ext>
              </a:extLst>
            </p:cNvPr>
            <p:cNvSpPr txBox="1"/>
            <p:nvPr/>
          </p:nvSpPr>
          <p:spPr>
            <a:xfrm>
              <a:off x="4785207" y="4224868"/>
              <a:ext cx="1906523" cy="84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Aprendizaje Por Refuerzo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83F4D80A-E54D-9A20-7890-B7C805E262B9}"/>
                </a:ext>
              </a:extLst>
            </p:cNvPr>
            <p:cNvSpPr txBox="1"/>
            <p:nvPr/>
          </p:nvSpPr>
          <p:spPr>
            <a:xfrm>
              <a:off x="8155390" y="3302625"/>
              <a:ext cx="2245703" cy="84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Reducción de la Dimensionalidad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FEECD344-BADA-0A62-C829-C760FF7F0CF9}"/>
                </a:ext>
              </a:extLst>
            </p:cNvPr>
            <p:cNvSpPr txBox="1"/>
            <p:nvPr/>
          </p:nvSpPr>
          <p:spPr>
            <a:xfrm>
              <a:off x="8052915" y="1725018"/>
              <a:ext cx="1700575" cy="5122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Regresión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8BDE2188-AF76-B9F7-FCD3-52AD71D0586F}"/>
                </a:ext>
              </a:extLst>
            </p:cNvPr>
            <p:cNvSpPr txBox="1"/>
            <p:nvPr/>
          </p:nvSpPr>
          <p:spPr>
            <a:xfrm>
              <a:off x="6802018" y="1115832"/>
              <a:ext cx="1700575" cy="5122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Clasificación</a:t>
              </a:r>
            </a:p>
          </p:txBody>
        </p:sp>
        <p:sp>
          <p:nvSpPr>
            <p:cNvPr id="48" name="Flecha: hacia abajo 47">
              <a:extLst>
                <a:ext uri="{FF2B5EF4-FFF2-40B4-BE49-F238E27FC236}">
                  <a16:creationId xmlns:a16="http://schemas.microsoft.com/office/drawing/2014/main" id="{3C21A7CA-4294-3C02-1CDE-C3C3F6BCD71C}"/>
                </a:ext>
              </a:extLst>
            </p:cNvPr>
            <p:cNvSpPr/>
            <p:nvPr/>
          </p:nvSpPr>
          <p:spPr>
            <a:xfrm rot="12291271">
              <a:off x="7035817" y="1561505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Flecha: hacia abajo 48">
              <a:extLst>
                <a:ext uri="{FF2B5EF4-FFF2-40B4-BE49-F238E27FC236}">
                  <a16:creationId xmlns:a16="http://schemas.microsoft.com/office/drawing/2014/main" id="{2DF0B0F1-0B5F-023C-FE5D-BA337B1B544E}"/>
                </a:ext>
              </a:extLst>
            </p:cNvPr>
            <p:cNvSpPr/>
            <p:nvPr/>
          </p:nvSpPr>
          <p:spPr>
            <a:xfrm rot="13976917">
              <a:off x="7547402" y="1892210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Flecha: hacia abajo 49">
              <a:extLst>
                <a:ext uri="{FF2B5EF4-FFF2-40B4-BE49-F238E27FC236}">
                  <a16:creationId xmlns:a16="http://schemas.microsoft.com/office/drawing/2014/main" id="{41815C90-46B1-B972-7784-A44577525675}"/>
                </a:ext>
              </a:extLst>
            </p:cNvPr>
            <p:cNvSpPr/>
            <p:nvPr/>
          </p:nvSpPr>
          <p:spPr>
            <a:xfrm rot="8282398">
              <a:off x="3702376" y="1619405"/>
              <a:ext cx="536895" cy="49704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Flecha: hacia abajo 50">
              <a:extLst>
                <a:ext uri="{FF2B5EF4-FFF2-40B4-BE49-F238E27FC236}">
                  <a16:creationId xmlns:a16="http://schemas.microsoft.com/office/drawing/2014/main" id="{C8521074-60C8-CC1F-77D5-C3126AA3CAFF}"/>
                </a:ext>
              </a:extLst>
            </p:cNvPr>
            <p:cNvSpPr/>
            <p:nvPr/>
          </p:nvSpPr>
          <p:spPr>
            <a:xfrm rot="17981159">
              <a:off x="7590866" y="3277802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E54AC6B-F980-ABB5-D125-A1277090189A}"/>
                </a:ext>
              </a:extLst>
            </p:cNvPr>
            <p:cNvSpPr txBox="1"/>
            <p:nvPr/>
          </p:nvSpPr>
          <p:spPr>
            <a:xfrm>
              <a:off x="8344446" y="2638265"/>
              <a:ext cx="1757595" cy="5122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Ensembles</a:t>
              </a:r>
            </a:p>
          </p:txBody>
        </p:sp>
        <p:sp>
          <p:nvSpPr>
            <p:cNvPr id="53" name="Flecha: hacia abajo 52">
              <a:extLst>
                <a:ext uri="{FF2B5EF4-FFF2-40B4-BE49-F238E27FC236}">
                  <a16:creationId xmlns:a16="http://schemas.microsoft.com/office/drawing/2014/main" id="{35573FA3-EEC7-345C-2BE7-C0B120E34A81}"/>
                </a:ext>
              </a:extLst>
            </p:cNvPr>
            <p:cNvSpPr/>
            <p:nvPr/>
          </p:nvSpPr>
          <p:spPr>
            <a:xfrm rot="16200000">
              <a:off x="7784467" y="2589196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Flecha: hacia abajo 53">
              <a:extLst>
                <a:ext uri="{FF2B5EF4-FFF2-40B4-BE49-F238E27FC236}">
                  <a16:creationId xmlns:a16="http://schemas.microsoft.com/office/drawing/2014/main" id="{7E673F1C-3196-063E-6630-757258593A59}"/>
                </a:ext>
              </a:extLst>
            </p:cNvPr>
            <p:cNvSpPr/>
            <p:nvPr/>
          </p:nvSpPr>
          <p:spPr>
            <a:xfrm rot="20136837">
              <a:off x="7115412" y="3677734"/>
              <a:ext cx="536895" cy="49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3898A762-BF11-F55F-F189-0402FEC45D7B}"/>
                </a:ext>
              </a:extLst>
            </p:cNvPr>
            <p:cNvSpPr txBox="1"/>
            <p:nvPr/>
          </p:nvSpPr>
          <p:spPr>
            <a:xfrm>
              <a:off x="7025188" y="4245465"/>
              <a:ext cx="1906523" cy="84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Redes Neuronales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D1AE9938-CDBB-47D8-E842-B50C44BE7E4D}"/>
                </a:ext>
              </a:extLst>
            </p:cNvPr>
            <p:cNvSpPr txBox="1"/>
            <p:nvPr/>
          </p:nvSpPr>
          <p:spPr>
            <a:xfrm>
              <a:off x="2254330" y="932718"/>
              <a:ext cx="1700575" cy="843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Reglas de Asociación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73882DC2-F658-AEF2-7B06-F8B11657910D}"/>
                </a:ext>
              </a:extLst>
            </p:cNvPr>
            <p:cNvSpPr txBox="1"/>
            <p:nvPr/>
          </p:nvSpPr>
          <p:spPr>
            <a:xfrm>
              <a:off x="1443186" y="2320056"/>
              <a:ext cx="1700575" cy="512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Clustering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2105BF32-148E-8ED1-02AB-ECEC5AFDCAE3}"/>
                </a:ext>
              </a:extLst>
            </p:cNvPr>
            <p:cNvSpPr txBox="1"/>
            <p:nvPr/>
          </p:nvSpPr>
          <p:spPr>
            <a:xfrm>
              <a:off x="1576207" y="3345609"/>
              <a:ext cx="1700575" cy="11751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Detección de Anomalías</a:t>
              </a:r>
            </a:p>
          </p:txBody>
        </p:sp>
        <p:sp>
          <p:nvSpPr>
            <p:cNvPr id="59" name="Flecha: hacia abajo 58">
              <a:extLst>
                <a:ext uri="{FF2B5EF4-FFF2-40B4-BE49-F238E27FC236}">
                  <a16:creationId xmlns:a16="http://schemas.microsoft.com/office/drawing/2014/main" id="{01D7E8F3-FA61-2A79-3DEE-D7B8F7F3927D}"/>
                </a:ext>
              </a:extLst>
            </p:cNvPr>
            <p:cNvSpPr/>
            <p:nvPr/>
          </p:nvSpPr>
          <p:spPr>
            <a:xfrm rot="6118354">
              <a:off x="3202103" y="2365082"/>
              <a:ext cx="536895" cy="49704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Flecha: hacia abajo 59">
              <a:extLst>
                <a:ext uri="{FF2B5EF4-FFF2-40B4-BE49-F238E27FC236}">
                  <a16:creationId xmlns:a16="http://schemas.microsoft.com/office/drawing/2014/main" id="{9606DD79-4304-2D9B-9E15-98532F153F2D}"/>
                </a:ext>
              </a:extLst>
            </p:cNvPr>
            <p:cNvSpPr/>
            <p:nvPr/>
          </p:nvSpPr>
          <p:spPr>
            <a:xfrm rot="3860760">
              <a:off x="3336589" y="3089106"/>
              <a:ext cx="536895" cy="49704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5" name="Título 1">
            <a:extLst>
              <a:ext uri="{FF2B5EF4-FFF2-40B4-BE49-F238E27FC236}">
                <a16:creationId xmlns:a16="http://schemas.microsoft.com/office/drawing/2014/main" id="{B0521E11-069E-836B-1181-328DCFB225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62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566D308-65FD-F104-8071-BB5C596A009D}"/>
              </a:ext>
            </a:extLst>
          </p:cNvPr>
          <p:cNvSpPr txBox="1"/>
          <p:nvPr/>
        </p:nvSpPr>
        <p:spPr>
          <a:xfrm>
            <a:off x="5976687" y="797073"/>
            <a:ext cx="5566298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Minería de Datos y Aprendizaje Automático</a:t>
            </a:r>
          </a:p>
        </p:txBody>
      </p:sp>
    </p:spTree>
    <p:extLst>
      <p:ext uri="{BB962C8B-B14F-4D97-AF65-F5344CB8AC3E}">
        <p14:creationId xmlns:p14="http://schemas.microsoft.com/office/powerpoint/2010/main" val="4493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23D2E-4031-243A-1B16-8B39B9B2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2779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C96483-B130-D7CE-CC8C-7221855821F3}"/>
              </a:ext>
            </a:extLst>
          </p:cNvPr>
          <p:cNvSpPr txBox="1"/>
          <p:nvPr/>
        </p:nvSpPr>
        <p:spPr>
          <a:xfrm>
            <a:off x="7890669" y="797073"/>
            <a:ext cx="295784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Desbalanceo de clases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E98A94-EE26-2398-5B98-6F04C63DAAE6}"/>
              </a:ext>
            </a:extLst>
          </p:cNvPr>
          <p:cNvSpPr txBox="1"/>
          <p:nvPr/>
        </p:nvSpPr>
        <p:spPr>
          <a:xfrm>
            <a:off x="899537" y="1652619"/>
            <a:ext cx="311317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Qué es y problemática que conlleva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A42F0E-6686-6AEF-B36D-271E2CE9BE7E}"/>
              </a:ext>
            </a:extLst>
          </p:cNvPr>
          <p:cNvSpPr txBox="1"/>
          <p:nvPr/>
        </p:nvSpPr>
        <p:spPr>
          <a:xfrm>
            <a:off x="7988320" y="1595174"/>
            <a:ext cx="112309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Soluciones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84C5B-0979-B103-A0BE-0728FDBEF040}"/>
              </a:ext>
            </a:extLst>
          </p:cNvPr>
          <p:cNvSpPr txBox="1"/>
          <p:nvPr/>
        </p:nvSpPr>
        <p:spPr>
          <a:xfrm>
            <a:off x="5652119" y="2608719"/>
            <a:ext cx="1917676" cy="461665"/>
          </a:xfrm>
          <a:prstGeom prst="rect">
            <a:avLst/>
          </a:prstGeom>
          <a:solidFill>
            <a:srgbClr val="CA1D10"/>
          </a:solidFill>
          <a:ln>
            <a:solidFill>
              <a:srgbClr val="CA1D1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Preprocesado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2E6E5E-6D23-A989-C755-4D0BE289EA2F}"/>
              </a:ext>
            </a:extLst>
          </p:cNvPr>
          <p:cNvSpPr txBox="1"/>
          <p:nvPr/>
        </p:nvSpPr>
        <p:spPr>
          <a:xfrm>
            <a:off x="8250365" y="2608719"/>
            <a:ext cx="3645124" cy="461665"/>
          </a:xfrm>
          <a:prstGeom prst="rect">
            <a:avLst/>
          </a:prstGeom>
          <a:solidFill>
            <a:srgbClr val="CA1D1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Refinamiento de Algoritmos</a:t>
            </a: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3D301F08-CD45-AD08-FC2F-C99A60A32FAF}"/>
              </a:ext>
            </a:extLst>
          </p:cNvPr>
          <p:cNvSpPr/>
          <p:nvPr/>
        </p:nvSpPr>
        <p:spPr>
          <a:xfrm>
            <a:off x="6363861" y="3179524"/>
            <a:ext cx="494190" cy="372862"/>
          </a:xfrm>
          <a:prstGeom prst="downArrow">
            <a:avLst/>
          </a:prstGeom>
          <a:solidFill>
            <a:srgbClr val="EF4235"/>
          </a:solidFill>
          <a:ln>
            <a:solidFill>
              <a:srgbClr val="CA1D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2809AB-F299-7751-E808-1759E319EE8D}"/>
              </a:ext>
            </a:extLst>
          </p:cNvPr>
          <p:cNvSpPr txBox="1"/>
          <p:nvPr/>
        </p:nvSpPr>
        <p:spPr>
          <a:xfrm>
            <a:off x="5652118" y="3642453"/>
            <a:ext cx="1917676" cy="461665"/>
          </a:xfrm>
          <a:prstGeom prst="rect">
            <a:avLst/>
          </a:prstGeom>
          <a:solidFill>
            <a:srgbClr val="F48178"/>
          </a:solidFill>
          <a:ln>
            <a:solidFill>
              <a:srgbClr val="CA1D1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Oversampling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4EF363D-B482-113D-45F3-98E8C13A32F6}"/>
              </a:ext>
            </a:extLst>
          </p:cNvPr>
          <p:cNvSpPr txBox="1"/>
          <p:nvPr/>
        </p:nvSpPr>
        <p:spPr>
          <a:xfrm>
            <a:off x="5544131" y="5102857"/>
            <a:ext cx="2133650" cy="461665"/>
          </a:xfrm>
          <a:prstGeom prst="rect">
            <a:avLst/>
          </a:prstGeom>
          <a:solidFill>
            <a:srgbClr val="F48178"/>
          </a:solidFill>
          <a:ln>
            <a:solidFill>
              <a:srgbClr val="CA1D1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Undersampling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F69D8438-100D-970C-AFF8-05371A8E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92" y="4135939"/>
            <a:ext cx="1628524" cy="9042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0ED7F2-7340-744B-64B4-C6EA7522E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2" y="5627597"/>
            <a:ext cx="1677903" cy="946198"/>
          </a:xfrm>
          <a:prstGeom prst="rect">
            <a:avLst/>
          </a:prstGeom>
        </p:spPr>
      </p:pic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11AF7595-F23A-5117-2CCE-F17E045F34AD}"/>
              </a:ext>
            </a:extLst>
          </p:cNvPr>
          <p:cNvSpPr/>
          <p:nvPr/>
        </p:nvSpPr>
        <p:spPr>
          <a:xfrm>
            <a:off x="9825832" y="3179524"/>
            <a:ext cx="494190" cy="372862"/>
          </a:xfrm>
          <a:prstGeom prst="downArrow">
            <a:avLst/>
          </a:prstGeom>
          <a:solidFill>
            <a:srgbClr val="EF423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Marcador de número de diapositiva 35">
            <a:extLst>
              <a:ext uri="{FF2B5EF4-FFF2-40B4-BE49-F238E27FC236}">
                <a16:creationId xmlns:a16="http://schemas.microsoft.com/office/drawing/2014/main" id="{06B560EE-516C-983E-1C1C-57EC87DF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5</a:t>
            </a:fld>
            <a:r>
              <a:rPr lang="es-ES" dirty="0"/>
              <a:t>/28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8CDF10D-AFBC-EE3F-AE88-7C2AE0837B71}"/>
              </a:ext>
            </a:extLst>
          </p:cNvPr>
          <p:cNvSpPr txBox="1"/>
          <p:nvPr/>
        </p:nvSpPr>
        <p:spPr>
          <a:xfrm>
            <a:off x="8204471" y="3634056"/>
            <a:ext cx="3736910" cy="461665"/>
          </a:xfrm>
          <a:prstGeom prst="rect">
            <a:avLst/>
          </a:prstGeom>
          <a:solidFill>
            <a:srgbClr val="F48178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Aprendizaje sensible al coste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0A730B0D-1D8C-1A66-6E50-897760F3AAC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8973902" y="1509693"/>
            <a:ext cx="674991" cy="1523060"/>
          </a:xfrm>
          <a:prstGeom prst="bentConnector3">
            <a:avLst/>
          </a:prstGeom>
          <a:ln>
            <a:solidFill>
              <a:srgbClr val="CA1D1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342EFB08-CA22-42F8-D0FB-F4C4F65983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42917" y="1301768"/>
            <a:ext cx="674991" cy="19389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06AC829-99EF-CE56-4F7C-32DE577DE148}"/>
              </a:ext>
            </a:extLst>
          </p:cNvPr>
          <p:cNvSpPr txBox="1"/>
          <p:nvPr/>
        </p:nvSpPr>
        <p:spPr>
          <a:xfrm>
            <a:off x="8854708" y="4283178"/>
            <a:ext cx="2436437" cy="461665"/>
          </a:xfrm>
          <a:prstGeom prst="rect">
            <a:avLst/>
          </a:prstGeom>
          <a:solidFill>
            <a:srgbClr val="F48178"/>
          </a:solidFill>
          <a:ln>
            <a:solidFill>
              <a:srgbClr val="CA1D1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Uso de ensembles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81971CC-4F9F-C85B-6205-D64FE4285263}"/>
              </a:ext>
            </a:extLst>
          </p:cNvPr>
          <p:cNvSpPr txBox="1"/>
          <p:nvPr/>
        </p:nvSpPr>
        <p:spPr>
          <a:xfrm>
            <a:off x="607002" y="2279717"/>
            <a:ext cx="4125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Clase mayoritaria vs clase minoritaria.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No es fijo, se puede dar en mayor o menor medida.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dirty="0"/>
              <a:t>Muchos modelos asumen que las bases de datos de entrenamiento están balanceadas.</a:t>
            </a:r>
          </a:p>
        </p:txBody>
      </p:sp>
    </p:spTree>
    <p:extLst>
      <p:ext uri="{BB962C8B-B14F-4D97-AF65-F5344CB8AC3E}">
        <p14:creationId xmlns:p14="http://schemas.microsoft.com/office/powerpoint/2010/main" val="108479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7" grpId="0" animBg="1"/>
      <p:bldP spid="28" grpId="0" animBg="1"/>
      <p:bldP spid="29" grpId="0" animBg="1"/>
      <p:bldP spid="34" grpId="0" animBg="1"/>
      <p:bldP spid="37" grpId="0" animBg="1"/>
      <p:bldP spid="45" grpId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F095BCB-3A3C-E3BA-F011-B3EA599F1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" t="4568" r="1024" b="2336"/>
          <a:stretch/>
        </p:blipFill>
        <p:spPr>
          <a:xfrm>
            <a:off x="1922575" y="3986073"/>
            <a:ext cx="4013627" cy="273540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33BE85F-B194-8F3D-DC05-81F90F4C60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62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EAA39C-BFBE-576C-0D4A-5D06BC966DD8}"/>
              </a:ext>
            </a:extLst>
          </p:cNvPr>
          <p:cNvSpPr txBox="1"/>
          <p:nvPr/>
        </p:nvSpPr>
        <p:spPr>
          <a:xfrm>
            <a:off x="7691023" y="797073"/>
            <a:ext cx="2695851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WEKA y Scikit-Learn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5208EB6-AD83-6ED5-589E-2470FD64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6</a:t>
            </a:fld>
            <a:r>
              <a:rPr lang="es-ES" dirty="0"/>
              <a:t>/28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58E1DE-1D6F-D43E-0EEB-DAF71C2D5C44}"/>
              </a:ext>
            </a:extLst>
          </p:cNvPr>
          <p:cNvSpPr txBox="1"/>
          <p:nvPr/>
        </p:nvSpPr>
        <p:spPr>
          <a:xfrm>
            <a:off x="899537" y="1652619"/>
            <a:ext cx="72507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WEKA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215B2C-061D-F67F-8227-59107CA817E5}"/>
              </a:ext>
            </a:extLst>
          </p:cNvPr>
          <p:cNvSpPr txBox="1"/>
          <p:nvPr/>
        </p:nvSpPr>
        <p:spPr>
          <a:xfrm>
            <a:off x="682033" y="3203594"/>
            <a:ext cx="116008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Scikit-Learn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04B23D-4F17-896D-F1F4-5B0EA0F87153}"/>
              </a:ext>
            </a:extLst>
          </p:cNvPr>
          <p:cNvSpPr txBox="1"/>
          <p:nvPr/>
        </p:nvSpPr>
        <p:spPr>
          <a:xfrm>
            <a:off x="838197" y="2026849"/>
            <a:ext cx="538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0" i="0" dirty="0">
                <a:effectLst/>
              </a:rPr>
              <a:t>Weka (Waikato Environment for Knowledge Analysis)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Weka se caracteriza por ser disponible, adaptable, funcional y sencilla.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ARFF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E82254-3B4E-70D0-B07A-E2ECE17D5F54}"/>
              </a:ext>
            </a:extLst>
          </p:cNvPr>
          <p:cNvSpPr txBox="1"/>
          <p:nvPr/>
        </p:nvSpPr>
        <p:spPr>
          <a:xfrm>
            <a:off x="838197" y="3630822"/>
            <a:ext cx="538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Es una de las principales librerías en Python para la ciencia de datos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05E1D6-7467-8095-497F-29CC18BFABC8}"/>
              </a:ext>
            </a:extLst>
          </p:cNvPr>
          <p:cNvSpPr txBox="1"/>
          <p:nvPr/>
        </p:nvSpPr>
        <p:spPr>
          <a:xfrm>
            <a:off x="7909264" y="1647071"/>
            <a:ext cx="247761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Cómo se realiza la conexión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FED0ECB-58DB-F5C7-F922-B2DC07D03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73" y="2111947"/>
            <a:ext cx="4865792" cy="169559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E3664BA3-9E4F-7B2D-12CC-97958B4EBF7D}"/>
              </a:ext>
            </a:extLst>
          </p:cNvPr>
          <p:cNvSpPr txBox="1"/>
          <p:nvPr/>
        </p:nvSpPr>
        <p:spPr>
          <a:xfrm>
            <a:off x="6791417" y="3977195"/>
            <a:ext cx="47133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Cómo Scikit-Learn reconoce los clasificadores de Weka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59649D4-E9E2-085C-1269-4B2D0865D4F8}"/>
              </a:ext>
            </a:extLst>
          </p:cNvPr>
          <p:cNvSpPr/>
          <p:nvPr/>
        </p:nvSpPr>
        <p:spPr>
          <a:xfrm>
            <a:off x="7359589" y="5157871"/>
            <a:ext cx="95878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Clase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8F4D2F-1F09-8B2B-CE64-CAF3F2276711}"/>
              </a:ext>
            </a:extLst>
          </p:cNvPr>
          <p:cNvSpPr/>
          <p:nvPr/>
        </p:nvSpPr>
        <p:spPr>
          <a:xfrm>
            <a:off x="8654989" y="4635021"/>
            <a:ext cx="1731885" cy="575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ClassifierMixin</a:t>
            </a:r>
          </a:p>
          <a:p>
            <a:pPr algn="ctr"/>
            <a:r>
              <a:rPr lang="es-ES" dirty="0"/>
              <a:t>BaseEstimator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6044C7B-44C2-0280-4B7C-E9C9D907178B}"/>
              </a:ext>
            </a:extLst>
          </p:cNvPr>
          <p:cNvSpPr/>
          <p:nvPr/>
        </p:nvSpPr>
        <p:spPr>
          <a:xfrm>
            <a:off x="8654989" y="5445773"/>
            <a:ext cx="1731885" cy="575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Funcionalidades Básicas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1AC81C21-47AE-7C73-2A20-B91FE85AB2D6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rot="5400000" flipH="1" flipV="1">
            <a:off x="8129538" y="4632421"/>
            <a:ext cx="234896" cy="816005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14EFE2B8-ED35-6869-81F7-C66355079A4A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 rot="16200000" flipH="1">
            <a:off x="8128335" y="5207073"/>
            <a:ext cx="237302" cy="816005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6F5EDBF-FAC6-5C18-1455-0B714B096744}"/>
              </a:ext>
            </a:extLst>
          </p:cNvPr>
          <p:cNvSpPr/>
          <p:nvPr/>
        </p:nvSpPr>
        <p:spPr>
          <a:xfrm>
            <a:off x="10656163" y="5179562"/>
            <a:ext cx="1395274" cy="1108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tx1"/>
                </a:solidFill>
              </a:rPr>
              <a:t>__init__</a:t>
            </a:r>
          </a:p>
          <a:p>
            <a:pPr algn="ctr"/>
            <a:r>
              <a:rPr lang="es-ES" sz="1400" i="1" dirty="0">
                <a:solidFill>
                  <a:schemeClr val="tx1"/>
                </a:solidFill>
              </a:rPr>
              <a:t>fit</a:t>
            </a:r>
          </a:p>
          <a:p>
            <a:pPr algn="ctr"/>
            <a:r>
              <a:rPr lang="es-ES" sz="1400" i="1" dirty="0">
                <a:solidFill>
                  <a:schemeClr val="tx1"/>
                </a:solidFill>
              </a:rPr>
              <a:t>predict_instance</a:t>
            </a:r>
          </a:p>
          <a:p>
            <a:pPr algn="ctr"/>
            <a:r>
              <a:rPr lang="es-ES" sz="1400" i="1" dirty="0">
                <a:solidFill>
                  <a:schemeClr val="tx1"/>
                </a:solidFill>
              </a:rPr>
              <a:t>predict_proba</a:t>
            </a:r>
          </a:p>
          <a:p>
            <a:pPr algn="ctr"/>
            <a:r>
              <a:rPr lang="es-ES" sz="1400" i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B0BEAC43-2643-5189-14F5-DEBC07089264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 flipV="1">
            <a:off x="10386874" y="5733726"/>
            <a:ext cx="269289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5" grpId="0" animBg="1"/>
      <p:bldP spid="27" grpId="0" animBg="1"/>
      <p:bldP spid="30" grpId="0" animBg="1"/>
      <p:bldP spid="31" grpId="0" animBg="1"/>
      <p:bldP spid="32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FD7621-BDD4-7277-F3EC-6251F56C91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62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E873B7-7365-33A5-93FB-50B13694741C}"/>
              </a:ext>
            </a:extLst>
          </p:cNvPr>
          <p:cNvSpPr txBox="1"/>
          <p:nvPr/>
        </p:nvSpPr>
        <p:spPr>
          <a:xfrm>
            <a:off x="7691023" y="797073"/>
            <a:ext cx="339718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Explicabilidad de modelos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9D670F-996A-1F12-1E05-C401F8C8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7</a:t>
            </a:fld>
            <a:r>
              <a:rPr lang="es-ES" dirty="0"/>
              <a:t>/28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B93EB9-26E5-FB67-8987-6AF5A15C7170}"/>
              </a:ext>
            </a:extLst>
          </p:cNvPr>
          <p:cNvSpPr/>
          <p:nvPr/>
        </p:nvSpPr>
        <p:spPr>
          <a:xfrm>
            <a:off x="1828800" y="2815584"/>
            <a:ext cx="2121763" cy="1988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4143C58-DDBF-DB0C-A76B-C19A80269898}"/>
              </a:ext>
            </a:extLst>
          </p:cNvPr>
          <p:cNvSpPr txBox="1"/>
          <p:nvPr/>
        </p:nvSpPr>
        <p:spPr>
          <a:xfrm>
            <a:off x="3102742" y="2034956"/>
            <a:ext cx="16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= 0.5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3C0361-D359-2702-30C3-85B7A2044102}"/>
              </a:ext>
            </a:extLst>
          </p:cNvPr>
          <p:cNvSpPr txBox="1"/>
          <p:nvPr/>
        </p:nvSpPr>
        <p:spPr>
          <a:xfrm>
            <a:off x="195309" y="2886553"/>
            <a:ext cx="16334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Edad = 25</a:t>
            </a:r>
          </a:p>
          <a:p>
            <a:endParaRPr lang="es-ES" sz="1600" dirty="0"/>
          </a:p>
          <a:p>
            <a:r>
              <a:rPr lang="es-ES" sz="1600" dirty="0"/>
              <a:t>Peso = 75</a:t>
            </a:r>
          </a:p>
          <a:p>
            <a:r>
              <a:rPr lang="es-ES" sz="1600" dirty="0"/>
              <a:t> </a:t>
            </a:r>
          </a:p>
          <a:p>
            <a:r>
              <a:rPr lang="es-ES" sz="1600" dirty="0"/>
              <a:t>Sexo = M</a:t>
            </a:r>
          </a:p>
          <a:p>
            <a:endParaRPr lang="es-ES" sz="1600" dirty="0"/>
          </a:p>
          <a:p>
            <a:r>
              <a:rPr lang="es-ES" sz="1600" dirty="0"/>
              <a:t>IMC = 28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1278F38-7A9D-6C2A-05F4-3CBEEE0EAD1D}"/>
              </a:ext>
            </a:extLst>
          </p:cNvPr>
          <p:cNvCxnSpPr>
            <a:cxnSpLocks/>
          </p:cNvCxnSpPr>
          <p:nvPr/>
        </p:nvCxnSpPr>
        <p:spPr>
          <a:xfrm flipH="1" flipV="1">
            <a:off x="3937244" y="2437802"/>
            <a:ext cx="1" cy="37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FDDE0F6-4D4C-B6A2-E73C-C9062E289978}"/>
              </a:ext>
            </a:extLst>
          </p:cNvPr>
          <p:cNvCxnSpPr>
            <a:cxnSpLocks/>
          </p:cNvCxnSpPr>
          <p:nvPr/>
        </p:nvCxnSpPr>
        <p:spPr>
          <a:xfrm>
            <a:off x="1216241" y="3036163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CCF06DD-A646-2270-8A38-B147AE55B442}"/>
              </a:ext>
            </a:extLst>
          </p:cNvPr>
          <p:cNvCxnSpPr>
            <a:cxnSpLocks/>
          </p:cNvCxnSpPr>
          <p:nvPr/>
        </p:nvCxnSpPr>
        <p:spPr>
          <a:xfrm>
            <a:off x="1216241" y="3543669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610E338-43E4-2B52-9FD1-977A5FC24A40}"/>
              </a:ext>
            </a:extLst>
          </p:cNvPr>
          <p:cNvCxnSpPr>
            <a:cxnSpLocks/>
          </p:cNvCxnSpPr>
          <p:nvPr/>
        </p:nvCxnSpPr>
        <p:spPr>
          <a:xfrm>
            <a:off x="1216241" y="4051175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0944DDD-4319-D6D0-86C9-EB9378A56773}"/>
              </a:ext>
            </a:extLst>
          </p:cNvPr>
          <p:cNvCxnSpPr>
            <a:cxnSpLocks/>
          </p:cNvCxnSpPr>
          <p:nvPr/>
        </p:nvCxnSpPr>
        <p:spPr>
          <a:xfrm>
            <a:off x="1216240" y="4496538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87504BD-BE40-95FE-5BF2-98930EAC7991}"/>
              </a:ext>
            </a:extLst>
          </p:cNvPr>
          <p:cNvSpPr/>
          <p:nvPr/>
        </p:nvSpPr>
        <p:spPr>
          <a:xfrm>
            <a:off x="8046868" y="2815584"/>
            <a:ext cx="2542715" cy="198859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FCC8A1-CCB2-30FB-8612-D6A2173412C4}"/>
              </a:ext>
            </a:extLst>
          </p:cNvPr>
          <p:cNvSpPr txBox="1"/>
          <p:nvPr/>
        </p:nvSpPr>
        <p:spPr>
          <a:xfrm>
            <a:off x="9584554" y="2059519"/>
            <a:ext cx="16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= 0.5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2858565-92E2-DDA1-63B1-E2284F7098CF}"/>
              </a:ext>
            </a:extLst>
          </p:cNvPr>
          <p:cNvSpPr txBox="1"/>
          <p:nvPr/>
        </p:nvSpPr>
        <p:spPr>
          <a:xfrm>
            <a:off x="6413378" y="2886553"/>
            <a:ext cx="16334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Edad = 25</a:t>
            </a:r>
          </a:p>
          <a:p>
            <a:endParaRPr lang="es-ES" sz="1600" dirty="0"/>
          </a:p>
          <a:p>
            <a:r>
              <a:rPr lang="es-ES" sz="1600" dirty="0"/>
              <a:t>Peso = 75</a:t>
            </a:r>
          </a:p>
          <a:p>
            <a:r>
              <a:rPr lang="es-ES" sz="1600" dirty="0"/>
              <a:t> </a:t>
            </a:r>
          </a:p>
          <a:p>
            <a:r>
              <a:rPr lang="es-ES" sz="1600" dirty="0"/>
              <a:t>Sexo = M</a:t>
            </a:r>
          </a:p>
          <a:p>
            <a:endParaRPr lang="es-ES" sz="1600" dirty="0"/>
          </a:p>
          <a:p>
            <a:r>
              <a:rPr lang="es-ES" sz="1600" dirty="0"/>
              <a:t>IMC = 28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9229AB8-82BE-FD39-3011-E586C8B607CC}"/>
              </a:ext>
            </a:extLst>
          </p:cNvPr>
          <p:cNvCxnSpPr>
            <a:cxnSpLocks/>
          </p:cNvCxnSpPr>
          <p:nvPr/>
        </p:nvCxnSpPr>
        <p:spPr>
          <a:xfrm flipH="1" flipV="1">
            <a:off x="10559620" y="2437802"/>
            <a:ext cx="1" cy="37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3C1EA81-E76B-8DE6-92A4-0497691C5ED9}"/>
              </a:ext>
            </a:extLst>
          </p:cNvPr>
          <p:cNvCxnSpPr>
            <a:cxnSpLocks/>
          </p:cNvCxnSpPr>
          <p:nvPr/>
        </p:nvCxnSpPr>
        <p:spPr>
          <a:xfrm>
            <a:off x="7434310" y="3036163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1F7A377-2D70-C38C-16C6-6D55562D1E85}"/>
              </a:ext>
            </a:extLst>
          </p:cNvPr>
          <p:cNvCxnSpPr>
            <a:cxnSpLocks/>
          </p:cNvCxnSpPr>
          <p:nvPr/>
        </p:nvCxnSpPr>
        <p:spPr>
          <a:xfrm>
            <a:off x="7434310" y="3543669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A0D675-7500-CB42-D45D-A325A15C8CE4}"/>
              </a:ext>
            </a:extLst>
          </p:cNvPr>
          <p:cNvCxnSpPr>
            <a:cxnSpLocks/>
          </p:cNvCxnSpPr>
          <p:nvPr/>
        </p:nvCxnSpPr>
        <p:spPr>
          <a:xfrm>
            <a:off x="7434310" y="4051175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4EFE3E7-6373-CF49-2A79-12F6B6E56D1F}"/>
              </a:ext>
            </a:extLst>
          </p:cNvPr>
          <p:cNvCxnSpPr>
            <a:cxnSpLocks/>
          </p:cNvCxnSpPr>
          <p:nvPr/>
        </p:nvCxnSpPr>
        <p:spPr>
          <a:xfrm>
            <a:off x="7434309" y="4496538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32C6BAD-5308-900D-F8F4-8D10E28C596D}"/>
              </a:ext>
            </a:extLst>
          </p:cNvPr>
          <p:cNvSpPr/>
          <p:nvPr/>
        </p:nvSpPr>
        <p:spPr>
          <a:xfrm>
            <a:off x="8336128" y="2876036"/>
            <a:ext cx="2234224" cy="291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+0.6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AB0C0FF-029D-2816-9F6C-285462FFEDDA}"/>
              </a:ext>
            </a:extLst>
          </p:cNvPr>
          <p:cNvSpPr/>
          <p:nvPr/>
        </p:nvSpPr>
        <p:spPr>
          <a:xfrm rot="10800000" flipV="1">
            <a:off x="9080378" y="3905349"/>
            <a:ext cx="372862" cy="291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+.1</a:t>
            </a:r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91499CE-04EA-4D21-089B-546D39867E48}"/>
              </a:ext>
            </a:extLst>
          </p:cNvPr>
          <p:cNvSpPr/>
          <p:nvPr/>
        </p:nvSpPr>
        <p:spPr>
          <a:xfrm>
            <a:off x="8707516" y="4350712"/>
            <a:ext cx="372862" cy="291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+.1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3E8045D-25D1-7D52-F335-884D5312CDF3}"/>
              </a:ext>
            </a:extLst>
          </p:cNvPr>
          <p:cNvSpPr/>
          <p:nvPr/>
        </p:nvSpPr>
        <p:spPr>
          <a:xfrm>
            <a:off x="8353148" y="3400149"/>
            <a:ext cx="1117112" cy="291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-0.3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39C5D4A-F852-487D-6675-42B4C427E63B}"/>
              </a:ext>
            </a:extLst>
          </p:cNvPr>
          <p:cNvCxnSpPr/>
          <p:nvPr/>
        </p:nvCxnSpPr>
        <p:spPr>
          <a:xfrm flipH="1" flipV="1">
            <a:off x="8704556" y="4828791"/>
            <a:ext cx="1" cy="37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9F839B0-5B11-CC15-47A8-1A63C7879D93}"/>
              </a:ext>
            </a:extLst>
          </p:cNvPr>
          <p:cNvCxnSpPr/>
          <p:nvPr/>
        </p:nvCxnSpPr>
        <p:spPr>
          <a:xfrm flipH="1" flipV="1">
            <a:off x="2055179" y="4828791"/>
            <a:ext cx="1" cy="37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D319CA0-970F-3E8E-0861-0874E9C6F506}"/>
              </a:ext>
            </a:extLst>
          </p:cNvPr>
          <p:cNvSpPr txBox="1"/>
          <p:nvPr/>
        </p:nvSpPr>
        <p:spPr>
          <a:xfrm>
            <a:off x="1475909" y="5291829"/>
            <a:ext cx="115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Base = 0.1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4459436-B920-B29E-06CE-6D76A17960F7}"/>
              </a:ext>
            </a:extLst>
          </p:cNvPr>
          <p:cNvSpPr txBox="1"/>
          <p:nvPr/>
        </p:nvSpPr>
        <p:spPr>
          <a:xfrm>
            <a:off x="8125286" y="5210934"/>
            <a:ext cx="115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Base = 0.1</a:t>
            </a:r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27A442DE-9DA0-753D-63EF-53231ECF1CB8}"/>
              </a:ext>
            </a:extLst>
          </p:cNvPr>
          <p:cNvSpPr/>
          <p:nvPr/>
        </p:nvSpPr>
        <p:spPr>
          <a:xfrm rot="16200000">
            <a:off x="4819010" y="2664210"/>
            <a:ext cx="902733" cy="205518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0B2465D-8BA2-5951-CEFF-52160B307E77}"/>
              </a:ext>
            </a:extLst>
          </p:cNvPr>
          <p:cNvSpPr txBox="1"/>
          <p:nvPr/>
        </p:nvSpPr>
        <p:spPr>
          <a:xfrm>
            <a:off x="4429957" y="3543669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Explicabilidad</a:t>
            </a:r>
          </a:p>
        </p:txBody>
      </p:sp>
    </p:spTree>
    <p:extLst>
      <p:ext uri="{BB962C8B-B14F-4D97-AF65-F5344CB8AC3E}">
        <p14:creationId xmlns:p14="http://schemas.microsoft.com/office/powerpoint/2010/main" val="34825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21" grpId="0" animBg="1"/>
      <p:bldP spid="22" grpId="0"/>
      <p:bldP spid="23" grpId="0"/>
      <p:bldP spid="30" grpId="0" animBg="1"/>
      <p:bldP spid="31" grpId="0" animBg="1"/>
      <p:bldP spid="32" grpId="0" animBg="1"/>
      <p:bldP spid="33" grpId="0" animBg="1"/>
      <p:bldP spid="42" grpId="0"/>
      <p:bldP spid="43" grpId="0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35FEF-ACB8-EBEE-0818-34A8A4F8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8</a:t>
            </a:fld>
            <a:r>
              <a:rPr lang="es-ES" dirty="0"/>
              <a:t>/28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26B4530-05C1-B524-6B2F-3DBF2D3279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62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9D0723-2FF0-FED2-1722-4645B9B4FB49}"/>
              </a:ext>
            </a:extLst>
          </p:cNvPr>
          <p:cNvSpPr txBox="1"/>
          <p:nvPr/>
        </p:nvSpPr>
        <p:spPr>
          <a:xfrm>
            <a:off x="7691023" y="797073"/>
            <a:ext cx="84929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SHAP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96F279-CB7C-1132-6E88-1EEE1E0409EA}"/>
              </a:ext>
            </a:extLst>
          </p:cNvPr>
          <p:cNvSpPr txBox="1"/>
          <p:nvPr/>
        </p:nvSpPr>
        <p:spPr>
          <a:xfrm>
            <a:off x="5314194" y="1630674"/>
            <a:ext cx="156361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Funcionamiento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436690-1CE6-D8A4-1333-50324BCFC8F1}"/>
              </a:ext>
            </a:extLst>
          </p:cNvPr>
          <p:cNvSpPr txBox="1"/>
          <p:nvPr/>
        </p:nvSpPr>
        <p:spPr>
          <a:xfrm>
            <a:off x="1259519" y="2343202"/>
            <a:ext cx="9672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effectLst/>
              </a:rPr>
              <a:t>Teoría de juegos cooperativos para la explicación de una predicción, utilizando los valores Shapley.</a:t>
            </a:r>
          </a:p>
          <a:p>
            <a:endParaRPr lang="es-ES" b="0" i="0" dirty="0">
              <a:effectLst/>
            </a:endParaRPr>
          </a:p>
          <a:p>
            <a:endParaRPr lang="es-ES" dirty="0"/>
          </a:p>
          <a:p>
            <a:endParaRPr lang="es-ES" b="0" i="0" dirty="0">
              <a:effectLst/>
            </a:endParaRPr>
          </a:p>
          <a:p>
            <a:endParaRPr lang="es-ES" dirty="0"/>
          </a:p>
          <a:p>
            <a:endParaRPr lang="es-ES" b="0" i="0" dirty="0">
              <a:effectLst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B8D6AB-945E-E353-3371-4ADDB55206C5}"/>
              </a:ext>
            </a:extLst>
          </p:cNvPr>
          <p:cNvSpPr/>
          <p:nvPr/>
        </p:nvSpPr>
        <p:spPr>
          <a:xfrm>
            <a:off x="2942207" y="2858440"/>
            <a:ext cx="2959223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Variables independientes de entrada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E9D141-632E-FA82-DD7D-540AEDD86CEA}"/>
              </a:ext>
            </a:extLst>
          </p:cNvPr>
          <p:cNvSpPr/>
          <p:nvPr/>
        </p:nvSpPr>
        <p:spPr>
          <a:xfrm>
            <a:off x="1996367" y="3533458"/>
            <a:ext cx="4841288" cy="363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Predicción concreta – Valor promedio de todas las predicciones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E9EB04F-D74F-7F60-D009-C950F4A4129E}"/>
              </a:ext>
            </a:extLst>
          </p:cNvPr>
          <p:cNvSpPr/>
          <p:nvPr/>
        </p:nvSpPr>
        <p:spPr>
          <a:xfrm>
            <a:off x="7000077" y="2852954"/>
            <a:ext cx="1731885" cy="356216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Jugadores</a:t>
            </a: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1A2C5120-9FC9-974B-13EF-2BF3AB3FEC80}"/>
              </a:ext>
            </a:extLst>
          </p:cNvPr>
          <p:cNvSpPr/>
          <p:nvPr/>
        </p:nvSpPr>
        <p:spPr>
          <a:xfrm rot="16200000">
            <a:off x="6219921" y="2577674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3E64DE2-5C60-A89B-8B04-66AD24F0A235}"/>
              </a:ext>
            </a:extLst>
          </p:cNvPr>
          <p:cNvSpPr/>
          <p:nvPr/>
        </p:nvSpPr>
        <p:spPr>
          <a:xfrm>
            <a:off x="7895093" y="3530113"/>
            <a:ext cx="1731885" cy="356216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Beneficio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C8B671-A5E6-AAAC-78D5-6FFB8B5F256F}"/>
              </a:ext>
            </a:extLst>
          </p:cNvPr>
          <p:cNvSpPr txBox="1"/>
          <p:nvPr/>
        </p:nvSpPr>
        <p:spPr>
          <a:xfrm>
            <a:off x="1259518" y="4097528"/>
            <a:ext cx="9672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effectLst/>
              </a:rPr>
              <a:t>Los valores Shapley se utilizan como una forma de distribuir el beneficio total entre todos los jugadores basándose en la contribución que han tenido.</a:t>
            </a:r>
          </a:p>
          <a:p>
            <a:endParaRPr lang="es-ES" b="0" i="0" dirty="0">
              <a:effectLst/>
            </a:endParaRPr>
          </a:p>
          <a:p>
            <a:endParaRPr lang="es-ES" dirty="0"/>
          </a:p>
          <a:p>
            <a:endParaRPr lang="es-ES" b="0" i="0" dirty="0">
              <a:effectLst/>
            </a:endParaRPr>
          </a:p>
          <a:p>
            <a:endParaRPr lang="es-ES" dirty="0"/>
          </a:p>
          <a:p>
            <a:endParaRPr lang="es-ES" b="0" i="0" dirty="0">
              <a:effectLst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36E53B7-56AB-9DEC-BD4B-130E50A88932}"/>
              </a:ext>
            </a:extLst>
          </p:cNvPr>
          <p:cNvSpPr/>
          <p:nvPr/>
        </p:nvSpPr>
        <p:spPr>
          <a:xfrm>
            <a:off x="2076264" y="5176648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Simetría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86AEA4A-61B6-F30A-73C1-6C15F9B263D0}"/>
              </a:ext>
            </a:extLst>
          </p:cNvPr>
          <p:cNvSpPr/>
          <p:nvPr/>
        </p:nvSpPr>
        <p:spPr>
          <a:xfrm>
            <a:off x="4030831" y="5176648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Eficiencia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3223825-7D9F-E28A-8E2B-25204DBDCE99}"/>
              </a:ext>
            </a:extLst>
          </p:cNvPr>
          <p:cNvSpPr/>
          <p:nvPr/>
        </p:nvSpPr>
        <p:spPr>
          <a:xfrm>
            <a:off x="5985398" y="5176648"/>
            <a:ext cx="1731885" cy="356216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Aditividad</a:t>
            </a:r>
            <a:endParaRPr lang="es-ES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335B606-5D85-E60C-6A14-E76FCCDF8A41}"/>
              </a:ext>
            </a:extLst>
          </p:cNvPr>
          <p:cNvSpPr/>
          <p:nvPr/>
        </p:nvSpPr>
        <p:spPr>
          <a:xfrm>
            <a:off x="7939965" y="5176648"/>
            <a:ext cx="1731885" cy="356216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Dummies</a:t>
            </a:r>
            <a:endParaRPr lang="es-ES" sz="1400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269764A5-60CF-BFE8-D04B-549BF1C65779}"/>
              </a:ext>
            </a:extLst>
          </p:cNvPr>
          <p:cNvSpPr/>
          <p:nvPr/>
        </p:nvSpPr>
        <p:spPr>
          <a:xfrm rot="16200000">
            <a:off x="7145620" y="3249347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4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C9DFD7-4258-C2F0-0280-FBEAB088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44F2-4D9F-4168-A4C6-38F2061F9862}" type="slidenum">
              <a:rPr lang="es-ES" smtClean="0"/>
              <a:t>9</a:t>
            </a:fld>
            <a:r>
              <a:rPr lang="es-ES" dirty="0"/>
              <a:t>/28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84D3444-7B7B-5350-E0DF-45C4A242C2A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62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EC8635-C771-7D19-55AF-1F60AA500187}"/>
              </a:ext>
            </a:extLst>
          </p:cNvPr>
          <p:cNvSpPr txBox="1"/>
          <p:nvPr/>
        </p:nvSpPr>
        <p:spPr>
          <a:xfrm>
            <a:off x="7691023" y="797073"/>
            <a:ext cx="84929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SHAP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B2B7AE-47D6-6C66-0DA3-0A7F9361141E}"/>
              </a:ext>
            </a:extLst>
          </p:cNvPr>
          <p:cNvSpPr txBox="1"/>
          <p:nvPr/>
        </p:nvSpPr>
        <p:spPr>
          <a:xfrm>
            <a:off x="2054852" y="1612919"/>
            <a:ext cx="122947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Explicadores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873FBD-62BE-3DB1-7D47-141FEB0C113B}"/>
              </a:ext>
            </a:extLst>
          </p:cNvPr>
          <p:cNvSpPr txBox="1"/>
          <p:nvPr/>
        </p:nvSpPr>
        <p:spPr>
          <a:xfrm>
            <a:off x="7691022" y="1612919"/>
            <a:ext cx="8492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Gráficas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D4423AA-AC5B-2331-75AB-ADDBD6A0BF08}"/>
              </a:ext>
            </a:extLst>
          </p:cNvPr>
          <p:cNvSpPr/>
          <p:nvPr/>
        </p:nvSpPr>
        <p:spPr>
          <a:xfrm>
            <a:off x="1803646" y="2238139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TreeExplainer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5C80CAA-20A7-D4A5-1F34-7D8BED2DE30F}"/>
              </a:ext>
            </a:extLst>
          </p:cNvPr>
          <p:cNvSpPr/>
          <p:nvPr/>
        </p:nvSpPr>
        <p:spPr>
          <a:xfrm>
            <a:off x="6096000" y="2238139"/>
            <a:ext cx="1731885" cy="356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ForcePlot</a:t>
            </a: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732C71C5-5603-FB65-485A-5D780C71CFDD}"/>
              </a:ext>
            </a:extLst>
          </p:cNvPr>
          <p:cNvSpPr/>
          <p:nvPr/>
        </p:nvSpPr>
        <p:spPr>
          <a:xfrm rot="16200000">
            <a:off x="8166810" y="1957373"/>
            <a:ext cx="461665" cy="917747"/>
          </a:xfrm>
          <a:prstGeom prst="downArrow">
            <a:avLst/>
          </a:prstGeom>
          <a:gradFill>
            <a:gsLst>
              <a:gs pos="0">
                <a:srgbClr val="F48178"/>
              </a:gs>
              <a:gs pos="35000">
                <a:schemeClr val="accent1">
                  <a:lumMod val="45000"/>
                  <a:lumOff val="55000"/>
                </a:schemeClr>
              </a:gs>
              <a:gs pos="61000">
                <a:srgbClr val="F48178"/>
              </a:gs>
              <a:gs pos="99320">
                <a:srgbClr val="F48178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92317A6-90D7-0AEF-8577-EE6D3DE6BA55}"/>
              </a:ext>
            </a:extLst>
          </p:cNvPr>
          <p:cNvSpPr/>
          <p:nvPr/>
        </p:nvSpPr>
        <p:spPr>
          <a:xfrm>
            <a:off x="8967400" y="2185415"/>
            <a:ext cx="1731885" cy="461664"/>
          </a:xfrm>
          <a:prstGeom prst="rect">
            <a:avLst/>
          </a:prstGeom>
          <a:solidFill>
            <a:srgbClr val="CA1D1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Importancia de los parámetros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9AD4DAB-B865-85DA-E8F5-28D2E46368F4}"/>
              </a:ext>
            </a:extLst>
          </p:cNvPr>
          <p:cNvSpPr/>
          <p:nvPr/>
        </p:nvSpPr>
        <p:spPr>
          <a:xfrm>
            <a:off x="1800020" y="2843051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LinearExplainer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92722E9-C177-2027-BDBD-DC58088A1E1F}"/>
              </a:ext>
            </a:extLst>
          </p:cNvPr>
          <p:cNvSpPr/>
          <p:nvPr/>
        </p:nvSpPr>
        <p:spPr>
          <a:xfrm>
            <a:off x="1800021" y="3443790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DeepExplainer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668016E-2CED-E846-84E0-507AA49916DB}"/>
              </a:ext>
            </a:extLst>
          </p:cNvPr>
          <p:cNvSpPr/>
          <p:nvPr/>
        </p:nvSpPr>
        <p:spPr>
          <a:xfrm>
            <a:off x="1800019" y="4653614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KernelExplainer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3E5AF8D-767D-CDC9-273E-C15B1BC4A443}"/>
              </a:ext>
            </a:extLst>
          </p:cNvPr>
          <p:cNvSpPr/>
          <p:nvPr/>
        </p:nvSpPr>
        <p:spPr>
          <a:xfrm>
            <a:off x="1800020" y="4048702"/>
            <a:ext cx="1731885" cy="356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9000"/>
                  <a:lumOff val="41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63000">
                <a:srgbClr val="F48178"/>
              </a:gs>
              <a:gs pos="100000">
                <a:srgbClr val="F48178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9000"/>
                    <a:lumOff val="41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3000">
                  <a:srgbClr val="F48178"/>
                </a:gs>
                <a:gs pos="100000">
                  <a:srgbClr val="F48178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GradientExplainer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0663C7-803A-F0BA-0D7B-BBB1CB43B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20" y="2819347"/>
            <a:ext cx="7559695" cy="6096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27B4234-CCA8-7F4A-CDC0-34D1012F2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69" y="3763852"/>
            <a:ext cx="7376799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20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1.3|15.2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11253</TotalTime>
  <Words>1782</Words>
  <Application>Microsoft Office PowerPoint</Application>
  <PresentationFormat>Panorámica</PresentationFormat>
  <Paragraphs>907</Paragraphs>
  <Slides>37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Tema de Office</vt:lpstr>
      <vt:lpstr>Pasarela y Programación en Python de las APIs de Aprendizaje Automático Weka + ScikitLearn + SHAPValues: Caso de Estudio de predicciones de lesiones en jugadores profesionales de fútbol-sala</vt:lpstr>
      <vt:lpstr>Índice</vt:lpstr>
      <vt:lpstr>Presentación de PowerPoint</vt:lpstr>
      <vt:lpstr>Presentación de PowerPoint</vt:lpstr>
      <vt:lpstr>1. 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Pasarela y Programación en Python de las APIs de Aprendizaje Automático Weka + ScikitLearn + SHAPValues: Caso de Estudio de predicciones de lesiones en jugadores profesionales de futbol-sala</dc:title>
  <dc:creator>PABLO MOREIRA GARCÍA</dc:creator>
  <cp:lastModifiedBy>PABLO MOREIRA GARCÍA</cp:lastModifiedBy>
  <cp:revision>43</cp:revision>
  <dcterms:created xsi:type="dcterms:W3CDTF">2022-07-18T08:54:03Z</dcterms:created>
  <dcterms:modified xsi:type="dcterms:W3CDTF">2022-07-27T21:25:05Z</dcterms:modified>
</cp:coreProperties>
</file>