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436" autoAdjust="0"/>
  </p:normalViewPr>
  <p:slideViewPr>
    <p:cSldViewPr snapToGrid="0">
      <p:cViewPr varScale="1">
        <p:scale>
          <a:sx n="100" d="100"/>
          <a:sy n="100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3DEA1-4990-4FB7-9A3D-95C72C78B0F2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F1B08-4E08-4CAE-89C8-4FB43C859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19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class: having a look at the first histogram, I can consider this dataset as balanced</a:t>
            </a: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`cap shape`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convex and flat</a:t>
            </a:r>
          </a:p>
          <a:p>
            <a:r>
              <a:rPr lang="en-GB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`cap surface`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scaly</a:t>
            </a:r>
          </a:p>
          <a:p>
            <a:r>
              <a:rPr lang="en-GB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`cap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many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but predominantly brown</a:t>
            </a:r>
          </a:p>
          <a:p>
            <a:r>
              <a:rPr lang="en-GB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`bruises`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a bit more without bruises</a:t>
            </a:r>
          </a:p>
          <a:p>
            <a:r>
              <a:rPr lang="en-GB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odor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none. But many others with foul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odor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`gill attachment`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free</a:t>
            </a:r>
          </a:p>
          <a:p>
            <a:r>
              <a:rPr lang="en-GB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`gill spacing`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close</a:t>
            </a:r>
          </a:p>
          <a:p>
            <a:r>
              <a:rPr lang="en-GB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`gill size`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broad</a:t>
            </a:r>
          </a:p>
          <a:p>
            <a:r>
              <a:rPr lang="en-GB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gillcolor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many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but predominantly buff</a:t>
            </a:r>
          </a:p>
          <a:p>
            <a:r>
              <a:rPr lang="en-GB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`stalk shape`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most are tapering</a:t>
            </a:r>
          </a:p>
          <a:p>
            <a:r>
              <a:rPr lang="en-GB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`stalk root`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bulbous</a:t>
            </a:r>
          </a:p>
          <a:p>
            <a:r>
              <a:rPr lang="en-GB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`stalk surface above ring`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smooth</a:t>
            </a:r>
          </a:p>
          <a:p>
            <a:r>
              <a:rPr lang="en-GB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`stalk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above ring`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white</a:t>
            </a:r>
          </a:p>
          <a:p>
            <a:r>
              <a:rPr lang="en-GB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`stalk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below ring`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white</a:t>
            </a:r>
          </a:p>
          <a:p>
            <a:r>
              <a:rPr lang="en-GB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`veil type`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all of them are partial</a:t>
            </a:r>
          </a:p>
          <a:p>
            <a:r>
              <a:rPr lang="en-GB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`veil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almost all of them white</a:t>
            </a:r>
          </a:p>
          <a:p>
            <a:r>
              <a:rPr lang="en-GB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`ring number`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most of them one</a:t>
            </a:r>
          </a:p>
          <a:p>
            <a:r>
              <a:rPr lang="en-GB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`ring type`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pendant</a:t>
            </a:r>
          </a:p>
          <a:p>
            <a:r>
              <a:rPr lang="en-GB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`spore print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white, followed by many others</a:t>
            </a:r>
          </a:p>
          <a:p>
            <a:r>
              <a:rPr lang="en-GB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`population`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several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`habitat`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woods mostly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F1B08-4E08-4CAE-89C8-4FB43C859ED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40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0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3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6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1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3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5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8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8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7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5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5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5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A mushroom growing out of moss&#10;&#10;Description automatically generated with medium confidence">
            <a:extLst>
              <a:ext uri="{FF2B5EF4-FFF2-40B4-BE49-F238E27FC236}">
                <a16:creationId xmlns:a16="http://schemas.microsoft.com/office/drawing/2014/main" id="{A830F170-E45A-97D5-0093-4032A87E01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9" name="Rectangle 73">
            <a:extLst>
              <a:ext uri="{FF2B5EF4-FFF2-40B4-BE49-F238E27FC236}">
                <a16:creationId xmlns:a16="http://schemas.microsoft.com/office/drawing/2014/main" id="{07EC7751-495D-487E-B212-AB1DD0DB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"/>
            <a:ext cx="12188952" cy="312661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36200">
                <a:srgbClr val="000000">
                  <a:alpha val="33000"/>
                </a:srgbClr>
              </a:gs>
              <a:gs pos="0">
                <a:srgbClr val="000000">
                  <a:alpha val="5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95656-282B-22D9-1B62-3A90EB075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663960"/>
            <a:ext cx="7315200" cy="1305518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rgbClr val="FFFFFF"/>
                </a:solidFill>
              </a:rPr>
              <a:t>Poisonous mushrooms</a:t>
            </a:r>
          </a:p>
        </p:txBody>
      </p:sp>
      <p:sp>
        <p:nvSpPr>
          <p:cNvPr id="80" name="Rectangle 75">
            <a:extLst>
              <a:ext uri="{FF2B5EF4-FFF2-40B4-BE49-F238E27FC236}">
                <a16:creationId xmlns:a16="http://schemas.microsoft.com/office/drawing/2014/main" id="{8A00DF8D-2CBA-449E-B29E-B111149DF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02" y="4142197"/>
            <a:ext cx="12191999" cy="27158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55000">
                <a:srgbClr val="000000">
                  <a:alpha val="37000"/>
                </a:srgbClr>
              </a:gs>
              <a:gs pos="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99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4EC2E-388D-495F-CD9D-1694666C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552" y="1390650"/>
            <a:ext cx="5839111" cy="182949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6000" dirty="0">
                <a:ln>
                  <a:solidFill>
                    <a:schemeClr val="accent1"/>
                  </a:solidFill>
                </a:ln>
              </a:rPr>
              <a:t>Thanks so Mush</a:t>
            </a:r>
          </a:p>
        </p:txBody>
      </p:sp>
      <p:pic>
        <p:nvPicPr>
          <p:cNvPr id="5" name="Content Placeholder 4" descr="Icon&#10;&#10;Description automatically generated with low confidence">
            <a:extLst>
              <a:ext uri="{FF2B5EF4-FFF2-40B4-BE49-F238E27FC236}">
                <a16:creationId xmlns:a16="http://schemas.microsoft.com/office/drawing/2014/main" id="{6AFE4321-97D3-C190-EE3F-4101F6FA42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678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6047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0823E3-13F2-4035-8C1F-45FEB1F64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EC306-B778-D094-645E-F26BDC65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26" y="452043"/>
            <a:ext cx="5581650" cy="1752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Libraries &amp; loading dataset</a:t>
            </a:r>
          </a:p>
        </p:txBody>
      </p:sp>
      <p:pic>
        <p:nvPicPr>
          <p:cNvPr id="19" name="Picture 18" descr="A group of red mushrooms&#10;&#10;Description automatically generated with low confidence">
            <a:extLst>
              <a:ext uri="{FF2B5EF4-FFF2-40B4-BE49-F238E27FC236}">
                <a16:creationId xmlns:a16="http://schemas.microsoft.com/office/drawing/2014/main" id="{BD11CA9E-26BE-A005-1D3A-DBC078245B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1" r="13123" b="1"/>
          <a:stretch/>
        </p:blipFill>
        <p:spPr>
          <a:xfrm>
            <a:off x="7609639" y="0"/>
            <a:ext cx="4582362" cy="4010026"/>
          </a:xfrm>
          <a:custGeom>
            <a:avLst/>
            <a:gdLst/>
            <a:ahLst/>
            <a:cxnLst/>
            <a:rect l="l" t="t" r="r" b="b"/>
            <a:pathLst>
              <a:path w="6545695" h="5728140">
                <a:moveTo>
                  <a:pt x="2616380" y="4466221"/>
                </a:moveTo>
                <a:cubicBezTo>
                  <a:pt x="2911523" y="4466221"/>
                  <a:pt x="3150783" y="4705481"/>
                  <a:pt x="3150783" y="5000624"/>
                </a:cubicBezTo>
                <a:cubicBezTo>
                  <a:pt x="3150783" y="5295767"/>
                  <a:pt x="2911523" y="5535027"/>
                  <a:pt x="2616380" y="5535027"/>
                </a:cubicBezTo>
                <a:cubicBezTo>
                  <a:pt x="2321237" y="5535027"/>
                  <a:pt x="2081977" y="5295767"/>
                  <a:pt x="2081977" y="5000624"/>
                </a:cubicBezTo>
                <a:cubicBezTo>
                  <a:pt x="2081977" y="4705481"/>
                  <a:pt x="2321237" y="4466221"/>
                  <a:pt x="2616380" y="4466221"/>
                </a:cubicBezTo>
                <a:close/>
                <a:moveTo>
                  <a:pt x="6508555" y="4438651"/>
                </a:moveTo>
                <a:lnTo>
                  <a:pt x="6545695" y="4442395"/>
                </a:lnTo>
                <a:lnTo>
                  <a:pt x="6545695" y="5722287"/>
                </a:lnTo>
                <a:lnTo>
                  <a:pt x="6508555" y="5726031"/>
                </a:lnTo>
                <a:cubicBezTo>
                  <a:pt x="6153055" y="5726031"/>
                  <a:pt x="5864865" y="5437841"/>
                  <a:pt x="5864865" y="5082341"/>
                </a:cubicBezTo>
                <a:cubicBezTo>
                  <a:pt x="5864865" y="4726841"/>
                  <a:pt x="6153055" y="4438651"/>
                  <a:pt x="6508555" y="4438651"/>
                </a:cubicBezTo>
                <a:close/>
                <a:moveTo>
                  <a:pt x="643690" y="1908009"/>
                </a:moveTo>
                <a:cubicBezTo>
                  <a:pt x="999190" y="1908009"/>
                  <a:pt x="1287380" y="2196199"/>
                  <a:pt x="1287380" y="2551699"/>
                </a:cubicBezTo>
                <a:cubicBezTo>
                  <a:pt x="1287380" y="2907199"/>
                  <a:pt x="999190" y="3195389"/>
                  <a:pt x="643690" y="3195389"/>
                </a:cubicBezTo>
                <a:cubicBezTo>
                  <a:pt x="288190" y="3195389"/>
                  <a:pt x="0" y="2907199"/>
                  <a:pt x="0" y="2551699"/>
                </a:cubicBezTo>
                <a:cubicBezTo>
                  <a:pt x="0" y="2196199"/>
                  <a:pt x="288190" y="1908009"/>
                  <a:pt x="643690" y="1908009"/>
                </a:cubicBezTo>
                <a:close/>
                <a:moveTo>
                  <a:pt x="1343438" y="0"/>
                </a:moveTo>
                <a:lnTo>
                  <a:pt x="6545695" y="0"/>
                </a:lnTo>
                <a:lnTo>
                  <a:pt x="6545695" y="4185665"/>
                </a:lnTo>
                <a:lnTo>
                  <a:pt x="6503949" y="4173249"/>
                </a:lnTo>
                <a:cubicBezTo>
                  <a:pt x="6330657" y="4128375"/>
                  <a:pt x="6087455" y="4102583"/>
                  <a:pt x="5901261" y="4231782"/>
                </a:cubicBezTo>
                <a:cubicBezTo>
                  <a:pt x="5519369" y="4496370"/>
                  <a:pt x="5772178" y="5031067"/>
                  <a:pt x="5381804" y="5422715"/>
                </a:cubicBezTo>
                <a:cubicBezTo>
                  <a:pt x="5104996" y="5700294"/>
                  <a:pt x="4600596" y="5805476"/>
                  <a:pt x="4233669" y="5668063"/>
                </a:cubicBezTo>
                <a:cubicBezTo>
                  <a:pt x="3653192" y="5450674"/>
                  <a:pt x="3784943" y="4763675"/>
                  <a:pt x="3129895" y="4450477"/>
                </a:cubicBezTo>
                <a:cubicBezTo>
                  <a:pt x="2672003" y="4231446"/>
                  <a:pt x="2178033" y="4362192"/>
                  <a:pt x="2137775" y="4373601"/>
                </a:cubicBezTo>
                <a:cubicBezTo>
                  <a:pt x="1564921" y="4533740"/>
                  <a:pt x="1470666" y="5034694"/>
                  <a:pt x="971838" y="5025154"/>
                </a:cubicBezTo>
                <a:cubicBezTo>
                  <a:pt x="866310" y="5023179"/>
                  <a:pt x="525091" y="5016610"/>
                  <a:pt x="302276" y="4795749"/>
                </a:cubicBezTo>
                <a:lnTo>
                  <a:pt x="302958" y="4795228"/>
                </a:lnTo>
                <a:cubicBezTo>
                  <a:pt x="269893" y="4762453"/>
                  <a:pt x="240673" y="4726135"/>
                  <a:pt x="215714" y="4686858"/>
                </a:cubicBezTo>
                <a:cubicBezTo>
                  <a:pt x="37179" y="4405379"/>
                  <a:pt x="83908" y="3985942"/>
                  <a:pt x="297529" y="3752971"/>
                </a:cubicBezTo>
                <a:cubicBezTo>
                  <a:pt x="585181" y="3439442"/>
                  <a:pt x="966965" y="3689936"/>
                  <a:pt x="1431505" y="3365135"/>
                </a:cubicBezTo>
                <a:cubicBezTo>
                  <a:pt x="1675458" y="3194556"/>
                  <a:pt x="1971184" y="2832930"/>
                  <a:pt x="1937587" y="2478917"/>
                </a:cubicBezTo>
                <a:cubicBezTo>
                  <a:pt x="1881332" y="1886418"/>
                  <a:pt x="952691" y="1868869"/>
                  <a:pt x="796634" y="1179326"/>
                </a:cubicBezTo>
                <a:cubicBezTo>
                  <a:pt x="712321" y="804978"/>
                  <a:pt x="879884" y="345043"/>
                  <a:pt x="1168762" y="107990"/>
                </a:cubicBezTo>
                <a:cubicBezTo>
                  <a:pt x="1224164" y="62588"/>
                  <a:pt x="1280383" y="28334"/>
                  <a:pt x="1337047" y="2463"/>
                </a:cubicBezTo>
                <a:close/>
              </a:path>
            </a:pathLst>
          </a:custGeom>
        </p:spPr>
      </p:pic>
      <p:pic>
        <p:nvPicPr>
          <p:cNvPr id="21" name="Content Placeholder 3">
            <a:extLst>
              <a:ext uri="{FF2B5EF4-FFF2-40B4-BE49-F238E27FC236}">
                <a16:creationId xmlns:a16="http://schemas.microsoft.com/office/drawing/2014/main" id="{361BDE08-6E4C-A968-C7A5-3EE609FC4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549" y="3058314"/>
            <a:ext cx="7370090" cy="356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3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B778-593E-DB9B-D05E-AE85FB14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84" y="272828"/>
            <a:ext cx="5369169" cy="1591902"/>
          </a:xfrm>
        </p:spPr>
        <p:txBody>
          <a:bodyPr>
            <a:normAutofit/>
          </a:bodyPr>
          <a:lstStyle/>
          <a:p>
            <a:r>
              <a:rPr lang="en-GB" dirty="0"/>
              <a:t>Exploratory Data Analysis</a:t>
            </a:r>
          </a:p>
        </p:txBody>
      </p:sp>
      <p:sp>
        <p:nvSpPr>
          <p:cNvPr id="52" name="Content Placeholder 29">
            <a:extLst>
              <a:ext uri="{FF2B5EF4-FFF2-40B4-BE49-F238E27FC236}">
                <a16:creationId xmlns:a16="http://schemas.microsoft.com/office/drawing/2014/main" id="{3F099BA5-5DED-249A-160E-B621123CA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anchor="t">
            <a:normAutofit/>
          </a:bodyPr>
          <a:lstStyle/>
          <a:p>
            <a:endParaRPr lang="en-GB"/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53311852-CDA7-B393-DF3B-41A36A8EDE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7" r="-2" b="22308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1" name="Content Placeholder 14">
            <a:extLst>
              <a:ext uri="{FF2B5EF4-FFF2-40B4-BE49-F238E27FC236}">
                <a16:creationId xmlns:a16="http://schemas.microsoft.com/office/drawing/2014/main" id="{B8069C95-8A96-C485-8F1C-0731AE8B7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86" y="2204769"/>
            <a:ext cx="5827552" cy="449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5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Content Placeholder 4" descr="A picture containing tree, outdoor, colorful&#10;&#10;Description automatically generated">
            <a:extLst>
              <a:ext uri="{FF2B5EF4-FFF2-40B4-BE49-F238E27FC236}">
                <a16:creationId xmlns:a16="http://schemas.microsoft.com/office/drawing/2014/main" id="{D5D321F9-D4B1-4DB7-F691-B96ACA7501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1" r="18918" b="-1"/>
          <a:stretch/>
        </p:blipFill>
        <p:spPr>
          <a:xfrm>
            <a:off x="-52346" y="10"/>
            <a:ext cx="5853071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DADD02-D28B-FDEF-1172-600630221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912" y="399626"/>
            <a:ext cx="4115374" cy="6058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DB2229-607E-C131-6CBB-298CB5770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855" y="399626"/>
            <a:ext cx="2267266" cy="50013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B98B55-325F-7597-74EE-983210B5C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3278" y="852127"/>
            <a:ext cx="5258534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0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Content Placeholder 4" descr="A picture containing fungus&#10;&#10;Description automatically generated">
            <a:extLst>
              <a:ext uri="{FF2B5EF4-FFF2-40B4-BE49-F238E27FC236}">
                <a16:creationId xmlns:a16="http://schemas.microsoft.com/office/drawing/2014/main" id="{ADFA5D73-5CA0-8E77-66C7-E72D6F4BF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5" r="17153"/>
          <a:stretch/>
        </p:blipFill>
        <p:spPr>
          <a:xfrm>
            <a:off x="6990724" y="211090"/>
            <a:ext cx="5201276" cy="6646910"/>
          </a:xfrm>
          <a:custGeom>
            <a:avLst/>
            <a:gdLst/>
            <a:ahLst/>
            <a:cxnLst/>
            <a:rect l="l" t="t" r="r" b="b"/>
            <a:pathLst>
              <a:path w="5201276" h="6646910">
                <a:moveTo>
                  <a:pt x="764203" y="685250"/>
                </a:moveTo>
                <a:cubicBezTo>
                  <a:pt x="818649" y="688659"/>
                  <a:pt x="872180" y="700903"/>
                  <a:pt x="922673" y="721515"/>
                </a:cubicBezTo>
                <a:cubicBezTo>
                  <a:pt x="1135698" y="807918"/>
                  <a:pt x="1267587" y="1039231"/>
                  <a:pt x="1237521" y="1273177"/>
                </a:cubicBezTo>
                <a:cubicBezTo>
                  <a:pt x="1193894" y="1615922"/>
                  <a:pt x="852079" y="1820733"/>
                  <a:pt x="542267" y="1690856"/>
                </a:cubicBezTo>
                <a:cubicBezTo>
                  <a:pt x="327228" y="1600813"/>
                  <a:pt x="198127" y="1363456"/>
                  <a:pt x="234703" y="1126951"/>
                </a:cubicBezTo>
                <a:cubicBezTo>
                  <a:pt x="277169" y="852320"/>
                  <a:pt x="512123" y="670215"/>
                  <a:pt x="764203" y="685250"/>
                </a:cubicBezTo>
                <a:close/>
                <a:moveTo>
                  <a:pt x="2784174" y="352577"/>
                </a:moveTo>
                <a:cubicBezTo>
                  <a:pt x="2807825" y="353973"/>
                  <a:pt x="2831088" y="359242"/>
                  <a:pt x="2853064" y="368075"/>
                </a:cubicBezTo>
                <a:cubicBezTo>
                  <a:pt x="2946054" y="405659"/>
                  <a:pt x="3003243" y="506165"/>
                  <a:pt x="2990147" y="608299"/>
                </a:cubicBezTo>
                <a:cubicBezTo>
                  <a:pt x="2971006" y="757470"/>
                  <a:pt x="2822378" y="846585"/>
                  <a:pt x="2687620" y="790095"/>
                </a:cubicBezTo>
                <a:cubicBezTo>
                  <a:pt x="2594010" y="750884"/>
                  <a:pt x="2537829" y="647665"/>
                  <a:pt x="2553792" y="544679"/>
                </a:cubicBezTo>
                <a:cubicBezTo>
                  <a:pt x="2572235" y="425187"/>
                  <a:pt x="2674524" y="345991"/>
                  <a:pt x="2784174" y="352577"/>
                </a:cubicBezTo>
                <a:close/>
                <a:moveTo>
                  <a:pt x="5201276" y="72600"/>
                </a:moveTo>
                <a:lnTo>
                  <a:pt x="5201276" y="6646910"/>
                </a:lnTo>
                <a:lnTo>
                  <a:pt x="2895444" y="6646910"/>
                </a:lnTo>
                <a:lnTo>
                  <a:pt x="2545196" y="6646910"/>
                </a:lnTo>
                <a:lnTo>
                  <a:pt x="2176660" y="6646910"/>
                </a:lnTo>
                <a:lnTo>
                  <a:pt x="1071390" y="6646910"/>
                </a:lnTo>
                <a:lnTo>
                  <a:pt x="1035339" y="6598516"/>
                </a:lnTo>
                <a:cubicBezTo>
                  <a:pt x="830001" y="6260683"/>
                  <a:pt x="1173986" y="5769070"/>
                  <a:pt x="868428" y="5385343"/>
                </a:cubicBezTo>
                <a:cubicBezTo>
                  <a:pt x="677876" y="5146281"/>
                  <a:pt x="475933" y="5253608"/>
                  <a:pt x="262754" y="4965183"/>
                </a:cubicBezTo>
                <a:cubicBezTo>
                  <a:pt x="105136" y="4752005"/>
                  <a:pt x="-25514" y="4556184"/>
                  <a:pt x="38649" y="4272564"/>
                </a:cubicBezTo>
                <a:cubicBezTo>
                  <a:pt x="124509" y="3893242"/>
                  <a:pt x="452762" y="3745236"/>
                  <a:pt x="449354" y="3471378"/>
                </a:cubicBezTo>
                <a:cubicBezTo>
                  <a:pt x="445479" y="3142194"/>
                  <a:pt x="42523" y="3076251"/>
                  <a:pt x="3080" y="2700958"/>
                </a:cubicBezTo>
                <a:cubicBezTo>
                  <a:pt x="-22647" y="2456164"/>
                  <a:pt x="115055" y="2163013"/>
                  <a:pt x="332652" y="2027402"/>
                </a:cubicBezTo>
                <a:cubicBezTo>
                  <a:pt x="733670" y="1777182"/>
                  <a:pt x="1185756" y="2199435"/>
                  <a:pt x="1493242" y="1948439"/>
                </a:cubicBezTo>
                <a:cubicBezTo>
                  <a:pt x="1676897" y="1798492"/>
                  <a:pt x="1706809" y="1492245"/>
                  <a:pt x="1671085" y="1299370"/>
                </a:cubicBezTo>
                <a:cubicBezTo>
                  <a:pt x="1602970" y="932136"/>
                  <a:pt x="1301838" y="872003"/>
                  <a:pt x="1312997" y="592260"/>
                </a:cubicBezTo>
                <a:cubicBezTo>
                  <a:pt x="1321210" y="384349"/>
                  <a:pt x="1497582" y="166056"/>
                  <a:pt x="1715953" y="117624"/>
                </a:cubicBezTo>
                <a:cubicBezTo>
                  <a:pt x="1746484" y="110804"/>
                  <a:pt x="1777667" y="107395"/>
                  <a:pt x="1808943" y="107395"/>
                </a:cubicBezTo>
                <a:cubicBezTo>
                  <a:pt x="2020029" y="107395"/>
                  <a:pt x="2186171" y="262378"/>
                  <a:pt x="2237471" y="310500"/>
                </a:cubicBezTo>
                <a:cubicBezTo>
                  <a:pt x="2480329" y="537317"/>
                  <a:pt x="2288150" y="815280"/>
                  <a:pt x="2485909" y="1155778"/>
                </a:cubicBezTo>
                <a:cubicBezTo>
                  <a:pt x="2516634" y="1206225"/>
                  <a:pt x="2551885" y="1253804"/>
                  <a:pt x="2591220" y="1297896"/>
                </a:cubicBezTo>
                <a:cubicBezTo>
                  <a:pt x="2668711" y="1386005"/>
                  <a:pt x="2813078" y="1370507"/>
                  <a:pt x="2868562" y="1267985"/>
                </a:cubicBezTo>
                <a:cubicBezTo>
                  <a:pt x="2960234" y="1098510"/>
                  <a:pt x="3047877" y="908501"/>
                  <a:pt x="3225565" y="859062"/>
                </a:cubicBezTo>
                <a:cubicBezTo>
                  <a:pt x="3571023" y="762896"/>
                  <a:pt x="3776685" y="1334008"/>
                  <a:pt x="4134696" y="1265738"/>
                </a:cubicBezTo>
                <a:cubicBezTo>
                  <a:pt x="4283325" y="1237377"/>
                  <a:pt x="4369495" y="1115560"/>
                  <a:pt x="4447839" y="964607"/>
                </a:cubicBezTo>
                <a:cubicBezTo>
                  <a:pt x="4469614" y="922528"/>
                  <a:pt x="4490847" y="878203"/>
                  <a:pt x="4512622" y="832871"/>
                </a:cubicBezTo>
                <a:cubicBezTo>
                  <a:pt x="4571477" y="623285"/>
                  <a:pt x="4654776" y="228711"/>
                  <a:pt x="5152490" y="84231"/>
                </a:cubicBezTo>
                <a:close/>
                <a:moveTo>
                  <a:pt x="4034655" y="767"/>
                </a:moveTo>
                <a:cubicBezTo>
                  <a:pt x="4083638" y="3866"/>
                  <a:pt x="4131798" y="14871"/>
                  <a:pt x="4177240" y="33390"/>
                </a:cubicBezTo>
                <a:cubicBezTo>
                  <a:pt x="4368954" y="110882"/>
                  <a:pt x="4487671" y="319025"/>
                  <a:pt x="4460626" y="529879"/>
                </a:cubicBezTo>
                <a:cubicBezTo>
                  <a:pt x="4421028" y="837830"/>
                  <a:pt x="4113774" y="1021795"/>
                  <a:pt x="3834960" y="905558"/>
                </a:cubicBezTo>
                <a:cubicBezTo>
                  <a:pt x="3641231" y="824502"/>
                  <a:pt x="3524994" y="611090"/>
                  <a:pt x="3558160" y="398066"/>
                </a:cubicBezTo>
                <a:cubicBezTo>
                  <a:pt x="3596363" y="150946"/>
                  <a:pt x="3807838" y="-12639"/>
                  <a:pt x="4034655" y="767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C9008-5C53-2B4A-B981-FF81382F8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00" y="2637130"/>
            <a:ext cx="5223775" cy="343243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76B1861-02F0-6FDD-5A53-433BDD330C92}"/>
              </a:ext>
            </a:extLst>
          </p:cNvPr>
          <p:cNvSpPr txBox="1">
            <a:spLocks/>
          </p:cNvSpPr>
          <p:nvPr/>
        </p:nvSpPr>
        <p:spPr>
          <a:xfrm>
            <a:off x="651300" y="558479"/>
            <a:ext cx="4323269" cy="107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68681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0B8FB1-91E9-A043-DC36-D5EC659D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49957"/>
            <a:ext cx="5919373" cy="738435"/>
          </a:xfrm>
        </p:spPr>
        <p:txBody>
          <a:bodyPr>
            <a:normAutofit fontScale="90000"/>
          </a:bodyPr>
          <a:lstStyle/>
          <a:p>
            <a:r>
              <a:rPr lang="en-GB" dirty="0"/>
              <a:t>Data </a:t>
            </a:r>
            <a:r>
              <a:rPr lang="en-GB" dirty="0" err="1"/>
              <a:t>Preprocessing</a:t>
            </a:r>
            <a:endParaRPr lang="en-GB" dirty="0"/>
          </a:p>
        </p:txBody>
      </p:sp>
      <p:pic>
        <p:nvPicPr>
          <p:cNvPr id="6" name="Content Placeholder 5" descr="A picture containing fungus, tree, outdoor, agaric&#10;&#10;Description automatically generated">
            <a:extLst>
              <a:ext uri="{FF2B5EF4-FFF2-40B4-BE49-F238E27FC236}">
                <a16:creationId xmlns:a16="http://schemas.microsoft.com/office/drawing/2014/main" id="{95D015D5-06CA-E663-DC58-BC44414C37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39" r="-1" b="-1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BB36A8-7628-9D71-A695-03ECC835D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76" y="1684137"/>
            <a:ext cx="5557604" cy="32974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4069C5-7DD5-5E20-EBEE-D0FF94549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76" y="5379252"/>
            <a:ext cx="1000265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8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FF830-7B8E-2823-5B18-7BE8B252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074" y="552782"/>
            <a:ext cx="5149326" cy="1643663"/>
          </a:xfrm>
        </p:spPr>
        <p:txBody>
          <a:bodyPr>
            <a:normAutofit/>
          </a:bodyPr>
          <a:lstStyle/>
          <a:p>
            <a:r>
              <a:rPr lang="en-GB" dirty="0"/>
              <a:t>Supervised ML models</a:t>
            </a:r>
          </a:p>
        </p:txBody>
      </p:sp>
      <p:pic>
        <p:nvPicPr>
          <p:cNvPr id="5" name="Content Placeholder 4" descr="A picture containing grass, fungus, agaric&#10;&#10;Description automatically generated">
            <a:extLst>
              <a:ext uri="{FF2B5EF4-FFF2-40B4-BE49-F238E27FC236}">
                <a16:creationId xmlns:a16="http://schemas.microsoft.com/office/drawing/2014/main" id="{6CEA2FB3-E071-8BAD-C123-57F6E1CAD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2"/>
          <a:stretch/>
        </p:blipFill>
        <p:spPr>
          <a:xfrm>
            <a:off x="0" y="-2060"/>
            <a:ext cx="5846580" cy="5421786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382E77-7364-8C2C-D80E-E382F0FCA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6" y="2962985"/>
            <a:ext cx="6359652" cy="1875169"/>
          </a:xfrm>
          <a:prstGeom prst="rect">
            <a:avLst/>
          </a:prstGeom>
        </p:spPr>
      </p:pic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EA386090-F18F-3C54-B4D9-369B8E084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01415"/>
              </p:ext>
            </p:extLst>
          </p:nvPr>
        </p:nvGraphicFramePr>
        <p:xfrm>
          <a:off x="5667374" y="2749227"/>
          <a:ext cx="6521578" cy="294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789">
                  <a:extLst>
                    <a:ext uri="{9D8B030D-6E8A-4147-A177-3AD203B41FA5}">
                      <a16:colId xmlns:a16="http://schemas.microsoft.com/office/drawing/2014/main" val="718397374"/>
                    </a:ext>
                  </a:extLst>
                </a:gridCol>
                <a:gridCol w="3260789">
                  <a:extLst>
                    <a:ext uri="{9D8B030D-6E8A-4147-A177-3AD203B41FA5}">
                      <a16:colId xmlns:a16="http://schemas.microsoft.com/office/drawing/2014/main" val="1917449236"/>
                    </a:ext>
                  </a:extLst>
                </a:gridCol>
              </a:tblGrid>
              <a:tr h="37485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Logistic Regression</a:t>
                      </a:r>
                    </a:p>
                  </a:txBody>
                  <a:tcPr marL="73368" marR="73368" marT="36684" marB="36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Naïve Bayes</a:t>
                      </a:r>
                    </a:p>
                  </a:txBody>
                  <a:tcPr marL="73368" marR="73368" marT="36684" marB="36684"/>
                </a:tc>
                <a:extLst>
                  <a:ext uri="{0D108BD9-81ED-4DB2-BD59-A6C34878D82A}">
                    <a16:rowId xmlns:a16="http://schemas.microsoft.com/office/drawing/2014/main" val="985816775"/>
                  </a:ext>
                </a:extLst>
              </a:tr>
              <a:tr h="2574595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3368" marR="73368" marT="36684" marB="36684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3368" marR="73368" marT="36684" marB="36684"/>
                </a:tc>
                <a:extLst>
                  <a:ext uri="{0D108BD9-81ED-4DB2-BD59-A6C34878D82A}">
                    <a16:rowId xmlns:a16="http://schemas.microsoft.com/office/drawing/2014/main" val="304019378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7DBB625C-BBB0-43D9-6CCE-D7B50D929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648" y="3193409"/>
            <a:ext cx="2695951" cy="23339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F84D7A-41FB-D154-68B8-E15695450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0709" y="3193409"/>
            <a:ext cx="3024146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6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mushroom growing in a forest&#10;&#10;Description automatically generated with medium confidence">
            <a:extLst>
              <a:ext uri="{FF2B5EF4-FFF2-40B4-BE49-F238E27FC236}">
                <a16:creationId xmlns:a16="http://schemas.microsoft.com/office/drawing/2014/main" id="{47A2877C-7822-AA7E-D8A4-66D412584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1742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389C36E1-2D95-402F-A472-3E6699BE2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35775" cy="6730860"/>
          </a:xfrm>
          <a:custGeom>
            <a:avLst/>
            <a:gdLst>
              <a:gd name="connsiteX0" fmla="*/ 1016151 w 5835775"/>
              <a:gd name="connsiteY0" fmla="*/ 6072484 h 6730860"/>
              <a:gd name="connsiteX1" fmla="*/ 1082018 w 5835775"/>
              <a:gd name="connsiteY1" fmla="*/ 6083111 h 6730860"/>
              <a:gd name="connsiteX2" fmla="*/ 1315484 w 5835775"/>
              <a:gd name="connsiteY2" fmla="*/ 6486206 h 6730860"/>
              <a:gd name="connsiteX3" fmla="*/ 912386 w 5835775"/>
              <a:gd name="connsiteY3" fmla="*/ 6719672 h 6730860"/>
              <a:gd name="connsiteX4" fmla="*/ 678923 w 5835775"/>
              <a:gd name="connsiteY4" fmla="*/ 6316576 h 6730860"/>
              <a:gd name="connsiteX5" fmla="*/ 1016151 w 5835775"/>
              <a:gd name="connsiteY5" fmla="*/ 6072484 h 6730860"/>
              <a:gd name="connsiteX6" fmla="*/ 4968517 w 5835775"/>
              <a:gd name="connsiteY6" fmla="*/ 3411427 h 6730860"/>
              <a:gd name="connsiteX7" fmla="*/ 5079176 w 5835775"/>
              <a:gd name="connsiteY7" fmla="*/ 3429280 h 6730860"/>
              <a:gd name="connsiteX8" fmla="*/ 5471396 w 5835775"/>
              <a:gd name="connsiteY8" fmla="*/ 4106482 h 6730860"/>
              <a:gd name="connsiteX9" fmla="*/ 4794194 w 5835775"/>
              <a:gd name="connsiteY9" fmla="*/ 4498704 h 6730860"/>
              <a:gd name="connsiteX10" fmla="*/ 4401974 w 5835775"/>
              <a:gd name="connsiteY10" fmla="*/ 3821503 h 6730860"/>
              <a:gd name="connsiteX11" fmla="*/ 4968517 w 5835775"/>
              <a:gd name="connsiteY11" fmla="*/ 3411427 h 6730860"/>
              <a:gd name="connsiteX12" fmla="*/ 4362805 w 5835775"/>
              <a:gd name="connsiteY12" fmla="*/ 855055 h 6730860"/>
              <a:gd name="connsiteX13" fmla="*/ 4428674 w 5835775"/>
              <a:gd name="connsiteY13" fmla="*/ 865682 h 6730860"/>
              <a:gd name="connsiteX14" fmla="*/ 4662139 w 5835775"/>
              <a:gd name="connsiteY14" fmla="*/ 1268778 h 6730860"/>
              <a:gd name="connsiteX15" fmla="*/ 4259044 w 5835775"/>
              <a:gd name="connsiteY15" fmla="*/ 1502244 h 6730860"/>
              <a:gd name="connsiteX16" fmla="*/ 4025578 w 5835775"/>
              <a:gd name="connsiteY16" fmla="*/ 1099146 h 6730860"/>
              <a:gd name="connsiteX17" fmla="*/ 4362805 w 5835775"/>
              <a:gd name="connsiteY17" fmla="*/ 855055 h 6730860"/>
              <a:gd name="connsiteX18" fmla="*/ 0 w 5835775"/>
              <a:gd name="connsiteY18" fmla="*/ 0 h 6730860"/>
              <a:gd name="connsiteX19" fmla="*/ 3267758 w 5835775"/>
              <a:gd name="connsiteY19" fmla="*/ 0 h 6730860"/>
              <a:gd name="connsiteX20" fmla="*/ 3305063 w 5835775"/>
              <a:gd name="connsiteY20" fmla="*/ 63726 h 6730860"/>
              <a:gd name="connsiteX21" fmla="*/ 3406985 w 5835775"/>
              <a:gd name="connsiteY21" fmla="*/ 462295 h 6730860"/>
              <a:gd name="connsiteX22" fmla="*/ 2970594 w 5835775"/>
              <a:gd name="connsiteY22" fmla="*/ 1557974 h 6730860"/>
              <a:gd name="connsiteX23" fmla="*/ 3515337 w 5835775"/>
              <a:gd name="connsiteY23" fmla="*/ 2066142 h 6730860"/>
              <a:gd name="connsiteX24" fmla="*/ 4650938 w 5835775"/>
              <a:gd name="connsiteY24" fmla="*/ 2132151 h 6730860"/>
              <a:gd name="connsiteX25" fmla="*/ 4897972 w 5835775"/>
              <a:gd name="connsiteY25" fmla="*/ 2795603 h 6730860"/>
              <a:gd name="connsiteX26" fmla="*/ 4062979 w 5835775"/>
              <a:gd name="connsiteY26" fmla="*/ 3417553 h 6730860"/>
              <a:gd name="connsiteX27" fmla="*/ 3501188 w 5835775"/>
              <a:gd name="connsiteY27" fmla="*/ 3937791 h 6730860"/>
              <a:gd name="connsiteX28" fmla="*/ 4449937 w 5835775"/>
              <a:gd name="connsiteY28" fmla="*/ 4695499 h 6730860"/>
              <a:gd name="connsiteX29" fmla="*/ 5440291 w 5835775"/>
              <a:gd name="connsiteY29" fmla="*/ 4956658 h 6730860"/>
              <a:gd name="connsiteX30" fmla="*/ 5762821 w 5835775"/>
              <a:gd name="connsiteY30" fmla="*/ 6073049 h 6730860"/>
              <a:gd name="connsiteX31" fmla="*/ 4438972 w 5835775"/>
              <a:gd name="connsiteY31" fmla="*/ 6432286 h 6730860"/>
              <a:gd name="connsiteX32" fmla="*/ 3687617 w 5835775"/>
              <a:gd name="connsiteY32" fmla="*/ 5512601 h 6730860"/>
              <a:gd name="connsiteX33" fmla="*/ 3137471 w 5835775"/>
              <a:gd name="connsiteY33" fmla="*/ 5228621 h 6730860"/>
              <a:gd name="connsiteX34" fmla="*/ 2219026 w 5835775"/>
              <a:gd name="connsiteY34" fmla="*/ 6103852 h 6730860"/>
              <a:gd name="connsiteX35" fmla="*/ 962609 w 5835775"/>
              <a:gd name="connsiteY35" fmla="*/ 5594024 h 6730860"/>
              <a:gd name="connsiteX36" fmla="*/ 9468 w 5835775"/>
              <a:gd name="connsiteY36" fmla="*/ 6709780 h 6730860"/>
              <a:gd name="connsiteX37" fmla="*/ 0 w 5835775"/>
              <a:gd name="connsiteY37" fmla="*/ 6715849 h 67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835775" h="6730860">
                <a:moveTo>
                  <a:pt x="1016151" y="6072484"/>
                </a:moveTo>
                <a:cubicBezTo>
                  <a:pt x="1037999" y="6073765"/>
                  <a:pt x="1060047" y="6077256"/>
                  <a:pt x="1082018" y="6083111"/>
                </a:cubicBezTo>
                <a:cubicBezTo>
                  <a:pt x="1257801" y="6129954"/>
                  <a:pt x="1362328" y="6310424"/>
                  <a:pt x="1315484" y="6486206"/>
                </a:cubicBezTo>
                <a:cubicBezTo>
                  <a:pt x="1268642" y="6661989"/>
                  <a:pt x="1088168" y="6766515"/>
                  <a:pt x="912386" y="6719672"/>
                </a:cubicBezTo>
                <a:cubicBezTo>
                  <a:pt x="736607" y="6672830"/>
                  <a:pt x="632080" y="6492357"/>
                  <a:pt x="678923" y="6316576"/>
                </a:cubicBezTo>
                <a:cubicBezTo>
                  <a:pt x="719910" y="6162766"/>
                  <a:pt x="863206" y="6063513"/>
                  <a:pt x="1016151" y="6072484"/>
                </a:cubicBezTo>
                <a:close/>
                <a:moveTo>
                  <a:pt x="4968517" y="3411427"/>
                </a:moveTo>
                <a:cubicBezTo>
                  <a:pt x="5005224" y="3413581"/>
                  <a:pt x="5042261" y="3419444"/>
                  <a:pt x="5079176" y="3429280"/>
                </a:cubicBezTo>
                <a:cubicBezTo>
                  <a:pt x="5374488" y="3507975"/>
                  <a:pt x="5550091" y="3811170"/>
                  <a:pt x="5471396" y="4106482"/>
                </a:cubicBezTo>
                <a:cubicBezTo>
                  <a:pt x="5392701" y="4401796"/>
                  <a:pt x="5089508" y="4577399"/>
                  <a:pt x="4794194" y="4498704"/>
                </a:cubicBezTo>
                <a:cubicBezTo>
                  <a:pt x="4498880" y="4420008"/>
                  <a:pt x="4323277" y="4116815"/>
                  <a:pt x="4401974" y="3821503"/>
                </a:cubicBezTo>
                <a:cubicBezTo>
                  <a:pt x="4470833" y="3563104"/>
                  <a:pt x="4711571" y="3396357"/>
                  <a:pt x="4968517" y="3411427"/>
                </a:cubicBezTo>
                <a:close/>
                <a:moveTo>
                  <a:pt x="4362805" y="855055"/>
                </a:moveTo>
                <a:cubicBezTo>
                  <a:pt x="4384656" y="856336"/>
                  <a:pt x="4406701" y="859827"/>
                  <a:pt x="4428674" y="865682"/>
                </a:cubicBezTo>
                <a:cubicBezTo>
                  <a:pt x="4604455" y="912524"/>
                  <a:pt x="4708982" y="1092997"/>
                  <a:pt x="4662139" y="1268778"/>
                </a:cubicBezTo>
                <a:cubicBezTo>
                  <a:pt x="4615296" y="1444559"/>
                  <a:pt x="4434824" y="1549086"/>
                  <a:pt x="4259044" y="1502244"/>
                </a:cubicBezTo>
                <a:cubicBezTo>
                  <a:pt x="4083261" y="1455402"/>
                  <a:pt x="3978736" y="1274928"/>
                  <a:pt x="4025578" y="1099146"/>
                </a:cubicBezTo>
                <a:cubicBezTo>
                  <a:pt x="4066564" y="945337"/>
                  <a:pt x="4209864" y="846084"/>
                  <a:pt x="4362805" y="855055"/>
                </a:cubicBezTo>
                <a:close/>
                <a:moveTo>
                  <a:pt x="0" y="0"/>
                </a:moveTo>
                <a:lnTo>
                  <a:pt x="3267758" y="0"/>
                </a:lnTo>
                <a:lnTo>
                  <a:pt x="3305063" y="63726"/>
                </a:lnTo>
                <a:cubicBezTo>
                  <a:pt x="3369183" y="191635"/>
                  <a:pt x="3406589" y="329370"/>
                  <a:pt x="3406985" y="462295"/>
                </a:cubicBezTo>
                <a:cubicBezTo>
                  <a:pt x="3408485" y="962453"/>
                  <a:pt x="2891543" y="1144904"/>
                  <a:pt x="2970594" y="1557974"/>
                </a:cubicBezTo>
                <a:cubicBezTo>
                  <a:pt x="3032280" y="1880398"/>
                  <a:pt x="3449119" y="2040925"/>
                  <a:pt x="3515337" y="2066142"/>
                </a:cubicBezTo>
                <a:cubicBezTo>
                  <a:pt x="4015284" y="2256630"/>
                  <a:pt x="4332227" y="1913363"/>
                  <a:pt x="4650938" y="2132151"/>
                </a:cubicBezTo>
                <a:cubicBezTo>
                  <a:pt x="4853731" y="2271360"/>
                  <a:pt x="4965324" y="2574996"/>
                  <a:pt x="4897972" y="2795603"/>
                </a:cubicBezTo>
                <a:cubicBezTo>
                  <a:pt x="4830989" y="3014971"/>
                  <a:pt x="4662056" y="3104561"/>
                  <a:pt x="4062979" y="3417553"/>
                </a:cubicBezTo>
                <a:cubicBezTo>
                  <a:pt x="3838920" y="3534602"/>
                  <a:pt x="3512702" y="3705038"/>
                  <a:pt x="3501188" y="3937791"/>
                </a:cubicBezTo>
                <a:cubicBezTo>
                  <a:pt x="3482029" y="4324932"/>
                  <a:pt x="4394257" y="4674655"/>
                  <a:pt x="4449937" y="4695499"/>
                </a:cubicBezTo>
                <a:cubicBezTo>
                  <a:pt x="4884270" y="4858160"/>
                  <a:pt x="5186431" y="4793445"/>
                  <a:pt x="5440291" y="4956658"/>
                </a:cubicBezTo>
                <a:cubicBezTo>
                  <a:pt x="5797237" y="5186171"/>
                  <a:pt x="5933047" y="5687465"/>
                  <a:pt x="5762821" y="6073049"/>
                </a:cubicBezTo>
                <a:cubicBezTo>
                  <a:pt x="5566196" y="6518425"/>
                  <a:pt x="4842241" y="6698608"/>
                  <a:pt x="4438972" y="6432286"/>
                </a:cubicBezTo>
                <a:cubicBezTo>
                  <a:pt x="4148514" y="6240453"/>
                  <a:pt x="4125510" y="5878795"/>
                  <a:pt x="3687617" y="5512601"/>
                </a:cubicBezTo>
                <a:cubicBezTo>
                  <a:pt x="3487248" y="5345038"/>
                  <a:pt x="3330804" y="5214736"/>
                  <a:pt x="3137471" y="5228621"/>
                </a:cubicBezTo>
                <a:cubicBezTo>
                  <a:pt x="2702082" y="5259873"/>
                  <a:pt x="2676865" y="5988253"/>
                  <a:pt x="2219026" y="6103852"/>
                </a:cubicBezTo>
                <a:cubicBezTo>
                  <a:pt x="1741606" y="6224379"/>
                  <a:pt x="1457366" y="5508411"/>
                  <a:pt x="962609" y="5594024"/>
                </a:cubicBezTo>
                <a:cubicBezTo>
                  <a:pt x="494464" y="5675021"/>
                  <a:pt x="474925" y="6363960"/>
                  <a:pt x="9468" y="6709780"/>
                </a:cubicBezTo>
                <a:lnTo>
                  <a:pt x="0" y="67158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B2B9D-97DA-73D3-89FB-B7AA07D2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20" y="663960"/>
            <a:ext cx="2987417" cy="32281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134026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ree, fungus, outdoor, dark&#10;&#10;Description automatically generated">
            <a:extLst>
              <a:ext uri="{FF2B5EF4-FFF2-40B4-BE49-F238E27FC236}">
                <a16:creationId xmlns:a16="http://schemas.microsoft.com/office/drawing/2014/main" id="{6ADA2893-39D8-B0E8-784E-D791724AF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1" r="-1" b="208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20433D-DA59-5C64-D771-39B1174F8FE2}"/>
              </a:ext>
            </a:extLst>
          </p:cNvPr>
          <p:cNvSpPr/>
          <p:nvPr/>
        </p:nvSpPr>
        <p:spPr>
          <a:xfrm>
            <a:off x="-3049" y="0"/>
            <a:ext cx="12188952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FB7577-4861-9DA7-61D7-D3C28F77CB31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6091427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10507C-2216-8B64-479D-F216E9D33E4B}"/>
              </a:ext>
            </a:extLst>
          </p:cNvPr>
          <p:cNvSpPr txBox="1"/>
          <p:nvPr/>
        </p:nvSpPr>
        <p:spPr>
          <a:xfrm>
            <a:off x="703181" y="232968"/>
            <a:ext cx="4685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Logistic Regression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884BA7-6438-D69A-11C4-87C9CAFA8D22}"/>
              </a:ext>
            </a:extLst>
          </p:cNvPr>
          <p:cNvSpPr txBox="1"/>
          <p:nvPr/>
        </p:nvSpPr>
        <p:spPr>
          <a:xfrm>
            <a:off x="7626873" y="232968"/>
            <a:ext cx="3023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Naïve Bayes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66A55439-28E9-B029-EAD6-FF9F91A6E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267612"/>
              </p:ext>
            </p:extLst>
          </p:nvPr>
        </p:nvGraphicFramePr>
        <p:xfrm>
          <a:off x="1085340" y="1325215"/>
          <a:ext cx="3920745" cy="12165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378">
                  <a:extLst>
                    <a:ext uri="{9D8B030D-6E8A-4147-A177-3AD203B41FA5}">
                      <a16:colId xmlns:a16="http://schemas.microsoft.com/office/drawing/2014/main" val="172911845"/>
                    </a:ext>
                  </a:extLst>
                </a:gridCol>
                <a:gridCol w="1041789">
                  <a:extLst>
                    <a:ext uri="{9D8B030D-6E8A-4147-A177-3AD203B41FA5}">
                      <a16:colId xmlns:a16="http://schemas.microsoft.com/office/drawing/2014/main" val="1696705433"/>
                    </a:ext>
                  </a:extLst>
                </a:gridCol>
                <a:gridCol w="1041789">
                  <a:extLst>
                    <a:ext uri="{9D8B030D-6E8A-4147-A177-3AD203B41FA5}">
                      <a16:colId xmlns:a16="http://schemas.microsoft.com/office/drawing/2014/main" val="722225832"/>
                    </a:ext>
                  </a:extLst>
                </a:gridCol>
                <a:gridCol w="1041789">
                  <a:extLst>
                    <a:ext uri="{9D8B030D-6E8A-4147-A177-3AD203B41FA5}">
                      <a16:colId xmlns:a16="http://schemas.microsoft.com/office/drawing/2014/main" val="25121780"/>
                    </a:ext>
                  </a:extLst>
                </a:gridCol>
              </a:tblGrid>
              <a:tr h="243318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59996" marR="59996" marT="29998" marB="299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Precision</a:t>
                      </a:r>
                    </a:p>
                  </a:txBody>
                  <a:tcPr marL="59996" marR="59996" marT="29998" marB="299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Recall</a:t>
                      </a:r>
                    </a:p>
                  </a:txBody>
                  <a:tcPr marL="59996" marR="59996" marT="29998" marB="299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F1-score</a:t>
                      </a:r>
                    </a:p>
                  </a:txBody>
                  <a:tcPr marL="59996" marR="59996" marT="29998" marB="29998"/>
                </a:tc>
                <a:extLst>
                  <a:ext uri="{0D108BD9-81ED-4DB2-BD59-A6C34878D82A}">
                    <a16:rowId xmlns:a16="http://schemas.microsoft.com/office/drawing/2014/main" val="1204036460"/>
                  </a:ext>
                </a:extLst>
              </a:tr>
              <a:tr h="243318">
                <a:tc>
                  <a:txBody>
                    <a:bodyPr/>
                    <a:lstStyle/>
                    <a:p>
                      <a:r>
                        <a:rPr lang="en-GB" sz="1200" b="1" dirty="0"/>
                        <a:t>0</a:t>
                      </a:r>
                    </a:p>
                  </a:txBody>
                  <a:tcPr marL="59996" marR="59996" marT="29998" marB="2999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1.00</a:t>
                      </a:r>
                    </a:p>
                  </a:txBody>
                  <a:tcPr marL="59996" marR="59996" marT="29998" marB="2999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1.00</a:t>
                      </a:r>
                    </a:p>
                  </a:txBody>
                  <a:tcPr marL="59996" marR="59996" marT="29998" marB="2999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1.00</a:t>
                      </a:r>
                    </a:p>
                  </a:txBody>
                  <a:tcPr marL="59996" marR="59996" marT="29998" marB="29998"/>
                </a:tc>
                <a:extLst>
                  <a:ext uri="{0D108BD9-81ED-4DB2-BD59-A6C34878D82A}">
                    <a16:rowId xmlns:a16="http://schemas.microsoft.com/office/drawing/2014/main" val="2507111448"/>
                  </a:ext>
                </a:extLst>
              </a:tr>
              <a:tr h="243318">
                <a:tc>
                  <a:txBody>
                    <a:bodyPr/>
                    <a:lstStyle/>
                    <a:p>
                      <a:r>
                        <a:rPr lang="en-GB" sz="1200" b="1" dirty="0"/>
                        <a:t>1</a:t>
                      </a:r>
                    </a:p>
                  </a:txBody>
                  <a:tcPr marL="59996" marR="59996" marT="29998" marB="299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1.00</a:t>
                      </a:r>
                    </a:p>
                  </a:txBody>
                  <a:tcPr marL="59996" marR="59996" marT="29998" marB="299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1.00</a:t>
                      </a:r>
                    </a:p>
                  </a:txBody>
                  <a:tcPr marL="59996" marR="59996" marT="29998" marB="299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1.00</a:t>
                      </a:r>
                    </a:p>
                  </a:txBody>
                  <a:tcPr marL="59996" marR="59996" marT="29998" marB="29998"/>
                </a:tc>
                <a:extLst>
                  <a:ext uri="{0D108BD9-81ED-4DB2-BD59-A6C34878D82A}">
                    <a16:rowId xmlns:a16="http://schemas.microsoft.com/office/drawing/2014/main" val="4229405012"/>
                  </a:ext>
                </a:extLst>
              </a:tr>
              <a:tr h="243318">
                <a:tc>
                  <a:txBody>
                    <a:bodyPr/>
                    <a:lstStyle/>
                    <a:p>
                      <a:endParaRPr lang="en-GB" sz="1200" b="1" dirty="0"/>
                    </a:p>
                  </a:txBody>
                  <a:tcPr marL="59996" marR="59996" marT="29998" marB="299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/>
                    </a:p>
                  </a:txBody>
                  <a:tcPr marL="59996" marR="59996" marT="29998" marB="299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/>
                    </a:p>
                  </a:txBody>
                  <a:tcPr marL="59996" marR="59996" marT="29998" marB="299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/>
                    </a:p>
                  </a:txBody>
                  <a:tcPr marL="59996" marR="59996" marT="29998" marB="29998"/>
                </a:tc>
                <a:extLst>
                  <a:ext uri="{0D108BD9-81ED-4DB2-BD59-A6C34878D82A}">
                    <a16:rowId xmlns:a16="http://schemas.microsoft.com/office/drawing/2014/main" val="270677726"/>
                  </a:ext>
                </a:extLst>
              </a:tr>
              <a:tr h="243318">
                <a:tc>
                  <a:txBody>
                    <a:bodyPr/>
                    <a:lstStyle/>
                    <a:p>
                      <a:r>
                        <a:rPr lang="en-GB" sz="1200" dirty="0"/>
                        <a:t>accuracy</a:t>
                      </a:r>
                    </a:p>
                  </a:txBody>
                  <a:tcPr marL="59996" marR="59996" marT="29998" marB="29998"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59996" marR="59996" marT="29998" marB="2999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59996" marR="59996" marT="29998" marB="2999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 marL="59996" marR="59996" marT="29998" marB="29998"/>
                </a:tc>
                <a:extLst>
                  <a:ext uri="{0D108BD9-81ED-4DB2-BD59-A6C34878D82A}">
                    <a16:rowId xmlns:a16="http://schemas.microsoft.com/office/drawing/2014/main" val="4085915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06AFD3F-695D-C5DC-BA6A-ABCD99E79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98417"/>
              </p:ext>
            </p:extLst>
          </p:nvPr>
        </p:nvGraphicFramePr>
        <p:xfrm>
          <a:off x="7185915" y="1325215"/>
          <a:ext cx="3920745" cy="12165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5378">
                  <a:extLst>
                    <a:ext uri="{9D8B030D-6E8A-4147-A177-3AD203B41FA5}">
                      <a16:colId xmlns:a16="http://schemas.microsoft.com/office/drawing/2014/main" val="172911845"/>
                    </a:ext>
                  </a:extLst>
                </a:gridCol>
                <a:gridCol w="1041789">
                  <a:extLst>
                    <a:ext uri="{9D8B030D-6E8A-4147-A177-3AD203B41FA5}">
                      <a16:colId xmlns:a16="http://schemas.microsoft.com/office/drawing/2014/main" val="1696705433"/>
                    </a:ext>
                  </a:extLst>
                </a:gridCol>
                <a:gridCol w="1041789">
                  <a:extLst>
                    <a:ext uri="{9D8B030D-6E8A-4147-A177-3AD203B41FA5}">
                      <a16:colId xmlns:a16="http://schemas.microsoft.com/office/drawing/2014/main" val="722225832"/>
                    </a:ext>
                  </a:extLst>
                </a:gridCol>
                <a:gridCol w="1041789">
                  <a:extLst>
                    <a:ext uri="{9D8B030D-6E8A-4147-A177-3AD203B41FA5}">
                      <a16:colId xmlns:a16="http://schemas.microsoft.com/office/drawing/2014/main" val="25121780"/>
                    </a:ext>
                  </a:extLst>
                </a:gridCol>
              </a:tblGrid>
              <a:tr h="243318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59996" marR="59996" marT="29998" marB="299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Precision</a:t>
                      </a:r>
                    </a:p>
                  </a:txBody>
                  <a:tcPr marL="59996" marR="59996" marT="29998" marB="299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Recall</a:t>
                      </a:r>
                    </a:p>
                  </a:txBody>
                  <a:tcPr marL="59996" marR="59996" marT="29998" marB="299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F1-score</a:t>
                      </a:r>
                    </a:p>
                  </a:txBody>
                  <a:tcPr marL="59996" marR="59996" marT="29998" marB="29998"/>
                </a:tc>
                <a:extLst>
                  <a:ext uri="{0D108BD9-81ED-4DB2-BD59-A6C34878D82A}">
                    <a16:rowId xmlns:a16="http://schemas.microsoft.com/office/drawing/2014/main" val="1204036460"/>
                  </a:ext>
                </a:extLst>
              </a:tr>
              <a:tr h="243318">
                <a:tc>
                  <a:txBody>
                    <a:bodyPr/>
                    <a:lstStyle/>
                    <a:p>
                      <a:r>
                        <a:rPr lang="en-GB" sz="1200" b="1" dirty="0"/>
                        <a:t>0</a:t>
                      </a:r>
                    </a:p>
                  </a:txBody>
                  <a:tcPr marL="59996" marR="59996" marT="29998" marB="2999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1.00</a:t>
                      </a:r>
                    </a:p>
                  </a:txBody>
                  <a:tcPr marL="59996" marR="59996" marT="29998" marB="2999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0.89</a:t>
                      </a:r>
                    </a:p>
                  </a:txBody>
                  <a:tcPr marL="59996" marR="59996" marT="29998" marB="2999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0.94</a:t>
                      </a:r>
                    </a:p>
                  </a:txBody>
                  <a:tcPr marL="59996" marR="59996" marT="29998" marB="29998"/>
                </a:tc>
                <a:extLst>
                  <a:ext uri="{0D108BD9-81ED-4DB2-BD59-A6C34878D82A}">
                    <a16:rowId xmlns:a16="http://schemas.microsoft.com/office/drawing/2014/main" val="2507111448"/>
                  </a:ext>
                </a:extLst>
              </a:tr>
              <a:tr h="243318">
                <a:tc>
                  <a:txBody>
                    <a:bodyPr/>
                    <a:lstStyle/>
                    <a:p>
                      <a:r>
                        <a:rPr lang="en-GB" sz="1200" b="1" dirty="0"/>
                        <a:t>1</a:t>
                      </a:r>
                    </a:p>
                  </a:txBody>
                  <a:tcPr marL="59996" marR="59996" marT="29998" marB="299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0.89</a:t>
                      </a:r>
                    </a:p>
                  </a:txBody>
                  <a:tcPr marL="59996" marR="59996" marT="29998" marB="299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1.00</a:t>
                      </a:r>
                    </a:p>
                  </a:txBody>
                  <a:tcPr marL="59996" marR="59996" marT="29998" marB="299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0.94</a:t>
                      </a:r>
                    </a:p>
                  </a:txBody>
                  <a:tcPr marL="59996" marR="59996" marT="29998" marB="29998"/>
                </a:tc>
                <a:extLst>
                  <a:ext uri="{0D108BD9-81ED-4DB2-BD59-A6C34878D82A}">
                    <a16:rowId xmlns:a16="http://schemas.microsoft.com/office/drawing/2014/main" val="4229405012"/>
                  </a:ext>
                </a:extLst>
              </a:tr>
              <a:tr h="243318">
                <a:tc>
                  <a:txBody>
                    <a:bodyPr/>
                    <a:lstStyle/>
                    <a:p>
                      <a:endParaRPr lang="en-GB" sz="1200" b="1" dirty="0"/>
                    </a:p>
                  </a:txBody>
                  <a:tcPr marL="59996" marR="59996" marT="29998" marB="299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/>
                    </a:p>
                  </a:txBody>
                  <a:tcPr marL="59996" marR="59996" marT="29998" marB="299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/>
                    </a:p>
                  </a:txBody>
                  <a:tcPr marL="59996" marR="59996" marT="29998" marB="299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/>
                    </a:p>
                  </a:txBody>
                  <a:tcPr marL="59996" marR="59996" marT="29998" marB="29998"/>
                </a:tc>
                <a:extLst>
                  <a:ext uri="{0D108BD9-81ED-4DB2-BD59-A6C34878D82A}">
                    <a16:rowId xmlns:a16="http://schemas.microsoft.com/office/drawing/2014/main" val="270677726"/>
                  </a:ext>
                </a:extLst>
              </a:tr>
              <a:tr h="243318">
                <a:tc>
                  <a:txBody>
                    <a:bodyPr/>
                    <a:lstStyle/>
                    <a:p>
                      <a:r>
                        <a:rPr lang="en-GB" sz="1200" dirty="0"/>
                        <a:t>accuracy</a:t>
                      </a:r>
                    </a:p>
                  </a:txBody>
                  <a:tcPr marL="59996" marR="59996" marT="29998" marB="29998"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59996" marR="59996" marT="29998" marB="29998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59996" marR="59996" marT="29998" marB="29998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0.94</a:t>
                      </a:r>
                    </a:p>
                  </a:txBody>
                  <a:tcPr marL="59996" marR="59996" marT="29998" marB="29998"/>
                </a:tc>
                <a:extLst>
                  <a:ext uri="{0D108BD9-81ED-4DB2-BD59-A6C34878D82A}">
                    <a16:rowId xmlns:a16="http://schemas.microsoft.com/office/drawing/2014/main" val="40859151"/>
                  </a:ext>
                </a:extLst>
              </a:tr>
            </a:tbl>
          </a:graphicData>
        </a:graphic>
      </p:graphicFrame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5D1F1EF5-B354-E7AA-5C9D-5C8F9DB02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503516"/>
              </p:ext>
            </p:extLst>
          </p:nvPr>
        </p:nvGraphicFramePr>
        <p:xfrm>
          <a:off x="1085340" y="2821212"/>
          <a:ext cx="1441521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4599">
                  <a:extLst>
                    <a:ext uri="{9D8B030D-6E8A-4147-A177-3AD203B41FA5}">
                      <a16:colId xmlns:a16="http://schemas.microsoft.com/office/drawing/2014/main" val="2820158332"/>
                    </a:ext>
                  </a:extLst>
                </a:gridCol>
                <a:gridCol w="716922">
                  <a:extLst>
                    <a:ext uri="{9D8B030D-6E8A-4147-A177-3AD203B41FA5}">
                      <a16:colId xmlns:a16="http://schemas.microsoft.com/office/drawing/2014/main" val="3843010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486135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CA8469B-64DC-8B86-00F3-FED6D3B27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527696"/>
              </p:ext>
            </p:extLst>
          </p:nvPr>
        </p:nvGraphicFramePr>
        <p:xfrm>
          <a:off x="7176769" y="2821212"/>
          <a:ext cx="19101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4599">
                  <a:extLst>
                    <a:ext uri="{9D8B030D-6E8A-4147-A177-3AD203B41FA5}">
                      <a16:colId xmlns:a16="http://schemas.microsoft.com/office/drawing/2014/main" val="2820158332"/>
                    </a:ext>
                  </a:extLst>
                </a:gridCol>
                <a:gridCol w="1185505">
                  <a:extLst>
                    <a:ext uri="{9D8B030D-6E8A-4147-A177-3AD203B41FA5}">
                      <a16:colId xmlns:a16="http://schemas.microsoft.com/office/drawing/2014/main" val="3843010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0.943262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486135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B4CF4152-9FA8-3054-3448-79BC59819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488" y="3779067"/>
            <a:ext cx="2382407" cy="19118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EA39728-03E7-31B2-AB56-5CFB0C319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51" y="3582446"/>
            <a:ext cx="2138363" cy="23050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EABEA4F-8923-2F97-F753-83E911BAB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553" y="3581270"/>
            <a:ext cx="2138363" cy="23050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316B9B7-33EF-5D08-7792-D4264F532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2125" y="3779067"/>
            <a:ext cx="2382407" cy="191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6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269</Words>
  <Application>Microsoft Office PowerPoint</Application>
  <PresentationFormat>Widescreen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Calibri</vt:lpstr>
      <vt:lpstr>Consolas</vt:lpstr>
      <vt:lpstr>Posterama</vt:lpstr>
      <vt:lpstr>SplashVTI</vt:lpstr>
      <vt:lpstr>Poisonous mushrooms</vt:lpstr>
      <vt:lpstr>Libraries &amp; loading dataset</vt:lpstr>
      <vt:lpstr>Exploratory Data Analysis</vt:lpstr>
      <vt:lpstr>PowerPoint Presentation</vt:lpstr>
      <vt:lpstr>PowerPoint Presentation</vt:lpstr>
      <vt:lpstr>Data Preprocessing</vt:lpstr>
      <vt:lpstr>Supervised ML models</vt:lpstr>
      <vt:lpstr>Evaluation Metrics</vt:lpstr>
      <vt:lpstr>PowerPoint Presentation</vt:lpstr>
      <vt:lpstr>Thanks so Mush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Poisonous mushrooms</dc:title>
  <dc:creator>Pablo Nevado Busto</dc:creator>
  <cp:lastModifiedBy>Pablo Nevado Busto</cp:lastModifiedBy>
  <cp:revision>5</cp:revision>
  <dcterms:created xsi:type="dcterms:W3CDTF">2023-03-03T11:46:44Z</dcterms:created>
  <dcterms:modified xsi:type="dcterms:W3CDTF">2023-03-03T15:20:05Z</dcterms:modified>
</cp:coreProperties>
</file>