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70.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49"/>
  </p:notesMasterIdLst>
  <p:handoutMasterIdLst>
    <p:handoutMasterId r:id="rId150"/>
  </p:handoutMasterIdLst>
  <p:sldIdLst>
    <p:sldId id="256" r:id="rId5"/>
    <p:sldId id="258" r:id="rId6"/>
    <p:sldId id="375" r:id="rId7"/>
    <p:sldId id="382" r:id="rId8"/>
    <p:sldId id="376" r:id="rId9"/>
    <p:sldId id="377" r:id="rId10"/>
    <p:sldId id="262" r:id="rId11"/>
    <p:sldId id="263" r:id="rId12"/>
    <p:sldId id="378" r:id="rId13"/>
    <p:sldId id="264" r:id="rId14"/>
    <p:sldId id="265" r:id="rId15"/>
    <p:sldId id="266" r:id="rId16"/>
    <p:sldId id="267" r:id="rId17"/>
    <p:sldId id="328" r:id="rId18"/>
    <p:sldId id="379" r:id="rId19"/>
    <p:sldId id="380" r:id="rId20"/>
    <p:sldId id="269" r:id="rId21"/>
    <p:sldId id="270" r:id="rId22"/>
    <p:sldId id="370" r:id="rId23"/>
    <p:sldId id="381" r:id="rId24"/>
    <p:sldId id="271" r:id="rId25"/>
    <p:sldId id="272" r:id="rId26"/>
    <p:sldId id="273" r:id="rId27"/>
    <p:sldId id="274" r:id="rId28"/>
    <p:sldId id="276" r:id="rId29"/>
    <p:sldId id="277" r:id="rId30"/>
    <p:sldId id="278" r:id="rId31"/>
    <p:sldId id="279" r:id="rId32"/>
    <p:sldId id="280" r:id="rId33"/>
    <p:sldId id="281" r:id="rId34"/>
    <p:sldId id="282" r:id="rId35"/>
    <p:sldId id="283" r:id="rId36"/>
    <p:sldId id="284" r:id="rId37"/>
    <p:sldId id="285" r:id="rId38"/>
    <p:sldId id="301" r:id="rId39"/>
    <p:sldId id="302" r:id="rId40"/>
    <p:sldId id="329" r:id="rId41"/>
    <p:sldId id="303" r:id="rId42"/>
    <p:sldId id="304" r:id="rId43"/>
    <p:sldId id="305" r:id="rId44"/>
    <p:sldId id="322" r:id="rId45"/>
    <p:sldId id="323" r:id="rId46"/>
    <p:sldId id="324" r:id="rId47"/>
    <p:sldId id="325" r:id="rId48"/>
    <p:sldId id="326" r:id="rId49"/>
    <p:sldId id="327" r:id="rId50"/>
    <p:sldId id="371" r:id="rId51"/>
    <p:sldId id="340" r:id="rId52"/>
    <p:sldId id="341" r:id="rId53"/>
    <p:sldId id="331" r:id="rId54"/>
    <p:sldId id="342" r:id="rId55"/>
    <p:sldId id="343" r:id="rId56"/>
    <p:sldId id="344" r:id="rId57"/>
    <p:sldId id="345" r:id="rId58"/>
    <p:sldId id="346" r:id="rId59"/>
    <p:sldId id="347" r:id="rId60"/>
    <p:sldId id="348" r:id="rId61"/>
    <p:sldId id="349" r:id="rId62"/>
    <p:sldId id="350" r:id="rId63"/>
    <p:sldId id="351" r:id="rId64"/>
    <p:sldId id="352" r:id="rId65"/>
    <p:sldId id="353" r:id="rId66"/>
    <p:sldId id="354" r:id="rId67"/>
    <p:sldId id="355" r:id="rId68"/>
    <p:sldId id="356" r:id="rId69"/>
    <p:sldId id="357" r:id="rId70"/>
    <p:sldId id="358" r:id="rId71"/>
    <p:sldId id="359" r:id="rId72"/>
    <p:sldId id="360" r:id="rId73"/>
    <p:sldId id="361" r:id="rId74"/>
    <p:sldId id="362" r:id="rId75"/>
    <p:sldId id="363" r:id="rId76"/>
    <p:sldId id="364" r:id="rId77"/>
    <p:sldId id="383" r:id="rId78"/>
    <p:sldId id="384" r:id="rId79"/>
    <p:sldId id="385" r:id="rId80"/>
    <p:sldId id="386" r:id="rId81"/>
    <p:sldId id="387" r:id="rId82"/>
    <p:sldId id="388" r:id="rId83"/>
    <p:sldId id="389" r:id="rId84"/>
    <p:sldId id="390" r:id="rId85"/>
    <p:sldId id="391" r:id="rId86"/>
    <p:sldId id="392" r:id="rId87"/>
    <p:sldId id="393" r:id="rId88"/>
    <p:sldId id="394" r:id="rId89"/>
    <p:sldId id="395" r:id="rId90"/>
    <p:sldId id="396" r:id="rId91"/>
    <p:sldId id="397" r:id="rId92"/>
    <p:sldId id="398" r:id="rId93"/>
    <p:sldId id="399" r:id="rId94"/>
    <p:sldId id="400" r:id="rId95"/>
    <p:sldId id="401" r:id="rId96"/>
    <p:sldId id="402" r:id="rId97"/>
    <p:sldId id="403" r:id="rId98"/>
    <p:sldId id="404" r:id="rId99"/>
    <p:sldId id="405" r:id="rId100"/>
    <p:sldId id="406" r:id="rId101"/>
    <p:sldId id="407" r:id="rId102"/>
    <p:sldId id="408" r:id="rId103"/>
    <p:sldId id="409" r:id="rId104"/>
    <p:sldId id="410" r:id="rId105"/>
    <p:sldId id="411" r:id="rId106"/>
    <p:sldId id="412" r:id="rId107"/>
    <p:sldId id="413" r:id="rId108"/>
    <p:sldId id="414" r:id="rId109"/>
    <p:sldId id="415" r:id="rId110"/>
    <p:sldId id="416" r:id="rId111"/>
    <p:sldId id="417" r:id="rId112"/>
    <p:sldId id="418" r:id="rId113"/>
    <p:sldId id="419" r:id="rId114"/>
    <p:sldId id="420" r:id="rId115"/>
    <p:sldId id="421" r:id="rId116"/>
    <p:sldId id="422" r:id="rId117"/>
    <p:sldId id="423" r:id="rId118"/>
    <p:sldId id="424" r:id="rId119"/>
    <p:sldId id="425" r:id="rId120"/>
    <p:sldId id="426" r:id="rId121"/>
    <p:sldId id="427" r:id="rId122"/>
    <p:sldId id="428" r:id="rId123"/>
    <p:sldId id="429" r:id="rId124"/>
    <p:sldId id="430" r:id="rId125"/>
    <p:sldId id="431" r:id="rId126"/>
    <p:sldId id="432" r:id="rId127"/>
    <p:sldId id="433" r:id="rId128"/>
    <p:sldId id="434" r:id="rId129"/>
    <p:sldId id="435" r:id="rId130"/>
    <p:sldId id="436" r:id="rId131"/>
    <p:sldId id="437" r:id="rId132"/>
    <p:sldId id="438" r:id="rId133"/>
    <p:sldId id="439" r:id="rId134"/>
    <p:sldId id="440" r:id="rId135"/>
    <p:sldId id="441" r:id="rId136"/>
    <p:sldId id="442" r:id="rId137"/>
    <p:sldId id="443" r:id="rId138"/>
    <p:sldId id="444" r:id="rId139"/>
    <p:sldId id="445" r:id="rId140"/>
    <p:sldId id="446" r:id="rId141"/>
    <p:sldId id="447" r:id="rId142"/>
    <p:sldId id="448" r:id="rId143"/>
    <p:sldId id="449" r:id="rId144"/>
    <p:sldId id="450" r:id="rId145"/>
    <p:sldId id="451" r:id="rId146"/>
    <p:sldId id="452" r:id="rId147"/>
    <p:sldId id="453" r:id="rId148"/>
  </p:sldIdLst>
  <p:sldSz cx="12192000" cy="6858000"/>
  <p:notesSz cx="6858000" cy="9144000"/>
  <p:custDataLst>
    <p:tags r:id="rId15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6A9304-DFB5-E64B-AB01-473268E93077}" v="23" dt="2022-03-06T10:34:29.6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317" autoAdjust="0"/>
    <p:restoredTop sz="95782" autoAdjust="0"/>
  </p:normalViewPr>
  <p:slideViewPr>
    <p:cSldViewPr snapToGrid="0">
      <p:cViewPr varScale="1">
        <p:scale>
          <a:sx n="122" d="100"/>
          <a:sy n="122" d="100"/>
        </p:scale>
        <p:origin x="376" y="20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103" d="100"/>
          <a:sy n="103" d="100"/>
        </p:scale>
        <p:origin x="4614" y="114"/>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149" Type="http://schemas.openxmlformats.org/officeDocument/2006/relationships/notesMaster" Target="notesMasters/notesMaster1.xml"/><Relationship Id="rId5" Type="http://schemas.openxmlformats.org/officeDocument/2006/relationships/slide" Target="slides/slide1.xml"/><Relationship Id="rId95" Type="http://schemas.openxmlformats.org/officeDocument/2006/relationships/slide" Target="slides/slide91.xml"/><Relationship Id="rId22" Type="http://schemas.openxmlformats.org/officeDocument/2006/relationships/slide" Target="slides/slide18.xml"/><Relationship Id="rId43" Type="http://schemas.openxmlformats.org/officeDocument/2006/relationships/slide" Target="slides/slide39.xml"/><Relationship Id="rId64" Type="http://schemas.openxmlformats.org/officeDocument/2006/relationships/slide" Target="slides/slide60.xml"/><Relationship Id="rId118" Type="http://schemas.openxmlformats.org/officeDocument/2006/relationships/slide" Target="slides/slide114.xml"/><Relationship Id="rId139" Type="http://schemas.openxmlformats.org/officeDocument/2006/relationships/slide" Target="slides/slide135.xml"/><Relationship Id="rId80" Type="http://schemas.openxmlformats.org/officeDocument/2006/relationships/slide" Target="slides/slide76.xml"/><Relationship Id="rId85" Type="http://schemas.openxmlformats.org/officeDocument/2006/relationships/slide" Target="slides/slide81.xml"/><Relationship Id="rId150" Type="http://schemas.openxmlformats.org/officeDocument/2006/relationships/handoutMaster" Target="handoutMasters/handoutMaster1.xml"/><Relationship Id="rId155" Type="http://schemas.openxmlformats.org/officeDocument/2006/relationships/tableStyles" Target="tableStyles.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40" Type="http://schemas.openxmlformats.org/officeDocument/2006/relationships/slide" Target="slides/slide136.xml"/><Relationship Id="rId145" Type="http://schemas.openxmlformats.org/officeDocument/2006/relationships/slide" Target="slides/slide141.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51" Type="http://schemas.openxmlformats.org/officeDocument/2006/relationships/tags" Target="tags/tag1.xml"/><Relationship Id="rId156" Type="http://schemas.microsoft.com/office/2016/11/relationships/changesInfo" Target="changesInfos/changesInfo1.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microsoft.com/office/2015/10/relationships/revisionInfo" Target="revisionInfo.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presProps" Target="presProps.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viewProps" Target="viewProps.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openxmlformats.org/officeDocument/2006/relationships/slide" Target="slides/slide144.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54" Type="http://schemas.openxmlformats.org/officeDocument/2006/relationships/theme" Target="theme/theme1.xml"/><Relationship Id="rId16" Type="http://schemas.openxmlformats.org/officeDocument/2006/relationships/slide" Target="slides/slide12.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slide" Target="slides/slide140.xml"/><Relationship Id="rId90" Type="http://schemas.openxmlformats.org/officeDocument/2006/relationships/slide" Target="slides/slide86.xml"/><Relationship Id="rId27" Type="http://schemas.openxmlformats.org/officeDocument/2006/relationships/slide" Target="slides/slide23.xml"/><Relationship Id="rId48" Type="http://schemas.openxmlformats.org/officeDocument/2006/relationships/slide" Target="slides/slide44.xml"/><Relationship Id="rId69" Type="http://schemas.openxmlformats.org/officeDocument/2006/relationships/slide" Target="slides/slide65.xml"/><Relationship Id="rId113" Type="http://schemas.openxmlformats.org/officeDocument/2006/relationships/slide" Target="slides/slide109.xml"/><Relationship Id="rId134" Type="http://schemas.openxmlformats.org/officeDocument/2006/relationships/slide" Target="slides/slide13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ctor Grimblatt" userId="6ca3bb0c-6d00-4146-9c1d-f6f27484e917" providerId="ADAL" clId="{566A9304-DFB5-E64B-AB01-473268E93077}"/>
    <pc:docChg chg="modSld">
      <pc:chgData name="Victor Grimblatt" userId="6ca3bb0c-6d00-4146-9c1d-f6f27484e917" providerId="ADAL" clId="{566A9304-DFB5-E64B-AB01-473268E93077}" dt="2022-03-06T21:48:16.333" v="3" actId="20577"/>
      <pc:docMkLst>
        <pc:docMk/>
      </pc:docMkLst>
      <pc:sldChg chg="modSp mod">
        <pc:chgData name="Victor Grimblatt" userId="6ca3bb0c-6d00-4146-9c1d-f6f27484e917" providerId="ADAL" clId="{566A9304-DFB5-E64B-AB01-473268E93077}" dt="2022-03-06T21:48:16.333" v="3" actId="20577"/>
        <pc:sldMkLst>
          <pc:docMk/>
          <pc:sldMk cId="2006985083" sldId="256"/>
        </pc:sldMkLst>
        <pc:spChg chg="mod">
          <ac:chgData name="Victor Grimblatt" userId="6ca3bb0c-6d00-4146-9c1d-f6f27484e917" providerId="ADAL" clId="{566A9304-DFB5-E64B-AB01-473268E93077}" dt="2022-03-06T21:48:16.333" v="3" actId="20577"/>
          <ac:spMkLst>
            <pc:docMk/>
            <pc:sldMk cId="2006985083" sldId="256"/>
            <ac:spMk id="8" creationId="{E412E608-D607-1F40-BAFF-FCA4A27B870D}"/>
          </ac:spMkLst>
        </pc:spChg>
        <pc:spChg chg="mod">
          <ac:chgData name="Victor Grimblatt" userId="6ca3bb0c-6d00-4146-9c1d-f6f27484e917" providerId="ADAL" clId="{566A9304-DFB5-E64B-AB01-473268E93077}" dt="2022-03-06T14:25:31.477" v="0" actId="20577"/>
          <ac:spMkLst>
            <pc:docMk/>
            <pc:sldMk cId="2006985083" sldId="256"/>
            <ac:spMk id="9" creationId="{DCAF88DF-33F8-D346-A37D-1CC800C50A7F}"/>
          </ac:spMkLst>
        </pc:spChg>
      </pc:sldChg>
      <pc:sldChg chg="mod modShow">
        <pc:chgData name="Victor Grimblatt" userId="6ca3bb0c-6d00-4146-9c1d-f6f27484e917" providerId="ADAL" clId="{566A9304-DFB5-E64B-AB01-473268E93077}" dt="2022-03-06T14:25:41.868" v="1" actId="729"/>
        <pc:sldMkLst>
          <pc:docMk/>
          <pc:sldMk cId="4087491972" sldId="258"/>
        </pc:sldMkLst>
      </pc:sldChg>
      <pc:sldChg chg="modSp mod">
        <pc:chgData name="Victor Grimblatt" userId="6ca3bb0c-6d00-4146-9c1d-f6f27484e917" providerId="ADAL" clId="{566A9304-DFB5-E64B-AB01-473268E93077}" dt="2022-03-06T14:26:39.435" v="2" actId="20577"/>
        <pc:sldMkLst>
          <pc:docMk/>
          <pc:sldMk cId="2928177175" sldId="328"/>
        </pc:sldMkLst>
        <pc:spChg chg="mod">
          <ac:chgData name="Victor Grimblatt" userId="6ca3bb0c-6d00-4146-9c1d-f6f27484e917" providerId="ADAL" clId="{566A9304-DFB5-E64B-AB01-473268E93077}" dt="2022-03-06T14:26:39.435" v="2" actId="20577"/>
          <ac:spMkLst>
            <pc:docMk/>
            <pc:sldMk cId="2928177175" sldId="328"/>
            <ac:spMk id="3"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085FF1-A65F-4676-8033-3BA7F9650CF4}" type="doc">
      <dgm:prSet loTypeId="urn:microsoft.com/office/officeart/2005/8/layout/chevron2" loCatId="list" qsTypeId="urn:microsoft.com/office/officeart/2005/8/quickstyle/simple1" qsCatId="simple" csTypeId="urn:microsoft.com/office/officeart/2005/8/colors/accent1_2" csCatId="accent1"/>
      <dgm:spPr/>
      <dgm:t>
        <a:bodyPr/>
        <a:lstStyle/>
        <a:p>
          <a:endParaRPr lang="en-US"/>
        </a:p>
      </dgm:t>
    </dgm:pt>
    <dgm:pt modelId="{39C92755-C46E-4FD2-8F0D-C6BFC9E9A0CB}">
      <dgm:prSet/>
      <dgm:spPr/>
      <dgm:t>
        <a:bodyPr/>
        <a:lstStyle/>
        <a:p>
          <a:pPr rtl="0"/>
          <a:r>
            <a:rPr lang="en-US"/>
            <a:t>1984:</a:t>
          </a:r>
        </a:p>
      </dgm:t>
    </dgm:pt>
    <dgm:pt modelId="{16D5A7D8-32E8-4EFB-8596-FEFB1A02E577}" type="parTrans" cxnId="{46AF8F3E-2AE3-4A11-AE8A-5C19736ED73C}">
      <dgm:prSet/>
      <dgm:spPr/>
      <dgm:t>
        <a:bodyPr/>
        <a:lstStyle/>
        <a:p>
          <a:endParaRPr lang="en-US"/>
        </a:p>
      </dgm:t>
    </dgm:pt>
    <dgm:pt modelId="{CD82C14A-0862-4F84-B39B-82A5FCA832E6}" type="sibTrans" cxnId="{46AF8F3E-2AE3-4A11-AE8A-5C19736ED73C}">
      <dgm:prSet/>
      <dgm:spPr/>
      <dgm:t>
        <a:bodyPr/>
        <a:lstStyle/>
        <a:p>
          <a:endParaRPr lang="en-US"/>
        </a:p>
      </dgm:t>
    </dgm:pt>
    <dgm:pt modelId="{BE6E82BC-4EB4-4736-80D7-CD3402D0BA77}">
      <dgm:prSet/>
      <dgm:spPr/>
      <dgm:t>
        <a:bodyPr/>
        <a:lstStyle/>
        <a:p>
          <a:pPr rtl="0"/>
          <a:r>
            <a:rPr lang="en-US" dirty="0"/>
            <a:t>Verilog was developed by Gateway Design Automation as a proprietary language for logic simulation. </a:t>
          </a:r>
        </a:p>
      </dgm:t>
    </dgm:pt>
    <dgm:pt modelId="{53298AF2-1D8D-4450-A967-D9BCEE982B25}" type="parTrans" cxnId="{50ED97D9-57E8-406B-A64C-57B085A04169}">
      <dgm:prSet/>
      <dgm:spPr/>
      <dgm:t>
        <a:bodyPr/>
        <a:lstStyle/>
        <a:p>
          <a:endParaRPr lang="en-US"/>
        </a:p>
      </dgm:t>
    </dgm:pt>
    <dgm:pt modelId="{39245E8B-AD19-430F-BAF5-747159EEB939}" type="sibTrans" cxnId="{50ED97D9-57E8-406B-A64C-57B085A04169}">
      <dgm:prSet/>
      <dgm:spPr/>
      <dgm:t>
        <a:bodyPr/>
        <a:lstStyle/>
        <a:p>
          <a:endParaRPr lang="en-US"/>
        </a:p>
      </dgm:t>
    </dgm:pt>
    <dgm:pt modelId="{D0CFF3D7-CA51-49F2-99EA-33CD52601EA4}">
      <dgm:prSet/>
      <dgm:spPr/>
      <dgm:t>
        <a:bodyPr/>
        <a:lstStyle/>
        <a:p>
          <a:pPr rtl="0"/>
          <a:r>
            <a:rPr lang="en-US"/>
            <a:t>1989: </a:t>
          </a:r>
        </a:p>
      </dgm:t>
    </dgm:pt>
    <dgm:pt modelId="{2C6D6A05-8BE9-47E0-AB49-798F09C7A25A}" type="parTrans" cxnId="{C6585B90-DDA1-4FDD-B20F-0A8FDD21E662}">
      <dgm:prSet/>
      <dgm:spPr/>
      <dgm:t>
        <a:bodyPr/>
        <a:lstStyle/>
        <a:p>
          <a:endParaRPr lang="en-US"/>
        </a:p>
      </dgm:t>
    </dgm:pt>
    <dgm:pt modelId="{7311CE32-3927-4985-A9D5-280B2E83FAC1}" type="sibTrans" cxnId="{C6585B90-DDA1-4FDD-B20F-0A8FDD21E662}">
      <dgm:prSet/>
      <dgm:spPr/>
      <dgm:t>
        <a:bodyPr/>
        <a:lstStyle/>
        <a:p>
          <a:endParaRPr lang="en-US"/>
        </a:p>
      </dgm:t>
    </dgm:pt>
    <dgm:pt modelId="{B81CC306-7185-4918-B7AA-2C517F2F45E3}">
      <dgm:prSet/>
      <dgm:spPr/>
      <dgm:t>
        <a:bodyPr/>
        <a:lstStyle/>
        <a:p>
          <a:pPr rtl="0"/>
          <a:r>
            <a:rPr lang="en-US"/>
            <a:t>Gateway was acquired by Cadence</a:t>
          </a:r>
        </a:p>
      </dgm:t>
    </dgm:pt>
    <dgm:pt modelId="{EDA4980C-366D-4D37-89A5-0FF4422124D7}" type="parTrans" cxnId="{18585563-B6F7-44DA-A9B9-629FCC58AEA0}">
      <dgm:prSet/>
      <dgm:spPr/>
      <dgm:t>
        <a:bodyPr/>
        <a:lstStyle/>
        <a:p>
          <a:endParaRPr lang="en-US"/>
        </a:p>
      </dgm:t>
    </dgm:pt>
    <dgm:pt modelId="{FE43E1E2-139F-47F1-988F-380193980ACA}" type="sibTrans" cxnId="{18585563-B6F7-44DA-A9B9-629FCC58AEA0}">
      <dgm:prSet/>
      <dgm:spPr/>
      <dgm:t>
        <a:bodyPr/>
        <a:lstStyle/>
        <a:p>
          <a:endParaRPr lang="en-US"/>
        </a:p>
      </dgm:t>
    </dgm:pt>
    <dgm:pt modelId="{751C9C74-DE19-4ED5-8FFA-3FA8F3EAFC2E}">
      <dgm:prSet/>
      <dgm:spPr/>
      <dgm:t>
        <a:bodyPr/>
        <a:lstStyle/>
        <a:p>
          <a:pPr rtl="0"/>
          <a:r>
            <a:rPr lang="en-US"/>
            <a:t>1990: </a:t>
          </a:r>
        </a:p>
      </dgm:t>
    </dgm:pt>
    <dgm:pt modelId="{4E797881-8B27-4243-A2D9-E4BF28608361}" type="parTrans" cxnId="{ED1A6A43-F086-4C2D-9EEF-18F2475E2C91}">
      <dgm:prSet/>
      <dgm:spPr/>
      <dgm:t>
        <a:bodyPr/>
        <a:lstStyle/>
        <a:p>
          <a:endParaRPr lang="en-US"/>
        </a:p>
      </dgm:t>
    </dgm:pt>
    <dgm:pt modelId="{4C264E0B-7E7D-4792-B405-643BBD317634}" type="sibTrans" cxnId="{ED1A6A43-F086-4C2D-9EEF-18F2475E2C91}">
      <dgm:prSet/>
      <dgm:spPr/>
      <dgm:t>
        <a:bodyPr/>
        <a:lstStyle/>
        <a:p>
          <a:endParaRPr lang="en-US"/>
        </a:p>
      </dgm:t>
    </dgm:pt>
    <dgm:pt modelId="{15B7F479-BC88-42F9-B707-6D457793F930}">
      <dgm:prSet/>
      <dgm:spPr/>
      <dgm:t>
        <a:bodyPr/>
        <a:lstStyle/>
        <a:p>
          <a:pPr rtl="0"/>
          <a:r>
            <a:rPr lang="en-US"/>
            <a:t>Verilog was made an open standard under the control of Open Verilog International. </a:t>
          </a:r>
        </a:p>
      </dgm:t>
    </dgm:pt>
    <dgm:pt modelId="{C36E15D6-A1CB-4A7B-BCE8-E7AFD73E9137}" type="parTrans" cxnId="{44E32A7D-DE96-4868-8B85-5980439DEE3E}">
      <dgm:prSet/>
      <dgm:spPr/>
      <dgm:t>
        <a:bodyPr/>
        <a:lstStyle/>
        <a:p>
          <a:endParaRPr lang="en-US"/>
        </a:p>
      </dgm:t>
    </dgm:pt>
    <dgm:pt modelId="{F8C46184-F583-4376-89ED-1C6A4DF28F91}" type="sibTrans" cxnId="{44E32A7D-DE96-4868-8B85-5980439DEE3E}">
      <dgm:prSet/>
      <dgm:spPr/>
      <dgm:t>
        <a:bodyPr/>
        <a:lstStyle/>
        <a:p>
          <a:endParaRPr lang="en-US"/>
        </a:p>
      </dgm:t>
    </dgm:pt>
    <dgm:pt modelId="{97C27D4D-5F1C-48AE-ACAF-5368EACFC141}">
      <dgm:prSet/>
      <dgm:spPr/>
      <dgm:t>
        <a:bodyPr/>
        <a:lstStyle/>
        <a:p>
          <a:pPr rtl="0"/>
          <a:r>
            <a:rPr lang="en-US"/>
            <a:t>1995:</a:t>
          </a:r>
        </a:p>
      </dgm:t>
    </dgm:pt>
    <dgm:pt modelId="{E80FD57E-DD73-447B-8366-0BA5A817701D}" type="parTrans" cxnId="{A4B5DC91-7732-4F19-B32C-A60B9212A77E}">
      <dgm:prSet/>
      <dgm:spPr/>
      <dgm:t>
        <a:bodyPr/>
        <a:lstStyle/>
        <a:p>
          <a:endParaRPr lang="en-US"/>
        </a:p>
      </dgm:t>
    </dgm:pt>
    <dgm:pt modelId="{F0AEBCB0-316B-4C82-A70B-18331A6E0001}" type="sibTrans" cxnId="{A4B5DC91-7732-4F19-B32C-A60B9212A77E}">
      <dgm:prSet/>
      <dgm:spPr/>
      <dgm:t>
        <a:bodyPr/>
        <a:lstStyle/>
        <a:p>
          <a:endParaRPr lang="en-US"/>
        </a:p>
      </dgm:t>
    </dgm:pt>
    <dgm:pt modelId="{6FDF10F0-FBA4-482A-BCFF-F9D72D877EA6}">
      <dgm:prSet/>
      <dgm:spPr/>
      <dgm:t>
        <a:bodyPr/>
        <a:lstStyle/>
        <a:p>
          <a:pPr rtl="0"/>
          <a:r>
            <a:rPr lang="en-US"/>
            <a:t>The language became an IEEE standard (IEEE STD 1364) and was updated in 2001 and 2005.</a:t>
          </a:r>
        </a:p>
      </dgm:t>
    </dgm:pt>
    <dgm:pt modelId="{5B32191A-8142-4953-89EF-949212D50C61}" type="parTrans" cxnId="{CEC5CE7B-7957-4BD2-A086-582248F214E4}">
      <dgm:prSet/>
      <dgm:spPr/>
      <dgm:t>
        <a:bodyPr/>
        <a:lstStyle/>
        <a:p>
          <a:endParaRPr lang="en-US"/>
        </a:p>
      </dgm:t>
    </dgm:pt>
    <dgm:pt modelId="{1E88546B-EDD4-41FB-9F81-020E6E2911BD}" type="sibTrans" cxnId="{CEC5CE7B-7957-4BD2-A086-582248F214E4}">
      <dgm:prSet/>
      <dgm:spPr/>
      <dgm:t>
        <a:bodyPr/>
        <a:lstStyle/>
        <a:p>
          <a:endParaRPr lang="en-US"/>
        </a:p>
      </dgm:t>
    </dgm:pt>
    <dgm:pt modelId="{F27AF2C3-C299-43FA-8451-74B076BC4AF4}" type="pres">
      <dgm:prSet presAssocID="{E4085FF1-A65F-4676-8033-3BA7F9650CF4}" presName="linearFlow" presStyleCnt="0">
        <dgm:presLayoutVars>
          <dgm:dir/>
          <dgm:animLvl val="lvl"/>
          <dgm:resizeHandles val="exact"/>
        </dgm:presLayoutVars>
      </dgm:prSet>
      <dgm:spPr/>
    </dgm:pt>
    <dgm:pt modelId="{AADC0E06-FAF3-49DF-BDDD-1A37B2EA1CAD}" type="pres">
      <dgm:prSet presAssocID="{39C92755-C46E-4FD2-8F0D-C6BFC9E9A0CB}" presName="composite" presStyleCnt="0"/>
      <dgm:spPr/>
    </dgm:pt>
    <dgm:pt modelId="{3910E7DB-AB2A-469B-B72C-A8CDE4DC5C33}" type="pres">
      <dgm:prSet presAssocID="{39C92755-C46E-4FD2-8F0D-C6BFC9E9A0CB}" presName="parentText" presStyleLbl="alignNode1" presStyleIdx="0" presStyleCnt="4">
        <dgm:presLayoutVars>
          <dgm:chMax val="1"/>
          <dgm:bulletEnabled val="1"/>
        </dgm:presLayoutVars>
      </dgm:prSet>
      <dgm:spPr/>
    </dgm:pt>
    <dgm:pt modelId="{DBBBBCCC-0CAC-4F5C-8C1C-2DC1A9CB2C7A}" type="pres">
      <dgm:prSet presAssocID="{39C92755-C46E-4FD2-8F0D-C6BFC9E9A0CB}" presName="descendantText" presStyleLbl="alignAcc1" presStyleIdx="0" presStyleCnt="4">
        <dgm:presLayoutVars>
          <dgm:bulletEnabled val="1"/>
        </dgm:presLayoutVars>
      </dgm:prSet>
      <dgm:spPr/>
    </dgm:pt>
    <dgm:pt modelId="{57440751-D9A3-4830-A881-7D1D805BFA6D}" type="pres">
      <dgm:prSet presAssocID="{CD82C14A-0862-4F84-B39B-82A5FCA832E6}" presName="sp" presStyleCnt="0"/>
      <dgm:spPr/>
    </dgm:pt>
    <dgm:pt modelId="{BC1E5A98-D8CA-433B-9D75-00EC507AAA2D}" type="pres">
      <dgm:prSet presAssocID="{D0CFF3D7-CA51-49F2-99EA-33CD52601EA4}" presName="composite" presStyleCnt="0"/>
      <dgm:spPr/>
    </dgm:pt>
    <dgm:pt modelId="{80376EE0-00C5-4C15-9F0E-9C1254385A4C}" type="pres">
      <dgm:prSet presAssocID="{D0CFF3D7-CA51-49F2-99EA-33CD52601EA4}" presName="parentText" presStyleLbl="alignNode1" presStyleIdx="1" presStyleCnt="4">
        <dgm:presLayoutVars>
          <dgm:chMax val="1"/>
          <dgm:bulletEnabled val="1"/>
        </dgm:presLayoutVars>
      </dgm:prSet>
      <dgm:spPr/>
    </dgm:pt>
    <dgm:pt modelId="{9A13A7E6-3A8B-4014-BD02-84621821DFFF}" type="pres">
      <dgm:prSet presAssocID="{D0CFF3D7-CA51-49F2-99EA-33CD52601EA4}" presName="descendantText" presStyleLbl="alignAcc1" presStyleIdx="1" presStyleCnt="4">
        <dgm:presLayoutVars>
          <dgm:bulletEnabled val="1"/>
        </dgm:presLayoutVars>
      </dgm:prSet>
      <dgm:spPr/>
    </dgm:pt>
    <dgm:pt modelId="{89746939-E4A0-4FB0-924E-3257DA99BDD6}" type="pres">
      <dgm:prSet presAssocID="{7311CE32-3927-4985-A9D5-280B2E83FAC1}" presName="sp" presStyleCnt="0"/>
      <dgm:spPr/>
    </dgm:pt>
    <dgm:pt modelId="{BAE539CB-CEBE-43AF-B731-273508B495D1}" type="pres">
      <dgm:prSet presAssocID="{751C9C74-DE19-4ED5-8FFA-3FA8F3EAFC2E}" presName="composite" presStyleCnt="0"/>
      <dgm:spPr/>
    </dgm:pt>
    <dgm:pt modelId="{279783EC-289F-4FF0-8A73-56D8B40C98B9}" type="pres">
      <dgm:prSet presAssocID="{751C9C74-DE19-4ED5-8FFA-3FA8F3EAFC2E}" presName="parentText" presStyleLbl="alignNode1" presStyleIdx="2" presStyleCnt="4">
        <dgm:presLayoutVars>
          <dgm:chMax val="1"/>
          <dgm:bulletEnabled val="1"/>
        </dgm:presLayoutVars>
      </dgm:prSet>
      <dgm:spPr/>
    </dgm:pt>
    <dgm:pt modelId="{DF76EB7D-6F38-4811-B285-720C8AFC24E9}" type="pres">
      <dgm:prSet presAssocID="{751C9C74-DE19-4ED5-8FFA-3FA8F3EAFC2E}" presName="descendantText" presStyleLbl="alignAcc1" presStyleIdx="2" presStyleCnt="4">
        <dgm:presLayoutVars>
          <dgm:bulletEnabled val="1"/>
        </dgm:presLayoutVars>
      </dgm:prSet>
      <dgm:spPr/>
    </dgm:pt>
    <dgm:pt modelId="{DC221FEC-4F4F-4728-8E27-9A353B9AB5C2}" type="pres">
      <dgm:prSet presAssocID="{4C264E0B-7E7D-4792-B405-643BBD317634}" presName="sp" presStyleCnt="0"/>
      <dgm:spPr/>
    </dgm:pt>
    <dgm:pt modelId="{DE18492F-CDFC-4B05-88B2-E57597D0F44A}" type="pres">
      <dgm:prSet presAssocID="{97C27D4D-5F1C-48AE-ACAF-5368EACFC141}" presName="composite" presStyleCnt="0"/>
      <dgm:spPr/>
    </dgm:pt>
    <dgm:pt modelId="{4524B8E0-4CCD-4C72-9E71-78306FACFAF1}" type="pres">
      <dgm:prSet presAssocID="{97C27D4D-5F1C-48AE-ACAF-5368EACFC141}" presName="parentText" presStyleLbl="alignNode1" presStyleIdx="3" presStyleCnt="4">
        <dgm:presLayoutVars>
          <dgm:chMax val="1"/>
          <dgm:bulletEnabled val="1"/>
        </dgm:presLayoutVars>
      </dgm:prSet>
      <dgm:spPr/>
    </dgm:pt>
    <dgm:pt modelId="{9FD15410-C225-4C12-AB10-C9D0B9017FE0}" type="pres">
      <dgm:prSet presAssocID="{97C27D4D-5F1C-48AE-ACAF-5368EACFC141}" presName="descendantText" presStyleLbl="alignAcc1" presStyleIdx="3" presStyleCnt="4">
        <dgm:presLayoutVars>
          <dgm:bulletEnabled val="1"/>
        </dgm:presLayoutVars>
      </dgm:prSet>
      <dgm:spPr/>
    </dgm:pt>
  </dgm:ptLst>
  <dgm:cxnLst>
    <dgm:cxn modelId="{5B811D03-AB08-4189-B8BD-42AB6ABBD91C}" type="presOf" srcId="{6FDF10F0-FBA4-482A-BCFF-F9D72D877EA6}" destId="{9FD15410-C225-4C12-AB10-C9D0B9017FE0}" srcOrd="0" destOrd="0" presId="urn:microsoft.com/office/officeart/2005/8/layout/chevron2"/>
    <dgm:cxn modelId="{A5796E13-A772-4839-A7AC-C334C57B4808}" type="presOf" srcId="{E4085FF1-A65F-4676-8033-3BA7F9650CF4}" destId="{F27AF2C3-C299-43FA-8451-74B076BC4AF4}" srcOrd="0" destOrd="0" presId="urn:microsoft.com/office/officeart/2005/8/layout/chevron2"/>
    <dgm:cxn modelId="{46AF8F3E-2AE3-4A11-AE8A-5C19736ED73C}" srcId="{E4085FF1-A65F-4676-8033-3BA7F9650CF4}" destId="{39C92755-C46E-4FD2-8F0D-C6BFC9E9A0CB}" srcOrd="0" destOrd="0" parTransId="{16D5A7D8-32E8-4EFB-8596-FEFB1A02E577}" sibTransId="{CD82C14A-0862-4F84-B39B-82A5FCA832E6}"/>
    <dgm:cxn modelId="{ED1A6A43-F086-4C2D-9EEF-18F2475E2C91}" srcId="{E4085FF1-A65F-4676-8033-3BA7F9650CF4}" destId="{751C9C74-DE19-4ED5-8FFA-3FA8F3EAFC2E}" srcOrd="2" destOrd="0" parTransId="{4E797881-8B27-4243-A2D9-E4BF28608361}" sibTransId="{4C264E0B-7E7D-4792-B405-643BBD317634}"/>
    <dgm:cxn modelId="{29711160-BDE6-4832-8A72-7D59FC6A9B60}" type="presOf" srcId="{D0CFF3D7-CA51-49F2-99EA-33CD52601EA4}" destId="{80376EE0-00C5-4C15-9F0E-9C1254385A4C}" srcOrd="0" destOrd="0" presId="urn:microsoft.com/office/officeart/2005/8/layout/chevron2"/>
    <dgm:cxn modelId="{18585563-B6F7-44DA-A9B9-629FCC58AEA0}" srcId="{D0CFF3D7-CA51-49F2-99EA-33CD52601EA4}" destId="{B81CC306-7185-4918-B7AA-2C517F2F45E3}" srcOrd="0" destOrd="0" parTransId="{EDA4980C-366D-4D37-89A5-0FF4422124D7}" sibTransId="{FE43E1E2-139F-47F1-988F-380193980ACA}"/>
    <dgm:cxn modelId="{AAAD1A6F-63A8-4DF5-A521-BEF265B277C2}" type="presOf" srcId="{751C9C74-DE19-4ED5-8FFA-3FA8F3EAFC2E}" destId="{279783EC-289F-4FF0-8A73-56D8B40C98B9}" srcOrd="0" destOrd="0" presId="urn:microsoft.com/office/officeart/2005/8/layout/chevron2"/>
    <dgm:cxn modelId="{EAF95278-8085-4BBF-AFCA-4487263480E8}" type="presOf" srcId="{BE6E82BC-4EB4-4736-80D7-CD3402D0BA77}" destId="{DBBBBCCC-0CAC-4F5C-8C1C-2DC1A9CB2C7A}" srcOrd="0" destOrd="0" presId="urn:microsoft.com/office/officeart/2005/8/layout/chevron2"/>
    <dgm:cxn modelId="{CEC5CE7B-7957-4BD2-A086-582248F214E4}" srcId="{97C27D4D-5F1C-48AE-ACAF-5368EACFC141}" destId="{6FDF10F0-FBA4-482A-BCFF-F9D72D877EA6}" srcOrd="0" destOrd="0" parTransId="{5B32191A-8142-4953-89EF-949212D50C61}" sibTransId="{1E88546B-EDD4-41FB-9F81-020E6E2911BD}"/>
    <dgm:cxn modelId="{44E32A7D-DE96-4868-8B85-5980439DEE3E}" srcId="{751C9C74-DE19-4ED5-8FFA-3FA8F3EAFC2E}" destId="{15B7F479-BC88-42F9-B707-6D457793F930}" srcOrd="0" destOrd="0" parTransId="{C36E15D6-A1CB-4A7B-BCE8-E7AFD73E9137}" sibTransId="{F8C46184-F583-4376-89ED-1C6A4DF28F91}"/>
    <dgm:cxn modelId="{C6585B90-DDA1-4FDD-B20F-0A8FDD21E662}" srcId="{E4085FF1-A65F-4676-8033-3BA7F9650CF4}" destId="{D0CFF3D7-CA51-49F2-99EA-33CD52601EA4}" srcOrd="1" destOrd="0" parTransId="{2C6D6A05-8BE9-47E0-AB49-798F09C7A25A}" sibTransId="{7311CE32-3927-4985-A9D5-280B2E83FAC1}"/>
    <dgm:cxn modelId="{A4B5DC91-7732-4F19-B32C-A60B9212A77E}" srcId="{E4085FF1-A65F-4676-8033-3BA7F9650CF4}" destId="{97C27D4D-5F1C-48AE-ACAF-5368EACFC141}" srcOrd="3" destOrd="0" parTransId="{E80FD57E-DD73-447B-8366-0BA5A817701D}" sibTransId="{F0AEBCB0-316B-4C82-A70B-18331A6E0001}"/>
    <dgm:cxn modelId="{BF9F18CB-E6F1-45D6-8708-03992BAA9F65}" type="presOf" srcId="{B81CC306-7185-4918-B7AA-2C517F2F45E3}" destId="{9A13A7E6-3A8B-4014-BD02-84621821DFFF}" srcOrd="0" destOrd="0" presId="urn:microsoft.com/office/officeart/2005/8/layout/chevron2"/>
    <dgm:cxn modelId="{50ED97D9-57E8-406B-A64C-57B085A04169}" srcId="{39C92755-C46E-4FD2-8F0D-C6BFC9E9A0CB}" destId="{BE6E82BC-4EB4-4736-80D7-CD3402D0BA77}" srcOrd="0" destOrd="0" parTransId="{53298AF2-1D8D-4450-A967-D9BCEE982B25}" sibTransId="{39245E8B-AD19-430F-BAF5-747159EEB939}"/>
    <dgm:cxn modelId="{D2AECAE0-4771-441F-B762-A606338DBC16}" type="presOf" srcId="{15B7F479-BC88-42F9-B707-6D457793F930}" destId="{DF76EB7D-6F38-4811-B285-720C8AFC24E9}" srcOrd="0" destOrd="0" presId="urn:microsoft.com/office/officeart/2005/8/layout/chevron2"/>
    <dgm:cxn modelId="{A9962EE4-2243-479B-AD31-9528DCB00646}" type="presOf" srcId="{97C27D4D-5F1C-48AE-ACAF-5368EACFC141}" destId="{4524B8E0-4CCD-4C72-9E71-78306FACFAF1}" srcOrd="0" destOrd="0" presId="urn:microsoft.com/office/officeart/2005/8/layout/chevron2"/>
    <dgm:cxn modelId="{248952EB-627E-428E-9A82-DDF476422211}" type="presOf" srcId="{39C92755-C46E-4FD2-8F0D-C6BFC9E9A0CB}" destId="{3910E7DB-AB2A-469B-B72C-A8CDE4DC5C33}" srcOrd="0" destOrd="0" presId="urn:microsoft.com/office/officeart/2005/8/layout/chevron2"/>
    <dgm:cxn modelId="{C4F58DA5-3C81-4CFA-834B-56F8DB50112F}" type="presParOf" srcId="{F27AF2C3-C299-43FA-8451-74B076BC4AF4}" destId="{AADC0E06-FAF3-49DF-BDDD-1A37B2EA1CAD}" srcOrd="0" destOrd="0" presId="urn:microsoft.com/office/officeart/2005/8/layout/chevron2"/>
    <dgm:cxn modelId="{33E646E6-5635-4D84-B6AE-AA9F15F941CF}" type="presParOf" srcId="{AADC0E06-FAF3-49DF-BDDD-1A37B2EA1CAD}" destId="{3910E7DB-AB2A-469B-B72C-A8CDE4DC5C33}" srcOrd="0" destOrd="0" presId="urn:microsoft.com/office/officeart/2005/8/layout/chevron2"/>
    <dgm:cxn modelId="{F62CCE9B-1DB5-48FD-9718-9F1223C816C7}" type="presParOf" srcId="{AADC0E06-FAF3-49DF-BDDD-1A37B2EA1CAD}" destId="{DBBBBCCC-0CAC-4F5C-8C1C-2DC1A9CB2C7A}" srcOrd="1" destOrd="0" presId="urn:microsoft.com/office/officeart/2005/8/layout/chevron2"/>
    <dgm:cxn modelId="{2A88BE15-A110-4414-84AE-E0A0DDCE062D}" type="presParOf" srcId="{F27AF2C3-C299-43FA-8451-74B076BC4AF4}" destId="{57440751-D9A3-4830-A881-7D1D805BFA6D}" srcOrd="1" destOrd="0" presId="urn:microsoft.com/office/officeart/2005/8/layout/chevron2"/>
    <dgm:cxn modelId="{8778D9BB-C144-48F4-96E0-1EAD1FFCAD10}" type="presParOf" srcId="{F27AF2C3-C299-43FA-8451-74B076BC4AF4}" destId="{BC1E5A98-D8CA-433B-9D75-00EC507AAA2D}" srcOrd="2" destOrd="0" presId="urn:microsoft.com/office/officeart/2005/8/layout/chevron2"/>
    <dgm:cxn modelId="{B4530D02-032F-4E34-9933-A6FB485D4765}" type="presParOf" srcId="{BC1E5A98-D8CA-433B-9D75-00EC507AAA2D}" destId="{80376EE0-00C5-4C15-9F0E-9C1254385A4C}" srcOrd="0" destOrd="0" presId="urn:microsoft.com/office/officeart/2005/8/layout/chevron2"/>
    <dgm:cxn modelId="{959DF21C-0269-4DAF-BAA2-50219EE67BB4}" type="presParOf" srcId="{BC1E5A98-D8CA-433B-9D75-00EC507AAA2D}" destId="{9A13A7E6-3A8B-4014-BD02-84621821DFFF}" srcOrd="1" destOrd="0" presId="urn:microsoft.com/office/officeart/2005/8/layout/chevron2"/>
    <dgm:cxn modelId="{A980FE32-5E97-495A-8C70-46EC78888CFD}" type="presParOf" srcId="{F27AF2C3-C299-43FA-8451-74B076BC4AF4}" destId="{89746939-E4A0-4FB0-924E-3257DA99BDD6}" srcOrd="3" destOrd="0" presId="urn:microsoft.com/office/officeart/2005/8/layout/chevron2"/>
    <dgm:cxn modelId="{6568D4DB-BDFF-45D0-B7F1-F7D3CAD67648}" type="presParOf" srcId="{F27AF2C3-C299-43FA-8451-74B076BC4AF4}" destId="{BAE539CB-CEBE-43AF-B731-273508B495D1}" srcOrd="4" destOrd="0" presId="urn:microsoft.com/office/officeart/2005/8/layout/chevron2"/>
    <dgm:cxn modelId="{C9CE720C-4D8A-4C3A-8E81-A2531C8B7183}" type="presParOf" srcId="{BAE539CB-CEBE-43AF-B731-273508B495D1}" destId="{279783EC-289F-4FF0-8A73-56D8B40C98B9}" srcOrd="0" destOrd="0" presId="urn:microsoft.com/office/officeart/2005/8/layout/chevron2"/>
    <dgm:cxn modelId="{CB1BEB70-E530-478E-A456-43A0393573B4}" type="presParOf" srcId="{BAE539CB-CEBE-43AF-B731-273508B495D1}" destId="{DF76EB7D-6F38-4811-B285-720C8AFC24E9}" srcOrd="1" destOrd="0" presId="urn:microsoft.com/office/officeart/2005/8/layout/chevron2"/>
    <dgm:cxn modelId="{F5988A94-E05F-4D80-82B2-210F6D66CC6B}" type="presParOf" srcId="{F27AF2C3-C299-43FA-8451-74B076BC4AF4}" destId="{DC221FEC-4F4F-4728-8E27-9A353B9AB5C2}" srcOrd="5" destOrd="0" presId="urn:microsoft.com/office/officeart/2005/8/layout/chevron2"/>
    <dgm:cxn modelId="{8399E53C-3C6D-44CF-9348-6B60B71CF2EB}" type="presParOf" srcId="{F27AF2C3-C299-43FA-8451-74B076BC4AF4}" destId="{DE18492F-CDFC-4B05-88B2-E57597D0F44A}" srcOrd="6" destOrd="0" presId="urn:microsoft.com/office/officeart/2005/8/layout/chevron2"/>
    <dgm:cxn modelId="{24D573F1-59B5-4217-965C-698AB1778567}" type="presParOf" srcId="{DE18492F-CDFC-4B05-88B2-E57597D0F44A}" destId="{4524B8E0-4CCD-4C72-9E71-78306FACFAF1}" srcOrd="0" destOrd="0" presId="urn:microsoft.com/office/officeart/2005/8/layout/chevron2"/>
    <dgm:cxn modelId="{5EB78B32-1ADC-455D-B880-8BE8DBFA04CE}" type="presParOf" srcId="{DE18492F-CDFC-4B05-88B2-E57597D0F44A}" destId="{9FD15410-C225-4C12-AB10-C9D0B9017FE0}"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10E7DB-AB2A-469B-B72C-A8CDE4DC5C33}">
      <dsp:nvSpPr>
        <dsp:cNvPr id="0" name=""/>
        <dsp:cNvSpPr/>
      </dsp:nvSpPr>
      <dsp:spPr>
        <a:xfrm rot="5400000">
          <a:off x="-198077" y="199285"/>
          <a:ext cx="1320519" cy="92436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rtl="0">
            <a:lnSpc>
              <a:spcPct val="90000"/>
            </a:lnSpc>
            <a:spcBef>
              <a:spcPct val="0"/>
            </a:spcBef>
            <a:spcAft>
              <a:spcPct val="35000"/>
            </a:spcAft>
            <a:buNone/>
          </a:pPr>
          <a:r>
            <a:rPr lang="en-US" sz="2700" kern="1200"/>
            <a:t>1984:</a:t>
          </a:r>
        </a:p>
      </dsp:txBody>
      <dsp:txXfrm rot="-5400000">
        <a:off x="2" y="463389"/>
        <a:ext cx="924363" cy="396156"/>
      </dsp:txXfrm>
    </dsp:sp>
    <dsp:sp modelId="{DBBBBCCC-0CAC-4F5C-8C1C-2DC1A9CB2C7A}">
      <dsp:nvSpPr>
        <dsp:cNvPr id="0" name=""/>
        <dsp:cNvSpPr/>
      </dsp:nvSpPr>
      <dsp:spPr>
        <a:xfrm rot="5400000">
          <a:off x="5671812" y="-4746241"/>
          <a:ext cx="858337" cy="1035323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rtl="0">
            <a:lnSpc>
              <a:spcPct val="90000"/>
            </a:lnSpc>
            <a:spcBef>
              <a:spcPct val="0"/>
            </a:spcBef>
            <a:spcAft>
              <a:spcPct val="15000"/>
            </a:spcAft>
            <a:buChar char="•"/>
          </a:pPr>
          <a:r>
            <a:rPr lang="en-US" sz="2800" kern="1200" dirty="0"/>
            <a:t>Verilog was developed by Gateway Design Automation as a proprietary language for logic simulation. </a:t>
          </a:r>
        </a:p>
      </dsp:txBody>
      <dsp:txXfrm rot="-5400000">
        <a:off x="924363" y="43109"/>
        <a:ext cx="10311335" cy="774535"/>
      </dsp:txXfrm>
    </dsp:sp>
    <dsp:sp modelId="{80376EE0-00C5-4C15-9F0E-9C1254385A4C}">
      <dsp:nvSpPr>
        <dsp:cNvPr id="0" name=""/>
        <dsp:cNvSpPr/>
      </dsp:nvSpPr>
      <dsp:spPr>
        <a:xfrm rot="5400000">
          <a:off x="-198077" y="1373853"/>
          <a:ext cx="1320519" cy="92436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rtl="0">
            <a:lnSpc>
              <a:spcPct val="90000"/>
            </a:lnSpc>
            <a:spcBef>
              <a:spcPct val="0"/>
            </a:spcBef>
            <a:spcAft>
              <a:spcPct val="35000"/>
            </a:spcAft>
            <a:buNone/>
          </a:pPr>
          <a:r>
            <a:rPr lang="en-US" sz="2700" kern="1200"/>
            <a:t>1989: </a:t>
          </a:r>
        </a:p>
      </dsp:txBody>
      <dsp:txXfrm rot="-5400000">
        <a:off x="2" y="1637957"/>
        <a:ext cx="924363" cy="396156"/>
      </dsp:txXfrm>
    </dsp:sp>
    <dsp:sp modelId="{9A13A7E6-3A8B-4014-BD02-84621821DFFF}">
      <dsp:nvSpPr>
        <dsp:cNvPr id="0" name=""/>
        <dsp:cNvSpPr/>
      </dsp:nvSpPr>
      <dsp:spPr>
        <a:xfrm rot="5400000">
          <a:off x="5671812" y="-3571674"/>
          <a:ext cx="858337" cy="1035323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rtl="0">
            <a:lnSpc>
              <a:spcPct val="90000"/>
            </a:lnSpc>
            <a:spcBef>
              <a:spcPct val="0"/>
            </a:spcBef>
            <a:spcAft>
              <a:spcPct val="15000"/>
            </a:spcAft>
            <a:buChar char="•"/>
          </a:pPr>
          <a:r>
            <a:rPr lang="en-US" sz="2800" kern="1200"/>
            <a:t>Gateway was acquired by Cadence</a:t>
          </a:r>
        </a:p>
      </dsp:txBody>
      <dsp:txXfrm rot="-5400000">
        <a:off x="924363" y="1217676"/>
        <a:ext cx="10311335" cy="774535"/>
      </dsp:txXfrm>
    </dsp:sp>
    <dsp:sp modelId="{279783EC-289F-4FF0-8A73-56D8B40C98B9}">
      <dsp:nvSpPr>
        <dsp:cNvPr id="0" name=""/>
        <dsp:cNvSpPr/>
      </dsp:nvSpPr>
      <dsp:spPr>
        <a:xfrm rot="5400000">
          <a:off x="-198077" y="2548420"/>
          <a:ext cx="1320519" cy="92436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rtl="0">
            <a:lnSpc>
              <a:spcPct val="90000"/>
            </a:lnSpc>
            <a:spcBef>
              <a:spcPct val="0"/>
            </a:spcBef>
            <a:spcAft>
              <a:spcPct val="35000"/>
            </a:spcAft>
            <a:buNone/>
          </a:pPr>
          <a:r>
            <a:rPr lang="en-US" sz="2700" kern="1200"/>
            <a:t>1990: </a:t>
          </a:r>
        </a:p>
      </dsp:txBody>
      <dsp:txXfrm rot="-5400000">
        <a:off x="2" y="2812524"/>
        <a:ext cx="924363" cy="396156"/>
      </dsp:txXfrm>
    </dsp:sp>
    <dsp:sp modelId="{DF76EB7D-6F38-4811-B285-720C8AFC24E9}">
      <dsp:nvSpPr>
        <dsp:cNvPr id="0" name=""/>
        <dsp:cNvSpPr/>
      </dsp:nvSpPr>
      <dsp:spPr>
        <a:xfrm rot="5400000">
          <a:off x="5671812" y="-2397106"/>
          <a:ext cx="858337" cy="1035323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rtl="0">
            <a:lnSpc>
              <a:spcPct val="90000"/>
            </a:lnSpc>
            <a:spcBef>
              <a:spcPct val="0"/>
            </a:spcBef>
            <a:spcAft>
              <a:spcPct val="15000"/>
            </a:spcAft>
            <a:buChar char="•"/>
          </a:pPr>
          <a:r>
            <a:rPr lang="en-US" sz="2800" kern="1200"/>
            <a:t>Verilog was made an open standard under the control of Open Verilog International. </a:t>
          </a:r>
        </a:p>
      </dsp:txBody>
      <dsp:txXfrm rot="-5400000">
        <a:off x="924363" y="2392244"/>
        <a:ext cx="10311335" cy="774535"/>
      </dsp:txXfrm>
    </dsp:sp>
    <dsp:sp modelId="{4524B8E0-4CCD-4C72-9E71-78306FACFAF1}">
      <dsp:nvSpPr>
        <dsp:cNvPr id="0" name=""/>
        <dsp:cNvSpPr/>
      </dsp:nvSpPr>
      <dsp:spPr>
        <a:xfrm rot="5400000">
          <a:off x="-198077" y="3722987"/>
          <a:ext cx="1320519" cy="92436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rtl="0">
            <a:lnSpc>
              <a:spcPct val="90000"/>
            </a:lnSpc>
            <a:spcBef>
              <a:spcPct val="0"/>
            </a:spcBef>
            <a:spcAft>
              <a:spcPct val="35000"/>
            </a:spcAft>
            <a:buNone/>
          </a:pPr>
          <a:r>
            <a:rPr lang="en-US" sz="2700" kern="1200"/>
            <a:t>1995:</a:t>
          </a:r>
        </a:p>
      </dsp:txBody>
      <dsp:txXfrm rot="-5400000">
        <a:off x="2" y="3987091"/>
        <a:ext cx="924363" cy="396156"/>
      </dsp:txXfrm>
    </dsp:sp>
    <dsp:sp modelId="{9FD15410-C225-4C12-AB10-C9D0B9017FE0}">
      <dsp:nvSpPr>
        <dsp:cNvPr id="0" name=""/>
        <dsp:cNvSpPr/>
      </dsp:nvSpPr>
      <dsp:spPr>
        <a:xfrm rot="5400000">
          <a:off x="5671812" y="-1222539"/>
          <a:ext cx="858337" cy="1035323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rtl="0">
            <a:lnSpc>
              <a:spcPct val="90000"/>
            </a:lnSpc>
            <a:spcBef>
              <a:spcPct val="0"/>
            </a:spcBef>
            <a:spcAft>
              <a:spcPct val="15000"/>
            </a:spcAft>
            <a:buChar char="•"/>
          </a:pPr>
          <a:r>
            <a:rPr lang="en-US" sz="2800" kern="1200"/>
            <a:t>The language became an IEEE standard (IEEE STD 1364) and was updated in 2001 and 2005.</a:t>
          </a:r>
        </a:p>
      </dsp:txBody>
      <dsp:txXfrm rot="-5400000">
        <a:off x="924363" y="3566811"/>
        <a:ext cx="10311335" cy="774535"/>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99EBCFA-0CE2-4A89-8946-0F5E3E710EF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a:extLst>
              <a:ext uri="{FF2B5EF4-FFF2-40B4-BE49-F238E27FC236}">
                <a16:creationId xmlns:a16="http://schemas.microsoft.com/office/drawing/2014/main" id="{502777A9-7004-4E6A-A966-7A45A8D16AA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1B2B96-935C-4E33-8AB6-12B49957FB30}" type="datetimeFigureOut">
              <a:rPr lang="en-US"/>
              <a:t>3/6/22</a:t>
            </a:fld>
            <a:endParaRPr/>
          </a:p>
        </p:txBody>
      </p:sp>
      <p:sp>
        <p:nvSpPr>
          <p:cNvPr id="4" name="Footer Placeholder 3">
            <a:extLst>
              <a:ext uri="{FF2B5EF4-FFF2-40B4-BE49-F238E27FC236}">
                <a16:creationId xmlns:a16="http://schemas.microsoft.com/office/drawing/2014/main" id="{B4243AFB-A93F-41E6-B3FD-EE51F24745B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a:extLst>
              <a:ext uri="{FF2B5EF4-FFF2-40B4-BE49-F238E27FC236}">
                <a16:creationId xmlns:a16="http://schemas.microsoft.com/office/drawing/2014/main" id="{5244E995-49EF-4046-B58E-C57E1A05DC7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D03C2E-0CD0-4868-B096-48302A79D453}" type="slidenum">
              <a:rPr/>
              <a:t>‹#›</a:t>
            </a:fld>
            <a:endParaRPr/>
          </a:p>
        </p:txBody>
      </p:sp>
    </p:spTree>
    <p:extLst>
      <p:ext uri="{BB962C8B-B14F-4D97-AF65-F5344CB8AC3E}">
        <p14:creationId xmlns:p14="http://schemas.microsoft.com/office/powerpoint/2010/main" val="31328702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2C2542-699D-4A89-AAB1-134E0E425CBA}" type="datetimeFigureOut">
              <a:rPr lang="en-US"/>
              <a:t>3/6/22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487158-5AD9-4F9D-82F5-B27354584B0B}" type="slidenum">
              <a:rPr/>
              <a:t>‹#›</a:t>
            </a:fld>
            <a:endParaRPr/>
          </a:p>
        </p:txBody>
      </p:sp>
    </p:spTree>
    <p:extLst>
      <p:ext uri="{BB962C8B-B14F-4D97-AF65-F5344CB8AC3E}">
        <p14:creationId xmlns:p14="http://schemas.microsoft.com/office/powerpoint/2010/main" val="2406359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9A671B2-351A-445D-8262-E0807E370208}" type="slidenum">
              <a:rPr lang="es-CL" smtClean="0"/>
              <a:pPr/>
              <a:t>7</a:t>
            </a:fld>
            <a:endParaRPr lang="es-CL"/>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Sorry about the </a:t>
            </a:r>
          </a:p>
        </p:txBody>
      </p:sp>
      <p:sp>
        <p:nvSpPr>
          <p:cNvPr id="4" name="Slide Number Placeholder 3"/>
          <p:cNvSpPr>
            <a:spLocks noGrp="1"/>
          </p:cNvSpPr>
          <p:nvPr>
            <p:ph type="sldNum" sz="quarter" idx="10"/>
          </p:nvPr>
        </p:nvSpPr>
        <p:spPr/>
        <p:txBody>
          <a:bodyPr/>
          <a:lstStyle/>
          <a:p>
            <a:fld id="{79A671B2-351A-445D-8262-E0807E370208}" type="slidenum">
              <a:rPr lang="es-CL" smtClean="0"/>
              <a:pPr/>
              <a:t>18</a:t>
            </a:fld>
            <a:endParaRPr lang="es-CL"/>
          </a:p>
        </p:txBody>
      </p:sp>
    </p:spTree>
    <p:extLst>
      <p:ext uri="{BB962C8B-B14F-4D97-AF65-F5344CB8AC3E}">
        <p14:creationId xmlns:p14="http://schemas.microsoft.com/office/powerpoint/2010/main" val="3792939243"/>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4184">
              <a:defRPr/>
            </a:pPr>
            <a:r>
              <a:rPr lang="en-US" b="0" dirty="0"/>
              <a:t>I terms of synthesis, a static function requires state elements (probably latches), while an automatic call is purely combinational</a:t>
            </a:r>
          </a:p>
          <a:p>
            <a:pPr defTabSz="914184">
              <a:defRPr/>
            </a:pPr>
            <a:r>
              <a:rPr lang="en-US" b="0" dirty="0"/>
              <a:t>I terms of simulation, a static function allow recursive functions</a:t>
            </a:r>
          </a:p>
          <a:p>
            <a:pPr defTabSz="914184">
              <a:defRPr/>
            </a:pPr>
            <a:endParaRPr lang="en-US" b="0" dirty="0"/>
          </a:p>
          <a:p>
            <a:r>
              <a:rPr lang="en-US" dirty="0"/>
              <a:t>function </a:t>
            </a:r>
            <a:r>
              <a:rPr lang="en-US" b="1" dirty="0"/>
              <a:t>automatic [63:0] factorial;</a:t>
            </a:r>
          </a:p>
          <a:p>
            <a:r>
              <a:rPr lang="en-US" dirty="0"/>
              <a:t>input [31:0] n;</a:t>
            </a:r>
          </a:p>
          <a:p>
            <a:r>
              <a:rPr lang="en-US" dirty="0"/>
              <a:t>if (n == 1)</a:t>
            </a:r>
          </a:p>
          <a:p>
            <a:r>
              <a:rPr lang="en-US" dirty="0"/>
              <a:t>factorial = 1;</a:t>
            </a:r>
          </a:p>
          <a:p>
            <a:r>
              <a:rPr lang="en-US" dirty="0"/>
              <a:t>else</a:t>
            </a:r>
          </a:p>
          <a:p>
            <a:r>
              <a:rPr lang="en-US" dirty="0"/>
              <a:t>factorial = n * </a:t>
            </a:r>
            <a:r>
              <a:rPr lang="en-US" b="1" dirty="0"/>
              <a:t>factorial(n-1);</a:t>
            </a:r>
          </a:p>
          <a:p>
            <a:r>
              <a:rPr lang="en-US" dirty="0" err="1"/>
              <a:t>endfunction</a:t>
            </a:r>
            <a:endParaRPr lang="en-US" b="0" dirty="0"/>
          </a:p>
          <a:p>
            <a:endParaRPr lang="en-US" dirty="0"/>
          </a:p>
          <a:p>
            <a:endParaRPr lang="en-US" dirty="0"/>
          </a:p>
        </p:txBody>
      </p:sp>
      <p:sp>
        <p:nvSpPr>
          <p:cNvPr id="4" name="Slide Number Placeholder 3"/>
          <p:cNvSpPr>
            <a:spLocks noGrp="1"/>
          </p:cNvSpPr>
          <p:nvPr>
            <p:ph type="sldNum" sz="quarter" idx="10"/>
          </p:nvPr>
        </p:nvSpPr>
        <p:spPr/>
        <p:txBody>
          <a:bodyPr/>
          <a:lstStyle/>
          <a:p>
            <a:fld id="{27AB2C1E-76EE-4E4D-A30D-FC096841FDDD}" type="slidenum">
              <a:rPr lang="es-CL" smtClean="0"/>
              <a:pPr/>
              <a:t>139</a:t>
            </a:fld>
            <a:endParaRPr lang="es-CL"/>
          </a:p>
        </p:txBody>
      </p:sp>
    </p:spTree>
    <p:extLst>
      <p:ext uri="{BB962C8B-B14F-4D97-AF65-F5344CB8AC3E}">
        <p14:creationId xmlns:p14="http://schemas.microsoft.com/office/powerpoint/2010/main" val="685343181"/>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Lexical elements:</a:t>
            </a:r>
            <a:r>
              <a:rPr lang="en-US" dirty="0"/>
              <a:t> see</a:t>
            </a:r>
            <a:r>
              <a:rPr lang="en-US" baseline="0" dirty="0"/>
              <a:t> lexical elements related to the language, line terminations, identifiers, keywords, compiler directives</a:t>
            </a:r>
          </a:p>
          <a:p>
            <a:pPr defTabSz="864931">
              <a:defRPr/>
            </a:pPr>
            <a:r>
              <a:rPr lang="en-US" b="1" dirty="0"/>
              <a:t>Structures and Hierarchy: </a:t>
            </a:r>
            <a:r>
              <a:rPr lang="en-US" dirty="0"/>
              <a:t>study the basic</a:t>
            </a:r>
            <a:r>
              <a:rPr lang="en-US" baseline="0" dirty="0"/>
              <a:t> Verilog element </a:t>
            </a:r>
            <a:r>
              <a:rPr lang="en-US" b="1" baseline="0" dirty="0"/>
              <a:t>module</a:t>
            </a:r>
            <a:r>
              <a:rPr lang="en-US" baseline="0" dirty="0"/>
              <a:t> and how instantiate designs</a:t>
            </a:r>
          </a:p>
          <a:p>
            <a:pPr defTabSz="864931">
              <a:defRPr/>
            </a:pPr>
            <a:r>
              <a:rPr lang="en-US" b="1" dirty="0"/>
              <a:t>Assignments:</a:t>
            </a:r>
            <a:r>
              <a:rPr lang="en-US" dirty="0"/>
              <a:t> study</a:t>
            </a:r>
            <a:r>
              <a:rPr lang="en-US" baseline="0" dirty="0"/>
              <a:t> how to assign variables, will see continuous assignments and procedural assignments</a:t>
            </a:r>
            <a:endParaRPr lang="en-US" dirty="0"/>
          </a:p>
          <a:p>
            <a:r>
              <a:rPr lang="en-US" b="1" dirty="0"/>
              <a:t>Data type: </a:t>
            </a:r>
            <a:r>
              <a:rPr lang="en-US" dirty="0"/>
              <a:t>representation see data types and numbers representations</a:t>
            </a:r>
          </a:p>
          <a:p>
            <a:r>
              <a:rPr lang="en-US" b="1" dirty="0"/>
              <a:t>Operators: </a:t>
            </a:r>
            <a:r>
              <a:rPr lang="en-US" dirty="0"/>
              <a:t>see available</a:t>
            </a:r>
            <a:r>
              <a:rPr lang="en-US" baseline="0" dirty="0"/>
              <a:t> operators</a:t>
            </a:r>
            <a:endParaRPr lang="en-US" dirty="0"/>
          </a:p>
          <a:p>
            <a:r>
              <a:rPr lang="en-US" b="1" dirty="0"/>
              <a:t>Control statements: </a:t>
            </a:r>
            <a:r>
              <a:rPr lang="en-US" dirty="0"/>
              <a:t>Control elements like if, case, for, etc.</a:t>
            </a:r>
          </a:p>
          <a:p>
            <a:r>
              <a:rPr lang="en-US" b="1" dirty="0"/>
              <a:t>Task and functions: </a:t>
            </a:r>
            <a:r>
              <a:rPr lang="en-US" dirty="0"/>
              <a:t>task and function construct</a:t>
            </a:r>
            <a:r>
              <a:rPr lang="en-US" baseline="0" dirty="0"/>
              <a:t> to simplify code</a:t>
            </a:r>
            <a:endParaRPr lang="en-US" dirty="0"/>
          </a:p>
          <a:p>
            <a:r>
              <a:rPr lang="en-US" b="1" dirty="0"/>
              <a:t>Generate blocks: </a:t>
            </a:r>
            <a:r>
              <a:rPr lang="en-US" dirty="0"/>
              <a:t>to dynamic generate code</a:t>
            </a:r>
          </a:p>
        </p:txBody>
      </p:sp>
      <p:sp>
        <p:nvSpPr>
          <p:cNvPr id="4" name="Slide Number Placeholder 3"/>
          <p:cNvSpPr>
            <a:spLocks noGrp="1"/>
          </p:cNvSpPr>
          <p:nvPr>
            <p:ph type="sldNum" sz="quarter" idx="10"/>
          </p:nvPr>
        </p:nvSpPr>
        <p:spPr/>
        <p:txBody>
          <a:bodyPr/>
          <a:lstStyle/>
          <a:p>
            <a:fld id="{79A671B2-351A-445D-8262-E0807E370208}" type="slidenum">
              <a:rPr lang="es-CL" smtClean="0"/>
              <a:pPr/>
              <a:t>140</a:t>
            </a:fld>
            <a:endParaRPr lang="es-CL"/>
          </a:p>
        </p:txBody>
      </p:sp>
    </p:spTree>
    <p:extLst>
      <p:ext uri="{BB962C8B-B14F-4D97-AF65-F5344CB8AC3E}">
        <p14:creationId xmlns:p14="http://schemas.microsoft.com/office/powerpoint/2010/main" val="3400534103"/>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9A671B2-351A-445D-8262-E0807E370208}" type="slidenum">
              <a:rPr lang="es-CL" smtClean="0"/>
              <a:pPr/>
              <a:t>141</a:t>
            </a:fld>
            <a:endParaRPr lang="es-CL"/>
          </a:p>
        </p:txBody>
      </p:sp>
    </p:spTree>
    <p:extLst>
      <p:ext uri="{BB962C8B-B14F-4D97-AF65-F5344CB8AC3E}">
        <p14:creationId xmlns:p14="http://schemas.microsoft.com/office/powerpoint/2010/main" val="3280073221"/>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r>
              <a:rPr lang="en-US" dirty="0"/>
              <a:t>4 copies</a:t>
            </a:r>
            <a:r>
              <a:rPr lang="en-US" baseline="0" dirty="0"/>
              <a:t> of design sub will be place</a:t>
            </a:r>
          </a:p>
          <a:p>
            <a:r>
              <a:rPr lang="en-US" baseline="0" dirty="0"/>
              <a:t>The naming standard is defined in the LRM</a:t>
            </a:r>
          </a:p>
          <a:p>
            <a:endParaRPr lang="en-US" baseline="0" dirty="0"/>
          </a:p>
          <a:p>
            <a:r>
              <a:rPr lang="en-US" dirty="0"/>
              <a:t>The </a:t>
            </a:r>
            <a:r>
              <a:rPr lang="en-US" dirty="0" err="1"/>
              <a:t>genvar</a:t>
            </a:r>
            <a:r>
              <a:rPr lang="en-US" dirty="0"/>
              <a:t> reserved word is used as the index control variable by generate for loops</a:t>
            </a:r>
          </a:p>
        </p:txBody>
      </p:sp>
      <p:sp>
        <p:nvSpPr>
          <p:cNvPr id="4" name="Slide Number Placeholder 3"/>
          <p:cNvSpPr>
            <a:spLocks noGrp="1"/>
          </p:cNvSpPr>
          <p:nvPr>
            <p:ph type="sldNum" sz="quarter" idx="10"/>
          </p:nvPr>
        </p:nvSpPr>
        <p:spPr/>
        <p:txBody>
          <a:bodyPr/>
          <a:lstStyle/>
          <a:p>
            <a:fld id="{79A671B2-351A-445D-8262-E0807E370208}" type="slidenum">
              <a:rPr lang="es-CL" smtClean="0"/>
              <a:pPr/>
              <a:t>142</a:t>
            </a:fld>
            <a:endParaRPr lang="es-CL"/>
          </a:p>
        </p:txBody>
      </p:sp>
    </p:spTree>
    <p:extLst>
      <p:ext uri="{BB962C8B-B14F-4D97-AF65-F5344CB8AC3E}">
        <p14:creationId xmlns:p14="http://schemas.microsoft.com/office/powerpoint/2010/main" val="2436010895"/>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9A671B2-351A-445D-8262-E0807E370208}" type="slidenum">
              <a:rPr lang="es-CL" smtClean="0"/>
              <a:pPr/>
              <a:t>143</a:t>
            </a:fld>
            <a:endParaRPr lang="es-CL"/>
          </a:p>
        </p:txBody>
      </p:sp>
    </p:spTree>
    <p:extLst>
      <p:ext uri="{BB962C8B-B14F-4D97-AF65-F5344CB8AC3E}">
        <p14:creationId xmlns:p14="http://schemas.microsoft.com/office/powerpoint/2010/main" val="18577125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Synchronous sequential circuits can be drawn in the forms shown in</a:t>
            </a:r>
          </a:p>
          <a:p>
            <a:r>
              <a:rPr lang="en-US" dirty="0"/>
              <a:t>Figure 3.22. These forms are called </a:t>
            </a:r>
            <a:r>
              <a:rPr lang="en-US" i="1" dirty="0"/>
              <a:t>finite state machines (FSMs). They get</a:t>
            </a:r>
          </a:p>
          <a:p>
            <a:r>
              <a:rPr lang="en-US" dirty="0"/>
              <a:t>their name because a circuit with </a:t>
            </a:r>
            <a:r>
              <a:rPr lang="en-US" i="1" dirty="0"/>
              <a:t>k registers can be in one of a finite number</a:t>
            </a:r>
          </a:p>
          <a:p>
            <a:r>
              <a:rPr lang="en-US" dirty="0"/>
              <a:t>(2</a:t>
            </a:r>
            <a:r>
              <a:rPr lang="en-US" i="1" dirty="0"/>
              <a:t>k) of unique states.</a:t>
            </a:r>
            <a:endParaRPr lang="es-CL" baseline="0" noProof="0" dirty="0"/>
          </a:p>
        </p:txBody>
      </p:sp>
      <p:sp>
        <p:nvSpPr>
          <p:cNvPr id="4" name="Slide Number Placeholder 3"/>
          <p:cNvSpPr>
            <a:spLocks noGrp="1"/>
          </p:cNvSpPr>
          <p:nvPr>
            <p:ph type="sldNum" sz="quarter" idx="10"/>
          </p:nvPr>
        </p:nvSpPr>
        <p:spPr/>
        <p:txBody>
          <a:bodyPr/>
          <a:lstStyle/>
          <a:p>
            <a:fld id="{32B8C774-EDEB-43D6-A59C-08B1C555BDA9}" type="slidenum">
              <a:rPr lang="en-US" smtClean="0"/>
              <a:pPr/>
              <a:t>48</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9A671B2-351A-445D-8262-E0807E370208}" type="slidenum">
              <a:rPr lang="es-CL" smtClean="0"/>
              <a:pPr/>
              <a:t>49</a:t>
            </a:fld>
            <a:endParaRPr lang="es-CL"/>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4184">
              <a:defRPr/>
            </a:pPr>
            <a:r>
              <a:rPr lang="es-CL" dirty="0"/>
              <a:t>Si</a:t>
            </a:r>
            <a:r>
              <a:rPr lang="es-CL" baseline="0" dirty="0"/>
              <a:t> extendemos el </a:t>
            </a:r>
            <a:r>
              <a:rPr lang="es-CL" baseline="0" dirty="0" err="1"/>
              <a:t>el</a:t>
            </a:r>
            <a:r>
              <a:rPr lang="es-CL" baseline="0" dirty="0"/>
              <a:t> diagrama de FSM en el tiempo tenemos un diseño pipeline</a:t>
            </a:r>
            <a:endParaRPr lang="en-US" dirty="0"/>
          </a:p>
          <a:p>
            <a:endParaRPr lang="es-CL" dirty="0"/>
          </a:p>
          <a:p>
            <a:r>
              <a:rPr lang="es-CL" dirty="0"/>
              <a:t>El diagrama se asume que el cambio de estado se produce</a:t>
            </a:r>
            <a:r>
              <a:rPr lang="es-CL" baseline="0" dirty="0"/>
              <a:t> cuando la señal </a:t>
            </a:r>
            <a:r>
              <a:rPr lang="es-CL" baseline="0" dirty="0" err="1"/>
              <a:t>clock</a:t>
            </a:r>
            <a:r>
              <a:rPr lang="es-CL" baseline="0" dirty="0"/>
              <a:t>, cambia de “0” a “1”, en este caso un FF</a:t>
            </a:r>
          </a:p>
          <a:p>
            <a:r>
              <a:rPr lang="es-CL" baseline="0" dirty="0"/>
              <a:t>Como se puede ver sin la señal de reloj no se puede precisar cuando se produce un cambio de estado</a:t>
            </a:r>
          </a:p>
          <a:p>
            <a:endParaRPr lang="es-CL" baseline="0" dirty="0"/>
          </a:p>
          <a:p>
            <a:r>
              <a:rPr lang="es-CL" baseline="0" dirty="0"/>
              <a:t>Hay sistemas donde el cambio de estado se produce por el cambio de la data (y no por la señal de reloj) se llaman sistemas asíncronos, se han desarrollado microprocesadores para operar de manera asíncrona con pequeñas ventaja en el consumo de energía, pero solo trataremos sistemas síncronos</a:t>
            </a:r>
          </a:p>
          <a:p>
            <a:endParaRPr lang="es-CL" dirty="0"/>
          </a:p>
        </p:txBody>
      </p:sp>
      <p:sp>
        <p:nvSpPr>
          <p:cNvPr id="4" name="Slide Number Placeholder 3"/>
          <p:cNvSpPr>
            <a:spLocks noGrp="1"/>
          </p:cNvSpPr>
          <p:nvPr>
            <p:ph type="sldNum" sz="quarter" idx="10"/>
          </p:nvPr>
        </p:nvSpPr>
        <p:spPr/>
        <p:txBody>
          <a:bodyPr/>
          <a:lstStyle/>
          <a:p>
            <a:fld id="{32B8C774-EDEB-43D6-A59C-08B1C555BDA9}" type="slidenum">
              <a:rPr lang="en-US" smtClean="0"/>
              <a:pPr/>
              <a:t>51</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CL" dirty="0"/>
              <a:t>En</a:t>
            </a:r>
            <a:r>
              <a:rPr lang="es-CL" baseline="0" dirty="0"/>
              <a:t> muchos caso el tiempo que toma la lógica combinatoria es mucho mayor y no alcanza a propagarse a la entrada de los </a:t>
            </a:r>
            <a:r>
              <a:rPr lang="es-CL" baseline="0" dirty="0" err="1"/>
              <a:t>clocked</a:t>
            </a:r>
            <a:r>
              <a:rPr lang="es-CL" baseline="0" dirty="0"/>
              <a:t> </a:t>
            </a:r>
            <a:r>
              <a:rPr lang="es-CL" baseline="0" dirty="0" err="1"/>
              <a:t>storage</a:t>
            </a:r>
            <a:r>
              <a:rPr lang="es-CL" baseline="0" dirty="0"/>
              <a:t> </a:t>
            </a:r>
            <a:r>
              <a:rPr lang="es-CL" baseline="0" dirty="0" err="1"/>
              <a:t>elements</a:t>
            </a:r>
            <a:r>
              <a:rPr lang="es-CL" baseline="0" dirty="0"/>
              <a:t> para el siguiente estado</a:t>
            </a:r>
          </a:p>
          <a:p>
            <a:r>
              <a:rPr lang="es-CL" baseline="0" dirty="0"/>
              <a:t>En este case la máquina no cumple el </a:t>
            </a:r>
            <a:r>
              <a:rPr lang="es-CL" b="1" baseline="0" dirty="0" err="1"/>
              <a:t>critical</a:t>
            </a:r>
            <a:r>
              <a:rPr lang="es-CL" b="1" baseline="0" dirty="0"/>
              <a:t> </a:t>
            </a:r>
            <a:r>
              <a:rPr lang="es-CL" b="1" baseline="0" dirty="0" err="1"/>
              <a:t>path</a:t>
            </a:r>
            <a:r>
              <a:rPr lang="es-CL" b="1" baseline="0" dirty="0"/>
              <a:t> </a:t>
            </a:r>
            <a:r>
              <a:rPr lang="es-CL" b="1" baseline="0" dirty="0" err="1"/>
              <a:t>requierement</a:t>
            </a:r>
            <a:r>
              <a:rPr lang="es-CL" b="1" baseline="0" dirty="0"/>
              <a:t> </a:t>
            </a:r>
            <a:r>
              <a:rPr lang="es-CL" b="0" baseline="0" dirty="0"/>
              <a:t>y la FSM fallará en su operación, por que el cambios en la señales de entrada no tendrán el efecto</a:t>
            </a:r>
          </a:p>
          <a:p>
            <a:r>
              <a:rPr lang="es-CL" b="0" baseline="0" dirty="0"/>
              <a:t>El tiempo para realizar el cambio de estado es muy corto para los cambios de la señales de entrada se propaguen </a:t>
            </a:r>
            <a:r>
              <a:rPr lang="es-CL" b="1" baseline="0" dirty="0"/>
              <a:t>(</a:t>
            </a:r>
            <a:r>
              <a:rPr lang="es-CL" b="1" baseline="0" dirty="0" err="1"/>
              <a:t>critical-path</a:t>
            </a:r>
            <a:r>
              <a:rPr lang="es-CL" b="1" baseline="0" dirty="0"/>
              <a:t> </a:t>
            </a:r>
            <a:r>
              <a:rPr lang="es-CL" b="1" baseline="0" dirty="0" err="1"/>
              <a:t>violation</a:t>
            </a:r>
            <a:r>
              <a:rPr lang="es-CL" b="1" baseline="0" dirty="0"/>
              <a:t>) </a:t>
            </a:r>
          </a:p>
          <a:p>
            <a:endParaRPr lang="es-CL" b="1" baseline="0" dirty="0"/>
          </a:p>
          <a:p>
            <a:r>
              <a:rPr lang="es-CL" b="1" baseline="0" dirty="0" err="1"/>
              <a:t>Critical</a:t>
            </a:r>
            <a:r>
              <a:rPr lang="es-CL" b="1" baseline="0" dirty="0"/>
              <a:t> </a:t>
            </a:r>
            <a:r>
              <a:rPr lang="es-CL" b="1" baseline="0" dirty="0" err="1"/>
              <a:t>path</a:t>
            </a:r>
            <a:r>
              <a:rPr lang="es-CL" b="0" baseline="0" dirty="0"/>
              <a:t>:  se define como la cadena de compuertas en el </a:t>
            </a:r>
            <a:r>
              <a:rPr lang="es-CL" b="0" baseline="0" dirty="0" err="1"/>
              <a:t>path</a:t>
            </a:r>
            <a:r>
              <a:rPr lang="es-CL" b="0" baseline="0" dirty="0"/>
              <a:t>, mas largo (lento) que produce que una señal tope un cierta cantidad de tiempo para propagar la señal de la entrada a la salida</a:t>
            </a:r>
          </a:p>
        </p:txBody>
      </p:sp>
      <p:sp>
        <p:nvSpPr>
          <p:cNvPr id="4" name="Slide Number Placeholder 3"/>
          <p:cNvSpPr>
            <a:spLocks noGrp="1"/>
          </p:cNvSpPr>
          <p:nvPr>
            <p:ph type="sldNum" sz="quarter" idx="10"/>
          </p:nvPr>
        </p:nvSpPr>
        <p:spPr/>
        <p:txBody>
          <a:bodyPr/>
          <a:lstStyle/>
          <a:p>
            <a:fld id="{32B8C774-EDEB-43D6-A59C-08B1C555BDA9}" type="slidenum">
              <a:rPr lang="en-US" smtClean="0"/>
              <a:pPr/>
              <a:t>52</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CL" dirty="0"/>
              <a:t>Show</a:t>
            </a:r>
            <a:r>
              <a:rPr lang="es-CL" baseline="0" dirty="0"/>
              <a:t> </a:t>
            </a:r>
            <a:r>
              <a:rPr lang="es-CL" baseline="0" dirty="0" err="1"/>
              <a:t>all</a:t>
            </a:r>
            <a:r>
              <a:rPr lang="es-CL" baseline="0" dirty="0"/>
              <a:t> </a:t>
            </a:r>
            <a:r>
              <a:rPr lang="es-CL" baseline="0" dirty="0" err="1"/>
              <a:t>the</a:t>
            </a:r>
            <a:r>
              <a:rPr lang="es-CL" baseline="0" dirty="0"/>
              <a:t> </a:t>
            </a:r>
            <a:r>
              <a:rPr lang="es-CL" baseline="0" dirty="0" err="1"/>
              <a:t>steps</a:t>
            </a:r>
            <a:r>
              <a:rPr lang="es-CL" baseline="0" dirty="0"/>
              <a:t> </a:t>
            </a:r>
            <a:r>
              <a:rPr lang="es-CL" baseline="0" dirty="0" err="1"/>
              <a:t>that</a:t>
            </a:r>
            <a:r>
              <a:rPr lang="es-CL" baseline="0" dirty="0"/>
              <a:t> </a:t>
            </a:r>
            <a:r>
              <a:rPr lang="es-CL" baseline="0" dirty="0" err="1"/>
              <a:t>need</a:t>
            </a:r>
            <a:r>
              <a:rPr lang="es-CL" baseline="0" dirty="0"/>
              <a:t> </a:t>
            </a:r>
            <a:r>
              <a:rPr lang="es-CL" baseline="0" dirty="0" err="1"/>
              <a:t>to</a:t>
            </a:r>
            <a:r>
              <a:rPr lang="es-CL" baseline="0" dirty="0"/>
              <a:t> </a:t>
            </a:r>
            <a:r>
              <a:rPr lang="es-CL" baseline="0" dirty="0" err="1"/>
              <a:t>be</a:t>
            </a:r>
            <a:r>
              <a:rPr lang="es-CL" baseline="0" dirty="0"/>
              <a:t> done</a:t>
            </a:r>
            <a:endParaRPr lang="en-US" dirty="0"/>
          </a:p>
        </p:txBody>
      </p:sp>
      <p:sp>
        <p:nvSpPr>
          <p:cNvPr id="4" name="Slide Number Placeholder 3"/>
          <p:cNvSpPr>
            <a:spLocks noGrp="1"/>
          </p:cNvSpPr>
          <p:nvPr>
            <p:ph type="sldNum" sz="quarter" idx="10"/>
          </p:nvPr>
        </p:nvSpPr>
        <p:spPr/>
        <p:txBody>
          <a:bodyPr/>
          <a:lstStyle/>
          <a:p>
            <a:fld id="{32B8C774-EDEB-43D6-A59C-08B1C555BDA9}" type="slidenum">
              <a:rPr lang="en-US" smtClean="0"/>
              <a:pPr/>
              <a:t>53</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Moore implementation</a:t>
            </a:r>
          </a:p>
          <a:p>
            <a:r>
              <a:rPr lang="es-CL" dirty="0"/>
              <a:t>Generamos un diagrama de transición</a:t>
            </a:r>
            <a:r>
              <a:rPr lang="es-CL" baseline="0" dirty="0"/>
              <a:t> y con esto la tabla de estados</a:t>
            </a:r>
          </a:p>
          <a:p>
            <a:r>
              <a:rPr lang="es-CL" baseline="0" dirty="0"/>
              <a:t>Tenemos que generara una tabla para que indica que se tiene que poner en la entrada de los FF para que cambien de un estado a otro</a:t>
            </a:r>
          </a:p>
          <a:p>
            <a:r>
              <a:rPr lang="es-CL" baseline="0" dirty="0"/>
              <a:t>En la tabla se muestra estado presente y el estado actual</a:t>
            </a:r>
          </a:p>
          <a:p>
            <a:r>
              <a:rPr lang="es-CL" baseline="0" dirty="0"/>
              <a:t>Para cada tipo de FF tenemos que hacer una tabla para cada una de las entradas de los FF, para hacer que cambien a una cierta entrada, se responde la pregunta ¿Qué se tiene que poner en la entrada del FF para que se logre el cambio deseado?</a:t>
            </a:r>
          </a:p>
          <a:p>
            <a:r>
              <a:rPr lang="es-CL" baseline="0" dirty="0"/>
              <a:t>Se genera una nueva columna que muestra que es lo que se tiene en la entrada de los FF</a:t>
            </a:r>
            <a:endParaRPr lang="en-US" dirty="0"/>
          </a:p>
        </p:txBody>
      </p:sp>
      <p:sp>
        <p:nvSpPr>
          <p:cNvPr id="4" name="Slide Number Placeholder 3"/>
          <p:cNvSpPr>
            <a:spLocks noGrp="1"/>
          </p:cNvSpPr>
          <p:nvPr>
            <p:ph type="sldNum" sz="quarter" idx="10"/>
          </p:nvPr>
        </p:nvSpPr>
        <p:spPr/>
        <p:txBody>
          <a:bodyPr/>
          <a:lstStyle/>
          <a:p>
            <a:fld id="{32B8C774-EDEB-43D6-A59C-08B1C555BDA9}" type="slidenum">
              <a:rPr lang="en-US" smtClean="0"/>
              <a:pPr/>
              <a:t>54</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Definir</a:t>
            </a:r>
            <a:r>
              <a:rPr lang="en-US" baseline="0" dirty="0"/>
              <a:t> el </a:t>
            </a:r>
            <a:r>
              <a:rPr lang="en-US" baseline="0" dirty="0" err="1"/>
              <a:t>tipo</a:t>
            </a:r>
            <a:r>
              <a:rPr lang="en-US" baseline="0" dirty="0"/>
              <a:t> de FF</a:t>
            </a:r>
          </a:p>
          <a:p>
            <a:r>
              <a:rPr lang="es-CL" baseline="0" dirty="0"/>
              <a:t>Para el caso del FF D:</a:t>
            </a:r>
          </a:p>
          <a:p>
            <a:r>
              <a:rPr lang="es-CL" baseline="0" dirty="0"/>
              <a:t> -  se utiliza el estado presente y las entrada y se completa el M-K con los valores del estado futuro</a:t>
            </a:r>
          </a:p>
          <a:p>
            <a:r>
              <a:rPr lang="es-CL" baseline="0" dirty="0"/>
              <a:t>Para el caso FF T</a:t>
            </a:r>
          </a:p>
          <a:p>
            <a:r>
              <a:rPr lang="es-CL" baseline="0" dirty="0"/>
              <a:t> - se genera una tabla de entradas para que el FF cambie al estado deseado</a:t>
            </a:r>
          </a:p>
          <a:p>
            <a:r>
              <a:rPr lang="es-CL" baseline="0" dirty="0"/>
              <a:t> - se utiliza el estado presente y las entrada y se completa el M-K con la nueva columna con las entradas del FF</a:t>
            </a:r>
            <a:endParaRPr lang="en-US" baseline="0" dirty="0"/>
          </a:p>
        </p:txBody>
      </p:sp>
      <p:sp>
        <p:nvSpPr>
          <p:cNvPr id="4" name="Slide Number Placeholder 3"/>
          <p:cNvSpPr>
            <a:spLocks noGrp="1"/>
          </p:cNvSpPr>
          <p:nvPr>
            <p:ph type="sldNum" sz="quarter" idx="10"/>
          </p:nvPr>
        </p:nvSpPr>
        <p:spPr/>
        <p:txBody>
          <a:bodyPr/>
          <a:lstStyle/>
          <a:p>
            <a:fld id="{32B8C774-EDEB-43D6-A59C-08B1C555BDA9}" type="slidenum">
              <a:rPr lang="en-US" smtClean="0"/>
              <a:pPr/>
              <a:t>55</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CL"/>
              <a:t>Los cambios</a:t>
            </a:r>
            <a:r>
              <a:rPr lang="es-CL" baseline="0"/>
              <a:t> en la salidas son inmediatas dado que las salidas dependen tambien de las entradas</a:t>
            </a:r>
          </a:p>
          <a:p>
            <a:r>
              <a:rPr lang="es-CL" baseline="0"/>
              <a:t>En este caso FSM es mas simple pues solo se recuerda el estado anterior de L</a:t>
            </a:r>
            <a:endParaRPr lang="es-CL"/>
          </a:p>
        </p:txBody>
      </p:sp>
      <p:sp>
        <p:nvSpPr>
          <p:cNvPr id="4" name="Slide Number Placeholder 3"/>
          <p:cNvSpPr>
            <a:spLocks noGrp="1"/>
          </p:cNvSpPr>
          <p:nvPr>
            <p:ph type="sldNum" sz="quarter" idx="10"/>
          </p:nvPr>
        </p:nvSpPr>
        <p:spPr/>
        <p:txBody>
          <a:bodyPr/>
          <a:lstStyle/>
          <a:p>
            <a:fld id="{32B8C774-EDEB-43D6-A59C-08B1C555BDA9}" type="slidenum">
              <a:rPr lang="en-US" smtClean="0"/>
              <a:pPr/>
              <a:t>56</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noProof="0" dirty="0"/>
              <a:t>The</a:t>
            </a:r>
            <a:r>
              <a:rPr lang="en-US" baseline="0" noProof="0" dirty="0"/>
              <a:t> implementation, needs some extra  work to optimize the implementation</a:t>
            </a:r>
          </a:p>
          <a:p>
            <a:r>
              <a:rPr lang="en-US" baseline="0" noProof="0" dirty="0"/>
              <a:t>Right selection of the state coding </a:t>
            </a:r>
          </a:p>
          <a:p>
            <a:r>
              <a:rPr lang="en-US" baseline="0" noProof="0" dirty="0"/>
              <a:t>Right selection of the registers</a:t>
            </a:r>
          </a:p>
          <a:p>
            <a:r>
              <a:rPr lang="en-US" baseline="0" noProof="0" dirty="0"/>
              <a:t>Eliminate the redundant states</a:t>
            </a:r>
          </a:p>
          <a:p>
            <a:endParaRPr lang="en-US" dirty="0"/>
          </a:p>
        </p:txBody>
      </p:sp>
      <p:sp>
        <p:nvSpPr>
          <p:cNvPr id="4" name="Slide Number Placeholder 3"/>
          <p:cNvSpPr>
            <a:spLocks noGrp="1"/>
          </p:cNvSpPr>
          <p:nvPr>
            <p:ph type="sldNum" sz="quarter" idx="10"/>
          </p:nvPr>
        </p:nvSpPr>
        <p:spPr/>
        <p:txBody>
          <a:bodyPr/>
          <a:lstStyle/>
          <a:p>
            <a:fld id="{32B8C774-EDEB-43D6-A59C-08B1C555BDA9}" type="slidenum">
              <a:rPr lang="en-US" smtClean="0"/>
              <a:pPr/>
              <a:t>57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9A671B2-351A-445D-8262-E0807E370208}" type="slidenum">
              <a:rPr lang="es-CL" smtClean="0"/>
              <a:pPr/>
              <a:t>8</a:t>
            </a:fld>
            <a:endParaRPr lang="es-CL"/>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CL" dirty="0"/>
              <a:t>Un a de las cosas que hicimos en la parte anterior fue definir</a:t>
            </a:r>
          </a:p>
          <a:p>
            <a:r>
              <a:rPr lang="es-CL" dirty="0"/>
              <a:t>[] Escalón</a:t>
            </a:r>
            <a:endParaRPr lang="en-US" dirty="0"/>
          </a:p>
        </p:txBody>
      </p:sp>
      <p:sp>
        <p:nvSpPr>
          <p:cNvPr id="4" name="Slide Number Placeholder 3"/>
          <p:cNvSpPr>
            <a:spLocks noGrp="1"/>
          </p:cNvSpPr>
          <p:nvPr>
            <p:ph type="sldNum" sz="quarter" idx="10"/>
          </p:nvPr>
        </p:nvSpPr>
        <p:spPr/>
        <p:txBody>
          <a:bodyPr/>
          <a:lstStyle/>
          <a:p>
            <a:fld id="{32B8C774-EDEB-43D6-A59C-08B1C555BDA9}" type="slidenum">
              <a:rPr lang="en-US" smtClean="0"/>
              <a:pPr/>
              <a:t>58</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CL" dirty="0"/>
              <a:t>[] </a:t>
            </a:r>
            <a:r>
              <a:rPr lang="es-CL" dirty="0" err="1"/>
              <a:t>Escalon</a:t>
            </a:r>
            <a:r>
              <a:rPr lang="es-CL" baseline="0" dirty="0"/>
              <a:t> superior</a:t>
            </a:r>
            <a:endParaRPr lang="en-US" dirty="0"/>
          </a:p>
        </p:txBody>
      </p:sp>
      <p:sp>
        <p:nvSpPr>
          <p:cNvPr id="4" name="Slide Number Placeholder 3"/>
          <p:cNvSpPr>
            <a:spLocks noGrp="1"/>
          </p:cNvSpPr>
          <p:nvPr>
            <p:ph type="sldNum" sz="quarter" idx="10"/>
          </p:nvPr>
        </p:nvSpPr>
        <p:spPr/>
        <p:txBody>
          <a:bodyPr/>
          <a:lstStyle/>
          <a:p>
            <a:fld id="{32B8C774-EDEB-43D6-A59C-08B1C555BDA9}" type="slidenum">
              <a:rPr lang="en-US" smtClean="0"/>
              <a:pPr/>
              <a:t>59</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9A671B2-351A-445D-8262-E0807E370208}" type="slidenum">
              <a:rPr lang="es-CL" smtClean="0"/>
              <a:pPr/>
              <a:t>60</a:t>
            </a:fld>
            <a:endParaRPr lang="es-CL"/>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9A671B2-351A-445D-8262-E0807E370208}" type="slidenum">
              <a:rPr lang="es-CL" smtClean="0"/>
              <a:pPr/>
              <a:t>61</a:t>
            </a:fld>
            <a:endParaRPr lang="es-CL"/>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4184">
              <a:defRPr/>
            </a:pPr>
            <a:r>
              <a:rPr lang="en-US" dirty="0"/>
              <a:t>Three different FSM designs will be examined</a:t>
            </a:r>
          </a:p>
          <a:p>
            <a:pPr defTabSz="914184">
              <a:defRPr/>
            </a:pPr>
            <a:r>
              <a:rPr lang="es-CL" sz="1400" dirty="0"/>
              <a:t>Un a de las cosas que hicimos en la parte anterior fue definir un </a:t>
            </a:r>
            <a:r>
              <a:rPr lang="es-CL" sz="1400" dirty="0" err="1"/>
              <a:t>codificacion</a:t>
            </a:r>
            <a:r>
              <a:rPr lang="es-CL" sz="1400" dirty="0"/>
              <a:t> de los estados, veamos las posibles opciones y sus </a:t>
            </a:r>
            <a:r>
              <a:rPr lang="es-CL" sz="1400" dirty="0" err="1"/>
              <a:t>caracteristicas</a:t>
            </a:r>
            <a:endParaRPr lang="es-CL" sz="1400" dirty="0"/>
          </a:p>
          <a:p>
            <a:pPr defTabSz="914184">
              <a:defRPr/>
            </a:pPr>
            <a:endParaRPr lang="en-US" dirty="0"/>
          </a:p>
          <a:p>
            <a:endParaRPr lang="es-CL" dirty="0"/>
          </a:p>
        </p:txBody>
      </p:sp>
      <p:sp>
        <p:nvSpPr>
          <p:cNvPr id="4" name="Slide Number Placeholder 3"/>
          <p:cNvSpPr>
            <a:spLocks noGrp="1"/>
          </p:cNvSpPr>
          <p:nvPr>
            <p:ph type="sldNum" sz="quarter" idx="10"/>
          </p:nvPr>
        </p:nvSpPr>
        <p:spPr/>
        <p:txBody>
          <a:bodyPr/>
          <a:lstStyle/>
          <a:p>
            <a:fld id="{79A671B2-351A-445D-8262-E0807E370208}" type="slidenum">
              <a:rPr lang="es-CL" smtClean="0"/>
              <a:pPr/>
              <a:t>62</a:t>
            </a:fld>
            <a:endParaRPr lang="es-CL"/>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Parameters </a:t>
            </a:r>
            <a:r>
              <a:rPr lang="en-US" dirty="0"/>
              <a:t>are used </a:t>
            </a:r>
            <a:r>
              <a:rPr lang="en-US" b="1" dirty="0"/>
              <a:t>to define state </a:t>
            </a:r>
            <a:r>
              <a:rPr lang="en-US" dirty="0"/>
              <a:t>encodings instead of the Verilog `define macro definition construct[3].</a:t>
            </a:r>
            <a:endParaRPr lang="es-CL" dirty="0"/>
          </a:p>
          <a:p>
            <a:r>
              <a:rPr lang="en-US" dirty="0"/>
              <a:t>The </a:t>
            </a:r>
            <a:r>
              <a:rPr lang="en-US" b="1" dirty="0"/>
              <a:t>sequential always block </a:t>
            </a:r>
            <a:r>
              <a:rPr lang="en-US" dirty="0"/>
              <a:t>is coded using </a:t>
            </a:r>
            <a:r>
              <a:rPr lang="en-US" b="1" dirty="0" err="1"/>
              <a:t>nonblocking</a:t>
            </a:r>
            <a:r>
              <a:rPr lang="en-US" b="1" dirty="0"/>
              <a:t> </a:t>
            </a:r>
            <a:r>
              <a:rPr lang="en-US" dirty="0"/>
              <a:t>assignments.</a:t>
            </a:r>
          </a:p>
          <a:p>
            <a:r>
              <a:rPr lang="en-US" dirty="0"/>
              <a:t>The </a:t>
            </a:r>
            <a:r>
              <a:rPr lang="en-US" b="1" dirty="0"/>
              <a:t>combinational always block </a:t>
            </a:r>
            <a:r>
              <a:rPr lang="en-US" dirty="0"/>
              <a:t>sensitivity list is </a:t>
            </a:r>
            <a:r>
              <a:rPr lang="en-US" b="1" dirty="0"/>
              <a:t>sensitive </a:t>
            </a:r>
            <a:r>
              <a:rPr lang="en-US" dirty="0"/>
              <a:t>to changes on the </a:t>
            </a:r>
            <a:r>
              <a:rPr lang="en-US" b="1" dirty="0"/>
              <a:t>state variable and all of the inputs </a:t>
            </a:r>
            <a:r>
              <a:rPr lang="en-US" dirty="0"/>
              <a:t>referenced in the combinational always block.</a:t>
            </a:r>
          </a:p>
          <a:p>
            <a:r>
              <a:rPr lang="en-US" dirty="0"/>
              <a:t>Assignments within the </a:t>
            </a:r>
            <a:r>
              <a:rPr lang="en-US" b="1" dirty="0"/>
              <a:t>combinational always block </a:t>
            </a:r>
            <a:r>
              <a:rPr lang="en-US" dirty="0"/>
              <a:t>are made using </a:t>
            </a:r>
            <a:r>
              <a:rPr lang="en-US" dirty="0" err="1"/>
              <a:t>Verilog</a:t>
            </a:r>
            <a:r>
              <a:rPr lang="en-US" dirty="0"/>
              <a:t> </a:t>
            </a:r>
            <a:r>
              <a:rPr lang="en-US" b="1" dirty="0"/>
              <a:t>blocking</a:t>
            </a:r>
            <a:r>
              <a:rPr lang="en-US" dirty="0"/>
              <a:t> assignments. </a:t>
            </a:r>
          </a:p>
          <a:p>
            <a:r>
              <a:rPr lang="en-US" b="1" dirty="0"/>
              <a:t>Default output assignments </a:t>
            </a:r>
            <a:r>
              <a:rPr lang="en-US" dirty="0"/>
              <a:t>are made before coding the case statement (this </a:t>
            </a:r>
            <a:r>
              <a:rPr lang="en-US" b="1" dirty="0"/>
              <a:t>eliminates latches and reduces the amount of code </a:t>
            </a:r>
            <a:r>
              <a:rPr lang="en-US" dirty="0"/>
              <a:t>required to code the rest of the)</a:t>
            </a:r>
          </a:p>
          <a:p>
            <a:endParaRPr lang="en-US" dirty="0"/>
          </a:p>
          <a:p>
            <a:r>
              <a:rPr lang="en-US" dirty="0"/>
              <a:t>Placing a default next state assignment on the line immediately following the always block sensitivity list is a very efficient coding style</a:t>
            </a:r>
          </a:p>
          <a:p>
            <a:r>
              <a:rPr lang="es-CL" dirty="0"/>
              <a:t>  - </a:t>
            </a:r>
            <a:r>
              <a:rPr lang="en-US" dirty="0"/>
              <a:t>This is a useful technique to debug state machine designs, plus the X's will be treated as "don't cares" by the synthesis tool.</a:t>
            </a:r>
          </a:p>
          <a:p>
            <a:endParaRPr lang="en-US" dirty="0"/>
          </a:p>
        </p:txBody>
      </p:sp>
      <p:sp>
        <p:nvSpPr>
          <p:cNvPr id="4" name="Slide Number Placeholder 3"/>
          <p:cNvSpPr>
            <a:spLocks noGrp="1"/>
          </p:cNvSpPr>
          <p:nvPr>
            <p:ph type="sldNum" sz="quarter" idx="10"/>
          </p:nvPr>
        </p:nvSpPr>
        <p:spPr/>
        <p:txBody>
          <a:bodyPr/>
          <a:lstStyle/>
          <a:p>
            <a:fld id="{79A671B2-351A-445D-8262-E0807E370208}" type="slidenum">
              <a:rPr lang="es-CL" smtClean="0"/>
              <a:pPr/>
              <a:t>63</a:t>
            </a:fld>
            <a:endParaRPr lang="es-CL"/>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2: this help to accurately simulate hardware</a:t>
            </a:r>
          </a:p>
          <a:p>
            <a:endParaRPr lang="en-US" dirty="0"/>
          </a:p>
        </p:txBody>
      </p:sp>
      <p:sp>
        <p:nvSpPr>
          <p:cNvPr id="4" name="Slide Number Placeholder 3"/>
          <p:cNvSpPr>
            <a:spLocks noGrp="1"/>
          </p:cNvSpPr>
          <p:nvPr>
            <p:ph type="sldNum" sz="quarter" idx="10"/>
          </p:nvPr>
        </p:nvSpPr>
        <p:spPr/>
        <p:txBody>
          <a:bodyPr/>
          <a:lstStyle/>
          <a:p>
            <a:fld id="{32B8C774-EDEB-43D6-A59C-08B1C555BDA9}" type="slidenum">
              <a:rPr lang="en-US" smtClean="0"/>
              <a:pPr/>
              <a:t>64</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3:</a:t>
            </a:r>
          </a:p>
        </p:txBody>
      </p:sp>
      <p:sp>
        <p:nvSpPr>
          <p:cNvPr id="4" name="Slide Number Placeholder 3"/>
          <p:cNvSpPr>
            <a:spLocks noGrp="1"/>
          </p:cNvSpPr>
          <p:nvPr>
            <p:ph type="sldNum" sz="quarter" idx="10"/>
          </p:nvPr>
        </p:nvSpPr>
        <p:spPr/>
        <p:txBody>
          <a:bodyPr/>
          <a:lstStyle/>
          <a:p>
            <a:fld id="{32B8C774-EDEB-43D6-A59C-08B1C555BDA9}" type="slidenum">
              <a:rPr lang="en-US" smtClean="0"/>
              <a:pPr/>
              <a:t>65</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Placing a default next state assignment on the line immediately following the always block sensitivity list is a very efficient coding style</a:t>
            </a:r>
          </a:p>
          <a:p>
            <a:r>
              <a:rPr lang="es-CL" dirty="0"/>
              <a:t>  - </a:t>
            </a:r>
            <a:r>
              <a:rPr lang="en-US" dirty="0"/>
              <a:t>This is a useful technique to debug state machine designs, plus the X's will be treated as "don't cares" by the synthesis tool.</a:t>
            </a:r>
          </a:p>
          <a:p>
            <a:endParaRPr lang="en-US" dirty="0"/>
          </a:p>
        </p:txBody>
      </p:sp>
      <p:sp>
        <p:nvSpPr>
          <p:cNvPr id="4" name="Slide Number Placeholder 3"/>
          <p:cNvSpPr>
            <a:spLocks noGrp="1"/>
          </p:cNvSpPr>
          <p:nvPr>
            <p:ph type="sldNum" sz="quarter" idx="10"/>
          </p:nvPr>
        </p:nvSpPr>
        <p:spPr/>
        <p:txBody>
          <a:bodyPr/>
          <a:lstStyle/>
          <a:p>
            <a:fld id="{32B8C774-EDEB-43D6-A59C-08B1C555BDA9}" type="slidenum">
              <a:rPr lang="en-US" smtClean="0"/>
              <a:pPr/>
              <a:t>66</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 declaration is </a:t>
            </a:r>
            <a:r>
              <a:rPr lang="en-US" b="1" dirty="0"/>
              <a:t>made for state. Not for next.</a:t>
            </a:r>
          </a:p>
          <a:p>
            <a:r>
              <a:rPr lang="en-US" dirty="0"/>
              <a:t>There is just </a:t>
            </a:r>
            <a:r>
              <a:rPr lang="en-US" b="1" dirty="0"/>
              <a:t>one sequential always block</a:t>
            </a:r>
            <a:r>
              <a:rPr lang="en-US" dirty="0"/>
              <a:t>, coded using </a:t>
            </a:r>
            <a:r>
              <a:rPr lang="en-US" b="1" dirty="0" err="1"/>
              <a:t>nonblocking</a:t>
            </a:r>
            <a:r>
              <a:rPr lang="en-US" b="1" dirty="0"/>
              <a:t> assignments</a:t>
            </a:r>
            <a:r>
              <a:rPr lang="en-US" dirty="0"/>
              <a:t>.</a:t>
            </a:r>
          </a:p>
          <a:p>
            <a:r>
              <a:rPr lang="en-US" dirty="0"/>
              <a:t>The </a:t>
            </a:r>
            <a:r>
              <a:rPr lang="en-US" b="1" dirty="0"/>
              <a:t>state assignments do not correspond to the current state </a:t>
            </a:r>
            <a:r>
              <a:rPr lang="en-US" dirty="0"/>
              <a:t>of the case statement, but the </a:t>
            </a:r>
            <a:r>
              <a:rPr lang="en-US" b="1" dirty="0"/>
              <a:t>state that case statement is transitioning to</a:t>
            </a:r>
            <a:r>
              <a:rPr lang="en-US" dirty="0"/>
              <a:t>. This is </a:t>
            </a:r>
            <a:r>
              <a:rPr lang="en-US" b="1" dirty="0"/>
              <a:t>error prone </a:t>
            </a:r>
            <a:r>
              <a:rPr lang="en-US" dirty="0"/>
              <a:t>(but it does work if coded correctly).</a:t>
            </a:r>
          </a:p>
          <a:p>
            <a:r>
              <a:rPr lang="en-US" dirty="0"/>
              <a:t>All </a:t>
            </a:r>
            <a:r>
              <a:rPr lang="en-US" b="1" dirty="0"/>
              <a:t>outputs will be registered </a:t>
            </a:r>
            <a:r>
              <a:rPr lang="en-US" dirty="0"/>
              <a:t>(unless the outputs are placed into a separate combinational always block or assigned using continuous assignments). No asynchronous Mealy outputs can be generated from a single synchronous always block.</a:t>
            </a:r>
            <a:endParaRPr lang="es-CL" dirty="0"/>
          </a:p>
          <a:p>
            <a:endParaRPr lang="en-US" dirty="0"/>
          </a:p>
        </p:txBody>
      </p:sp>
      <p:sp>
        <p:nvSpPr>
          <p:cNvPr id="4" name="Slide Number Placeholder 3"/>
          <p:cNvSpPr>
            <a:spLocks noGrp="1"/>
          </p:cNvSpPr>
          <p:nvPr>
            <p:ph type="sldNum" sz="quarter" idx="10"/>
          </p:nvPr>
        </p:nvSpPr>
        <p:spPr/>
        <p:txBody>
          <a:bodyPr/>
          <a:lstStyle/>
          <a:p>
            <a:fld id="{79A671B2-351A-445D-8262-E0807E370208}" type="slidenum">
              <a:rPr lang="es-CL" smtClean="0"/>
              <a:pPr/>
              <a:t>67</a:t>
            </a:fld>
            <a:endParaRPr lang="es-CL"/>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4103">
              <a:defRPr/>
            </a:pPr>
            <a:r>
              <a:rPr lang="en-US" dirty="0"/>
              <a:t>One limitation:</a:t>
            </a:r>
            <a:r>
              <a:rPr lang="en-US" baseline="0" dirty="0"/>
              <a:t> </a:t>
            </a:r>
            <a:r>
              <a:rPr lang="en-US" dirty="0"/>
              <a:t>Description of digital systems only</a:t>
            </a:r>
          </a:p>
          <a:p>
            <a:r>
              <a:rPr lang="en-US" dirty="0"/>
              <a:t>2005</a:t>
            </a:r>
            <a:r>
              <a:rPr lang="en-US" baseline="0" dirty="0"/>
              <a:t>  It fix some problems  like for example naming a the generate statements</a:t>
            </a:r>
            <a:endParaRPr lang="es-CL" dirty="0"/>
          </a:p>
        </p:txBody>
      </p:sp>
      <p:sp>
        <p:nvSpPr>
          <p:cNvPr id="4" name="Slide Number Placeholder 3"/>
          <p:cNvSpPr>
            <a:spLocks noGrp="1"/>
          </p:cNvSpPr>
          <p:nvPr>
            <p:ph type="sldNum" sz="quarter" idx="10"/>
          </p:nvPr>
        </p:nvSpPr>
        <p:spPr/>
        <p:txBody>
          <a:bodyPr/>
          <a:lstStyle/>
          <a:p>
            <a:fld id="{79A671B2-351A-445D-8262-E0807E370208}" type="slidenum">
              <a:rPr lang="es-CL" smtClean="0"/>
              <a:pPr/>
              <a:t>10</a:t>
            </a:fld>
            <a:endParaRPr lang="es-CL"/>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noProof="0" dirty="0"/>
              <a:t>Since there is no next state, the state assignment,</a:t>
            </a:r>
            <a:r>
              <a:rPr lang="en-US" baseline="0" noProof="0" dirty="0"/>
              <a:t> correspond the next state</a:t>
            </a:r>
            <a:endParaRPr lang="en-US" noProof="0" dirty="0"/>
          </a:p>
        </p:txBody>
      </p:sp>
      <p:sp>
        <p:nvSpPr>
          <p:cNvPr id="4" name="Slide Number Placeholder 3"/>
          <p:cNvSpPr>
            <a:spLocks noGrp="1"/>
          </p:cNvSpPr>
          <p:nvPr>
            <p:ph type="sldNum" sz="quarter" idx="10"/>
          </p:nvPr>
        </p:nvSpPr>
        <p:spPr/>
        <p:txBody>
          <a:bodyPr/>
          <a:lstStyle/>
          <a:p>
            <a:fld id="{79A671B2-351A-445D-8262-E0807E370208}" type="slidenum">
              <a:rPr lang="es-CL" smtClean="0"/>
              <a:pPr/>
              <a:t>68</a:t>
            </a:fld>
            <a:endParaRPr lang="es-CL"/>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3 difficult</a:t>
            </a:r>
            <a:r>
              <a:rPr lang="en-US" baseline="0" dirty="0"/>
              <a:t> to see when the </a:t>
            </a:r>
            <a:r>
              <a:rPr lang="en-US" baseline="0" dirty="0" err="1"/>
              <a:t>varaibles</a:t>
            </a:r>
            <a:r>
              <a:rPr lang="en-US" baseline="0" dirty="0"/>
              <a:t> changes it values</a:t>
            </a:r>
            <a:endParaRPr lang="en-US" dirty="0"/>
          </a:p>
        </p:txBody>
      </p:sp>
      <p:sp>
        <p:nvSpPr>
          <p:cNvPr id="4" name="Slide Number Placeholder 3"/>
          <p:cNvSpPr>
            <a:spLocks noGrp="1"/>
          </p:cNvSpPr>
          <p:nvPr>
            <p:ph type="sldNum" sz="quarter" idx="10"/>
          </p:nvPr>
        </p:nvSpPr>
        <p:spPr/>
        <p:txBody>
          <a:bodyPr/>
          <a:lstStyle/>
          <a:p>
            <a:fld id="{79A671B2-351A-445D-8262-E0807E370208}" type="slidenum">
              <a:rPr lang="es-CL" smtClean="0"/>
              <a:pPr/>
              <a:t>69</a:t>
            </a:fld>
            <a:endParaRPr lang="es-CL"/>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4184">
              <a:defRPr/>
            </a:pPr>
            <a:endParaRPr lang="es-CL" dirty="0"/>
          </a:p>
        </p:txBody>
      </p:sp>
      <p:sp>
        <p:nvSpPr>
          <p:cNvPr id="4" name="Slide Number Placeholder 3"/>
          <p:cNvSpPr>
            <a:spLocks noGrp="1"/>
          </p:cNvSpPr>
          <p:nvPr>
            <p:ph type="sldNum" sz="quarter" idx="10"/>
          </p:nvPr>
        </p:nvSpPr>
        <p:spPr/>
        <p:txBody>
          <a:bodyPr/>
          <a:lstStyle/>
          <a:p>
            <a:fld id="{79A671B2-351A-445D-8262-E0807E370208}" type="slidenum">
              <a:rPr lang="es-CL" smtClean="0"/>
              <a:pPr/>
              <a:t>70</a:t>
            </a:fld>
            <a:endParaRPr lang="es-CL"/>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4184">
              <a:defRPr/>
            </a:pPr>
            <a:endParaRPr lang="es-CL" dirty="0"/>
          </a:p>
        </p:txBody>
      </p:sp>
      <p:sp>
        <p:nvSpPr>
          <p:cNvPr id="4" name="Slide Number Placeholder 3"/>
          <p:cNvSpPr>
            <a:spLocks noGrp="1"/>
          </p:cNvSpPr>
          <p:nvPr>
            <p:ph type="sldNum" sz="quarter" idx="10"/>
          </p:nvPr>
        </p:nvSpPr>
        <p:spPr/>
        <p:txBody>
          <a:bodyPr/>
          <a:lstStyle/>
          <a:p>
            <a:fld id="{79A671B2-351A-445D-8262-E0807E370208}" type="slidenum">
              <a:rPr lang="es-CL" smtClean="0"/>
              <a:pPr/>
              <a:t>71</a:t>
            </a:fld>
            <a:endParaRPr lang="es-CL"/>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4184">
              <a:defRPr/>
            </a:pPr>
            <a:r>
              <a:rPr lang="en-US" dirty="0"/>
              <a:t>Efficien</a:t>
            </a:r>
            <a:r>
              <a:rPr lang="en-US" baseline="0" dirty="0"/>
              <a:t>t (small and fast) one hot state machine can be coded using an inverse case statement </a:t>
            </a:r>
            <a:endParaRPr lang="en-US" dirty="0"/>
          </a:p>
          <a:p>
            <a:pPr defTabSz="914184">
              <a:defRPr/>
            </a:pPr>
            <a:endParaRPr lang="en-US" dirty="0"/>
          </a:p>
          <a:p>
            <a:pPr defTabSz="914184">
              <a:defRPr/>
            </a:pPr>
            <a:r>
              <a:rPr lang="en-US" dirty="0"/>
              <a:t>Full</a:t>
            </a:r>
            <a:r>
              <a:rPr lang="en-US" baseline="0" dirty="0"/>
              <a:t> c</a:t>
            </a:r>
            <a:r>
              <a:rPr lang="en-US" dirty="0"/>
              <a:t>ase</a:t>
            </a:r>
            <a:r>
              <a:rPr lang="en-US" baseline="0" dirty="0"/>
              <a:t> (</a:t>
            </a:r>
            <a:r>
              <a:rPr lang="en-US" dirty="0"/>
              <a:t>// </a:t>
            </a:r>
            <a:r>
              <a:rPr lang="en-US" dirty="0" err="1"/>
              <a:t>synopsys</a:t>
            </a:r>
            <a:r>
              <a:rPr lang="en-US" dirty="0"/>
              <a:t> </a:t>
            </a:r>
            <a:r>
              <a:rPr lang="en-US" dirty="0" err="1"/>
              <a:t>full_case</a:t>
            </a:r>
            <a:r>
              <a:rPr lang="en-US" baseline="0" dirty="0"/>
              <a:t>)</a:t>
            </a:r>
            <a:endParaRPr lang="en-US" dirty="0"/>
          </a:p>
          <a:p>
            <a:r>
              <a:rPr lang="en-US" dirty="0"/>
              <a:t>This directive prevents from generating logic to test for any value that is not covered by the case branches and </a:t>
            </a:r>
            <a:r>
              <a:rPr lang="en-US" b="1" dirty="0"/>
              <a:t>creating an implicit default branch</a:t>
            </a:r>
            <a:r>
              <a:rPr lang="en-US" dirty="0"/>
              <a:t>. </a:t>
            </a:r>
          </a:p>
          <a:p>
            <a:r>
              <a:rPr lang="en-US" dirty="0"/>
              <a:t>Set the </a:t>
            </a:r>
            <a:r>
              <a:rPr lang="en-US" dirty="0" err="1"/>
              <a:t>full_case</a:t>
            </a:r>
            <a:r>
              <a:rPr lang="en-US" dirty="0"/>
              <a:t> directive on a case statement when you know that all possible branches of the case statement are listed within the case statement. </a:t>
            </a:r>
          </a:p>
          <a:p>
            <a:endParaRPr lang="en-US" dirty="0"/>
          </a:p>
          <a:p>
            <a:r>
              <a:rPr lang="en-US" dirty="0"/>
              <a:t>Parallel case (// </a:t>
            </a:r>
            <a:r>
              <a:rPr lang="en-US" dirty="0" err="1"/>
              <a:t>synopsys</a:t>
            </a:r>
            <a:r>
              <a:rPr lang="en-US" dirty="0"/>
              <a:t> </a:t>
            </a:r>
            <a:r>
              <a:rPr lang="en-US" dirty="0" err="1"/>
              <a:t>parallel_case</a:t>
            </a:r>
            <a:r>
              <a:rPr lang="en-US" dirty="0"/>
              <a:t>)</a:t>
            </a:r>
          </a:p>
          <a:p>
            <a:r>
              <a:rPr lang="en-US" dirty="0"/>
              <a:t>Set the </a:t>
            </a:r>
            <a:r>
              <a:rPr lang="en-US" dirty="0" err="1"/>
              <a:t>parallel_case</a:t>
            </a:r>
            <a:r>
              <a:rPr lang="en-US" dirty="0"/>
              <a:t> directive on a case statement </a:t>
            </a:r>
            <a:r>
              <a:rPr lang="en-US" b="1" dirty="0"/>
              <a:t>when you know that only one branch of the case statement will be true at a time</a:t>
            </a:r>
            <a:r>
              <a:rPr lang="en-US" dirty="0"/>
              <a:t>.</a:t>
            </a:r>
          </a:p>
          <a:p>
            <a:r>
              <a:rPr lang="en-US" dirty="0"/>
              <a:t>This directive prevents Presto Verilog from building additional logic to ensure the first occurrence of a true branch is executed if more than one branch were true at one time.</a:t>
            </a:r>
          </a:p>
          <a:p>
            <a:r>
              <a:rPr lang="en-US" dirty="0"/>
              <a:t>The </a:t>
            </a:r>
            <a:r>
              <a:rPr lang="en-US" dirty="0" err="1"/>
              <a:t>parallel_case</a:t>
            </a:r>
            <a:r>
              <a:rPr lang="en-US" dirty="0"/>
              <a:t> statement tells the synthesis tool to not build a priority encoder even though in theory, more than one of the state bits could be set (as engineers, we know that this is a </a:t>
            </a:r>
            <a:r>
              <a:rPr lang="en-US" dirty="0" err="1"/>
              <a:t>onehot</a:t>
            </a:r>
            <a:r>
              <a:rPr lang="en-US" dirty="0"/>
              <a:t> FSM and that only one bit can be set so no priority encoder is required)</a:t>
            </a:r>
            <a:endParaRPr lang="es-CL" dirty="0"/>
          </a:p>
        </p:txBody>
      </p:sp>
      <p:sp>
        <p:nvSpPr>
          <p:cNvPr id="4" name="Slide Number Placeholder 3"/>
          <p:cNvSpPr>
            <a:spLocks noGrp="1"/>
          </p:cNvSpPr>
          <p:nvPr>
            <p:ph type="sldNum" sz="quarter" idx="10"/>
          </p:nvPr>
        </p:nvSpPr>
        <p:spPr/>
        <p:txBody>
          <a:bodyPr/>
          <a:lstStyle/>
          <a:p>
            <a:fld id="{79A671B2-351A-445D-8262-E0807E370208}" type="slidenum">
              <a:rPr lang="es-CL" smtClean="0"/>
              <a:pPr/>
              <a:t>72</a:t>
            </a:fld>
            <a:endParaRPr lang="es-CL"/>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9A671B2-351A-445D-8262-E0807E370208}" type="slidenum">
              <a:rPr lang="es-CL" smtClean="0"/>
              <a:pPr/>
              <a:t>73</a:t>
            </a:fld>
            <a:endParaRPr lang="es-CL"/>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Lexical elements:</a:t>
            </a:r>
            <a:r>
              <a:rPr lang="en-US" dirty="0"/>
              <a:t> see</a:t>
            </a:r>
            <a:r>
              <a:rPr lang="en-US" baseline="0" dirty="0"/>
              <a:t> lexical elements related to the language, line terminations, identifiers, keywords, compiler directives</a:t>
            </a:r>
          </a:p>
          <a:p>
            <a:pPr defTabSz="864931">
              <a:defRPr/>
            </a:pPr>
            <a:r>
              <a:rPr lang="en-US" b="1" dirty="0"/>
              <a:t>Structures and Hierarchy: </a:t>
            </a:r>
            <a:r>
              <a:rPr lang="en-US" dirty="0"/>
              <a:t>study the basic</a:t>
            </a:r>
            <a:r>
              <a:rPr lang="en-US" baseline="0" dirty="0"/>
              <a:t> Verilog element </a:t>
            </a:r>
            <a:r>
              <a:rPr lang="en-US" b="1" baseline="0" dirty="0"/>
              <a:t>module</a:t>
            </a:r>
            <a:r>
              <a:rPr lang="en-US" baseline="0" dirty="0"/>
              <a:t> and how instantiate designs</a:t>
            </a:r>
          </a:p>
          <a:p>
            <a:pPr defTabSz="864931">
              <a:defRPr/>
            </a:pPr>
            <a:r>
              <a:rPr lang="en-US" b="1" dirty="0"/>
              <a:t>Assignments:</a:t>
            </a:r>
            <a:r>
              <a:rPr lang="en-US" dirty="0"/>
              <a:t> study</a:t>
            </a:r>
            <a:r>
              <a:rPr lang="en-US" baseline="0" dirty="0"/>
              <a:t> how to assign variables, will see continuous assignments and procedural assignments</a:t>
            </a:r>
            <a:endParaRPr lang="en-US" dirty="0"/>
          </a:p>
          <a:p>
            <a:r>
              <a:rPr lang="en-US" b="1" dirty="0"/>
              <a:t>Data type: </a:t>
            </a:r>
            <a:r>
              <a:rPr lang="en-US" dirty="0"/>
              <a:t>representation see data types and numbers representations</a:t>
            </a:r>
          </a:p>
          <a:p>
            <a:r>
              <a:rPr lang="en-US" b="1" dirty="0"/>
              <a:t>Operators: </a:t>
            </a:r>
            <a:r>
              <a:rPr lang="en-US" dirty="0"/>
              <a:t>see available</a:t>
            </a:r>
            <a:r>
              <a:rPr lang="en-US" baseline="0" dirty="0"/>
              <a:t> operators</a:t>
            </a:r>
            <a:endParaRPr lang="en-US" dirty="0"/>
          </a:p>
          <a:p>
            <a:r>
              <a:rPr lang="en-US" b="1" dirty="0"/>
              <a:t>Control statements: </a:t>
            </a:r>
            <a:r>
              <a:rPr lang="en-US" dirty="0"/>
              <a:t>Control elements like if, case, for, etc.</a:t>
            </a:r>
          </a:p>
          <a:p>
            <a:r>
              <a:rPr lang="en-US" b="1" dirty="0"/>
              <a:t>Task and functions: </a:t>
            </a:r>
            <a:r>
              <a:rPr lang="en-US" dirty="0"/>
              <a:t>task and function construct</a:t>
            </a:r>
            <a:r>
              <a:rPr lang="en-US" baseline="0" dirty="0"/>
              <a:t> to simplify code</a:t>
            </a:r>
            <a:endParaRPr lang="en-US" dirty="0"/>
          </a:p>
          <a:p>
            <a:r>
              <a:rPr lang="en-US" b="1" dirty="0"/>
              <a:t>Generate blocks: </a:t>
            </a:r>
            <a:r>
              <a:rPr lang="en-US" dirty="0"/>
              <a:t>to dynamic generate code</a:t>
            </a:r>
          </a:p>
        </p:txBody>
      </p:sp>
      <p:sp>
        <p:nvSpPr>
          <p:cNvPr id="4" name="Slide Number Placeholder 3"/>
          <p:cNvSpPr>
            <a:spLocks noGrp="1"/>
          </p:cNvSpPr>
          <p:nvPr>
            <p:ph type="sldNum" sz="quarter" idx="10"/>
          </p:nvPr>
        </p:nvSpPr>
        <p:spPr/>
        <p:txBody>
          <a:bodyPr/>
          <a:lstStyle/>
          <a:p>
            <a:fld id="{79A671B2-351A-445D-8262-E0807E370208}" type="slidenum">
              <a:rPr lang="es-CL" smtClean="0"/>
              <a:pPr/>
              <a:t>75</a:t>
            </a:fld>
            <a:endParaRPr lang="es-CL"/>
          </a:p>
        </p:txBody>
      </p:sp>
    </p:spTree>
    <p:extLst>
      <p:ext uri="{BB962C8B-B14F-4D97-AF65-F5344CB8AC3E}">
        <p14:creationId xmlns:p14="http://schemas.microsoft.com/office/powerpoint/2010/main" val="17955860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Lexical elements:</a:t>
            </a:r>
            <a:r>
              <a:rPr lang="en-US" dirty="0"/>
              <a:t> see</a:t>
            </a:r>
            <a:r>
              <a:rPr lang="en-US" baseline="0" dirty="0"/>
              <a:t> lexical elements related to the language, line terminations, identifiers, keywords, compiler directives</a:t>
            </a:r>
          </a:p>
          <a:p>
            <a:pPr defTabSz="864931">
              <a:defRPr/>
            </a:pPr>
            <a:r>
              <a:rPr lang="en-US" b="1" dirty="0"/>
              <a:t>Structures and Hierarchy: </a:t>
            </a:r>
            <a:r>
              <a:rPr lang="en-US" dirty="0"/>
              <a:t>study the basic</a:t>
            </a:r>
            <a:r>
              <a:rPr lang="en-US" baseline="0" dirty="0"/>
              <a:t> Verilog element </a:t>
            </a:r>
            <a:r>
              <a:rPr lang="en-US" b="1" baseline="0" dirty="0"/>
              <a:t>module</a:t>
            </a:r>
            <a:r>
              <a:rPr lang="en-US" baseline="0" dirty="0"/>
              <a:t> and how instantiate designs</a:t>
            </a:r>
          </a:p>
          <a:p>
            <a:pPr defTabSz="864931">
              <a:defRPr/>
            </a:pPr>
            <a:r>
              <a:rPr lang="en-US" b="1" dirty="0"/>
              <a:t>Assignments:</a:t>
            </a:r>
            <a:r>
              <a:rPr lang="en-US" dirty="0"/>
              <a:t> study</a:t>
            </a:r>
            <a:r>
              <a:rPr lang="en-US" baseline="0" dirty="0"/>
              <a:t> how to assign variables, will see continuous assignments and procedural assignments</a:t>
            </a:r>
            <a:endParaRPr lang="en-US" dirty="0"/>
          </a:p>
          <a:p>
            <a:r>
              <a:rPr lang="en-US" b="1" dirty="0"/>
              <a:t>Data type: </a:t>
            </a:r>
            <a:r>
              <a:rPr lang="en-US" dirty="0"/>
              <a:t>representation see data types and numbers representations</a:t>
            </a:r>
          </a:p>
          <a:p>
            <a:r>
              <a:rPr lang="en-US" b="1" dirty="0"/>
              <a:t>Operators: </a:t>
            </a:r>
            <a:r>
              <a:rPr lang="en-US" dirty="0"/>
              <a:t>see available</a:t>
            </a:r>
            <a:r>
              <a:rPr lang="en-US" baseline="0" dirty="0"/>
              <a:t> operators</a:t>
            </a:r>
            <a:endParaRPr lang="en-US" dirty="0"/>
          </a:p>
          <a:p>
            <a:r>
              <a:rPr lang="en-US" b="1" dirty="0"/>
              <a:t>Control statements: </a:t>
            </a:r>
            <a:r>
              <a:rPr lang="en-US" dirty="0"/>
              <a:t>Control elements like if, case, for, etc.</a:t>
            </a:r>
          </a:p>
          <a:p>
            <a:r>
              <a:rPr lang="en-US" b="1" dirty="0"/>
              <a:t>Task and functions: </a:t>
            </a:r>
            <a:r>
              <a:rPr lang="en-US" dirty="0"/>
              <a:t>task and function construct</a:t>
            </a:r>
            <a:r>
              <a:rPr lang="en-US" baseline="0" dirty="0"/>
              <a:t> to simplify code</a:t>
            </a:r>
            <a:endParaRPr lang="en-US" dirty="0"/>
          </a:p>
          <a:p>
            <a:r>
              <a:rPr lang="en-US" b="1" dirty="0"/>
              <a:t>Generate blocks: </a:t>
            </a:r>
            <a:r>
              <a:rPr lang="en-US" dirty="0"/>
              <a:t>to dynamic generate code</a:t>
            </a:r>
          </a:p>
        </p:txBody>
      </p:sp>
      <p:sp>
        <p:nvSpPr>
          <p:cNvPr id="4" name="Slide Number Placeholder 3"/>
          <p:cNvSpPr>
            <a:spLocks noGrp="1"/>
          </p:cNvSpPr>
          <p:nvPr>
            <p:ph type="sldNum" sz="quarter" idx="10"/>
          </p:nvPr>
        </p:nvSpPr>
        <p:spPr/>
        <p:txBody>
          <a:bodyPr/>
          <a:lstStyle/>
          <a:p>
            <a:fld id="{79A671B2-351A-445D-8262-E0807E370208}" type="slidenum">
              <a:rPr lang="es-CL" smtClean="0"/>
              <a:pPr/>
              <a:t>76</a:t>
            </a:fld>
            <a:endParaRPr lang="es-CL"/>
          </a:p>
        </p:txBody>
      </p:sp>
    </p:spTree>
    <p:extLst>
      <p:ext uri="{BB962C8B-B14F-4D97-AF65-F5344CB8AC3E}">
        <p14:creationId xmlns:p14="http://schemas.microsoft.com/office/powerpoint/2010/main" val="17538383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System Task are defined by LRM, and</a:t>
            </a:r>
            <a:r>
              <a:rPr lang="en-US" baseline="0" dirty="0"/>
              <a:t> provide functionally that can help on the simulation process for example</a:t>
            </a:r>
            <a:endParaRPr lang="en-US" dirty="0"/>
          </a:p>
        </p:txBody>
      </p:sp>
      <p:sp>
        <p:nvSpPr>
          <p:cNvPr id="4" name="Slide Number Placeholder 3"/>
          <p:cNvSpPr>
            <a:spLocks noGrp="1"/>
          </p:cNvSpPr>
          <p:nvPr>
            <p:ph type="sldNum" sz="quarter" idx="10"/>
          </p:nvPr>
        </p:nvSpPr>
        <p:spPr/>
        <p:txBody>
          <a:bodyPr/>
          <a:lstStyle/>
          <a:p>
            <a:fld id="{79A671B2-351A-445D-8262-E0807E370208}" type="slidenum">
              <a:rPr lang="es-CL" smtClean="0"/>
              <a:pPr/>
              <a:t>77</a:t>
            </a:fld>
            <a:endParaRPr lang="es-CL"/>
          </a:p>
        </p:txBody>
      </p:sp>
    </p:spTree>
    <p:extLst>
      <p:ext uri="{BB962C8B-B14F-4D97-AF65-F5344CB8AC3E}">
        <p14:creationId xmlns:p14="http://schemas.microsoft.com/office/powerpoint/2010/main" val="27301860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For example </a:t>
            </a:r>
          </a:p>
          <a:p>
            <a:endParaRPr lang="en-US" dirty="0"/>
          </a:p>
          <a:p>
            <a:pPr defTabSz="897193">
              <a:defRPr/>
            </a:pPr>
            <a:r>
              <a:rPr lang="en-US" dirty="0">
                <a:latin typeface="Consolas" pitchFamily="49" charset="0"/>
                <a:cs typeface="Consolas" pitchFamily="49" charset="0"/>
              </a:rPr>
              <a:t>wire \</a:t>
            </a:r>
            <a:r>
              <a:rPr lang="en-US" dirty="0" err="1">
                <a:latin typeface="Consolas" pitchFamily="49" charset="0"/>
                <a:cs typeface="Consolas" pitchFamily="49" charset="0"/>
              </a:rPr>
              <a:t>fo+o</a:t>
            </a:r>
            <a:r>
              <a:rPr lang="en-US" dirty="0">
                <a:latin typeface="Consolas" pitchFamily="49" charset="0"/>
                <a:cs typeface="Consolas" pitchFamily="49" charset="0"/>
              </a:rPr>
              <a:t>=a ;  // Here we are declaring the </a:t>
            </a:r>
            <a:r>
              <a:rPr lang="en-US" dirty="0" err="1">
                <a:latin typeface="Consolas" pitchFamily="49" charset="0"/>
                <a:cs typeface="Consolas" pitchFamily="49" charset="0"/>
              </a:rPr>
              <a:t>varible</a:t>
            </a:r>
            <a:r>
              <a:rPr lang="en-US" dirty="0">
                <a:latin typeface="Consolas" pitchFamily="49" charset="0"/>
                <a:cs typeface="Consolas" pitchFamily="49" charset="0"/>
              </a:rPr>
              <a:t> </a:t>
            </a:r>
            <a:r>
              <a:rPr lang="en-US" dirty="0" err="1">
                <a:latin typeface="Consolas" pitchFamily="49" charset="0"/>
                <a:cs typeface="Consolas" pitchFamily="49" charset="0"/>
              </a:rPr>
              <a:t>fo+o</a:t>
            </a:r>
            <a:r>
              <a:rPr lang="en-US" dirty="0">
                <a:latin typeface="Consolas" pitchFamily="49" charset="0"/>
                <a:cs typeface="Consolas" pitchFamily="49" charset="0"/>
              </a:rPr>
              <a:t>=a=a</a:t>
            </a:r>
          </a:p>
          <a:p>
            <a:r>
              <a:rPr lang="en-US" dirty="0">
                <a:latin typeface="Consolas" pitchFamily="49" charset="0"/>
                <a:cs typeface="Consolas" pitchFamily="49" charset="0"/>
              </a:rPr>
              <a:t>wire </a:t>
            </a:r>
            <a:r>
              <a:rPr lang="it-IT" dirty="0">
                <a:latin typeface="Consolas" pitchFamily="49" charset="0"/>
                <a:cs typeface="Consolas" pitchFamily="49" charset="0"/>
              </a:rPr>
              <a:t>\fo+o =a ; // Here we are assigning a to the wire fo+o</a:t>
            </a:r>
          </a:p>
        </p:txBody>
      </p:sp>
      <p:sp>
        <p:nvSpPr>
          <p:cNvPr id="4" name="Slide Number Placeholder 3"/>
          <p:cNvSpPr>
            <a:spLocks noGrp="1"/>
          </p:cNvSpPr>
          <p:nvPr>
            <p:ph type="sldNum" sz="quarter" idx="10"/>
          </p:nvPr>
        </p:nvSpPr>
        <p:spPr/>
        <p:txBody>
          <a:bodyPr/>
          <a:lstStyle/>
          <a:p>
            <a:fld id="{79A671B2-351A-445D-8262-E0807E370208}" type="slidenum">
              <a:rPr lang="es-CL" smtClean="0"/>
              <a:pPr/>
              <a:t>78</a:t>
            </a:fld>
            <a:endParaRPr lang="es-CL"/>
          </a:p>
        </p:txBody>
      </p:sp>
    </p:spTree>
    <p:extLst>
      <p:ext uri="{BB962C8B-B14F-4D97-AF65-F5344CB8AC3E}">
        <p14:creationId xmlns:p14="http://schemas.microsoft.com/office/powerpoint/2010/main" val="378481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Accellera</a:t>
            </a:r>
            <a:r>
              <a:rPr lang="en-US" dirty="0"/>
              <a:t> Systems Initiative is an independent, not-for profit organization dedicated to create, support, promote, and advance system-level design, modeling, and verification standards for use by the worldwide electronics industry</a:t>
            </a:r>
          </a:p>
        </p:txBody>
      </p:sp>
      <p:sp>
        <p:nvSpPr>
          <p:cNvPr id="4" name="Slide Number Placeholder 3"/>
          <p:cNvSpPr>
            <a:spLocks noGrp="1"/>
          </p:cNvSpPr>
          <p:nvPr>
            <p:ph type="sldNum" sz="quarter" idx="10"/>
          </p:nvPr>
        </p:nvSpPr>
        <p:spPr/>
        <p:txBody>
          <a:bodyPr/>
          <a:lstStyle/>
          <a:p>
            <a:fld id="{79A671B2-351A-445D-8262-E0807E370208}" type="slidenum">
              <a:rPr lang="es-CL" smtClean="0"/>
              <a:pPr/>
              <a:t>11</a:t>
            </a:fld>
            <a:endParaRPr lang="es-CL"/>
          </a:p>
        </p:txBody>
      </p:sp>
    </p:spTree>
    <p:extLst>
      <p:ext uri="{BB962C8B-B14F-4D97-AF65-F5344CB8AC3E}">
        <p14:creationId xmlns:p14="http://schemas.microsoft.com/office/powerpoint/2010/main" val="14904199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noProof="0" dirty="0"/>
              <a:t>Show</a:t>
            </a:r>
            <a:r>
              <a:rPr lang="en-US" baseline="0" noProof="0" dirty="0"/>
              <a:t> in the example</a:t>
            </a:r>
          </a:p>
          <a:p>
            <a:r>
              <a:rPr lang="en-US" baseline="0" noProof="0" dirty="0"/>
              <a:t>The difference usage </a:t>
            </a:r>
            <a:r>
              <a:rPr lang="en-US" baseline="0" noProof="0" dirty="0" err="1"/>
              <a:t>od</a:t>
            </a:r>
            <a:r>
              <a:rPr lang="en-US" baseline="0" noProof="0" dirty="0"/>
              <a:t> the macro</a:t>
            </a:r>
          </a:p>
          <a:p>
            <a:r>
              <a:rPr lang="en-US" baseline="0" noProof="0" dirty="0"/>
              <a:t>At the `</a:t>
            </a:r>
            <a:r>
              <a:rPr lang="en-US" baseline="0" noProof="0" dirty="0" err="1"/>
              <a:t>ifdef</a:t>
            </a:r>
            <a:r>
              <a:rPr lang="en-US" baseline="0" noProof="0" dirty="0"/>
              <a:t> we don’t include `</a:t>
            </a:r>
          </a:p>
          <a:p>
            <a:r>
              <a:rPr lang="en-US" baseline="0" noProof="0" dirty="0"/>
              <a:t>But on the macro replacement we include the `</a:t>
            </a:r>
          </a:p>
          <a:p>
            <a:endParaRPr lang="en-US" noProof="0" dirty="0"/>
          </a:p>
        </p:txBody>
      </p:sp>
      <p:sp>
        <p:nvSpPr>
          <p:cNvPr id="4" name="Slide Number Placeholder 3"/>
          <p:cNvSpPr>
            <a:spLocks noGrp="1"/>
          </p:cNvSpPr>
          <p:nvPr>
            <p:ph type="sldNum" sz="quarter" idx="10"/>
          </p:nvPr>
        </p:nvSpPr>
        <p:spPr/>
        <p:txBody>
          <a:bodyPr/>
          <a:lstStyle/>
          <a:p>
            <a:fld id="{79A671B2-351A-445D-8262-E0807E370208}" type="slidenum">
              <a:rPr lang="es-CL" smtClean="0"/>
              <a:pPr/>
              <a:t>79</a:t>
            </a:fld>
            <a:endParaRPr lang="es-CL"/>
          </a:p>
        </p:txBody>
      </p:sp>
    </p:spTree>
    <p:extLst>
      <p:ext uri="{BB962C8B-B14F-4D97-AF65-F5344CB8AC3E}">
        <p14:creationId xmlns:p14="http://schemas.microsoft.com/office/powerpoint/2010/main" val="84117378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Not all of</a:t>
            </a:r>
            <a:r>
              <a:rPr lang="en-US" baseline="0" dirty="0"/>
              <a:t> them are supported by synthesis</a:t>
            </a:r>
          </a:p>
          <a:p>
            <a:r>
              <a:rPr lang="en-US" baseline="0" dirty="0"/>
              <a:t>The </a:t>
            </a:r>
            <a:r>
              <a:rPr lang="en-US" baseline="0" dirty="0" err="1"/>
              <a:t>lenguage</a:t>
            </a:r>
            <a:r>
              <a:rPr lang="en-US" baseline="0" dirty="0"/>
              <a:t> doesn’t allow </a:t>
            </a:r>
            <a:r>
              <a:rPr lang="en-US" baseline="0" dirty="0" err="1"/>
              <a:t>varaible</a:t>
            </a:r>
            <a:r>
              <a:rPr lang="en-US" baseline="0" dirty="0"/>
              <a:t>/module name with this words (this are reserved words)</a:t>
            </a:r>
          </a:p>
          <a:p>
            <a:r>
              <a:rPr lang="en-US" baseline="0" dirty="0"/>
              <a:t>The ones in blue are </a:t>
            </a:r>
            <a:r>
              <a:rPr lang="en-US" baseline="0" dirty="0" err="1"/>
              <a:t>supprted</a:t>
            </a:r>
            <a:r>
              <a:rPr lang="en-US" baseline="0" dirty="0"/>
              <a:t> by synthesis</a:t>
            </a:r>
            <a:endParaRPr lang="en-US" dirty="0"/>
          </a:p>
        </p:txBody>
      </p:sp>
      <p:sp>
        <p:nvSpPr>
          <p:cNvPr id="4" name="Slide Number Placeholder 3"/>
          <p:cNvSpPr>
            <a:spLocks noGrp="1"/>
          </p:cNvSpPr>
          <p:nvPr>
            <p:ph type="sldNum" sz="quarter" idx="10"/>
          </p:nvPr>
        </p:nvSpPr>
        <p:spPr/>
        <p:txBody>
          <a:bodyPr/>
          <a:lstStyle/>
          <a:p>
            <a:fld id="{79A671B2-351A-445D-8262-E0807E370208}" type="slidenum">
              <a:rPr lang="es-CL" smtClean="0"/>
              <a:pPr/>
              <a:t>80</a:t>
            </a:fld>
            <a:endParaRPr lang="es-CL"/>
          </a:p>
        </p:txBody>
      </p:sp>
    </p:spTree>
    <p:extLst>
      <p:ext uri="{BB962C8B-B14F-4D97-AF65-F5344CB8AC3E}">
        <p14:creationId xmlns:p14="http://schemas.microsoft.com/office/powerpoint/2010/main" val="30604083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Lexical elements:</a:t>
            </a:r>
            <a:r>
              <a:rPr lang="en-US" dirty="0"/>
              <a:t> see</a:t>
            </a:r>
            <a:r>
              <a:rPr lang="en-US" baseline="0" dirty="0"/>
              <a:t> lexical elements related to the language, line terminations, identifiers, keywords, compiler directives</a:t>
            </a:r>
          </a:p>
          <a:p>
            <a:pPr defTabSz="864931">
              <a:defRPr/>
            </a:pPr>
            <a:r>
              <a:rPr lang="en-US" b="1" dirty="0"/>
              <a:t>Structures and Hierarchy: </a:t>
            </a:r>
            <a:r>
              <a:rPr lang="en-US" dirty="0"/>
              <a:t>study the basic</a:t>
            </a:r>
            <a:r>
              <a:rPr lang="en-US" baseline="0" dirty="0"/>
              <a:t> Verilog element </a:t>
            </a:r>
            <a:r>
              <a:rPr lang="en-US" b="1" baseline="0" dirty="0"/>
              <a:t>module</a:t>
            </a:r>
            <a:r>
              <a:rPr lang="en-US" baseline="0" dirty="0"/>
              <a:t> and how instantiate designs</a:t>
            </a:r>
          </a:p>
          <a:p>
            <a:pPr defTabSz="864931">
              <a:defRPr/>
            </a:pPr>
            <a:r>
              <a:rPr lang="en-US" b="1" dirty="0"/>
              <a:t>Assignments:</a:t>
            </a:r>
            <a:r>
              <a:rPr lang="en-US" dirty="0"/>
              <a:t> study</a:t>
            </a:r>
            <a:r>
              <a:rPr lang="en-US" baseline="0" dirty="0"/>
              <a:t> how to assign variables, will see continuous assignments and procedural assignments</a:t>
            </a:r>
            <a:endParaRPr lang="en-US" dirty="0"/>
          </a:p>
          <a:p>
            <a:r>
              <a:rPr lang="en-US" b="1" dirty="0"/>
              <a:t>Data type: </a:t>
            </a:r>
            <a:r>
              <a:rPr lang="en-US" dirty="0"/>
              <a:t>representation see data types and numbers representations</a:t>
            </a:r>
          </a:p>
          <a:p>
            <a:r>
              <a:rPr lang="en-US" b="1" dirty="0"/>
              <a:t>Operators: </a:t>
            </a:r>
            <a:r>
              <a:rPr lang="en-US" dirty="0"/>
              <a:t>see available</a:t>
            </a:r>
            <a:r>
              <a:rPr lang="en-US" baseline="0" dirty="0"/>
              <a:t> operators</a:t>
            </a:r>
            <a:endParaRPr lang="en-US" dirty="0"/>
          </a:p>
          <a:p>
            <a:r>
              <a:rPr lang="en-US" b="1" dirty="0"/>
              <a:t>Control statements: </a:t>
            </a:r>
            <a:r>
              <a:rPr lang="en-US" dirty="0"/>
              <a:t>Control elements like if, case, for, etc.</a:t>
            </a:r>
          </a:p>
          <a:p>
            <a:r>
              <a:rPr lang="en-US" b="1" dirty="0"/>
              <a:t>Task and functions: </a:t>
            </a:r>
            <a:r>
              <a:rPr lang="en-US" dirty="0"/>
              <a:t>task and function construct</a:t>
            </a:r>
            <a:r>
              <a:rPr lang="en-US" baseline="0" dirty="0"/>
              <a:t> to simplify code</a:t>
            </a:r>
            <a:endParaRPr lang="en-US" dirty="0"/>
          </a:p>
          <a:p>
            <a:r>
              <a:rPr lang="en-US" b="1" dirty="0"/>
              <a:t>Generate blocks: </a:t>
            </a:r>
            <a:r>
              <a:rPr lang="en-US" dirty="0"/>
              <a:t>to dynamic generate code</a:t>
            </a:r>
          </a:p>
        </p:txBody>
      </p:sp>
      <p:sp>
        <p:nvSpPr>
          <p:cNvPr id="4" name="Slide Number Placeholder 3"/>
          <p:cNvSpPr>
            <a:spLocks noGrp="1"/>
          </p:cNvSpPr>
          <p:nvPr>
            <p:ph type="sldNum" sz="quarter" idx="10"/>
          </p:nvPr>
        </p:nvSpPr>
        <p:spPr/>
        <p:txBody>
          <a:bodyPr/>
          <a:lstStyle/>
          <a:p>
            <a:fld id="{79A671B2-351A-445D-8262-E0807E370208}" type="slidenum">
              <a:rPr lang="es-CL" smtClean="0"/>
              <a:pPr/>
              <a:t>81</a:t>
            </a:fld>
            <a:endParaRPr lang="es-CL"/>
          </a:p>
        </p:txBody>
      </p:sp>
    </p:spTree>
    <p:extLst>
      <p:ext uri="{BB962C8B-B14F-4D97-AF65-F5344CB8AC3E}">
        <p14:creationId xmlns:p14="http://schemas.microsoft.com/office/powerpoint/2010/main" val="290197502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X in synthesis</a:t>
            </a:r>
            <a:r>
              <a:rPr lang="en-US" baseline="0" dirty="0"/>
              <a:t> is don’t care let the synthesis tool do optimizations</a:t>
            </a:r>
          </a:p>
          <a:p>
            <a:r>
              <a:rPr lang="en-US" baseline="0" dirty="0"/>
              <a:t>X in simulation is unknown</a:t>
            </a:r>
          </a:p>
          <a:p>
            <a:endParaRPr lang="en-US" dirty="0"/>
          </a:p>
        </p:txBody>
      </p:sp>
      <p:sp>
        <p:nvSpPr>
          <p:cNvPr id="4" name="Slide Number Placeholder 3"/>
          <p:cNvSpPr>
            <a:spLocks noGrp="1"/>
          </p:cNvSpPr>
          <p:nvPr>
            <p:ph type="sldNum" sz="quarter" idx="10"/>
          </p:nvPr>
        </p:nvSpPr>
        <p:spPr/>
        <p:txBody>
          <a:bodyPr/>
          <a:lstStyle/>
          <a:p>
            <a:fld id="{79A671B2-351A-445D-8262-E0807E370208}" type="slidenum">
              <a:rPr lang="es-CL" smtClean="0"/>
              <a:pPr/>
              <a:t>82</a:t>
            </a:fld>
            <a:endParaRPr lang="es-CL"/>
          </a:p>
        </p:txBody>
      </p:sp>
    </p:spTree>
    <p:extLst>
      <p:ext uri="{BB962C8B-B14F-4D97-AF65-F5344CB8AC3E}">
        <p14:creationId xmlns:p14="http://schemas.microsoft.com/office/powerpoint/2010/main" val="101299993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What happens with X</a:t>
            </a:r>
            <a:r>
              <a:rPr lang="en-US" baseline="0" dirty="0"/>
              <a:t> in synthesis?</a:t>
            </a:r>
          </a:p>
          <a:p>
            <a:r>
              <a:rPr lang="en-US" baseline="0" dirty="0"/>
              <a:t>  This are elements that can be optimize, pick the value that helps to optimize the circuit</a:t>
            </a:r>
          </a:p>
          <a:p>
            <a:endParaRPr lang="en-US" baseline="0" dirty="0"/>
          </a:p>
          <a:p>
            <a:r>
              <a:rPr lang="en-US" baseline="0" dirty="0"/>
              <a:t>LRM have the true tables for all the operations</a:t>
            </a:r>
          </a:p>
          <a:p>
            <a:endParaRPr lang="en-US" baseline="0" dirty="0"/>
          </a:p>
          <a:p>
            <a:r>
              <a:rPr lang="en-US" baseline="0" dirty="0"/>
              <a:t>Show the example tables</a:t>
            </a:r>
          </a:p>
          <a:p>
            <a:endParaRPr lang="en-US" dirty="0"/>
          </a:p>
        </p:txBody>
      </p:sp>
      <p:sp>
        <p:nvSpPr>
          <p:cNvPr id="4" name="Slide Number Placeholder 3"/>
          <p:cNvSpPr>
            <a:spLocks noGrp="1"/>
          </p:cNvSpPr>
          <p:nvPr>
            <p:ph type="sldNum" sz="quarter" idx="10"/>
          </p:nvPr>
        </p:nvSpPr>
        <p:spPr/>
        <p:txBody>
          <a:bodyPr/>
          <a:lstStyle/>
          <a:p>
            <a:fld id="{79A671B2-351A-445D-8262-E0807E370208}" type="slidenum">
              <a:rPr lang="es-CL" smtClean="0"/>
              <a:pPr/>
              <a:t>83</a:t>
            </a:fld>
            <a:endParaRPr lang="es-CL"/>
          </a:p>
        </p:txBody>
      </p:sp>
    </p:spTree>
    <p:extLst>
      <p:ext uri="{BB962C8B-B14F-4D97-AF65-F5344CB8AC3E}">
        <p14:creationId xmlns:p14="http://schemas.microsoft.com/office/powerpoint/2010/main" val="140983341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Why</a:t>
            </a:r>
            <a:r>
              <a:rPr lang="en-US" baseline="0" dirty="0"/>
              <a:t> we would like to define a size of the </a:t>
            </a:r>
            <a:r>
              <a:rPr lang="en-US" baseline="0" dirty="0" err="1"/>
              <a:t>numer</a:t>
            </a:r>
            <a:r>
              <a:rPr lang="en-US" baseline="0" dirty="0"/>
              <a:t> representation?</a:t>
            </a:r>
          </a:p>
          <a:p>
            <a:endParaRPr lang="en-US" dirty="0"/>
          </a:p>
        </p:txBody>
      </p:sp>
      <p:sp>
        <p:nvSpPr>
          <p:cNvPr id="4" name="Slide Number Placeholder 3"/>
          <p:cNvSpPr>
            <a:spLocks noGrp="1"/>
          </p:cNvSpPr>
          <p:nvPr>
            <p:ph type="sldNum" sz="quarter" idx="10"/>
          </p:nvPr>
        </p:nvSpPr>
        <p:spPr/>
        <p:txBody>
          <a:bodyPr/>
          <a:lstStyle/>
          <a:p>
            <a:fld id="{79A671B2-351A-445D-8262-E0807E370208}" type="slidenum">
              <a:rPr lang="es-CL" smtClean="0"/>
              <a:pPr/>
              <a:t>84</a:t>
            </a:fld>
            <a:endParaRPr lang="es-CL"/>
          </a:p>
        </p:txBody>
      </p:sp>
    </p:spTree>
    <p:extLst>
      <p:ext uri="{BB962C8B-B14F-4D97-AF65-F5344CB8AC3E}">
        <p14:creationId xmlns:p14="http://schemas.microsoft.com/office/powerpoint/2010/main" val="37153561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From VCS (Extended numbers)</a:t>
            </a:r>
          </a:p>
          <a:p>
            <a:endParaRPr lang="en-US" dirty="0"/>
          </a:p>
          <a:p>
            <a:r>
              <a:rPr lang="en-US" dirty="0"/>
              <a:t>5'b1   = 00001</a:t>
            </a:r>
          </a:p>
          <a:p>
            <a:r>
              <a:rPr lang="en-US" dirty="0"/>
              <a:t>-5'b1  = 11111</a:t>
            </a:r>
          </a:p>
          <a:p>
            <a:r>
              <a:rPr lang="en-US" dirty="0"/>
              <a:t>5'b1x  = 0001x</a:t>
            </a:r>
          </a:p>
          <a:p>
            <a:r>
              <a:rPr lang="en-US" dirty="0"/>
              <a:t>-5'b1x = </a:t>
            </a:r>
            <a:r>
              <a:rPr lang="en-US" dirty="0" err="1"/>
              <a:t>xxxxx</a:t>
            </a:r>
            <a:endParaRPr lang="en-US" dirty="0"/>
          </a:p>
          <a:p>
            <a:pPr defTabSz="897193">
              <a:defRPr/>
            </a:pPr>
            <a:r>
              <a:rPr lang="en-US" dirty="0"/>
              <a:t>-5'b01 =11111</a:t>
            </a:r>
          </a:p>
          <a:p>
            <a:endParaRPr lang="en-US" dirty="0"/>
          </a:p>
        </p:txBody>
      </p:sp>
      <p:sp>
        <p:nvSpPr>
          <p:cNvPr id="4" name="Slide Number Placeholder 3"/>
          <p:cNvSpPr>
            <a:spLocks noGrp="1"/>
          </p:cNvSpPr>
          <p:nvPr>
            <p:ph type="sldNum" sz="quarter" idx="10"/>
          </p:nvPr>
        </p:nvSpPr>
        <p:spPr/>
        <p:txBody>
          <a:bodyPr/>
          <a:lstStyle/>
          <a:p>
            <a:fld id="{79A671B2-351A-445D-8262-E0807E370208}" type="slidenum">
              <a:rPr lang="es-CL" smtClean="0"/>
              <a:pPr/>
              <a:t>85</a:t>
            </a:fld>
            <a:endParaRPr lang="es-CL"/>
          </a:p>
        </p:txBody>
      </p:sp>
    </p:spTree>
    <p:extLst>
      <p:ext uri="{BB962C8B-B14F-4D97-AF65-F5344CB8AC3E}">
        <p14:creationId xmlns:p14="http://schemas.microsoft.com/office/powerpoint/2010/main" val="35107339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Note</a:t>
            </a:r>
          </a:p>
          <a:p>
            <a:pPr defTabSz="914184">
              <a:defRPr/>
            </a:pPr>
            <a:r>
              <a:rPr lang="en-US" dirty="0"/>
              <a:t>For the negatives numbers</a:t>
            </a:r>
          </a:p>
          <a:p>
            <a:pPr defTabSz="914184">
              <a:defRPr/>
            </a:pPr>
            <a:r>
              <a:rPr lang="en-US" dirty="0">
                <a:latin typeface="Consolas" pitchFamily="49" charset="0"/>
              </a:rPr>
              <a:t>-8’d6=8’b11111010</a:t>
            </a:r>
          </a:p>
          <a:p>
            <a:pPr defTabSz="914184">
              <a:defRPr/>
            </a:pPr>
            <a:r>
              <a:rPr lang="en-US" dirty="0">
                <a:latin typeface="Consolas" pitchFamily="49" charset="0"/>
              </a:rPr>
              <a:t>4’shF=4’b1111 = -1</a:t>
            </a:r>
          </a:p>
          <a:p>
            <a:pPr defTabSz="914184">
              <a:defRPr/>
            </a:pPr>
            <a:endParaRPr lang="en-US" dirty="0">
              <a:latin typeface="Consolas" pitchFamily="49" charset="0"/>
            </a:endParaRPr>
          </a:p>
          <a:p>
            <a:pPr defTabSz="914184">
              <a:defRPr/>
            </a:pPr>
            <a:r>
              <a:rPr lang="en-US" dirty="0"/>
              <a:t>The others weird</a:t>
            </a:r>
            <a:r>
              <a:rPr lang="en-US" baseline="0" dirty="0"/>
              <a:t> number definitions:</a:t>
            </a:r>
            <a:endParaRPr lang="en-US" dirty="0"/>
          </a:p>
          <a:p>
            <a:pPr defTabSz="914184">
              <a:defRPr/>
            </a:pPr>
            <a:r>
              <a:rPr lang="en-US" dirty="0">
                <a:latin typeface="Consolas" pitchFamily="49" charset="0"/>
              </a:rPr>
              <a:t>8'h0F</a:t>
            </a:r>
            <a:r>
              <a:rPr lang="en-US" baseline="0" dirty="0">
                <a:latin typeface="Consolas" pitchFamily="49" charset="0"/>
              </a:rPr>
              <a:t>  = 8’b00001111</a:t>
            </a:r>
            <a:endParaRPr lang="en-US" dirty="0">
              <a:latin typeface="Consolas" pitchFamily="49" charset="0"/>
            </a:endParaRPr>
          </a:p>
          <a:p>
            <a:r>
              <a:rPr lang="en-US" dirty="0">
                <a:latin typeface="Consolas" pitchFamily="49" charset="0"/>
              </a:rPr>
              <a:t>8'hF</a:t>
            </a:r>
            <a:r>
              <a:rPr lang="en-US" baseline="0" dirty="0">
                <a:latin typeface="Consolas" pitchFamily="49" charset="0"/>
              </a:rPr>
              <a:t>  = 8’b00001111</a:t>
            </a:r>
            <a:endParaRPr lang="en-US" dirty="0">
              <a:latin typeface="Consolas" pitchFamily="49" charset="0"/>
            </a:endParaRPr>
          </a:p>
          <a:p>
            <a:pPr defTabSz="914184">
              <a:defRPr/>
            </a:pPr>
            <a:r>
              <a:rPr lang="en-US" dirty="0">
                <a:latin typeface="Consolas" pitchFamily="49" charset="0"/>
              </a:rPr>
              <a:t>8'hz  </a:t>
            </a:r>
            <a:r>
              <a:rPr lang="en-US" baseline="0" dirty="0">
                <a:latin typeface="Consolas" pitchFamily="49" charset="0"/>
              </a:rPr>
              <a:t>= 8’bZZZZZZZZ</a:t>
            </a:r>
          </a:p>
          <a:p>
            <a:pPr defTabSz="914184">
              <a:defRPr/>
            </a:pPr>
            <a:r>
              <a:rPr lang="en-US" dirty="0">
                <a:latin typeface="Consolas" pitchFamily="49" charset="0"/>
              </a:rPr>
              <a:t>8'h0z  </a:t>
            </a:r>
            <a:r>
              <a:rPr lang="en-US" baseline="0" dirty="0">
                <a:latin typeface="Consolas" pitchFamily="49" charset="0"/>
              </a:rPr>
              <a:t>= 8’b0000ZZZZ</a:t>
            </a:r>
          </a:p>
          <a:p>
            <a:pPr defTabSz="914184">
              <a:defRPr/>
            </a:pPr>
            <a:r>
              <a:rPr lang="en-US" dirty="0">
                <a:latin typeface="Consolas" pitchFamily="49" charset="0"/>
              </a:rPr>
              <a:t>8'h0x  </a:t>
            </a:r>
            <a:r>
              <a:rPr lang="en-US" baseline="0" dirty="0">
                <a:latin typeface="Consolas" pitchFamily="49" charset="0"/>
              </a:rPr>
              <a:t>= 8’b0000XXXX</a:t>
            </a:r>
            <a:endParaRPr lang="en-US" dirty="0">
              <a:latin typeface="Consolas" pitchFamily="49" charset="0"/>
            </a:endParaRPr>
          </a:p>
          <a:p>
            <a:r>
              <a:rPr lang="en-US" dirty="0">
                <a:latin typeface="Consolas" pitchFamily="49" charset="0"/>
              </a:rPr>
              <a:t>8'hx  </a:t>
            </a:r>
            <a:r>
              <a:rPr lang="en-US" baseline="0" dirty="0">
                <a:latin typeface="Consolas" pitchFamily="49" charset="0"/>
              </a:rPr>
              <a:t>= 8’bXXXXXXXX</a:t>
            </a:r>
            <a:endParaRPr lang="es-CL" dirty="0"/>
          </a:p>
        </p:txBody>
      </p:sp>
      <p:sp>
        <p:nvSpPr>
          <p:cNvPr id="4" name="Slide Number Placeholder 3"/>
          <p:cNvSpPr>
            <a:spLocks noGrp="1"/>
          </p:cNvSpPr>
          <p:nvPr>
            <p:ph type="sldNum" sz="quarter" idx="10"/>
          </p:nvPr>
        </p:nvSpPr>
        <p:spPr/>
        <p:txBody>
          <a:bodyPr/>
          <a:lstStyle/>
          <a:p>
            <a:fld id="{79A671B2-351A-445D-8262-E0807E370208}" type="slidenum">
              <a:rPr lang="es-CL" smtClean="0"/>
              <a:pPr/>
              <a:t>86</a:t>
            </a:fld>
            <a:endParaRPr lang="es-CL"/>
          </a:p>
        </p:txBody>
      </p:sp>
    </p:spTree>
    <p:extLst>
      <p:ext uri="{BB962C8B-B14F-4D97-AF65-F5344CB8AC3E}">
        <p14:creationId xmlns:p14="http://schemas.microsoft.com/office/powerpoint/2010/main" val="148715011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lvl="1" defTabSz="914184">
              <a:defRPr/>
            </a:pPr>
            <a:r>
              <a:rPr lang="en-US" dirty="0"/>
              <a:t>Don’t read a </a:t>
            </a:r>
            <a:r>
              <a:rPr lang="en-US" dirty="0" err="1"/>
              <a:t>reg</a:t>
            </a:r>
            <a:r>
              <a:rPr lang="en-US" dirty="0"/>
              <a:t> as a register!!</a:t>
            </a:r>
          </a:p>
          <a:p>
            <a:endParaRPr lang="en-US" dirty="0"/>
          </a:p>
          <a:p>
            <a:endParaRPr lang="en-US" dirty="0"/>
          </a:p>
          <a:p>
            <a:endParaRPr lang="es-CL" dirty="0"/>
          </a:p>
          <a:p>
            <a:endParaRPr lang="es-CL" dirty="0"/>
          </a:p>
        </p:txBody>
      </p:sp>
      <p:sp>
        <p:nvSpPr>
          <p:cNvPr id="4" name="Slide Number Placeholder 3"/>
          <p:cNvSpPr>
            <a:spLocks noGrp="1"/>
          </p:cNvSpPr>
          <p:nvPr>
            <p:ph type="sldNum" sz="quarter" idx="10"/>
          </p:nvPr>
        </p:nvSpPr>
        <p:spPr/>
        <p:txBody>
          <a:bodyPr/>
          <a:lstStyle/>
          <a:p>
            <a:fld id="{79A671B2-351A-445D-8262-E0807E370208}" type="slidenum">
              <a:rPr lang="es-CL" smtClean="0"/>
              <a:pPr/>
              <a:t>87</a:t>
            </a:fld>
            <a:endParaRPr lang="es-CL"/>
          </a:p>
        </p:txBody>
      </p:sp>
    </p:spTree>
    <p:extLst>
      <p:ext uri="{BB962C8B-B14F-4D97-AF65-F5344CB8AC3E}">
        <p14:creationId xmlns:p14="http://schemas.microsoft.com/office/powerpoint/2010/main" val="333051082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lvl="1" defTabSz="914184">
              <a:defRPr/>
            </a:pPr>
            <a:r>
              <a:rPr lang="en-US" b="1" dirty="0"/>
              <a:t>Don’t read a </a:t>
            </a:r>
            <a:r>
              <a:rPr lang="en-US" b="1" dirty="0" err="1"/>
              <a:t>reg</a:t>
            </a:r>
            <a:r>
              <a:rPr lang="en-US" b="1" dirty="0"/>
              <a:t> as a register!!</a:t>
            </a:r>
          </a:p>
          <a:p>
            <a:pPr marL="0" lvl="1" defTabSz="914184">
              <a:defRPr/>
            </a:pPr>
            <a:r>
              <a:rPr lang="en-US" dirty="0"/>
              <a:t>Other wire type: </a:t>
            </a:r>
          </a:p>
          <a:p>
            <a:r>
              <a:rPr lang="en-US" dirty="0"/>
              <a:t>tri :</a:t>
            </a:r>
          </a:p>
          <a:p>
            <a:pPr>
              <a:buFont typeface="Arial" pitchFamily="34" charset="0"/>
              <a:buChar char="•"/>
            </a:pPr>
            <a:r>
              <a:rPr lang="en-US" dirty="0"/>
              <a:t>   Denotes nets that have multiple drivers</a:t>
            </a:r>
          </a:p>
          <a:p>
            <a:pPr>
              <a:buFont typeface="Arial" pitchFamily="34" charset="0"/>
              <a:buChar char="•"/>
            </a:pPr>
            <a:r>
              <a:rPr lang="en-US" dirty="0"/>
              <a:t>   Is there are 2 signal of appositive values, the results is X</a:t>
            </a:r>
          </a:p>
          <a:p>
            <a:r>
              <a:rPr lang="en-US" dirty="0" err="1"/>
              <a:t>wor</a:t>
            </a:r>
            <a:r>
              <a:rPr lang="en-US" dirty="0"/>
              <a:t>, wand, </a:t>
            </a:r>
            <a:r>
              <a:rPr lang="en-US" dirty="0" err="1"/>
              <a:t>trior</a:t>
            </a:r>
            <a:r>
              <a:rPr lang="en-US" dirty="0"/>
              <a:t>, </a:t>
            </a:r>
            <a:r>
              <a:rPr lang="en-US" dirty="0" err="1"/>
              <a:t>triand</a:t>
            </a:r>
            <a:endParaRPr lang="en-US" dirty="0"/>
          </a:p>
          <a:p>
            <a:pPr>
              <a:buFont typeface="Arial" pitchFamily="34" charset="0"/>
              <a:buChar char="•"/>
            </a:pPr>
            <a:r>
              <a:rPr lang="en-US" dirty="0"/>
              <a:t>  Performs operations</a:t>
            </a:r>
          </a:p>
          <a:p>
            <a:pPr>
              <a:buFont typeface="Arial" pitchFamily="34" charset="0"/>
              <a:buChar char="•"/>
            </a:pPr>
            <a:r>
              <a:rPr lang="en-US" dirty="0"/>
              <a:t>  wand: (and operation) if any value is 0, the value of the net is 0</a:t>
            </a:r>
          </a:p>
          <a:p>
            <a:pPr defTabSz="897193">
              <a:buFont typeface="Arial" pitchFamily="34" charset="0"/>
              <a:buChar char="•"/>
              <a:defRPr/>
            </a:pPr>
            <a:r>
              <a:rPr lang="en-US" dirty="0"/>
              <a:t>  </a:t>
            </a:r>
            <a:r>
              <a:rPr lang="en-US" dirty="0" err="1"/>
              <a:t>wor</a:t>
            </a:r>
            <a:r>
              <a:rPr lang="en-US" dirty="0"/>
              <a:t>: (or operation) if any value is 1, the value of the net is 1</a:t>
            </a:r>
          </a:p>
          <a:p>
            <a:pPr defTabSz="897193">
              <a:buFont typeface="Arial" pitchFamily="34" charset="0"/>
              <a:buChar char="•"/>
              <a:defRPr/>
            </a:pPr>
            <a:r>
              <a:rPr lang="en-US" dirty="0"/>
              <a:t>  </a:t>
            </a:r>
            <a:r>
              <a:rPr lang="en-US" dirty="0" err="1"/>
              <a:t>trior</a:t>
            </a:r>
            <a:r>
              <a:rPr lang="en-US" dirty="0"/>
              <a:t>, </a:t>
            </a:r>
            <a:r>
              <a:rPr lang="en-US" dirty="0" err="1"/>
              <a:t>triand</a:t>
            </a:r>
            <a:r>
              <a:rPr lang="en-US" dirty="0"/>
              <a:t> have the same functionality as </a:t>
            </a:r>
            <a:r>
              <a:rPr lang="en-US" dirty="0" err="1"/>
              <a:t>wor</a:t>
            </a:r>
            <a:r>
              <a:rPr lang="en-US" dirty="0"/>
              <a:t>, wand</a:t>
            </a:r>
          </a:p>
          <a:p>
            <a:endParaRPr lang="en-US" dirty="0"/>
          </a:p>
          <a:p>
            <a:endParaRPr lang="en-US" dirty="0"/>
          </a:p>
          <a:p>
            <a:endParaRPr lang="es-CL" dirty="0"/>
          </a:p>
          <a:p>
            <a:endParaRPr lang="es-CL" dirty="0"/>
          </a:p>
        </p:txBody>
      </p:sp>
      <p:sp>
        <p:nvSpPr>
          <p:cNvPr id="4" name="Slide Number Placeholder 3"/>
          <p:cNvSpPr>
            <a:spLocks noGrp="1"/>
          </p:cNvSpPr>
          <p:nvPr>
            <p:ph type="sldNum" sz="quarter" idx="10"/>
          </p:nvPr>
        </p:nvSpPr>
        <p:spPr/>
        <p:txBody>
          <a:bodyPr/>
          <a:lstStyle/>
          <a:p>
            <a:fld id="{79A671B2-351A-445D-8262-E0807E370208}" type="slidenum">
              <a:rPr lang="es-CL" smtClean="0"/>
              <a:pPr/>
              <a:t>88</a:t>
            </a:fld>
            <a:endParaRPr lang="es-CL"/>
          </a:p>
        </p:txBody>
      </p:sp>
    </p:spTree>
    <p:extLst>
      <p:ext uri="{BB962C8B-B14F-4D97-AF65-F5344CB8AC3E}">
        <p14:creationId xmlns:p14="http://schemas.microsoft.com/office/powerpoint/2010/main" val="431900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4103">
              <a:defRPr/>
            </a:pPr>
            <a:r>
              <a:rPr lang="en-US" dirty="0">
                <a:solidFill>
                  <a:srgbClr val="000000"/>
                </a:solidFill>
              </a:rPr>
              <a:t>SystemVerilog </a:t>
            </a:r>
          </a:p>
          <a:p>
            <a:pPr defTabSz="914103">
              <a:defRPr/>
            </a:pPr>
            <a:r>
              <a:rPr lang="en-US" dirty="0">
                <a:solidFill>
                  <a:srgbClr val="000000"/>
                </a:solidFill>
              </a:rPr>
              <a:t> - adds data structures and assertions for design</a:t>
            </a:r>
          </a:p>
          <a:p>
            <a:pPr defTabSz="914103">
              <a:defRPr/>
            </a:pPr>
            <a:r>
              <a:rPr lang="en-US" dirty="0">
                <a:solidFill>
                  <a:srgbClr val="000000"/>
                </a:solidFill>
              </a:rPr>
              <a:t> - provides advanced verification and modeling features</a:t>
            </a:r>
          </a:p>
          <a:p>
            <a:pPr defTabSz="914103">
              <a:defRPr/>
            </a:pPr>
            <a:endParaRPr lang="en-US" dirty="0">
              <a:solidFill>
                <a:srgbClr val="000000"/>
              </a:solidFill>
            </a:endParaRPr>
          </a:p>
          <a:p>
            <a:pPr defTabSz="914103">
              <a:defRPr/>
            </a:pPr>
            <a:r>
              <a:rPr lang="en-US" dirty="0">
                <a:solidFill>
                  <a:srgbClr val="000000"/>
                </a:solidFill>
              </a:rPr>
              <a:t>SystemVerilog design features details</a:t>
            </a:r>
          </a:p>
          <a:p>
            <a:pPr defTabSz="914103">
              <a:defRPr/>
            </a:pPr>
            <a:r>
              <a:rPr lang="en-US" dirty="0"/>
              <a:t>New data types </a:t>
            </a:r>
          </a:p>
          <a:p>
            <a:pPr defTabSz="914103">
              <a:buFont typeface="Arial" pitchFamily="34" charset="0"/>
              <a:buChar char="•"/>
              <a:defRPr/>
            </a:pPr>
            <a:r>
              <a:rPr lang="en-US" dirty="0"/>
              <a:t>logic</a:t>
            </a:r>
          </a:p>
          <a:p>
            <a:pPr defTabSz="914103">
              <a:buFont typeface="Arial" pitchFamily="34" charset="0"/>
              <a:buChar char="•"/>
              <a:defRPr/>
            </a:pPr>
            <a:r>
              <a:rPr lang="en-US" dirty="0"/>
              <a:t>Multidimensional packed arrays</a:t>
            </a:r>
          </a:p>
          <a:p>
            <a:pPr defTabSz="914103">
              <a:buFont typeface="Arial" pitchFamily="34" charset="0"/>
              <a:buChar char="•"/>
              <a:defRPr/>
            </a:pPr>
            <a:r>
              <a:rPr lang="en-US" dirty="0">
                <a:solidFill>
                  <a:srgbClr val="000000"/>
                </a:solidFill>
              </a:rPr>
              <a:t>Enumerated</a:t>
            </a:r>
          </a:p>
          <a:p>
            <a:pPr defTabSz="914103">
              <a:buFont typeface="Arial" pitchFamily="34" charset="0"/>
              <a:buChar char="•"/>
              <a:defRPr/>
            </a:pPr>
            <a:r>
              <a:rPr lang="en-US" dirty="0">
                <a:solidFill>
                  <a:srgbClr val="000000"/>
                </a:solidFill>
              </a:rPr>
              <a:t>Structure and unions</a:t>
            </a:r>
          </a:p>
          <a:p>
            <a:pPr defTabSz="914103">
              <a:defRPr/>
            </a:pPr>
            <a:r>
              <a:rPr lang="en-US" dirty="0"/>
              <a:t>Unique/priority if/case</a:t>
            </a:r>
          </a:p>
          <a:p>
            <a:pPr defTabSz="914103">
              <a:defRPr/>
            </a:pPr>
            <a:r>
              <a:rPr lang="en-US" dirty="0"/>
              <a:t>Procedural blocks (</a:t>
            </a:r>
            <a:r>
              <a:rPr lang="en-US" dirty="0" err="1"/>
              <a:t>always_comb</a:t>
            </a:r>
            <a:r>
              <a:rPr lang="en-US" dirty="0"/>
              <a:t>, </a:t>
            </a:r>
            <a:r>
              <a:rPr lang="en-US" dirty="0" err="1"/>
              <a:t>always_ff</a:t>
            </a:r>
            <a:r>
              <a:rPr lang="en-US" dirty="0"/>
              <a:t>, </a:t>
            </a:r>
            <a:r>
              <a:rPr lang="en-US" dirty="0" err="1"/>
              <a:t>always_latch</a:t>
            </a:r>
            <a:r>
              <a:rPr lang="en-US" dirty="0"/>
              <a:t>)</a:t>
            </a:r>
          </a:p>
          <a:p>
            <a:pPr defTabSz="914103">
              <a:defRPr/>
            </a:pPr>
            <a:r>
              <a:rPr lang="en-US" dirty="0"/>
              <a:t>Interfaces</a:t>
            </a:r>
          </a:p>
          <a:p>
            <a:pPr defTabSz="914103">
              <a:defRPr/>
            </a:pPr>
            <a:r>
              <a:rPr lang="en-US" dirty="0"/>
              <a:t>Classes</a:t>
            </a:r>
          </a:p>
          <a:p>
            <a:pPr defTabSz="914103">
              <a:defRPr/>
            </a:pPr>
            <a:r>
              <a:rPr lang="en-US" dirty="0"/>
              <a:t>Assertions</a:t>
            </a:r>
          </a:p>
          <a:p>
            <a:pPr defTabSz="914103">
              <a:defRPr/>
            </a:pPr>
            <a:endParaRPr lang="en-US" dirty="0"/>
          </a:p>
          <a:p>
            <a:pPr defTabSz="914103">
              <a:defRPr/>
            </a:pPr>
            <a:r>
              <a:rPr lang="en-US" dirty="0"/>
              <a:t>If</a:t>
            </a:r>
            <a:r>
              <a:rPr lang="en-US" baseline="0" dirty="0"/>
              <a:t> we see </a:t>
            </a:r>
            <a:r>
              <a:rPr lang="en-US" baseline="0" dirty="0" err="1"/>
              <a:t>verilog</a:t>
            </a:r>
            <a:r>
              <a:rPr lang="en-US" baseline="0" dirty="0"/>
              <a:t> as a subset of System </a:t>
            </a:r>
            <a:r>
              <a:rPr lang="en-US" baseline="0" dirty="0" err="1"/>
              <a:t>verilog</a:t>
            </a:r>
            <a:r>
              <a:rPr lang="en-US" baseline="0" dirty="0"/>
              <a:t>, </a:t>
            </a:r>
            <a:r>
              <a:rPr lang="en-US" baseline="0" dirty="0" err="1"/>
              <a:t>te</a:t>
            </a:r>
            <a:r>
              <a:rPr lang="en-US" baseline="0" dirty="0"/>
              <a:t> first step to </a:t>
            </a:r>
            <a:r>
              <a:rPr lang="en-US" baseline="0" dirty="0" err="1"/>
              <a:t>lear</a:t>
            </a:r>
            <a:r>
              <a:rPr lang="en-US" baseline="0" dirty="0"/>
              <a:t> SV will be </a:t>
            </a:r>
            <a:r>
              <a:rPr lang="en-US" baseline="0" dirty="0" err="1"/>
              <a:t>lear</a:t>
            </a:r>
            <a:r>
              <a:rPr lang="en-US" baseline="0" dirty="0"/>
              <a:t> Verilog</a:t>
            </a:r>
            <a:endParaRPr lang="en-US" dirty="0"/>
          </a:p>
          <a:p>
            <a:pPr defTabSz="914103">
              <a:defRPr/>
            </a:pPr>
            <a:endParaRPr lang="en-US" sz="1400" b="1" dirty="0"/>
          </a:p>
          <a:p>
            <a:pPr defTabSz="914103">
              <a:defRPr/>
            </a:pPr>
            <a:endParaRPr lang="en-US" sz="1400" dirty="0">
              <a:solidFill>
                <a:srgbClr val="000000"/>
              </a:solidFill>
              <a:latin typeface="Times New Roman" pitchFamily="18" charset="0"/>
            </a:endParaRPr>
          </a:p>
          <a:p>
            <a:pPr defTabSz="914103">
              <a:defRPr/>
            </a:pPr>
            <a:endParaRPr lang="en-US" sz="1400" dirty="0">
              <a:solidFill>
                <a:srgbClr val="000000"/>
              </a:solidFill>
              <a:latin typeface="Times New Roman" pitchFamily="18" charset="0"/>
            </a:endParaRPr>
          </a:p>
          <a:p>
            <a:endParaRPr lang="en-US" dirty="0"/>
          </a:p>
        </p:txBody>
      </p:sp>
      <p:sp>
        <p:nvSpPr>
          <p:cNvPr id="4" name="Slide Number Placeholder 3"/>
          <p:cNvSpPr>
            <a:spLocks noGrp="1"/>
          </p:cNvSpPr>
          <p:nvPr>
            <p:ph type="sldNum" sz="quarter" idx="10"/>
          </p:nvPr>
        </p:nvSpPr>
        <p:spPr/>
        <p:txBody>
          <a:bodyPr/>
          <a:lstStyle/>
          <a:p>
            <a:fld id="{79A671B2-351A-445D-8262-E0807E370208}" type="slidenum">
              <a:rPr lang="es-CL" smtClean="0"/>
              <a:pPr/>
              <a:t>12</a:t>
            </a:fld>
            <a:endParaRPr lang="es-CL"/>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9A671B2-351A-445D-8262-E0807E370208}" type="slidenum">
              <a:rPr lang="es-CL" smtClean="0"/>
              <a:pPr/>
              <a:t>89</a:t>
            </a:fld>
            <a:endParaRPr lang="es-CL"/>
          </a:p>
        </p:txBody>
      </p:sp>
    </p:spTree>
    <p:extLst>
      <p:ext uri="{BB962C8B-B14F-4D97-AF65-F5344CB8AC3E}">
        <p14:creationId xmlns:p14="http://schemas.microsoft.com/office/powerpoint/2010/main" val="350172692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[0:7] Big </a:t>
            </a:r>
            <a:r>
              <a:rPr lang="en-US" dirty="0" err="1"/>
              <a:t>endian</a:t>
            </a:r>
            <a:r>
              <a:rPr lang="en-US" dirty="0"/>
              <a:t> notation</a:t>
            </a:r>
          </a:p>
          <a:p>
            <a:r>
              <a:rPr lang="en-US" dirty="0"/>
              <a:t>[7:0] Little </a:t>
            </a:r>
            <a:r>
              <a:rPr lang="en-US" dirty="0" err="1"/>
              <a:t>endian</a:t>
            </a:r>
            <a:r>
              <a:rPr lang="en-US" baseline="0" dirty="0"/>
              <a:t> notation</a:t>
            </a:r>
          </a:p>
          <a:p>
            <a:r>
              <a:rPr lang="en-US" baseline="0" dirty="0"/>
              <a:t>Shows that I can actually operate 2 vectors</a:t>
            </a:r>
          </a:p>
          <a:p>
            <a:r>
              <a:rPr lang="en-US" baseline="0" dirty="0"/>
              <a:t>This is a </a:t>
            </a:r>
            <a:r>
              <a:rPr lang="en-US" baseline="0" dirty="0" err="1"/>
              <a:t>Systmet</a:t>
            </a:r>
            <a:r>
              <a:rPr lang="en-US" baseline="0" dirty="0"/>
              <a:t> </a:t>
            </a:r>
            <a:r>
              <a:rPr lang="en-US" baseline="0" dirty="0" err="1"/>
              <a:t>verilog</a:t>
            </a:r>
            <a:r>
              <a:rPr lang="en-US" baseline="0" dirty="0"/>
              <a:t> packed array</a:t>
            </a:r>
          </a:p>
          <a:p>
            <a:endParaRPr lang="en-US" baseline="0" dirty="0"/>
          </a:p>
          <a:p>
            <a:r>
              <a:rPr lang="en-US" baseline="0" dirty="0"/>
              <a:t>It is possible to operate element write in little and big </a:t>
            </a:r>
            <a:r>
              <a:rPr lang="en-US" baseline="0" dirty="0" err="1"/>
              <a:t>endian</a:t>
            </a:r>
            <a:r>
              <a:rPr lang="en-US" baseline="0" dirty="0"/>
              <a:t>, but is not </a:t>
            </a:r>
            <a:r>
              <a:rPr lang="en-US" baseline="0" dirty="0" err="1"/>
              <a:t>recomeneded</a:t>
            </a:r>
            <a:endParaRPr lang="en-US" baseline="0" dirty="0"/>
          </a:p>
          <a:p>
            <a:endParaRPr lang="en-US" baseline="0" dirty="0"/>
          </a:p>
        </p:txBody>
      </p:sp>
      <p:sp>
        <p:nvSpPr>
          <p:cNvPr id="4" name="Slide Number Placeholder 3"/>
          <p:cNvSpPr>
            <a:spLocks noGrp="1"/>
          </p:cNvSpPr>
          <p:nvPr>
            <p:ph type="sldNum" sz="quarter" idx="10"/>
          </p:nvPr>
        </p:nvSpPr>
        <p:spPr/>
        <p:txBody>
          <a:bodyPr/>
          <a:lstStyle/>
          <a:p>
            <a:fld id="{79A671B2-351A-445D-8262-E0807E370208}" type="slidenum">
              <a:rPr lang="es-CL" smtClean="0"/>
              <a:pPr/>
              <a:t>90</a:t>
            </a:fld>
            <a:endParaRPr lang="es-CL"/>
          </a:p>
        </p:txBody>
      </p:sp>
    </p:spTree>
    <p:extLst>
      <p:ext uri="{BB962C8B-B14F-4D97-AF65-F5344CB8AC3E}">
        <p14:creationId xmlns:p14="http://schemas.microsoft.com/office/powerpoint/2010/main" val="377269732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4184">
              <a:defRPr/>
            </a:pPr>
            <a:r>
              <a:rPr lang="en-US" dirty="0"/>
              <a:t>Array</a:t>
            </a:r>
            <a:r>
              <a:rPr lang="en-US" baseline="0" dirty="0"/>
              <a:t> is a collection</a:t>
            </a:r>
            <a:endParaRPr lang="en-US" dirty="0"/>
          </a:p>
          <a:p>
            <a:pPr defTabSz="914184">
              <a:defRPr/>
            </a:pPr>
            <a:r>
              <a:rPr lang="en-US" dirty="0"/>
              <a:t>Vectors : single element that is n-bits wide</a:t>
            </a:r>
          </a:p>
          <a:p>
            <a:pPr defTabSz="914184">
              <a:defRPr/>
            </a:pPr>
            <a:r>
              <a:rPr lang="en-US" dirty="0"/>
              <a:t>Array: Multiple elements that are 1-bit or n-bits wide</a:t>
            </a:r>
          </a:p>
          <a:p>
            <a:r>
              <a:rPr lang="en-US" dirty="0"/>
              <a:t>Multi-</a:t>
            </a:r>
            <a:r>
              <a:rPr lang="en-US" dirty="0" err="1"/>
              <a:t>dimentional</a:t>
            </a:r>
            <a:r>
              <a:rPr lang="en-US" baseline="0" dirty="0"/>
              <a:t> arrays can be declared with any number of dimensions</a:t>
            </a:r>
            <a:endParaRPr lang="en-US" dirty="0"/>
          </a:p>
          <a:p>
            <a:endParaRPr lang="en-US" dirty="0"/>
          </a:p>
        </p:txBody>
      </p:sp>
      <p:sp>
        <p:nvSpPr>
          <p:cNvPr id="4" name="Slide Number Placeholder 3"/>
          <p:cNvSpPr>
            <a:spLocks noGrp="1"/>
          </p:cNvSpPr>
          <p:nvPr>
            <p:ph type="sldNum" sz="quarter" idx="10"/>
          </p:nvPr>
        </p:nvSpPr>
        <p:spPr/>
        <p:txBody>
          <a:bodyPr/>
          <a:lstStyle/>
          <a:p>
            <a:fld id="{27AB2C1E-76EE-4E4D-A30D-FC096841FDDD}" type="slidenum">
              <a:rPr lang="es-CL" smtClean="0"/>
              <a:pPr/>
              <a:t>91</a:t>
            </a:fld>
            <a:endParaRPr lang="es-CL"/>
          </a:p>
        </p:txBody>
      </p:sp>
    </p:spTree>
    <p:extLst>
      <p:ext uri="{BB962C8B-B14F-4D97-AF65-F5344CB8AC3E}">
        <p14:creationId xmlns:p14="http://schemas.microsoft.com/office/powerpoint/2010/main" val="238730444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solidFill>
                  <a:srgbClr val="0070C0"/>
                </a:solidFill>
                <a:latin typeface="Consolas" pitchFamily="49" charset="0"/>
                <a:cs typeface="Consolas" pitchFamily="49" charset="0"/>
              </a:rPr>
              <a:t>module</a:t>
            </a:r>
            <a:r>
              <a:rPr lang="en-US" dirty="0">
                <a:latin typeface="Consolas" pitchFamily="49" charset="0"/>
                <a:cs typeface="Consolas" pitchFamily="49" charset="0"/>
              </a:rPr>
              <a:t> RAM (</a:t>
            </a:r>
          </a:p>
          <a:p>
            <a:r>
              <a:rPr lang="en-US" dirty="0">
                <a:solidFill>
                  <a:srgbClr val="0070C0"/>
                </a:solidFill>
                <a:latin typeface="Consolas" pitchFamily="49" charset="0"/>
                <a:cs typeface="Consolas" pitchFamily="49" charset="0"/>
              </a:rPr>
              <a:t>            output </a:t>
            </a:r>
            <a:r>
              <a:rPr lang="en-US" dirty="0">
                <a:latin typeface="Consolas" pitchFamily="49" charset="0"/>
                <a:cs typeface="Consolas" pitchFamily="49" charset="0"/>
              </a:rPr>
              <a:t>[7:0] </a:t>
            </a:r>
            <a:r>
              <a:rPr lang="en-US" dirty="0" err="1">
                <a:latin typeface="Consolas" pitchFamily="49" charset="0"/>
                <a:cs typeface="Consolas" pitchFamily="49" charset="0"/>
              </a:rPr>
              <a:t>Obus</a:t>
            </a:r>
            <a:r>
              <a:rPr lang="en-US" dirty="0">
                <a:latin typeface="Consolas" pitchFamily="49" charset="0"/>
                <a:cs typeface="Consolas" pitchFamily="49" charset="0"/>
              </a:rPr>
              <a:t>,  </a:t>
            </a:r>
            <a:r>
              <a:rPr lang="en-US" b="1" dirty="0">
                <a:solidFill>
                  <a:srgbClr val="00B050"/>
                </a:solidFill>
                <a:latin typeface="Consolas" pitchFamily="49" charset="0"/>
                <a:cs typeface="Consolas" pitchFamily="49" charset="0"/>
              </a:rPr>
              <a:t>// Vector</a:t>
            </a:r>
            <a:r>
              <a:rPr lang="en-US" b="1" baseline="0" dirty="0">
                <a:solidFill>
                  <a:srgbClr val="00B050"/>
                </a:solidFill>
                <a:latin typeface="Consolas" pitchFamily="49" charset="0"/>
                <a:cs typeface="Consolas" pitchFamily="49" charset="0"/>
              </a:rPr>
              <a:t> 8 bit-wide</a:t>
            </a:r>
            <a:endParaRPr lang="en-US" b="1" dirty="0">
              <a:solidFill>
                <a:srgbClr val="00B050"/>
              </a:solidFill>
              <a:latin typeface="Consolas" pitchFamily="49" charset="0"/>
              <a:cs typeface="Consolas" pitchFamily="49" charset="0"/>
            </a:endParaRPr>
          </a:p>
          <a:p>
            <a:r>
              <a:rPr lang="en-US" dirty="0">
                <a:latin typeface="Consolas" pitchFamily="49" charset="0"/>
                <a:cs typeface="Consolas" pitchFamily="49" charset="0"/>
              </a:rPr>
              <a:t>            </a:t>
            </a:r>
            <a:r>
              <a:rPr lang="en-US" dirty="0">
                <a:solidFill>
                  <a:srgbClr val="0070C0"/>
                </a:solidFill>
                <a:latin typeface="Consolas" pitchFamily="49" charset="0"/>
                <a:cs typeface="Consolas" pitchFamily="49" charset="0"/>
              </a:rPr>
              <a:t>input</a:t>
            </a:r>
            <a:r>
              <a:rPr lang="en-US" dirty="0">
                <a:latin typeface="Consolas" pitchFamily="49" charset="0"/>
                <a:cs typeface="Consolas" pitchFamily="49" charset="0"/>
              </a:rPr>
              <a:t>  [7:0] </a:t>
            </a:r>
            <a:r>
              <a:rPr lang="en-US" dirty="0" err="1">
                <a:latin typeface="Consolas" pitchFamily="49" charset="0"/>
                <a:cs typeface="Consolas" pitchFamily="49" charset="0"/>
              </a:rPr>
              <a:t>Ibus</a:t>
            </a:r>
            <a:r>
              <a:rPr lang="en-US" dirty="0">
                <a:latin typeface="Consolas" pitchFamily="49" charset="0"/>
                <a:cs typeface="Consolas" pitchFamily="49" charset="0"/>
              </a:rPr>
              <a:t>,  </a:t>
            </a:r>
            <a:r>
              <a:rPr lang="en-US" b="1" dirty="0">
                <a:solidFill>
                  <a:srgbClr val="00B050"/>
                </a:solidFill>
                <a:latin typeface="Consolas" pitchFamily="49" charset="0"/>
                <a:cs typeface="Consolas" pitchFamily="49" charset="0"/>
              </a:rPr>
              <a:t>// Vector</a:t>
            </a:r>
            <a:r>
              <a:rPr lang="en-US" b="1" baseline="0" dirty="0">
                <a:solidFill>
                  <a:srgbClr val="00B050"/>
                </a:solidFill>
                <a:latin typeface="Consolas" pitchFamily="49" charset="0"/>
                <a:cs typeface="Consolas" pitchFamily="49" charset="0"/>
              </a:rPr>
              <a:t> 8 bit-wide</a:t>
            </a:r>
            <a:endParaRPr lang="en-US" b="1" dirty="0">
              <a:solidFill>
                <a:srgbClr val="00B050"/>
              </a:solidFill>
              <a:latin typeface="Consolas" pitchFamily="49" charset="0"/>
              <a:cs typeface="Consolas" pitchFamily="49" charset="0"/>
            </a:endParaRPr>
          </a:p>
          <a:p>
            <a:r>
              <a:rPr lang="en-US" dirty="0">
                <a:latin typeface="Consolas" pitchFamily="49" charset="0"/>
                <a:cs typeface="Consolas" pitchFamily="49" charset="0"/>
              </a:rPr>
              <a:t>            </a:t>
            </a:r>
            <a:r>
              <a:rPr lang="en-US" dirty="0">
                <a:solidFill>
                  <a:srgbClr val="0070C0"/>
                </a:solidFill>
                <a:latin typeface="Consolas" pitchFamily="49" charset="0"/>
                <a:cs typeface="Consolas" pitchFamily="49" charset="0"/>
              </a:rPr>
              <a:t>input</a:t>
            </a:r>
            <a:r>
              <a:rPr lang="en-US" dirty="0">
                <a:latin typeface="Consolas" pitchFamily="49" charset="0"/>
                <a:cs typeface="Consolas" pitchFamily="49" charset="0"/>
              </a:rPr>
              <a:t>  [3:0] </a:t>
            </a:r>
            <a:r>
              <a:rPr lang="en-US" dirty="0" err="1">
                <a:latin typeface="Consolas" pitchFamily="49" charset="0"/>
                <a:cs typeface="Consolas" pitchFamily="49" charset="0"/>
              </a:rPr>
              <a:t>Adr</a:t>
            </a:r>
            <a:r>
              <a:rPr lang="en-US" dirty="0">
                <a:latin typeface="Consolas" pitchFamily="49" charset="0"/>
                <a:cs typeface="Consolas" pitchFamily="49" charset="0"/>
              </a:rPr>
              <a:t>,   </a:t>
            </a:r>
            <a:r>
              <a:rPr lang="en-US" b="1" dirty="0">
                <a:solidFill>
                  <a:srgbClr val="00B050"/>
                </a:solidFill>
                <a:latin typeface="Consolas" pitchFamily="49" charset="0"/>
                <a:cs typeface="Consolas" pitchFamily="49" charset="0"/>
              </a:rPr>
              <a:t>// Vector</a:t>
            </a:r>
            <a:r>
              <a:rPr lang="en-US" b="1" baseline="0" dirty="0">
                <a:solidFill>
                  <a:srgbClr val="00B050"/>
                </a:solidFill>
                <a:latin typeface="Consolas" pitchFamily="49" charset="0"/>
                <a:cs typeface="Consolas" pitchFamily="49" charset="0"/>
              </a:rPr>
              <a:t> 3 bit-wide</a:t>
            </a:r>
            <a:endParaRPr lang="en-US" b="1" dirty="0">
              <a:solidFill>
                <a:srgbClr val="00B050"/>
              </a:solidFill>
              <a:latin typeface="Consolas" pitchFamily="49" charset="0"/>
              <a:cs typeface="Consolas" pitchFamily="49" charset="0"/>
            </a:endParaRPr>
          </a:p>
          <a:p>
            <a:r>
              <a:rPr lang="en-US" dirty="0">
                <a:latin typeface="Consolas" pitchFamily="49" charset="0"/>
                <a:cs typeface="Consolas" pitchFamily="49" charset="0"/>
              </a:rPr>
              <a:t>            </a:t>
            </a:r>
            <a:r>
              <a:rPr lang="en-US" dirty="0">
                <a:solidFill>
                  <a:srgbClr val="0070C0"/>
                </a:solidFill>
                <a:latin typeface="Consolas" pitchFamily="49" charset="0"/>
                <a:cs typeface="Consolas" pitchFamily="49" charset="0"/>
              </a:rPr>
              <a:t>input</a:t>
            </a:r>
            <a:r>
              <a:rPr lang="en-US" dirty="0">
                <a:latin typeface="Consolas" pitchFamily="49" charset="0"/>
                <a:cs typeface="Consolas" pitchFamily="49" charset="0"/>
              </a:rPr>
              <a:t>        </a:t>
            </a:r>
            <a:r>
              <a:rPr lang="en-US" dirty="0" err="1">
                <a:latin typeface="Consolas" pitchFamily="49" charset="0"/>
                <a:cs typeface="Consolas" pitchFamily="49" charset="0"/>
              </a:rPr>
              <a:t>Clk</a:t>
            </a:r>
            <a:r>
              <a:rPr lang="en-US" dirty="0">
                <a:latin typeface="Consolas" pitchFamily="49" charset="0"/>
                <a:cs typeface="Consolas" pitchFamily="49" charset="0"/>
              </a:rPr>
              <a:t>, Read</a:t>
            </a:r>
          </a:p>
          <a:p>
            <a:r>
              <a:rPr lang="en-US" dirty="0">
                <a:latin typeface="Consolas" pitchFamily="49" charset="0"/>
                <a:cs typeface="Consolas" pitchFamily="49" charset="0"/>
              </a:rPr>
              <a:t>           );</a:t>
            </a:r>
          </a:p>
          <a:p>
            <a:r>
              <a:rPr lang="en-US" dirty="0" err="1">
                <a:solidFill>
                  <a:srgbClr val="0070C0"/>
                </a:solidFill>
                <a:latin typeface="Consolas" pitchFamily="49" charset="0"/>
                <a:cs typeface="Consolas" pitchFamily="49" charset="0"/>
              </a:rPr>
              <a:t>reg</a:t>
            </a:r>
            <a:r>
              <a:rPr lang="en-US" dirty="0">
                <a:latin typeface="Consolas" pitchFamily="49" charset="0"/>
                <a:cs typeface="Consolas" pitchFamily="49" charset="0"/>
              </a:rPr>
              <a:t> [7:0] Storage[15:0]; </a:t>
            </a:r>
            <a:r>
              <a:rPr lang="en-US" b="1" dirty="0">
                <a:solidFill>
                  <a:srgbClr val="00B050"/>
                </a:solidFill>
                <a:latin typeface="Consolas" pitchFamily="49" charset="0"/>
                <a:cs typeface="Consolas" pitchFamily="49" charset="0"/>
              </a:rPr>
              <a:t>// Array of Vectors </a:t>
            </a:r>
            <a:br>
              <a:rPr lang="en-US" b="1" dirty="0">
                <a:solidFill>
                  <a:srgbClr val="00B050"/>
                </a:solidFill>
                <a:latin typeface="Consolas" pitchFamily="49" charset="0"/>
                <a:cs typeface="Consolas" pitchFamily="49" charset="0"/>
              </a:rPr>
            </a:br>
            <a:r>
              <a:rPr lang="en-US" b="1" dirty="0">
                <a:solidFill>
                  <a:srgbClr val="00B050"/>
                </a:solidFill>
                <a:latin typeface="Consolas" pitchFamily="49" charset="0"/>
                <a:cs typeface="Consolas" pitchFamily="49" charset="0"/>
              </a:rPr>
              <a:t>		   // (16 elements of 8 bits)</a:t>
            </a:r>
            <a:endParaRPr lang="en-US" dirty="0">
              <a:latin typeface="Consolas" pitchFamily="49" charset="0"/>
              <a:cs typeface="Consolas" pitchFamily="49" charset="0"/>
            </a:endParaRPr>
          </a:p>
          <a:p>
            <a:r>
              <a:rPr lang="en-US" dirty="0" err="1">
                <a:solidFill>
                  <a:srgbClr val="0070C0"/>
                </a:solidFill>
                <a:latin typeface="Consolas" pitchFamily="49" charset="0"/>
                <a:cs typeface="Consolas" pitchFamily="49" charset="0"/>
              </a:rPr>
              <a:t>reg</a:t>
            </a:r>
            <a:r>
              <a:rPr lang="en-US" dirty="0">
                <a:latin typeface="Consolas" pitchFamily="49" charset="0"/>
                <a:cs typeface="Consolas" pitchFamily="49" charset="0"/>
              </a:rPr>
              <a:t> [7:0] </a:t>
            </a:r>
            <a:r>
              <a:rPr lang="en-US" dirty="0" err="1">
                <a:latin typeface="Consolas" pitchFamily="49" charset="0"/>
                <a:cs typeface="Consolas" pitchFamily="49" charset="0"/>
              </a:rPr>
              <a:t>ObusReg</a:t>
            </a:r>
            <a:r>
              <a:rPr lang="en-US" dirty="0">
                <a:latin typeface="Consolas" pitchFamily="49" charset="0"/>
                <a:cs typeface="Consolas" pitchFamily="49" charset="0"/>
              </a:rPr>
              <a:t>;</a:t>
            </a:r>
          </a:p>
          <a:p>
            <a:endParaRPr lang="en-US" dirty="0">
              <a:latin typeface="Consolas" pitchFamily="49" charset="0"/>
              <a:cs typeface="Consolas" pitchFamily="49" charset="0"/>
            </a:endParaRPr>
          </a:p>
          <a:p>
            <a:r>
              <a:rPr lang="en-US" dirty="0">
                <a:solidFill>
                  <a:srgbClr val="0070C0"/>
                </a:solidFill>
                <a:latin typeface="Consolas" pitchFamily="49" charset="0"/>
                <a:cs typeface="Consolas" pitchFamily="49" charset="0"/>
              </a:rPr>
              <a:t>assign</a:t>
            </a:r>
            <a:r>
              <a:rPr lang="en-US" dirty="0">
                <a:latin typeface="Consolas" pitchFamily="49" charset="0"/>
                <a:cs typeface="Consolas" pitchFamily="49" charset="0"/>
              </a:rPr>
              <a:t> </a:t>
            </a:r>
            <a:r>
              <a:rPr lang="en-US" dirty="0" err="1">
                <a:latin typeface="Consolas" pitchFamily="49" charset="0"/>
                <a:cs typeface="Consolas" pitchFamily="49" charset="0"/>
              </a:rPr>
              <a:t>Obus</a:t>
            </a:r>
            <a:r>
              <a:rPr lang="en-US" dirty="0">
                <a:latin typeface="Consolas" pitchFamily="49" charset="0"/>
                <a:cs typeface="Consolas" pitchFamily="49" charset="0"/>
              </a:rPr>
              <a:t> = </a:t>
            </a:r>
            <a:r>
              <a:rPr lang="en-US" dirty="0" err="1">
                <a:latin typeface="Consolas" pitchFamily="49" charset="0"/>
                <a:cs typeface="Consolas" pitchFamily="49" charset="0"/>
              </a:rPr>
              <a:t>ObusReg</a:t>
            </a:r>
            <a:r>
              <a:rPr lang="en-US" dirty="0">
                <a:latin typeface="Consolas" pitchFamily="49" charset="0"/>
                <a:cs typeface="Consolas" pitchFamily="49" charset="0"/>
              </a:rPr>
              <a:t>; </a:t>
            </a:r>
            <a:r>
              <a:rPr lang="en-US" b="1" dirty="0">
                <a:solidFill>
                  <a:srgbClr val="00B050"/>
                </a:solidFill>
                <a:latin typeface="Consolas" pitchFamily="49" charset="0"/>
                <a:cs typeface="Consolas" pitchFamily="49" charset="0"/>
              </a:rPr>
              <a:t>// Vector assignment</a:t>
            </a:r>
            <a:endParaRPr lang="en-US" dirty="0">
              <a:latin typeface="Consolas" pitchFamily="49" charset="0"/>
              <a:cs typeface="Consolas" pitchFamily="49" charset="0"/>
            </a:endParaRPr>
          </a:p>
          <a:p>
            <a:endParaRPr lang="en-US" dirty="0">
              <a:latin typeface="Consolas" pitchFamily="49" charset="0"/>
              <a:cs typeface="Consolas" pitchFamily="49" charset="0"/>
            </a:endParaRPr>
          </a:p>
          <a:p>
            <a:r>
              <a:rPr lang="en-US" dirty="0">
                <a:solidFill>
                  <a:srgbClr val="0070C0"/>
                </a:solidFill>
                <a:latin typeface="Consolas" pitchFamily="49" charset="0"/>
                <a:cs typeface="Consolas" pitchFamily="49" charset="0"/>
              </a:rPr>
              <a:t>always </a:t>
            </a:r>
            <a:r>
              <a:rPr lang="en-US" dirty="0">
                <a:latin typeface="Consolas" pitchFamily="49" charset="0"/>
                <a:cs typeface="Consolas" pitchFamily="49" charset="0"/>
              </a:rPr>
              <a:t>@(</a:t>
            </a:r>
            <a:r>
              <a:rPr lang="en-US" dirty="0" err="1">
                <a:solidFill>
                  <a:srgbClr val="0070C0"/>
                </a:solidFill>
                <a:latin typeface="Consolas" pitchFamily="49" charset="0"/>
                <a:cs typeface="Consolas" pitchFamily="49" charset="0"/>
              </a:rPr>
              <a:t>posedge</a:t>
            </a:r>
            <a:r>
              <a:rPr lang="en-US" dirty="0">
                <a:latin typeface="Consolas" pitchFamily="49" charset="0"/>
                <a:cs typeface="Consolas" pitchFamily="49" charset="0"/>
              </a:rPr>
              <a:t> </a:t>
            </a:r>
            <a:r>
              <a:rPr lang="en-US" dirty="0" err="1">
                <a:latin typeface="Consolas" pitchFamily="49" charset="0"/>
                <a:cs typeface="Consolas" pitchFamily="49" charset="0"/>
              </a:rPr>
              <a:t>Clk</a:t>
            </a:r>
            <a:r>
              <a:rPr lang="en-US" dirty="0">
                <a:latin typeface="Consolas" pitchFamily="49" charset="0"/>
                <a:cs typeface="Consolas" pitchFamily="49" charset="0"/>
              </a:rPr>
              <a:t>)</a:t>
            </a:r>
          </a:p>
          <a:p>
            <a:r>
              <a:rPr lang="en-US" dirty="0">
                <a:latin typeface="Consolas" pitchFamily="49" charset="0"/>
                <a:cs typeface="Consolas" pitchFamily="49" charset="0"/>
              </a:rPr>
              <a:t>  </a:t>
            </a:r>
            <a:r>
              <a:rPr lang="en-US" dirty="0">
                <a:solidFill>
                  <a:srgbClr val="0070C0"/>
                </a:solidFill>
                <a:latin typeface="Consolas" pitchFamily="49" charset="0"/>
                <a:cs typeface="Consolas" pitchFamily="49" charset="0"/>
              </a:rPr>
              <a:t>if</a:t>
            </a:r>
            <a:r>
              <a:rPr lang="en-US" dirty="0">
                <a:latin typeface="Consolas" pitchFamily="49" charset="0"/>
                <a:cs typeface="Consolas" pitchFamily="49" charset="0"/>
              </a:rPr>
              <a:t> (Read==1’b0) </a:t>
            </a:r>
          </a:p>
          <a:p>
            <a:r>
              <a:rPr lang="en-US" dirty="0">
                <a:latin typeface="Consolas" pitchFamily="49" charset="0"/>
                <a:cs typeface="Consolas" pitchFamily="49" charset="0"/>
              </a:rPr>
              <a:t>    Storage[</a:t>
            </a:r>
            <a:r>
              <a:rPr lang="en-US" dirty="0" err="1">
                <a:latin typeface="Consolas" pitchFamily="49" charset="0"/>
                <a:cs typeface="Consolas" pitchFamily="49" charset="0"/>
              </a:rPr>
              <a:t>Adr</a:t>
            </a:r>
            <a:r>
              <a:rPr lang="en-US" dirty="0">
                <a:latin typeface="Consolas" pitchFamily="49" charset="0"/>
                <a:cs typeface="Consolas" pitchFamily="49" charset="0"/>
              </a:rPr>
              <a:t>]  = </a:t>
            </a:r>
            <a:r>
              <a:rPr lang="en-US" dirty="0" err="1">
                <a:latin typeface="Consolas" pitchFamily="49" charset="0"/>
                <a:cs typeface="Consolas" pitchFamily="49" charset="0"/>
              </a:rPr>
              <a:t>Ibus</a:t>
            </a:r>
            <a:r>
              <a:rPr lang="en-US" dirty="0">
                <a:latin typeface="Consolas" pitchFamily="49" charset="0"/>
                <a:cs typeface="Consolas" pitchFamily="49" charset="0"/>
              </a:rPr>
              <a:t>; </a:t>
            </a:r>
            <a:r>
              <a:rPr lang="en-US" b="1" dirty="0">
                <a:solidFill>
                  <a:srgbClr val="00B050"/>
                </a:solidFill>
                <a:latin typeface="Consolas" pitchFamily="49" charset="0"/>
                <a:cs typeface="Consolas" pitchFamily="49" charset="0"/>
              </a:rPr>
              <a:t>// Vector assignment to one elements </a:t>
            </a:r>
          </a:p>
          <a:p>
            <a:r>
              <a:rPr lang="en-US" b="1" dirty="0">
                <a:solidFill>
                  <a:srgbClr val="00B050"/>
                </a:solidFill>
                <a:latin typeface="Consolas" pitchFamily="49" charset="0"/>
                <a:cs typeface="Consolas" pitchFamily="49" charset="0"/>
              </a:rPr>
              <a:t>		    //from the array of vectors</a:t>
            </a:r>
            <a:endParaRPr lang="en-US" dirty="0">
              <a:latin typeface="Consolas" pitchFamily="49" charset="0"/>
              <a:cs typeface="Consolas" pitchFamily="49" charset="0"/>
            </a:endParaRPr>
          </a:p>
          <a:p>
            <a:r>
              <a:rPr lang="en-US" dirty="0">
                <a:latin typeface="Consolas" pitchFamily="49" charset="0"/>
                <a:cs typeface="Consolas" pitchFamily="49" charset="0"/>
              </a:rPr>
              <a:t>  </a:t>
            </a:r>
            <a:r>
              <a:rPr lang="en-US" dirty="0">
                <a:solidFill>
                  <a:srgbClr val="0070C0"/>
                </a:solidFill>
                <a:latin typeface="Consolas" pitchFamily="49" charset="0"/>
                <a:cs typeface="Consolas" pitchFamily="49" charset="0"/>
              </a:rPr>
              <a:t>else</a:t>
            </a:r>
            <a:r>
              <a:rPr lang="en-US" dirty="0">
                <a:latin typeface="Consolas" pitchFamily="49" charset="0"/>
                <a:cs typeface="Consolas" pitchFamily="49" charset="0"/>
              </a:rPr>
              <a:t>     </a:t>
            </a:r>
          </a:p>
          <a:p>
            <a:r>
              <a:rPr lang="en-US" dirty="0">
                <a:latin typeface="Consolas" pitchFamily="49" charset="0"/>
                <a:cs typeface="Consolas" pitchFamily="49" charset="0"/>
              </a:rPr>
              <a:t>    </a:t>
            </a:r>
            <a:r>
              <a:rPr lang="en-US" dirty="0" err="1">
                <a:latin typeface="Consolas" pitchFamily="49" charset="0"/>
                <a:cs typeface="Consolas" pitchFamily="49" charset="0"/>
              </a:rPr>
              <a:t>ObusReg</a:t>
            </a:r>
            <a:r>
              <a:rPr lang="en-US" dirty="0">
                <a:latin typeface="Consolas" pitchFamily="49" charset="0"/>
                <a:cs typeface="Consolas" pitchFamily="49" charset="0"/>
              </a:rPr>
              <a:t>  = Storage[</a:t>
            </a:r>
            <a:r>
              <a:rPr lang="en-US" dirty="0" err="1">
                <a:latin typeface="Consolas" pitchFamily="49" charset="0"/>
                <a:cs typeface="Consolas" pitchFamily="49" charset="0"/>
              </a:rPr>
              <a:t>Adr</a:t>
            </a:r>
            <a:r>
              <a:rPr lang="en-US" dirty="0">
                <a:latin typeface="Consolas" pitchFamily="49" charset="0"/>
                <a:cs typeface="Consolas" pitchFamily="49" charset="0"/>
              </a:rPr>
              <a:t>];</a:t>
            </a:r>
          </a:p>
          <a:p>
            <a:endParaRPr lang="en-US" dirty="0">
              <a:latin typeface="Consolas" pitchFamily="49" charset="0"/>
              <a:cs typeface="Consolas" pitchFamily="49" charset="0"/>
            </a:endParaRPr>
          </a:p>
          <a:p>
            <a:r>
              <a:rPr lang="en-US" dirty="0" err="1">
                <a:solidFill>
                  <a:srgbClr val="0070C0"/>
                </a:solidFill>
                <a:latin typeface="Consolas" pitchFamily="49" charset="0"/>
                <a:cs typeface="Consolas" pitchFamily="49" charset="0"/>
              </a:rPr>
              <a:t>endmodule</a:t>
            </a:r>
            <a:endParaRPr lang="en-US" dirty="0">
              <a:solidFill>
                <a:srgbClr val="0070C0"/>
              </a:solidFill>
              <a:latin typeface="Consolas" pitchFamily="49" charset="0"/>
              <a:cs typeface="Consolas" pitchFamily="49" charset="0"/>
            </a:endParaRPr>
          </a:p>
          <a:p>
            <a:endParaRPr lang="en-US" dirty="0"/>
          </a:p>
        </p:txBody>
      </p:sp>
      <p:sp>
        <p:nvSpPr>
          <p:cNvPr id="4" name="Slide Number Placeholder 3"/>
          <p:cNvSpPr>
            <a:spLocks noGrp="1"/>
          </p:cNvSpPr>
          <p:nvPr>
            <p:ph type="sldNum" sz="quarter" idx="10"/>
          </p:nvPr>
        </p:nvSpPr>
        <p:spPr/>
        <p:txBody>
          <a:bodyPr/>
          <a:lstStyle/>
          <a:p>
            <a:fld id="{79A671B2-351A-445D-8262-E0807E370208}" type="slidenum">
              <a:rPr lang="es-CL" smtClean="0"/>
              <a:pPr/>
              <a:t>92</a:t>
            </a:fld>
            <a:endParaRPr lang="es-CL"/>
          </a:p>
        </p:txBody>
      </p:sp>
    </p:spTree>
    <p:extLst>
      <p:ext uri="{BB962C8B-B14F-4D97-AF65-F5344CB8AC3E}">
        <p14:creationId xmlns:p14="http://schemas.microsoft.com/office/powerpoint/2010/main" val="102323720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dirty="0">
                <a:solidFill>
                  <a:srgbClr val="0070C0"/>
                </a:solidFill>
                <a:latin typeface="Consolas" pitchFamily="49" charset="0"/>
                <a:cs typeface="Consolas" pitchFamily="49" charset="0"/>
              </a:rPr>
              <a:t>module</a:t>
            </a:r>
            <a:r>
              <a:rPr lang="en-US" dirty="0">
                <a:latin typeface="Consolas" pitchFamily="49" charset="0"/>
                <a:cs typeface="Consolas" pitchFamily="49" charset="0"/>
              </a:rPr>
              <a:t> </a:t>
            </a:r>
            <a:r>
              <a:rPr lang="en-US" dirty="0" err="1">
                <a:latin typeface="Consolas" pitchFamily="49" charset="0"/>
                <a:cs typeface="Consolas" pitchFamily="49" charset="0"/>
              </a:rPr>
              <a:t>cter</a:t>
            </a:r>
            <a:r>
              <a:rPr lang="en-US" dirty="0">
                <a:latin typeface="Consolas" pitchFamily="49" charset="0"/>
                <a:cs typeface="Consolas" pitchFamily="49" charset="0"/>
              </a:rPr>
              <a:t> (</a:t>
            </a:r>
            <a:r>
              <a:rPr lang="en-US" dirty="0">
                <a:solidFill>
                  <a:srgbClr val="0070C0"/>
                </a:solidFill>
                <a:latin typeface="Consolas" pitchFamily="49" charset="0"/>
                <a:cs typeface="Consolas" pitchFamily="49" charset="0"/>
              </a:rPr>
              <a:t>input</a:t>
            </a:r>
            <a:r>
              <a:rPr lang="en-US" dirty="0">
                <a:latin typeface="Consolas" pitchFamily="49" charset="0"/>
                <a:cs typeface="Consolas" pitchFamily="49" charset="0"/>
              </a:rPr>
              <a:t>  </a:t>
            </a:r>
            <a:r>
              <a:rPr lang="en-US" dirty="0" err="1">
                <a:latin typeface="Consolas" pitchFamily="49" charset="0"/>
                <a:cs typeface="Consolas" pitchFamily="49" charset="0"/>
              </a:rPr>
              <a:t>rst</a:t>
            </a:r>
            <a:r>
              <a:rPr lang="en-US" dirty="0">
                <a:latin typeface="Consolas" pitchFamily="49" charset="0"/>
                <a:cs typeface="Consolas" pitchFamily="49" charset="0"/>
              </a:rPr>
              <a:t>, clock, </a:t>
            </a:r>
            <a:r>
              <a:rPr lang="en-US" dirty="0" err="1">
                <a:latin typeface="Consolas" pitchFamily="49" charset="0"/>
                <a:cs typeface="Consolas" pitchFamily="49" charset="0"/>
              </a:rPr>
              <a:t>jmp</a:t>
            </a:r>
            <a:r>
              <a:rPr lang="en-US" dirty="0">
                <a:latin typeface="Consolas" pitchFamily="49" charset="0"/>
                <a:cs typeface="Consolas" pitchFamily="49" charset="0"/>
              </a:rPr>
              <a:t>,</a:t>
            </a:r>
          </a:p>
          <a:p>
            <a:pPr>
              <a:buNone/>
            </a:pPr>
            <a:r>
              <a:rPr lang="en-US" dirty="0">
                <a:latin typeface="Consolas" pitchFamily="49" charset="0"/>
                <a:cs typeface="Consolas" pitchFamily="49" charset="0"/>
              </a:rPr>
              <a:t>             </a:t>
            </a:r>
            <a:r>
              <a:rPr lang="en-US" dirty="0">
                <a:solidFill>
                  <a:srgbClr val="0070C0"/>
                </a:solidFill>
                <a:latin typeface="Consolas" pitchFamily="49" charset="0"/>
                <a:cs typeface="Consolas" pitchFamily="49" charset="0"/>
              </a:rPr>
              <a:t>input</a:t>
            </a:r>
            <a:r>
              <a:rPr lang="en-US" dirty="0">
                <a:latin typeface="Consolas" pitchFamily="49" charset="0"/>
                <a:cs typeface="Consolas" pitchFamily="49" charset="0"/>
              </a:rPr>
              <a:t>  [7:0] jump,     </a:t>
            </a:r>
            <a:r>
              <a:rPr lang="en-US" dirty="0">
                <a:solidFill>
                  <a:srgbClr val="00B050"/>
                </a:solidFill>
                <a:latin typeface="Consolas" pitchFamily="49" charset="0"/>
                <a:cs typeface="Consolas" pitchFamily="49" charset="0"/>
              </a:rPr>
              <a:t>// vectors (bus) as ports</a:t>
            </a:r>
          </a:p>
          <a:p>
            <a:pPr>
              <a:buNone/>
            </a:pPr>
            <a:r>
              <a:rPr lang="en-US" dirty="0">
                <a:latin typeface="Consolas" pitchFamily="49" charset="0"/>
                <a:cs typeface="Consolas" pitchFamily="49" charset="0"/>
              </a:rPr>
              <a:t>             </a:t>
            </a:r>
            <a:r>
              <a:rPr lang="en-US" dirty="0">
                <a:solidFill>
                  <a:srgbClr val="0070C0"/>
                </a:solidFill>
                <a:latin typeface="Consolas" pitchFamily="49" charset="0"/>
                <a:cs typeface="Consolas" pitchFamily="49" charset="0"/>
              </a:rPr>
              <a:t>output</a:t>
            </a:r>
            <a:r>
              <a:rPr lang="en-US" dirty="0">
                <a:latin typeface="Consolas" pitchFamily="49" charset="0"/>
                <a:cs typeface="Consolas" pitchFamily="49" charset="0"/>
              </a:rPr>
              <a:t> </a:t>
            </a:r>
            <a:r>
              <a:rPr lang="en-US" dirty="0" err="1">
                <a:latin typeface="Consolas" pitchFamily="49" charset="0"/>
                <a:cs typeface="Consolas" pitchFamily="49" charset="0"/>
              </a:rPr>
              <a:t>reg</a:t>
            </a:r>
            <a:r>
              <a:rPr lang="en-US" dirty="0">
                <a:latin typeface="Consolas" pitchFamily="49" charset="0"/>
                <a:cs typeface="Consolas" pitchFamily="49" charset="0"/>
              </a:rPr>
              <a:t>  [7:0] count</a:t>
            </a:r>
          </a:p>
          <a:p>
            <a:pPr>
              <a:buNone/>
            </a:pPr>
            <a:r>
              <a:rPr lang="en-US" dirty="0">
                <a:latin typeface="Consolas" pitchFamily="49" charset="0"/>
                <a:cs typeface="Consolas" pitchFamily="49" charset="0"/>
              </a:rPr>
              <a:t>             );</a:t>
            </a:r>
          </a:p>
          <a:p>
            <a:pPr>
              <a:buNone/>
            </a:pPr>
            <a:r>
              <a:rPr lang="en-US" dirty="0">
                <a:solidFill>
                  <a:srgbClr val="0070C0"/>
                </a:solidFill>
                <a:latin typeface="Consolas" pitchFamily="49" charset="0"/>
                <a:cs typeface="Consolas" pitchFamily="49" charset="0"/>
              </a:rPr>
              <a:t>always</a:t>
            </a:r>
            <a:r>
              <a:rPr lang="en-US" dirty="0">
                <a:latin typeface="Consolas" pitchFamily="49" charset="0"/>
                <a:cs typeface="Consolas" pitchFamily="49" charset="0"/>
              </a:rPr>
              <a:t>@(</a:t>
            </a:r>
            <a:r>
              <a:rPr lang="en-US" dirty="0" err="1">
                <a:solidFill>
                  <a:srgbClr val="0070C0"/>
                </a:solidFill>
                <a:latin typeface="Consolas" pitchFamily="49" charset="0"/>
                <a:cs typeface="Consolas" pitchFamily="49" charset="0"/>
              </a:rPr>
              <a:t>posedge</a:t>
            </a:r>
            <a:r>
              <a:rPr lang="en-US" dirty="0">
                <a:latin typeface="Consolas" pitchFamily="49" charset="0"/>
                <a:cs typeface="Consolas" pitchFamily="49" charset="0"/>
              </a:rPr>
              <a:t> clock)</a:t>
            </a:r>
          </a:p>
          <a:p>
            <a:pPr>
              <a:buNone/>
            </a:pPr>
            <a:r>
              <a:rPr lang="en-US" dirty="0">
                <a:solidFill>
                  <a:srgbClr val="0070C0"/>
                </a:solidFill>
                <a:latin typeface="Consolas" pitchFamily="49" charset="0"/>
                <a:cs typeface="Consolas" pitchFamily="49" charset="0"/>
              </a:rPr>
              <a:t>begin</a:t>
            </a:r>
          </a:p>
          <a:p>
            <a:pPr>
              <a:buNone/>
            </a:pPr>
            <a:r>
              <a:rPr lang="en-US" dirty="0">
                <a:latin typeface="Consolas" pitchFamily="49" charset="0"/>
                <a:cs typeface="Consolas" pitchFamily="49" charset="0"/>
              </a:rPr>
              <a:t> </a:t>
            </a:r>
            <a:r>
              <a:rPr lang="en-US" dirty="0">
                <a:solidFill>
                  <a:srgbClr val="0070C0"/>
                </a:solidFill>
                <a:latin typeface="Consolas" pitchFamily="49" charset="0"/>
                <a:cs typeface="Consolas" pitchFamily="49" charset="0"/>
              </a:rPr>
              <a:t>if</a:t>
            </a:r>
            <a:r>
              <a:rPr lang="en-US" dirty="0">
                <a:latin typeface="Consolas" pitchFamily="49" charset="0"/>
                <a:cs typeface="Consolas" pitchFamily="49" charset="0"/>
              </a:rPr>
              <a:t>      (</a:t>
            </a:r>
            <a:r>
              <a:rPr lang="en-US" dirty="0" err="1">
                <a:latin typeface="Consolas" pitchFamily="49" charset="0"/>
                <a:cs typeface="Consolas" pitchFamily="49" charset="0"/>
              </a:rPr>
              <a:t>rst</a:t>
            </a:r>
            <a:r>
              <a:rPr lang="en-US" dirty="0">
                <a:latin typeface="Consolas" pitchFamily="49" charset="0"/>
                <a:cs typeface="Consolas" pitchFamily="49" charset="0"/>
              </a:rPr>
              <a:t>) count = 8’h00;</a:t>
            </a:r>
          </a:p>
          <a:p>
            <a:pPr>
              <a:buNone/>
            </a:pPr>
            <a:r>
              <a:rPr lang="en-US" dirty="0">
                <a:latin typeface="Consolas" pitchFamily="49" charset="0"/>
                <a:cs typeface="Consolas" pitchFamily="49" charset="0"/>
              </a:rPr>
              <a:t> </a:t>
            </a:r>
            <a:r>
              <a:rPr lang="en-US" dirty="0">
                <a:solidFill>
                  <a:srgbClr val="0070C0"/>
                </a:solidFill>
                <a:latin typeface="Consolas" pitchFamily="49" charset="0"/>
                <a:cs typeface="Consolas" pitchFamily="49" charset="0"/>
              </a:rPr>
              <a:t>else if </a:t>
            </a:r>
            <a:r>
              <a:rPr lang="en-US" dirty="0">
                <a:latin typeface="Consolas" pitchFamily="49" charset="0"/>
                <a:cs typeface="Consolas" pitchFamily="49" charset="0"/>
              </a:rPr>
              <a:t>(</a:t>
            </a:r>
            <a:r>
              <a:rPr lang="en-US" dirty="0" err="1">
                <a:latin typeface="Consolas" pitchFamily="49" charset="0"/>
                <a:cs typeface="Consolas" pitchFamily="49" charset="0"/>
              </a:rPr>
              <a:t>jmp</a:t>
            </a:r>
            <a:r>
              <a:rPr lang="en-US" dirty="0">
                <a:latin typeface="Consolas" pitchFamily="49" charset="0"/>
                <a:cs typeface="Consolas" pitchFamily="49" charset="0"/>
              </a:rPr>
              <a:t>) count = jump + count;  </a:t>
            </a:r>
            <a:r>
              <a:rPr lang="en-US" dirty="0">
                <a:solidFill>
                  <a:srgbClr val="00B050"/>
                </a:solidFill>
                <a:latin typeface="Consolas" pitchFamily="49" charset="0"/>
                <a:cs typeface="Consolas" pitchFamily="49" charset="0"/>
              </a:rPr>
              <a:t>// Operations with vectors</a:t>
            </a:r>
          </a:p>
          <a:p>
            <a:pPr>
              <a:buNone/>
            </a:pPr>
            <a:r>
              <a:rPr lang="en-US" dirty="0">
                <a:latin typeface="Consolas" pitchFamily="49" charset="0"/>
                <a:cs typeface="Consolas" pitchFamily="49" charset="0"/>
              </a:rPr>
              <a:t> </a:t>
            </a:r>
            <a:r>
              <a:rPr lang="en-US" dirty="0">
                <a:solidFill>
                  <a:srgbClr val="0070C0"/>
                </a:solidFill>
                <a:latin typeface="Consolas" pitchFamily="49" charset="0"/>
                <a:cs typeface="Consolas" pitchFamily="49" charset="0"/>
              </a:rPr>
              <a:t>else</a:t>
            </a:r>
            <a:r>
              <a:rPr lang="en-US" dirty="0">
                <a:latin typeface="Consolas" pitchFamily="49" charset="0"/>
                <a:cs typeface="Consolas" pitchFamily="49" charset="0"/>
              </a:rPr>
              <a:t>          count = count + 8’h1;</a:t>
            </a:r>
          </a:p>
          <a:p>
            <a:pPr>
              <a:buNone/>
            </a:pPr>
            <a:r>
              <a:rPr lang="en-US" dirty="0">
                <a:solidFill>
                  <a:srgbClr val="0070C0"/>
                </a:solidFill>
                <a:latin typeface="Consolas" pitchFamily="49" charset="0"/>
                <a:cs typeface="Consolas" pitchFamily="49" charset="0"/>
              </a:rPr>
              <a:t>end</a:t>
            </a:r>
          </a:p>
          <a:p>
            <a:pPr>
              <a:buNone/>
            </a:pPr>
            <a:r>
              <a:rPr lang="en-US" dirty="0" err="1">
                <a:solidFill>
                  <a:srgbClr val="0070C0"/>
                </a:solidFill>
                <a:latin typeface="Consolas" pitchFamily="49" charset="0"/>
                <a:cs typeface="Consolas" pitchFamily="49" charset="0"/>
              </a:rPr>
              <a:t>endmodule</a:t>
            </a:r>
            <a:endParaRPr lang="en-US" dirty="0">
              <a:solidFill>
                <a:srgbClr val="0070C0"/>
              </a:solidFill>
              <a:latin typeface="Consolas" pitchFamily="49" charset="0"/>
              <a:cs typeface="Consolas" pitchFamily="49" charset="0"/>
            </a:endParaRPr>
          </a:p>
          <a:p>
            <a:endParaRPr lang="en-US" dirty="0"/>
          </a:p>
        </p:txBody>
      </p:sp>
      <p:sp>
        <p:nvSpPr>
          <p:cNvPr id="4" name="Slide Number Placeholder 3"/>
          <p:cNvSpPr>
            <a:spLocks noGrp="1"/>
          </p:cNvSpPr>
          <p:nvPr>
            <p:ph type="sldNum" sz="quarter" idx="10"/>
          </p:nvPr>
        </p:nvSpPr>
        <p:spPr/>
        <p:txBody>
          <a:bodyPr/>
          <a:lstStyle/>
          <a:p>
            <a:fld id="{79A671B2-351A-445D-8262-E0807E370208}" type="slidenum">
              <a:rPr lang="es-CL" smtClean="0"/>
              <a:pPr/>
              <a:t>93</a:t>
            </a:fld>
            <a:endParaRPr lang="es-CL"/>
          </a:p>
        </p:txBody>
      </p:sp>
    </p:spTree>
    <p:extLst>
      <p:ext uri="{BB962C8B-B14F-4D97-AF65-F5344CB8AC3E}">
        <p14:creationId xmlns:p14="http://schemas.microsoft.com/office/powerpoint/2010/main" val="342570205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Lexical elements:</a:t>
            </a:r>
            <a:r>
              <a:rPr lang="en-US" dirty="0"/>
              <a:t> see</a:t>
            </a:r>
            <a:r>
              <a:rPr lang="en-US" baseline="0" dirty="0"/>
              <a:t> lexical elements related to the language, line terminations, identifiers, keywords, compiler directives</a:t>
            </a:r>
          </a:p>
          <a:p>
            <a:pPr defTabSz="864931">
              <a:defRPr/>
            </a:pPr>
            <a:r>
              <a:rPr lang="en-US" b="1" dirty="0"/>
              <a:t>Structures and Hierarchy: </a:t>
            </a:r>
            <a:r>
              <a:rPr lang="en-US" dirty="0"/>
              <a:t>study the basic</a:t>
            </a:r>
            <a:r>
              <a:rPr lang="en-US" baseline="0" dirty="0"/>
              <a:t> Verilog element </a:t>
            </a:r>
            <a:r>
              <a:rPr lang="en-US" b="1" baseline="0" dirty="0"/>
              <a:t>module</a:t>
            </a:r>
            <a:r>
              <a:rPr lang="en-US" baseline="0" dirty="0"/>
              <a:t> and how instantiate designs</a:t>
            </a:r>
          </a:p>
          <a:p>
            <a:pPr defTabSz="864931">
              <a:defRPr/>
            </a:pPr>
            <a:r>
              <a:rPr lang="en-US" b="1" dirty="0"/>
              <a:t>Assignments:</a:t>
            </a:r>
            <a:r>
              <a:rPr lang="en-US" dirty="0"/>
              <a:t> study</a:t>
            </a:r>
            <a:r>
              <a:rPr lang="en-US" baseline="0" dirty="0"/>
              <a:t> how to assign variables, will see continuous assignments and procedural assignments</a:t>
            </a:r>
            <a:endParaRPr lang="en-US" dirty="0"/>
          </a:p>
          <a:p>
            <a:r>
              <a:rPr lang="en-US" b="1" dirty="0"/>
              <a:t>Data type: </a:t>
            </a:r>
            <a:r>
              <a:rPr lang="en-US" dirty="0"/>
              <a:t>representation see data types and numbers representations</a:t>
            </a:r>
          </a:p>
          <a:p>
            <a:r>
              <a:rPr lang="en-US" b="1" dirty="0"/>
              <a:t>Operators: </a:t>
            </a:r>
            <a:r>
              <a:rPr lang="en-US" dirty="0"/>
              <a:t>see available</a:t>
            </a:r>
            <a:r>
              <a:rPr lang="en-US" baseline="0" dirty="0"/>
              <a:t> operators</a:t>
            </a:r>
            <a:endParaRPr lang="en-US" dirty="0"/>
          </a:p>
          <a:p>
            <a:r>
              <a:rPr lang="en-US" b="1" dirty="0"/>
              <a:t>Control statements: </a:t>
            </a:r>
            <a:r>
              <a:rPr lang="en-US" dirty="0"/>
              <a:t>Control elements like if, case, for, etc.</a:t>
            </a:r>
          </a:p>
          <a:p>
            <a:r>
              <a:rPr lang="en-US" b="1" dirty="0"/>
              <a:t>Task and functions: </a:t>
            </a:r>
            <a:r>
              <a:rPr lang="en-US" dirty="0"/>
              <a:t>task and function construct</a:t>
            </a:r>
            <a:r>
              <a:rPr lang="en-US" baseline="0" dirty="0"/>
              <a:t> to simplify code</a:t>
            </a:r>
            <a:endParaRPr lang="en-US" dirty="0"/>
          </a:p>
          <a:p>
            <a:r>
              <a:rPr lang="en-US" b="1" dirty="0"/>
              <a:t>Generate blocks: </a:t>
            </a:r>
            <a:r>
              <a:rPr lang="en-US" dirty="0"/>
              <a:t>to dynamic generate code</a:t>
            </a:r>
          </a:p>
        </p:txBody>
      </p:sp>
      <p:sp>
        <p:nvSpPr>
          <p:cNvPr id="4" name="Slide Number Placeholder 3"/>
          <p:cNvSpPr>
            <a:spLocks noGrp="1"/>
          </p:cNvSpPr>
          <p:nvPr>
            <p:ph type="sldNum" sz="quarter" idx="10"/>
          </p:nvPr>
        </p:nvSpPr>
        <p:spPr/>
        <p:txBody>
          <a:bodyPr/>
          <a:lstStyle/>
          <a:p>
            <a:fld id="{79A671B2-351A-445D-8262-E0807E370208}" type="slidenum">
              <a:rPr lang="es-CL" smtClean="0"/>
              <a:pPr/>
              <a:t>94</a:t>
            </a:fld>
            <a:endParaRPr lang="es-CL"/>
          </a:p>
        </p:txBody>
      </p:sp>
    </p:spTree>
    <p:extLst>
      <p:ext uri="{BB962C8B-B14F-4D97-AF65-F5344CB8AC3E}">
        <p14:creationId xmlns:p14="http://schemas.microsoft.com/office/powerpoint/2010/main" val="321967812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Module</a:t>
            </a:r>
            <a:r>
              <a:rPr lang="en-US" baseline="0" dirty="0"/>
              <a:t> TOP instantiate ALU and MEM designs are name U1 and U2…</a:t>
            </a:r>
          </a:p>
          <a:p>
            <a:r>
              <a:rPr lang="en-US" baseline="0" dirty="0"/>
              <a:t>This is one of the most </a:t>
            </a:r>
            <a:r>
              <a:rPr lang="en-US" baseline="0" dirty="0" err="1"/>
              <a:t>importan</a:t>
            </a:r>
            <a:r>
              <a:rPr lang="en-US" baseline="0" dirty="0"/>
              <a:t> </a:t>
            </a:r>
            <a:r>
              <a:rPr lang="en-US" baseline="0" dirty="0" err="1"/>
              <a:t>elemetns</a:t>
            </a:r>
            <a:r>
              <a:rPr lang="en-US" baseline="0" dirty="0"/>
              <a:t>, since it enable the creation of more complex designs</a:t>
            </a:r>
            <a:endParaRPr lang="en-US" dirty="0"/>
          </a:p>
        </p:txBody>
      </p:sp>
      <p:sp>
        <p:nvSpPr>
          <p:cNvPr id="4" name="Slide Number Placeholder 3"/>
          <p:cNvSpPr>
            <a:spLocks noGrp="1"/>
          </p:cNvSpPr>
          <p:nvPr>
            <p:ph type="sldNum" sz="quarter" idx="10"/>
          </p:nvPr>
        </p:nvSpPr>
        <p:spPr/>
        <p:txBody>
          <a:bodyPr/>
          <a:lstStyle/>
          <a:p>
            <a:fld id="{79A671B2-351A-445D-8262-E0807E370208}" type="slidenum">
              <a:rPr lang="es-CL" smtClean="0"/>
              <a:pPr/>
              <a:t>95</a:t>
            </a:fld>
            <a:endParaRPr lang="es-CL"/>
          </a:p>
        </p:txBody>
      </p:sp>
    </p:spTree>
    <p:extLst>
      <p:ext uri="{BB962C8B-B14F-4D97-AF65-F5344CB8AC3E}">
        <p14:creationId xmlns:p14="http://schemas.microsoft.com/office/powerpoint/2010/main" val="184048195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eaLnBrk="1" fontAlgn="t" latinLnBrk="0" hangingPunct="1"/>
            <a:r>
              <a:rPr lang="en-US" dirty="0"/>
              <a:t>Module is the basic element.</a:t>
            </a:r>
          </a:p>
          <a:p>
            <a:pPr rtl="0" eaLnBrk="1" fontAlgn="t" latinLnBrk="0" hangingPunct="1"/>
            <a:r>
              <a:rPr lang="en-US" dirty="0"/>
              <a:t>&lt;module name&gt;:	is an identifier that uniquely names the module.</a:t>
            </a:r>
          </a:p>
          <a:p>
            <a:pPr rtl="0" eaLnBrk="1" fontAlgn="t" latinLnBrk="0" hangingPunct="1"/>
            <a:r>
              <a:rPr lang="en-US" dirty="0">
                <a:solidFill>
                  <a:schemeClr val="tx1"/>
                </a:solidFill>
              </a:rPr>
              <a:t>#(&lt;parameter list&gt;) 	parameter are optional</a:t>
            </a:r>
            <a:endParaRPr lang="en-US" dirty="0"/>
          </a:p>
          <a:p>
            <a:pPr rtl="0" eaLnBrk="1" fontAlgn="t" latinLnBrk="0" hangingPunct="1"/>
            <a:r>
              <a:rPr lang="en-US" dirty="0"/>
              <a:t>&lt;port list&gt;	:	is a list of input, </a:t>
            </a:r>
            <a:r>
              <a:rPr lang="en-US" dirty="0" err="1"/>
              <a:t>inout</a:t>
            </a:r>
            <a:r>
              <a:rPr lang="en-US" dirty="0"/>
              <a:t> and output ports which are used to 		connect to other modules.</a:t>
            </a:r>
          </a:p>
          <a:p>
            <a:pPr rtl="0" eaLnBrk="1" fontAlgn="t" latinLnBrk="0" hangingPunct="1"/>
            <a:r>
              <a:rPr lang="en-US" dirty="0"/>
              <a:t>&lt;declarations&gt;:	section specifies data objects as registers, memories, 		wires and parameters, port list declarations</a:t>
            </a:r>
          </a:p>
          <a:p>
            <a:pPr rtl="0" eaLnBrk="1" fontAlgn="t" latinLnBrk="0" hangingPunct="1"/>
            <a:r>
              <a:rPr lang="en-US" dirty="0"/>
              <a:t>&lt;Data flow statements&gt; : 	assign</a:t>
            </a:r>
          </a:p>
          <a:p>
            <a:pPr rtl="0" eaLnBrk="1" fontAlgn="t" latinLnBrk="0" hangingPunct="1"/>
            <a:r>
              <a:rPr lang="en-US" dirty="0"/>
              <a:t>&lt;Instantiations&gt; : 	instantiation off lower level modules</a:t>
            </a:r>
          </a:p>
          <a:p>
            <a:pPr defTabSz="914184" fontAlgn="t">
              <a:defRPr/>
            </a:pPr>
            <a:r>
              <a:rPr lang="en-US" dirty="0"/>
              <a:t>&lt;Behavioral blocks&gt; 	describe behavior, inside always or initial block</a:t>
            </a:r>
          </a:p>
          <a:p>
            <a:pPr defTabSz="914184" fontAlgn="t">
              <a:defRPr/>
            </a:pPr>
            <a:r>
              <a:rPr lang="en-US" dirty="0"/>
              <a:t>&lt;task and functions&gt;: 	task and function declarations</a:t>
            </a:r>
          </a:p>
          <a:p>
            <a:pPr defTabSz="914184" fontAlgn="t">
              <a:defRPr/>
            </a:pPr>
            <a:endParaRPr lang="en-US" dirty="0"/>
          </a:p>
          <a:p>
            <a:pPr defTabSz="914184" fontAlgn="t">
              <a:defRPr/>
            </a:pPr>
            <a:endParaRPr lang="en-US" dirty="0"/>
          </a:p>
          <a:p>
            <a:endParaRPr lang="es-CL" dirty="0"/>
          </a:p>
        </p:txBody>
      </p:sp>
      <p:sp>
        <p:nvSpPr>
          <p:cNvPr id="4" name="Slide Number Placeholder 3"/>
          <p:cNvSpPr>
            <a:spLocks noGrp="1"/>
          </p:cNvSpPr>
          <p:nvPr>
            <p:ph type="sldNum" sz="quarter" idx="10"/>
          </p:nvPr>
        </p:nvSpPr>
        <p:spPr/>
        <p:txBody>
          <a:bodyPr/>
          <a:lstStyle/>
          <a:p>
            <a:fld id="{79A671B2-351A-445D-8262-E0807E370208}" type="slidenum">
              <a:rPr lang="es-CL" smtClean="0"/>
              <a:pPr/>
              <a:t>96</a:t>
            </a:fld>
            <a:endParaRPr lang="es-CL"/>
          </a:p>
        </p:txBody>
      </p:sp>
    </p:spTree>
    <p:extLst>
      <p:ext uri="{BB962C8B-B14F-4D97-AF65-F5344CB8AC3E}">
        <p14:creationId xmlns:p14="http://schemas.microsoft.com/office/powerpoint/2010/main" val="115106992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Notes:</a:t>
            </a:r>
          </a:p>
          <a:p>
            <a:r>
              <a:rPr lang="en-US" baseline="0" dirty="0"/>
              <a:t>Bus indices are needed when the size of the ports are more than 1 bit width</a:t>
            </a:r>
          </a:p>
          <a:p>
            <a:endParaRPr lang="en-US" baseline="0" dirty="0"/>
          </a:p>
          <a:p>
            <a:r>
              <a:rPr lang="en-US" b="1" baseline="0" dirty="0"/>
              <a:t>Module header ends with ;</a:t>
            </a:r>
          </a:p>
          <a:p>
            <a:r>
              <a:rPr lang="en-US" b="1" baseline="0" dirty="0"/>
              <a:t>Also parameters can be defined</a:t>
            </a:r>
            <a:endParaRPr lang="en-US" b="1" dirty="0"/>
          </a:p>
        </p:txBody>
      </p:sp>
      <p:sp>
        <p:nvSpPr>
          <p:cNvPr id="4" name="Slide Number Placeholder 3"/>
          <p:cNvSpPr>
            <a:spLocks noGrp="1"/>
          </p:cNvSpPr>
          <p:nvPr>
            <p:ph type="sldNum" sz="quarter" idx="10"/>
          </p:nvPr>
        </p:nvSpPr>
        <p:spPr/>
        <p:txBody>
          <a:bodyPr/>
          <a:lstStyle/>
          <a:p>
            <a:fld id="{27AB2C1E-76EE-4E4D-A30D-FC096841FDDD}" type="slidenum">
              <a:rPr lang="es-CL" smtClean="0"/>
              <a:pPr/>
              <a:t>97</a:t>
            </a:fld>
            <a:endParaRPr lang="es-CL"/>
          </a:p>
        </p:txBody>
      </p:sp>
    </p:spTree>
    <p:extLst>
      <p:ext uri="{BB962C8B-B14F-4D97-AF65-F5344CB8AC3E}">
        <p14:creationId xmlns:p14="http://schemas.microsoft.com/office/powerpoint/2010/main" val="165933404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Verilog -1995 is other</a:t>
            </a:r>
            <a:r>
              <a:rPr lang="en-US" baseline="0" dirty="0"/>
              <a:t> way that is repetitive</a:t>
            </a:r>
          </a:p>
          <a:p>
            <a:r>
              <a:rPr lang="en-US" baseline="0" dirty="0"/>
              <a:t>Verilg-2001 (</a:t>
            </a:r>
            <a:r>
              <a:rPr lang="en-US" baseline="0" dirty="0" err="1"/>
              <a:t>Ansi</a:t>
            </a:r>
            <a:r>
              <a:rPr lang="en-US" baseline="0" dirty="0"/>
              <a:t>-C) defines the directions in the module header</a:t>
            </a:r>
          </a:p>
          <a:p>
            <a:endParaRPr lang="en-US" dirty="0"/>
          </a:p>
        </p:txBody>
      </p:sp>
      <p:sp>
        <p:nvSpPr>
          <p:cNvPr id="4" name="Slide Number Placeholder 3"/>
          <p:cNvSpPr>
            <a:spLocks noGrp="1"/>
          </p:cNvSpPr>
          <p:nvPr>
            <p:ph type="sldNum" sz="quarter" idx="10"/>
          </p:nvPr>
        </p:nvSpPr>
        <p:spPr/>
        <p:txBody>
          <a:bodyPr/>
          <a:lstStyle/>
          <a:p>
            <a:fld id="{79A671B2-351A-445D-8262-E0807E370208}" type="slidenum">
              <a:rPr lang="es-CL" smtClean="0"/>
              <a:pPr/>
              <a:t>98</a:t>
            </a:fld>
            <a:endParaRPr lang="es-CL"/>
          </a:p>
        </p:txBody>
      </p:sp>
    </p:spTree>
    <p:extLst>
      <p:ext uri="{BB962C8B-B14F-4D97-AF65-F5344CB8AC3E}">
        <p14:creationId xmlns:p14="http://schemas.microsoft.com/office/powerpoint/2010/main" val="1280657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9A671B2-351A-445D-8262-E0807E370208}" type="slidenum">
              <a:rPr lang="es-CL" smtClean="0"/>
              <a:pPr/>
              <a:t>13</a:t>
            </a:fld>
            <a:endParaRPr lang="es-CL"/>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9A671B2-351A-445D-8262-E0807E370208}" type="slidenum">
              <a:rPr lang="es-CL" smtClean="0"/>
              <a:pPr/>
              <a:t>99</a:t>
            </a:fld>
            <a:endParaRPr lang="es-CL"/>
          </a:p>
        </p:txBody>
      </p:sp>
    </p:spTree>
    <p:extLst>
      <p:ext uri="{BB962C8B-B14F-4D97-AF65-F5344CB8AC3E}">
        <p14:creationId xmlns:p14="http://schemas.microsoft.com/office/powerpoint/2010/main" val="291199901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Show</a:t>
            </a:r>
            <a:r>
              <a:rPr lang="en-US" baseline="0" dirty="0"/>
              <a:t> what can be done with the parameters, for example set the size of inputs</a:t>
            </a:r>
            <a:endParaRPr lang="en-US" dirty="0"/>
          </a:p>
          <a:p>
            <a:r>
              <a:rPr lang="en-US" dirty="0"/>
              <a:t>How do</a:t>
            </a:r>
            <a:r>
              <a:rPr lang="en-US" baseline="0" dirty="0"/>
              <a:t> you think the instantiation is done now</a:t>
            </a:r>
            <a:endParaRPr lang="en-US" dirty="0"/>
          </a:p>
        </p:txBody>
      </p:sp>
      <p:sp>
        <p:nvSpPr>
          <p:cNvPr id="4" name="Slide Number Placeholder 3"/>
          <p:cNvSpPr>
            <a:spLocks noGrp="1"/>
          </p:cNvSpPr>
          <p:nvPr>
            <p:ph type="sldNum" sz="quarter" idx="10"/>
          </p:nvPr>
        </p:nvSpPr>
        <p:spPr/>
        <p:txBody>
          <a:bodyPr/>
          <a:lstStyle/>
          <a:p>
            <a:fld id="{27AB2C1E-76EE-4E4D-A30D-FC096841FDDD}" type="slidenum">
              <a:rPr lang="es-CL" smtClean="0"/>
              <a:pPr/>
              <a:t>100</a:t>
            </a:fld>
            <a:endParaRPr lang="es-CL"/>
          </a:p>
        </p:txBody>
      </p:sp>
    </p:spTree>
    <p:extLst>
      <p:ext uri="{BB962C8B-B14F-4D97-AF65-F5344CB8AC3E}">
        <p14:creationId xmlns:p14="http://schemas.microsoft.com/office/powerpoint/2010/main" val="14502145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N</a:t>
            </a:r>
            <a:r>
              <a:rPr lang="en-US" baseline="0" dirty="0"/>
              <a:t> by default is 8</a:t>
            </a:r>
          </a:p>
          <a:p>
            <a:r>
              <a:rPr lang="en-US" baseline="0" dirty="0"/>
              <a:t>Registered </a:t>
            </a:r>
            <a:r>
              <a:rPr lang="en-US" baseline="0" dirty="0" err="1"/>
              <a:t>ouputs</a:t>
            </a:r>
            <a:endParaRPr lang="es-CL" dirty="0"/>
          </a:p>
        </p:txBody>
      </p:sp>
      <p:sp>
        <p:nvSpPr>
          <p:cNvPr id="4" name="Slide Number Placeholder 3"/>
          <p:cNvSpPr>
            <a:spLocks noGrp="1"/>
          </p:cNvSpPr>
          <p:nvPr>
            <p:ph type="sldNum" sz="quarter" idx="10"/>
          </p:nvPr>
        </p:nvSpPr>
        <p:spPr/>
        <p:txBody>
          <a:bodyPr/>
          <a:lstStyle/>
          <a:p>
            <a:fld id="{79A671B2-351A-445D-8262-E0807E370208}" type="slidenum">
              <a:rPr lang="es-CL" smtClean="0"/>
              <a:pPr/>
              <a:t>101</a:t>
            </a:fld>
            <a:endParaRPr lang="es-CL"/>
          </a:p>
        </p:txBody>
      </p:sp>
    </p:spTree>
    <p:extLst>
      <p:ext uri="{BB962C8B-B14F-4D97-AF65-F5344CB8AC3E}">
        <p14:creationId xmlns:p14="http://schemas.microsoft.com/office/powerpoint/2010/main" val="253690367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9A671B2-351A-445D-8262-E0807E370208}" type="slidenum">
              <a:rPr lang="es-CL" smtClean="0"/>
              <a:pPr/>
              <a:t>102</a:t>
            </a:fld>
            <a:endParaRPr lang="es-CL"/>
          </a:p>
        </p:txBody>
      </p:sp>
    </p:spTree>
    <p:extLst>
      <p:ext uri="{BB962C8B-B14F-4D97-AF65-F5344CB8AC3E}">
        <p14:creationId xmlns:p14="http://schemas.microsoft.com/office/powerpoint/2010/main" val="118320018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By default ports are declares as wire</a:t>
            </a:r>
          </a:p>
          <a:p>
            <a:r>
              <a:rPr lang="en-US" dirty="0"/>
              <a:t>Is legal to connect element with different sizes</a:t>
            </a:r>
            <a:r>
              <a:rPr lang="en-US" baseline="0" dirty="0"/>
              <a:t> on port connections</a:t>
            </a:r>
          </a:p>
          <a:p>
            <a:r>
              <a:rPr lang="en-US" baseline="0" dirty="0"/>
              <a:t>Port declaration can be done in the declaration section or in the port list definition</a:t>
            </a:r>
          </a:p>
          <a:p>
            <a:endParaRPr lang="en-US" baseline="0" dirty="0"/>
          </a:p>
          <a:p>
            <a:pPr>
              <a:tabLst>
                <a:tab pos="432402" algn="l"/>
              </a:tabLst>
            </a:pPr>
            <a:r>
              <a:rPr lang="en-US" dirty="0"/>
              <a:t>Inputs:</a:t>
            </a:r>
          </a:p>
          <a:p>
            <a:pPr marL="864804" lvl="1" indent="-324301">
              <a:buFontTx/>
              <a:buChar char="•"/>
              <a:tabLst>
                <a:tab pos="432402" algn="l"/>
              </a:tabLst>
            </a:pPr>
            <a:r>
              <a:rPr lang="en-US" dirty="0"/>
              <a:t>Internally must be of net data type (e.g. wire)</a:t>
            </a:r>
          </a:p>
          <a:p>
            <a:pPr marL="864804" lvl="1" indent="-324301">
              <a:buFontTx/>
              <a:buChar char="•"/>
              <a:tabLst>
                <a:tab pos="432402" algn="l"/>
              </a:tabLst>
            </a:pPr>
            <a:r>
              <a:rPr lang="en-US" dirty="0"/>
              <a:t>Externally the inputs may be connected to a </a:t>
            </a:r>
            <a:r>
              <a:rPr lang="en-US" dirty="0" err="1"/>
              <a:t>reg</a:t>
            </a:r>
            <a:r>
              <a:rPr lang="en-US" dirty="0"/>
              <a:t> or net data type</a:t>
            </a:r>
          </a:p>
          <a:p>
            <a:pPr>
              <a:tabLst>
                <a:tab pos="432402" algn="l"/>
              </a:tabLst>
            </a:pPr>
            <a:r>
              <a:rPr lang="en-US" dirty="0"/>
              <a:t>Outputs:</a:t>
            </a:r>
          </a:p>
          <a:p>
            <a:pPr marL="864804" lvl="1" indent="-324301">
              <a:buFontTx/>
              <a:buChar char="•"/>
              <a:tabLst>
                <a:tab pos="432402" algn="l"/>
              </a:tabLst>
            </a:pPr>
            <a:r>
              <a:rPr lang="en-US" dirty="0"/>
              <a:t>Internally may be of net or </a:t>
            </a:r>
            <a:r>
              <a:rPr lang="en-US" dirty="0" err="1"/>
              <a:t>reg</a:t>
            </a:r>
            <a:r>
              <a:rPr lang="en-US" dirty="0"/>
              <a:t> data type</a:t>
            </a:r>
          </a:p>
          <a:p>
            <a:pPr marL="864804" lvl="1" indent="-324301">
              <a:buFontTx/>
              <a:buChar char="•"/>
              <a:tabLst>
                <a:tab pos="432402" algn="l"/>
              </a:tabLst>
            </a:pPr>
            <a:r>
              <a:rPr lang="en-US" dirty="0"/>
              <a:t>Externally must be connected to a net data type</a:t>
            </a:r>
          </a:p>
          <a:p>
            <a:pPr>
              <a:tabLst>
                <a:tab pos="432402" algn="l"/>
              </a:tabLst>
            </a:pPr>
            <a:r>
              <a:rPr lang="en-US" dirty="0" err="1"/>
              <a:t>Inouts</a:t>
            </a:r>
            <a:r>
              <a:rPr lang="en-US" dirty="0"/>
              <a:t>:</a:t>
            </a:r>
          </a:p>
          <a:p>
            <a:pPr marL="864804" lvl="1" indent="-324301">
              <a:buFontTx/>
              <a:buChar char="•"/>
              <a:tabLst>
                <a:tab pos="432402" algn="l"/>
              </a:tabLst>
            </a:pPr>
            <a:r>
              <a:rPr lang="en-US" dirty="0"/>
              <a:t>Internally must be of net data type (tri recommended)</a:t>
            </a:r>
          </a:p>
          <a:p>
            <a:pPr marL="864804" lvl="1" indent="-324301">
              <a:buFontTx/>
              <a:buChar char="•"/>
              <a:tabLst>
                <a:tab pos="432402" algn="l"/>
              </a:tabLst>
            </a:pPr>
            <a:r>
              <a:rPr lang="en-US" dirty="0"/>
              <a:t>Externally must be connected to a net data type (tri recommended)</a:t>
            </a:r>
          </a:p>
          <a:p>
            <a:endParaRPr lang="es-CL" dirty="0"/>
          </a:p>
        </p:txBody>
      </p:sp>
      <p:sp>
        <p:nvSpPr>
          <p:cNvPr id="4" name="Slide Number Placeholder 3"/>
          <p:cNvSpPr>
            <a:spLocks noGrp="1"/>
          </p:cNvSpPr>
          <p:nvPr>
            <p:ph type="sldNum" sz="quarter" idx="10"/>
          </p:nvPr>
        </p:nvSpPr>
        <p:spPr/>
        <p:txBody>
          <a:bodyPr/>
          <a:lstStyle/>
          <a:p>
            <a:fld id="{79A671B2-351A-445D-8262-E0807E370208}" type="slidenum">
              <a:rPr lang="es-CL" smtClean="0"/>
              <a:pPr/>
              <a:t>103</a:t>
            </a:fld>
            <a:endParaRPr lang="es-CL"/>
          </a:p>
        </p:txBody>
      </p:sp>
    </p:spTree>
    <p:extLst>
      <p:ext uri="{BB962C8B-B14F-4D97-AF65-F5344CB8AC3E}">
        <p14:creationId xmlns:p14="http://schemas.microsoft.com/office/powerpoint/2010/main" val="173467952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Ask how to leave</a:t>
            </a:r>
            <a:r>
              <a:rPr lang="en-US" baseline="0" dirty="0"/>
              <a:t> a port unconnected</a:t>
            </a:r>
          </a:p>
          <a:p>
            <a:r>
              <a:rPr lang="en-US" baseline="0" dirty="0"/>
              <a:t>ANS:</a:t>
            </a:r>
          </a:p>
          <a:p>
            <a:pPr defTabSz="897193">
              <a:defRPr/>
            </a:pPr>
            <a:r>
              <a:rPr lang="en-US" dirty="0" err="1">
                <a:solidFill>
                  <a:srgbClr val="0070C0"/>
                </a:solidFill>
                <a:latin typeface="Consolas" pitchFamily="49" charset="0"/>
              </a:rPr>
              <a:t>my_mod</a:t>
            </a:r>
            <a:r>
              <a:rPr lang="en-US" dirty="0">
                <a:latin typeface="Consolas" pitchFamily="49" charset="0"/>
              </a:rPr>
              <a:t> U1 (.in1(a), .in2(), .out(c));</a:t>
            </a:r>
          </a:p>
          <a:p>
            <a:pPr defTabSz="897193">
              <a:defRPr/>
            </a:pPr>
            <a:r>
              <a:rPr lang="en-US" dirty="0" err="1">
                <a:solidFill>
                  <a:srgbClr val="0070C0"/>
                </a:solidFill>
                <a:latin typeface="Consolas" pitchFamily="49" charset="0"/>
              </a:rPr>
              <a:t>my_mod</a:t>
            </a:r>
            <a:r>
              <a:rPr lang="en-US" dirty="0">
                <a:latin typeface="Consolas" pitchFamily="49" charset="0"/>
              </a:rPr>
              <a:t> U2 (a, , c);</a:t>
            </a:r>
            <a:endParaRPr lang="es-CL" dirty="0">
              <a:latin typeface="Consolas" pitchFamily="49" charset="0"/>
            </a:endParaRPr>
          </a:p>
          <a:p>
            <a:endParaRPr lang="en-US" dirty="0"/>
          </a:p>
        </p:txBody>
      </p:sp>
      <p:sp>
        <p:nvSpPr>
          <p:cNvPr id="4" name="Slide Number Placeholder 3"/>
          <p:cNvSpPr>
            <a:spLocks noGrp="1"/>
          </p:cNvSpPr>
          <p:nvPr>
            <p:ph type="sldNum" sz="quarter" idx="10"/>
          </p:nvPr>
        </p:nvSpPr>
        <p:spPr/>
        <p:txBody>
          <a:bodyPr/>
          <a:lstStyle/>
          <a:p>
            <a:fld id="{79A671B2-351A-445D-8262-E0807E370208}" type="slidenum">
              <a:rPr lang="es-CL" smtClean="0"/>
              <a:pPr/>
              <a:t>104</a:t>
            </a:fld>
            <a:endParaRPr lang="es-CL"/>
          </a:p>
        </p:txBody>
      </p:sp>
    </p:spTree>
    <p:extLst>
      <p:ext uri="{BB962C8B-B14F-4D97-AF65-F5344CB8AC3E}">
        <p14:creationId xmlns:p14="http://schemas.microsoft.com/office/powerpoint/2010/main" val="242693634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Module</a:t>
            </a:r>
            <a:r>
              <a:rPr lang="en-US" baseline="0" dirty="0"/>
              <a:t> TOP instantiate ALU and MEM designs are name U1 and U2…</a:t>
            </a:r>
            <a:endParaRPr lang="en-US" dirty="0"/>
          </a:p>
        </p:txBody>
      </p:sp>
      <p:sp>
        <p:nvSpPr>
          <p:cNvPr id="4" name="Slide Number Placeholder 3"/>
          <p:cNvSpPr>
            <a:spLocks noGrp="1"/>
          </p:cNvSpPr>
          <p:nvPr>
            <p:ph type="sldNum" sz="quarter" idx="10"/>
          </p:nvPr>
        </p:nvSpPr>
        <p:spPr/>
        <p:txBody>
          <a:bodyPr/>
          <a:lstStyle/>
          <a:p>
            <a:fld id="{79A671B2-351A-445D-8262-E0807E370208}" type="slidenum">
              <a:rPr lang="es-CL" smtClean="0"/>
              <a:pPr/>
              <a:t>105</a:t>
            </a:fld>
            <a:endParaRPr lang="es-CL"/>
          </a:p>
        </p:txBody>
      </p:sp>
    </p:spTree>
    <p:extLst>
      <p:ext uri="{BB962C8B-B14F-4D97-AF65-F5344CB8AC3E}">
        <p14:creationId xmlns:p14="http://schemas.microsoft.com/office/powerpoint/2010/main" val="168896718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Lexical elements:</a:t>
            </a:r>
            <a:r>
              <a:rPr lang="en-US" dirty="0"/>
              <a:t> see</a:t>
            </a:r>
            <a:r>
              <a:rPr lang="en-US" baseline="0" dirty="0"/>
              <a:t> lexical elements related to the language, line terminations, identifiers, keywords, compiler directives</a:t>
            </a:r>
          </a:p>
          <a:p>
            <a:pPr defTabSz="864931">
              <a:defRPr/>
            </a:pPr>
            <a:r>
              <a:rPr lang="en-US" b="1" dirty="0"/>
              <a:t>Structures and Hierarchy: </a:t>
            </a:r>
            <a:r>
              <a:rPr lang="en-US" dirty="0"/>
              <a:t>study the basic</a:t>
            </a:r>
            <a:r>
              <a:rPr lang="en-US" baseline="0" dirty="0"/>
              <a:t> Verilog element </a:t>
            </a:r>
            <a:r>
              <a:rPr lang="en-US" b="1" baseline="0" dirty="0"/>
              <a:t>module</a:t>
            </a:r>
            <a:r>
              <a:rPr lang="en-US" baseline="0" dirty="0"/>
              <a:t> and how instantiate designs</a:t>
            </a:r>
          </a:p>
          <a:p>
            <a:pPr defTabSz="864931">
              <a:defRPr/>
            </a:pPr>
            <a:r>
              <a:rPr lang="en-US" b="1" dirty="0"/>
              <a:t>Assignments:</a:t>
            </a:r>
            <a:r>
              <a:rPr lang="en-US" dirty="0"/>
              <a:t> study</a:t>
            </a:r>
            <a:r>
              <a:rPr lang="en-US" baseline="0" dirty="0"/>
              <a:t> how to assign variables, will see continuous assignments and procedural assignments</a:t>
            </a:r>
            <a:endParaRPr lang="en-US" dirty="0"/>
          </a:p>
          <a:p>
            <a:r>
              <a:rPr lang="en-US" b="1" dirty="0"/>
              <a:t>Data type: </a:t>
            </a:r>
            <a:r>
              <a:rPr lang="en-US" dirty="0"/>
              <a:t>representation see data types and numbers representations</a:t>
            </a:r>
          </a:p>
          <a:p>
            <a:r>
              <a:rPr lang="en-US" b="1" dirty="0"/>
              <a:t>Operators: </a:t>
            </a:r>
            <a:r>
              <a:rPr lang="en-US" dirty="0"/>
              <a:t>see available</a:t>
            </a:r>
            <a:r>
              <a:rPr lang="en-US" baseline="0" dirty="0"/>
              <a:t> operators</a:t>
            </a:r>
            <a:endParaRPr lang="en-US" dirty="0"/>
          </a:p>
          <a:p>
            <a:r>
              <a:rPr lang="en-US" b="1" dirty="0"/>
              <a:t>Control statements: </a:t>
            </a:r>
            <a:r>
              <a:rPr lang="en-US" dirty="0"/>
              <a:t>Control elements like if, case, for, etc.</a:t>
            </a:r>
          </a:p>
          <a:p>
            <a:r>
              <a:rPr lang="en-US" b="1" dirty="0"/>
              <a:t>Task and functions: </a:t>
            </a:r>
            <a:r>
              <a:rPr lang="en-US" dirty="0"/>
              <a:t>task and function construct</a:t>
            </a:r>
            <a:r>
              <a:rPr lang="en-US" baseline="0" dirty="0"/>
              <a:t> to simplify code</a:t>
            </a:r>
            <a:endParaRPr lang="en-US" dirty="0"/>
          </a:p>
          <a:p>
            <a:r>
              <a:rPr lang="en-US" b="1" dirty="0"/>
              <a:t>Generate blocks: </a:t>
            </a:r>
            <a:r>
              <a:rPr lang="en-US" dirty="0"/>
              <a:t>to dynamic generate code</a:t>
            </a:r>
          </a:p>
        </p:txBody>
      </p:sp>
      <p:sp>
        <p:nvSpPr>
          <p:cNvPr id="4" name="Slide Number Placeholder 3"/>
          <p:cNvSpPr>
            <a:spLocks noGrp="1"/>
          </p:cNvSpPr>
          <p:nvPr>
            <p:ph type="sldNum" sz="quarter" idx="10"/>
          </p:nvPr>
        </p:nvSpPr>
        <p:spPr/>
        <p:txBody>
          <a:bodyPr/>
          <a:lstStyle/>
          <a:p>
            <a:fld id="{79A671B2-351A-445D-8262-E0807E370208}" type="slidenum">
              <a:rPr lang="es-CL" smtClean="0"/>
              <a:pPr/>
              <a:t>106</a:t>
            </a:fld>
            <a:endParaRPr lang="es-CL"/>
          </a:p>
        </p:txBody>
      </p:sp>
    </p:spTree>
    <p:extLst>
      <p:ext uri="{BB962C8B-B14F-4D97-AF65-F5344CB8AC3E}">
        <p14:creationId xmlns:p14="http://schemas.microsoft.com/office/powerpoint/2010/main" val="264328569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4184">
              <a:defRPr/>
            </a:pPr>
            <a:r>
              <a:rPr lang="en-US" b="0" i="0"/>
              <a:t>Relational Operators </a:t>
            </a:r>
            <a:r>
              <a:rPr lang="en-US"/>
              <a:t>return 1-bit true/false</a:t>
            </a:r>
            <a:endParaRPr lang="en-US" b="0" i="0"/>
          </a:p>
          <a:p>
            <a:endParaRPr lang="en-US"/>
          </a:p>
        </p:txBody>
      </p:sp>
      <p:sp>
        <p:nvSpPr>
          <p:cNvPr id="4" name="Slide Number Placeholder 3"/>
          <p:cNvSpPr>
            <a:spLocks noGrp="1"/>
          </p:cNvSpPr>
          <p:nvPr>
            <p:ph type="sldNum" sz="quarter" idx="10"/>
          </p:nvPr>
        </p:nvSpPr>
        <p:spPr/>
        <p:txBody>
          <a:bodyPr/>
          <a:lstStyle/>
          <a:p>
            <a:fld id="{79A671B2-351A-445D-8262-E0807E370208}" type="slidenum">
              <a:rPr lang="es-CL" smtClean="0"/>
              <a:pPr/>
              <a:t>107</a:t>
            </a:fld>
            <a:endParaRPr lang="es-CL"/>
          </a:p>
        </p:txBody>
      </p:sp>
    </p:spTree>
    <p:extLst>
      <p:ext uri="{BB962C8B-B14F-4D97-AF65-F5344CB8AC3E}">
        <p14:creationId xmlns:p14="http://schemas.microsoft.com/office/powerpoint/2010/main" val="401935609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What happens if one</a:t>
            </a:r>
            <a:r>
              <a:rPr lang="en-US" baseline="0" dirty="0"/>
              <a:t> of the elements have a X</a:t>
            </a:r>
          </a:p>
          <a:p>
            <a:r>
              <a:rPr lang="en-US" baseline="0" dirty="0"/>
              <a:t>  Simulation, the entire expression is X</a:t>
            </a:r>
          </a:p>
          <a:p>
            <a:r>
              <a:rPr lang="en-US" baseline="0" dirty="0"/>
              <a:t>  </a:t>
            </a:r>
            <a:r>
              <a:rPr lang="en-US" baseline="0" noProof="0" dirty="0"/>
              <a:t>Synthesis, may be optimize</a:t>
            </a:r>
            <a:endParaRPr lang="en-US" noProof="0" dirty="0"/>
          </a:p>
        </p:txBody>
      </p:sp>
      <p:sp>
        <p:nvSpPr>
          <p:cNvPr id="4" name="Slide Number Placeholder 3"/>
          <p:cNvSpPr>
            <a:spLocks noGrp="1"/>
          </p:cNvSpPr>
          <p:nvPr>
            <p:ph type="sldNum" sz="quarter" idx="10"/>
          </p:nvPr>
        </p:nvSpPr>
        <p:spPr/>
        <p:txBody>
          <a:bodyPr/>
          <a:lstStyle/>
          <a:p>
            <a:fld id="{79A671B2-351A-445D-8262-E0807E370208}" type="slidenum">
              <a:rPr lang="es-CL" smtClean="0"/>
              <a:pPr/>
              <a:t>108</a:t>
            </a:fld>
            <a:endParaRPr lang="es-CL"/>
          </a:p>
        </p:txBody>
      </p:sp>
    </p:spTree>
    <p:extLst>
      <p:ext uri="{BB962C8B-B14F-4D97-AF65-F5344CB8AC3E}">
        <p14:creationId xmlns:p14="http://schemas.microsoft.com/office/powerpoint/2010/main" val="2014965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9A671B2-351A-445D-8262-E0807E370208}" type="slidenum">
              <a:rPr lang="es-CL" smtClean="0"/>
              <a:pPr/>
              <a:t>14</a:t>
            </a:fld>
            <a:endParaRPr lang="es-CL"/>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Returns 1 bit</a:t>
            </a:r>
            <a:endParaRPr lang="en-US" baseline="0" dirty="0"/>
          </a:p>
          <a:p>
            <a:endParaRPr lang="es-CL" dirty="0"/>
          </a:p>
        </p:txBody>
      </p:sp>
      <p:sp>
        <p:nvSpPr>
          <p:cNvPr id="4" name="Slide Number Placeholder 3"/>
          <p:cNvSpPr>
            <a:spLocks noGrp="1"/>
          </p:cNvSpPr>
          <p:nvPr>
            <p:ph type="sldNum" sz="quarter" idx="10"/>
          </p:nvPr>
        </p:nvSpPr>
        <p:spPr/>
        <p:txBody>
          <a:bodyPr/>
          <a:lstStyle/>
          <a:p>
            <a:fld id="{79A671B2-351A-445D-8262-E0807E370208}" type="slidenum">
              <a:rPr lang="es-CL" smtClean="0"/>
              <a:pPr/>
              <a:t>109</a:t>
            </a:fld>
            <a:endParaRPr lang="es-CL"/>
          </a:p>
        </p:txBody>
      </p:sp>
    </p:spTree>
    <p:extLst>
      <p:ext uri="{BB962C8B-B14F-4D97-AF65-F5344CB8AC3E}">
        <p14:creationId xmlns:p14="http://schemas.microsoft.com/office/powerpoint/2010/main" val="327141579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and !==</a:t>
            </a:r>
            <a:r>
              <a:rPr lang="en-US" baseline="0" dirty="0"/>
              <a:t> do a bit by bit comparison </a:t>
            </a:r>
          </a:p>
          <a:p>
            <a:endParaRPr lang="es-CL" dirty="0"/>
          </a:p>
        </p:txBody>
      </p:sp>
      <p:sp>
        <p:nvSpPr>
          <p:cNvPr id="4" name="Slide Number Placeholder 3"/>
          <p:cNvSpPr>
            <a:spLocks noGrp="1"/>
          </p:cNvSpPr>
          <p:nvPr>
            <p:ph type="sldNum" sz="quarter" idx="10"/>
          </p:nvPr>
        </p:nvSpPr>
        <p:spPr/>
        <p:txBody>
          <a:bodyPr/>
          <a:lstStyle/>
          <a:p>
            <a:fld id="{79A671B2-351A-445D-8262-E0807E370208}" type="slidenum">
              <a:rPr lang="es-CL" smtClean="0"/>
              <a:pPr/>
              <a:t>110</a:t>
            </a:fld>
            <a:endParaRPr lang="es-CL"/>
          </a:p>
        </p:txBody>
      </p:sp>
    </p:spTree>
    <p:extLst>
      <p:ext uri="{BB962C8B-B14F-4D97-AF65-F5344CB8AC3E}">
        <p14:creationId xmlns:p14="http://schemas.microsoft.com/office/powerpoint/2010/main" val="296466677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9A671B2-351A-445D-8262-E0807E370208}" type="slidenum">
              <a:rPr lang="es-CL" smtClean="0"/>
              <a:pPr/>
              <a:t>111</a:t>
            </a:fld>
            <a:endParaRPr lang="es-CL"/>
          </a:p>
        </p:txBody>
      </p:sp>
    </p:spTree>
    <p:extLst>
      <p:ext uri="{BB962C8B-B14F-4D97-AF65-F5344CB8AC3E}">
        <p14:creationId xmlns:p14="http://schemas.microsoft.com/office/powerpoint/2010/main" val="131122960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9A671B2-351A-445D-8262-E0807E370208}" type="slidenum">
              <a:rPr lang="es-CL" smtClean="0"/>
              <a:pPr/>
              <a:t>112</a:t>
            </a:fld>
            <a:endParaRPr lang="es-CL"/>
          </a:p>
        </p:txBody>
      </p:sp>
    </p:spTree>
    <p:extLst>
      <p:ext uri="{BB962C8B-B14F-4D97-AF65-F5344CB8AC3E}">
        <p14:creationId xmlns:p14="http://schemas.microsoft.com/office/powerpoint/2010/main" val="335573386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4184">
              <a:defRPr/>
            </a:pPr>
            <a:r>
              <a:rPr lang="en-US" b="0" i="0" dirty="0"/>
              <a:t>Always you can use the extra () to be sure</a:t>
            </a:r>
          </a:p>
          <a:p>
            <a:endParaRPr lang="en-US" dirty="0"/>
          </a:p>
        </p:txBody>
      </p:sp>
      <p:sp>
        <p:nvSpPr>
          <p:cNvPr id="4" name="Slide Number Placeholder 3"/>
          <p:cNvSpPr>
            <a:spLocks noGrp="1"/>
          </p:cNvSpPr>
          <p:nvPr>
            <p:ph type="sldNum" sz="quarter" idx="10"/>
          </p:nvPr>
        </p:nvSpPr>
        <p:spPr/>
        <p:txBody>
          <a:bodyPr/>
          <a:lstStyle/>
          <a:p>
            <a:fld id="{79A671B2-351A-445D-8262-E0807E370208}" type="slidenum">
              <a:rPr lang="es-CL" smtClean="0"/>
              <a:pPr/>
              <a:t>113</a:t>
            </a:fld>
            <a:endParaRPr lang="es-CL"/>
          </a:p>
        </p:txBody>
      </p:sp>
    </p:spTree>
    <p:extLst>
      <p:ext uri="{BB962C8B-B14F-4D97-AF65-F5344CB8AC3E}">
        <p14:creationId xmlns:p14="http://schemas.microsoft.com/office/powerpoint/2010/main" val="143563900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Lexical elements:</a:t>
            </a:r>
            <a:r>
              <a:rPr lang="en-US" dirty="0"/>
              <a:t> see</a:t>
            </a:r>
            <a:r>
              <a:rPr lang="en-US" baseline="0" dirty="0"/>
              <a:t> lexical elements related to the language, line terminations, identifiers, keywords, compiler directives</a:t>
            </a:r>
          </a:p>
          <a:p>
            <a:pPr defTabSz="864931">
              <a:defRPr/>
            </a:pPr>
            <a:r>
              <a:rPr lang="en-US" b="1" dirty="0"/>
              <a:t>Structures and Hierarchy: </a:t>
            </a:r>
            <a:r>
              <a:rPr lang="en-US" dirty="0"/>
              <a:t>study the basic</a:t>
            </a:r>
            <a:r>
              <a:rPr lang="en-US" baseline="0" dirty="0"/>
              <a:t> Verilog element </a:t>
            </a:r>
            <a:r>
              <a:rPr lang="en-US" b="1" baseline="0" dirty="0"/>
              <a:t>module</a:t>
            </a:r>
            <a:r>
              <a:rPr lang="en-US" baseline="0" dirty="0"/>
              <a:t> and how instantiate designs</a:t>
            </a:r>
          </a:p>
          <a:p>
            <a:pPr defTabSz="864931">
              <a:defRPr/>
            </a:pPr>
            <a:r>
              <a:rPr lang="en-US" b="1" dirty="0"/>
              <a:t>Assignments:</a:t>
            </a:r>
            <a:r>
              <a:rPr lang="en-US" dirty="0"/>
              <a:t> study</a:t>
            </a:r>
            <a:r>
              <a:rPr lang="en-US" baseline="0" dirty="0"/>
              <a:t> how to assign variables, will see continuous assignments and procedural assignments</a:t>
            </a:r>
            <a:endParaRPr lang="en-US" dirty="0"/>
          </a:p>
          <a:p>
            <a:r>
              <a:rPr lang="en-US" b="1" dirty="0"/>
              <a:t>Data type: </a:t>
            </a:r>
            <a:r>
              <a:rPr lang="en-US" dirty="0"/>
              <a:t>representation see data types and numbers representations</a:t>
            </a:r>
          </a:p>
          <a:p>
            <a:r>
              <a:rPr lang="en-US" b="1" dirty="0"/>
              <a:t>Operators: </a:t>
            </a:r>
            <a:r>
              <a:rPr lang="en-US" dirty="0"/>
              <a:t>see available</a:t>
            </a:r>
            <a:r>
              <a:rPr lang="en-US" baseline="0" dirty="0"/>
              <a:t> operators</a:t>
            </a:r>
            <a:endParaRPr lang="en-US" dirty="0"/>
          </a:p>
          <a:p>
            <a:r>
              <a:rPr lang="en-US" b="1" dirty="0"/>
              <a:t>Control statements: </a:t>
            </a:r>
            <a:r>
              <a:rPr lang="en-US" dirty="0"/>
              <a:t>Control elements like if, case, for, etc.</a:t>
            </a:r>
          </a:p>
          <a:p>
            <a:r>
              <a:rPr lang="en-US" b="1" dirty="0"/>
              <a:t>Task and functions: </a:t>
            </a:r>
            <a:r>
              <a:rPr lang="en-US" dirty="0"/>
              <a:t>task and function construct</a:t>
            </a:r>
            <a:r>
              <a:rPr lang="en-US" baseline="0" dirty="0"/>
              <a:t> to simplify code</a:t>
            </a:r>
            <a:endParaRPr lang="en-US" dirty="0"/>
          </a:p>
          <a:p>
            <a:r>
              <a:rPr lang="en-US" b="1" dirty="0"/>
              <a:t>Generate blocks: </a:t>
            </a:r>
            <a:r>
              <a:rPr lang="en-US" dirty="0"/>
              <a:t>to dynamic generate code</a:t>
            </a:r>
          </a:p>
        </p:txBody>
      </p:sp>
      <p:sp>
        <p:nvSpPr>
          <p:cNvPr id="4" name="Slide Number Placeholder 3"/>
          <p:cNvSpPr>
            <a:spLocks noGrp="1"/>
          </p:cNvSpPr>
          <p:nvPr>
            <p:ph type="sldNum" sz="quarter" idx="10"/>
          </p:nvPr>
        </p:nvSpPr>
        <p:spPr/>
        <p:txBody>
          <a:bodyPr/>
          <a:lstStyle/>
          <a:p>
            <a:fld id="{79A671B2-351A-445D-8262-E0807E370208}" type="slidenum">
              <a:rPr lang="es-CL" smtClean="0"/>
              <a:pPr/>
              <a:t>114</a:t>
            </a:fld>
            <a:endParaRPr lang="es-CL"/>
          </a:p>
        </p:txBody>
      </p:sp>
    </p:spTree>
    <p:extLst>
      <p:ext uri="{BB962C8B-B14F-4D97-AF65-F5344CB8AC3E}">
        <p14:creationId xmlns:p14="http://schemas.microsoft.com/office/powerpoint/2010/main" val="309161741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For example </a:t>
            </a:r>
            <a:r>
              <a:rPr lang="en-US" dirty="0" err="1"/>
              <a:t>verilog</a:t>
            </a:r>
            <a:r>
              <a:rPr lang="en-US" dirty="0"/>
              <a:t> source</a:t>
            </a:r>
            <a:r>
              <a:rPr lang="en-US" baseline="0" dirty="0"/>
              <a:t> file can be compiled in a specific order, but it doesn’t define the order of simulation</a:t>
            </a:r>
          </a:p>
          <a:p>
            <a:endParaRPr lang="en-US" dirty="0"/>
          </a:p>
          <a:p>
            <a:r>
              <a:rPr lang="en-US" dirty="0"/>
              <a:t>Typo it should</a:t>
            </a:r>
            <a:r>
              <a:rPr lang="en-US" baseline="0" dirty="0"/>
              <a:t> say </a:t>
            </a:r>
          </a:p>
          <a:p>
            <a:pPr marL="0" lvl="1" defTabSz="897193">
              <a:defRPr/>
            </a:pPr>
            <a:r>
              <a:rPr lang="en-US" dirty="0"/>
              <a:t>Continuous assignments, an</a:t>
            </a:r>
            <a:r>
              <a:rPr lang="en-US" b="1" dirty="0"/>
              <a:t>d</a:t>
            </a:r>
            <a:r>
              <a:rPr lang="en-US" dirty="0"/>
              <a:t> procedural blocks are concurrent within a module</a:t>
            </a:r>
          </a:p>
          <a:p>
            <a:endParaRPr lang="en-US" dirty="0"/>
          </a:p>
        </p:txBody>
      </p:sp>
      <p:sp>
        <p:nvSpPr>
          <p:cNvPr id="4" name="Slide Number Placeholder 3"/>
          <p:cNvSpPr>
            <a:spLocks noGrp="1"/>
          </p:cNvSpPr>
          <p:nvPr>
            <p:ph type="sldNum" sz="quarter" idx="10"/>
          </p:nvPr>
        </p:nvSpPr>
        <p:spPr/>
        <p:txBody>
          <a:bodyPr/>
          <a:lstStyle/>
          <a:p>
            <a:fld id="{27AB2C1E-76EE-4E4D-A30D-FC096841FDDD}" type="slidenum">
              <a:rPr lang="es-CL" smtClean="0"/>
              <a:pPr/>
              <a:t>115</a:t>
            </a:fld>
            <a:endParaRPr lang="es-CL"/>
          </a:p>
        </p:txBody>
      </p:sp>
    </p:spTree>
    <p:extLst>
      <p:ext uri="{BB962C8B-B14F-4D97-AF65-F5344CB8AC3E}">
        <p14:creationId xmlns:p14="http://schemas.microsoft.com/office/powerpoint/2010/main" val="32948798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Delays are ignore on synthesis</a:t>
            </a:r>
            <a:endParaRPr lang="es-CL" dirty="0"/>
          </a:p>
        </p:txBody>
      </p:sp>
      <p:sp>
        <p:nvSpPr>
          <p:cNvPr id="4" name="Slide Number Placeholder 3"/>
          <p:cNvSpPr>
            <a:spLocks noGrp="1"/>
          </p:cNvSpPr>
          <p:nvPr>
            <p:ph type="sldNum" sz="quarter" idx="10"/>
          </p:nvPr>
        </p:nvSpPr>
        <p:spPr/>
        <p:txBody>
          <a:bodyPr/>
          <a:lstStyle/>
          <a:p>
            <a:fld id="{79A671B2-351A-445D-8262-E0807E370208}" type="slidenum">
              <a:rPr lang="es-CL" smtClean="0"/>
              <a:pPr/>
              <a:t>116</a:t>
            </a:fld>
            <a:endParaRPr lang="es-CL"/>
          </a:p>
        </p:txBody>
      </p:sp>
    </p:spTree>
    <p:extLst>
      <p:ext uri="{BB962C8B-B14F-4D97-AF65-F5344CB8AC3E}">
        <p14:creationId xmlns:p14="http://schemas.microsoft.com/office/powerpoint/2010/main" val="171785425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9A671B2-351A-445D-8262-E0807E370208}" type="slidenum">
              <a:rPr lang="es-CL" smtClean="0"/>
              <a:pPr/>
              <a:t>117</a:t>
            </a:fld>
            <a:endParaRPr lang="es-CL"/>
          </a:p>
        </p:txBody>
      </p:sp>
    </p:spTree>
    <p:extLst>
      <p:ext uri="{BB962C8B-B14F-4D97-AF65-F5344CB8AC3E}">
        <p14:creationId xmlns:p14="http://schemas.microsoft.com/office/powerpoint/2010/main" val="96514615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9A671B2-351A-445D-8262-E0807E370208}" type="slidenum">
              <a:rPr lang="es-CL" smtClean="0"/>
              <a:pPr/>
              <a:t>118</a:t>
            </a:fld>
            <a:endParaRPr lang="es-CL"/>
          </a:p>
        </p:txBody>
      </p:sp>
    </p:spTree>
    <p:extLst>
      <p:ext uri="{BB962C8B-B14F-4D97-AF65-F5344CB8AC3E}">
        <p14:creationId xmlns:p14="http://schemas.microsoft.com/office/powerpoint/2010/main" val="21271500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As I</a:t>
            </a:r>
            <a:r>
              <a:rPr lang="en-US" baseline="0" dirty="0"/>
              <a:t> said Verilog is a hardware description </a:t>
            </a:r>
            <a:r>
              <a:rPr lang="en-US" baseline="0" dirty="0" err="1"/>
              <a:t>lenguage</a:t>
            </a:r>
            <a:r>
              <a:rPr lang="en-US" baseline="0" dirty="0"/>
              <a:t> that describe circuits, we can describe/model in 2 ways</a:t>
            </a:r>
          </a:p>
          <a:p>
            <a:r>
              <a:rPr lang="en-US" baseline="0" dirty="0" err="1"/>
              <a:t>Behaivoral</a:t>
            </a:r>
            <a:endParaRPr lang="en-US" baseline="0" dirty="0"/>
          </a:p>
          <a:p>
            <a:r>
              <a:rPr lang="en-US" baseline="0" dirty="0"/>
              <a:t>Structural</a:t>
            </a:r>
          </a:p>
          <a:p>
            <a:endParaRPr lang="en-US" baseline="0" dirty="0"/>
          </a:p>
          <a:p>
            <a:r>
              <a:rPr lang="en-US" baseline="0" dirty="0"/>
              <a:t>(the mix on those styles is usually call RTL)</a:t>
            </a:r>
            <a:endParaRPr lang="en-US" dirty="0"/>
          </a:p>
        </p:txBody>
      </p:sp>
      <p:sp>
        <p:nvSpPr>
          <p:cNvPr id="4" name="Slide Number Placeholder 3"/>
          <p:cNvSpPr>
            <a:spLocks noGrp="1"/>
          </p:cNvSpPr>
          <p:nvPr>
            <p:ph type="sldNum" sz="quarter" idx="10"/>
          </p:nvPr>
        </p:nvSpPr>
        <p:spPr/>
        <p:txBody>
          <a:bodyPr/>
          <a:lstStyle/>
          <a:p>
            <a:fld id="{79A671B2-351A-445D-8262-E0807E370208}" type="slidenum">
              <a:rPr lang="es-CL" smtClean="0"/>
              <a:pPr/>
              <a:t>15</a:t>
            </a:fld>
            <a:endParaRPr lang="es-CL"/>
          </a:p>
        </p:txBody>
      </p:sp>
    </p:spTree>
    <p:extLst>
      <p:ext uri="{BB962C8B-B14F-4D97-AF65-F5344CB8AC3E}">
        <p14:creationId xmlns:p14="http://schemas.microsoft.com/office/powerpoint/2010/main" val="107625880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897193">
              <a:defRPr/>
            </a:pPr>
            <a:r>
              <a:rPr lang="en-US" dirty="0"/>
              <a:t>Verilog is a concurrent programming language</a:t>
            </a:r>
          </a:p>
          <a:p>
            <a:r>
              <a:rPr lang="en-US" dirty="0"/>
              <a:t>C is sequential in nature</a:t>
            </a:r>
          </a:p>
          <a:p>
            <a:r>
              <a:rPr lang="en-US" dirty="0"/>
              <a:t>Each</a:t>
            </a:r>
            <a:r>
              <a:rPr lang="en-US" baseline="0" dirty="0"/>
              <a:t> procedural block represent a separate activity flow in Verilog</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79A671B2-351A-445D-8262-E0807E370208}" type="slidenum">
              <a:rPr lang="es-CL" smtClean="0"/>
              <a:pPr/>
              <a:t>119</a:t>
            </a:fld>
            <a:endParaRPr lang="es-CL"/>
          </a:p>
        </p:txBody>
      </p:sp>
    </p:spTree>
    <p:extLst>
      <p:ext uri="{BB962C8B-B14F-4D97-AF65-F5344CB8AC3E}">
        <p14:creationId xmlns:p14="http://schemas.microsoft.com/office/powerpoint/2010/main" val="26983487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CL" dirty="0"/>
          </a:p>
        </p:txBody>
      </p:sp>
      <p:sp>
        <p:nvSpPr>
          <p:cNvPr id="4" name="Slide Number Placeholder 3"/>
          <p:cNvSpPr>
            <a:spLocks noGrp="1"/>
          </p:cNvSpPr>
          <p:nvPr>
            <p:ph type="sldNum" sz="quarter" idx="10"/>
          </p:nvPr>
        </p:nvSpPr>
        <p:spPr/>
        <p:txBody>
          <a:bodyPr/>
          <a:lstStyle/>
          <a:p>
            <a:fld id="{79A671B2-351A-445D-8262-E0807E370208}" type="slidenum">
              <a:rPr lang="es-CL" smtClean="0"/>
              <a:pPr/>
              <a:t>120</a:t>
            </a:fld>
            <a:endParaRPr lang="es-CL"/>
          </a:p>
        </p:txBody>
      </p:sp>
    </p:spTree>
    <p:extLst>
      <p:ext uri="{BB962C8B-B14F-4D97-AF65-F5344CB8AC3E}">
        <p14:creationId xmlns:p14="http://schemas.microsoft.com/office/powerpoint/2010/main" val="142174814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Sensitivity list options</a:t>
            </a:r>
          </a:p>
          <a:p>
            <a:r>
              <a:rPr lang="en-US" dirty="0"/>
              <a:t>always @*                                // looks for any changes in the variables read inside the always block</a:t>
            </a:r>
          </a:p>
          <a:p>
            <a:r>
              <a:rPr lang="en-US" dirty="0"/>
              <a:t>always @ (event)                       </a:t>
            </a:r>
          </a:p>
          <a:p>
            <a:r>
              <a:rPr lang="en-US" dirty="0"/>
              <a:t>always @ (event1 or event2)     </a:t>
            </a:r>
          </a:p>
          <a:p>
            <a:r>
              <a:rPr lang="en-US" dirty="0"/>
              <a:t>always @ (event1 , event2)        // same as or was introduce en 2001   </a:t>
            </a:r>
          </a:p>
          <a:p>
            <a:pPr defTabSz="914184">
              <a:defRPr/>
            </a:pPr>
            <a:r>
              <a:rPr lang="en-US" dirty="0"/>
              <a:t>always @ (event1 and event2)   // Not allowed</a:t>
            </a:r>
          </a:p>
          <a:p>
            <a:endParaRPr lang="en-US" dirty="0"/>
          </a:p>
        </p:txBody>
      </p:sp>
      <p:sp>
        <p:nvSpPr>
          <p:cNvPr id="4" name="Slide Number Placeholder 3"/>
          <p:cNvSpPr>
            <a:spLocks noGrp="1"/>
          </p:cNvSpPr>
          <p:nvPr>
            <p:ph type="sldNum" sz="quarter" idx="10"/>
          </p:nvPr>
        </p:nvSpPr>
        <p:spPr/>
        <p:txBody>
          <a:bodyPr/>
          <a:lstStyle/>
          <a:p>
            <a:fld id="{79A671B2-351A-445D-8262-E0807E370208}" type="slidenum">
              <a:rPr lang="es-CL" smtClean="0"/>
              <a:pPr/>
              <a:t>121</a:t>
            </a:fld>
            <a:endParaRPr lang="es-CL"/>
          </a:p>
        </p:txBody>
      </p:sp>
    </p:spTree>
    <p:extLst>
      <p:ext uri="{BB962C8B-B14F-4D97-AF65-F5344CB8AC3E}">
        <p14:creationId xmlns:p14="http://schemas.microsoft.com/office/powerpoint/2010/main" val="36715042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This is the first</a:t>
            </a:r>
            <a:r>
              <a:rPr lang="en-US" baseline="0" dirty="0"/>
              <a:t> slide where the if and else is show, explain a little bit</a:t>
            </a:r>
            <a:endParaRPr lang="en-US" dirty="0"/>
          </a:p>
        </p:txBody>
      </p:sp>
      <p:sp>
        <p:nvSpPr>
          <p:cNvPr id="4" name="Slide Number Placeholder 3"/>
          <p:cNvSpPr>
            <a:spLocks noGrp="1"/>
          </p:cNvSpPr>
          <p:nvPr>
            <p:ph type="sldNum" sz="quarter" idx="10"/>
          </p:nvPr>
        </p:nvSpPr>
        <p:spPr/>
        <p:txBody>
          <a:bodyPr/>
          <a:lstStyle/>
          <a:p>
            <a:fld id="{79A671B2-351A-445D-8262-E0807E370208}" type="slidenum">
              <a:rPr lang="es-CL" smtClean="0"/>
              <a:pPr/>
              <a:t>122</a:t>
            </a:fld>
            <a:endParaRPr lang="es-CL"/>
          </a:p>
        </p:txBody>
      </p:sp>
    </p:spTree>
    <p:extLst>
      <p:ext uri="{BB962C8B-B14F-4D97-AF65-F5344CB8AC3E}">
        <p14:creationId xmlns:p14="http://schemas.microsoft.com/office/powerpoint/2010/main" val="137378167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noProof="0" dirty="0"/>
              <a:t>DFF</a:t>
            </a:r>
            <a:r>
              <a:rPr lang="en-US" baseline="0" noProof="0" dirty="0"/>
              <a:t> has a  synchronous reset </a:t>
            </a:r>
          </a:p>
          <a:p>
            <a:pPr defTabSz="914184">
              <a:defRPr/>
            </a:pPr>
            <a:r>
              <a:rPr lang="en-US" baseline="0" noProof="0" dirty="0"/>
              <a:t>How we can transform this to an asynchronous reset DFF?</a:t>
            </a:r>
            <a:endParaRPr lang="en-US" noProof="0" dirty="0"/>
          </a:p>
          <a:p>
            <a:r>
              <a:rPr lang="en-US" baseline="0" noProof="0" dirty="0"/>
              <a:t>  If the sensitivity list  is like this “</a:t>
            </a:r>
            <a:r>
              <a:rPr lang="es-CL" dirty="0" err="1"/>
              <a:t>always</a:t>
            </a:r>
            <a:r>
              <a:rPr lang="es-CL" dirty="0"/>
              <a:t> @ (</a:t>
            </a:r>
            <a:r>
              <a:rPr lang="es-CL" dirty="0" err="1"/>
              <a:t>posedge</a:t>
            </a:r>
            <a:r>
              <a:rPr lang="es-CL" dirty="0"/>
              <a:t> </a:t>
            </a:r>
            <a:r>
              <a:rPr lang="es-CL" dirty="0" err="1"/>
              <a:t>Clk</a:t>
            </a:r>
            <a:r>
              <a:rPr lang="es-CL" dirty="0"/>
              <a:t> </a:t>
            </a:r>
            <a:r>
              <a:rPr lang="es-CL" dirty="0" err="1"/>
              <a:t>or</a:t>
            </a:r>
            <a:r>
              <a:rPr lang="es-CL" dirty="0"/>
              <a:t> positive R</a:t>
            </a:r>
            <a:r>
              <a:rPr lang="en-US" dirty="0"/>
              <a:t>)</a:t>
            </a:r>
            <a:r>
              <a:rPr lang="en-US" baseline="0" noProof="0" dirty="0"/>
              <a:t>” the DFF has an asynchronous reset</a:t>
            </a:r>
          </a:p>
          <a:p>
            <a:endParaRPr lang="en-US" baseline="0" noProof="0" dirty="0"/>
          </a:p>
        </p:txBody>
      </p:sp>
      <p:sp>
        <p:nvSpPr>
          <p:cNvPr id="4" name="Slide Number Placeholder 3"/>
          <p:cNvSpPr>
            <a:spLocks noGrp="1"/>
          </p:cNvSpPr>
          <p:nvPr>
            <p:ph type="sldNum" sz="quarter" idx="10"/>
          </p:nvPr>
        </p:nvSpPr>
        <p:spPr/>
        <p:txBody>
          <a:bodyPr/>
          <a:lstStyle/>
          <a:p>
            <a:fld id="{79A671B2-351A-445D-8262-E0807E370208}" type="slidenum">
              <a:rPr lang="es-CL" smtClean="0"/>
              <a:pPr/>
              <a:t>123</a:t>
            </a:fld>
            <a:endParaRPr lang="es-CL"/>
          </a:p>
        </p:txBody>
      </p:sp>
    </p:spTree>
    <p:extLst>
      <p:ext uri="{BB962C8B-B14F-4D97-AF65-F5344CB8AC3E}">
        <p14:creationId xmlns:p14="http://schemas.microsoft.com/office/powerpoint/2010/main" val="41127249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ASK: Which are the values</a:t>
            </a:r>
            <a:r>
              <a:rPr lang="en-US" baseline="0" dirty="0"/>
              <a:t> of A and C; and D and B!</a:t>
            </a:r>
          </a:p>
          <a:p>
            <a:endParaRPr lang="en-US" baseline="0" dirty="0"/>
          </a:p>
          <a:p>
            <a:r>
              <a:rPr lang="en-US" baseline="0" dirty="0"/>
              <a:t>HERE</a:t>
            </a:r>
          </a:p>
          <a:p>
            <a:r>
              <a:rPr lang="en-US" baseline="0" dirty="0" err="1"/>
              <a:t>Agregar</a:t>
            </a:r>
            <a:r>
              <a:rPr lang="en-US" baseline="0" dirty="0"/>
              <a:t> un </a:t>
            </a:r>
            <a:r>
              <a:rPr lang="en-US" baseline="0" dirty="0" err="1"/>
              <a:t>dibujo</a:t>
            </a:r>
            <a:r>
              <a:rPr lang="en-US" baseline="0" dirty="0"/>
              <a:t> con la </a:t>
            </a:r>
            <a:r>
              <a:rPr lang="en-US" baseline="0" dirty="0" err="1"/>
              <a:t>inferencia</a:t>
            </a:r>
            <a:r>
              <a:rPr lang="en-US" baseline="0" dirty="0"/>
              <a:t> de </a:t>
            </a:r>
            <a:r>
              <a:rPr lang="en-US" baseline="0" dirty="0" err="1"/>
              <a:t>registros</a:t>
            </a:r>
            <a:r>
              <a:rPr lang="en-US" baseline="0" dirty="0"/>
              <a:t> </a:t>
            </a:r>
            <a:r>
              <a:rPr lang="en-US" baseline="0" dirty="0" err="1"/>
              <a:t>que</a:t>
            </a:r>
            <a:r>
              <a:rPr lang="en-US" baseline="0" dirty="0"/>
              <a:t> se </a:t>
            </a:r>
            <a:r>
              <a:rPr lang="en-US" baseline="0"/>
              <a:t>obtiene</a:t>
            </a:r>
            <a:endParaRPr lang="en-US" dirty="0"/>
          </a:p>
        </p:txBody>
      </p:sp>
      <p:sp>
        <p:nvSpPr>
          <p:cNvPr id="4" name="Slide Number Placeholder 3"/>
          <p:cNvSpPr>
            <a:spLocks noGrp="1"/>
          </p:cNvSpPr>
          <p:nvPr>
            <p:ph type="sldNum" sz="quarter" idx="10"/>
          </p:nvPr>
        </p:nvSpPr>
        <p:spPr/>
        <p:txBody>
          <a:bodyPr/>
          <a:lstStyle/>
          <a:p>
            <a:fld id="{79A671B2-351A-445D-8262-E0807E370208}" type="slidenum">
              <a:rPr lang="es-CL" smtClean="0"/>
              <a:pPr/>
              <a:t>124</a:t>
            </a:fld>
            <a:endParaRPr lang="es-CL"/>
          </a:p>
        </p:txBody>
      </p:sp>
    </p:spTree>
    <p:extLst>
      <p:ext uri="{BB962C8B-B14F-4D97-AF65-F5344CB8AC3E}">
        <p14:creationId xmlns:p14="http://schemas.microsoft.com/office/powerpoint/2010/main" val="106894882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Non-blocking: is like taking a picture B and C </a:t>
            </a:r>
            <a:r>
              <a:rPr lang="en-US" dirty="0" err="1"/>
              <a:t>willl</a:t>
            </a:r>
            <a:r>
              <a:rPr lang="en-US" dirty="0"/>
              <a:t> have the value of</a:t>
            </a:r>
            <a:r>
              <a:rPr lang="en-US" baseline="0" dirty="0"/>
              <a:t> the registers (B and C will be updated at the same time)</a:t>
            </a:r>
          </a:p>
          <a:p>
            <a:r>
              <a:rPr lang="en-US" baseline="0" dirty="0"/>
              <a:t>Blocking: C will be updated after B is update, so they have the same value</a:t>
            </a:r>
            <a:endParaRPr lang="en-US" dirty="0"/>
          </a:p>
        </p:txBody>
      </p:sp>
      <p:sp>
        <p:nvSpPr>
          <p:cNvPr id="4" name="Slide Number Placeholder 3"/>
          <p:cNvSpPr>
            <a:spLocks noGrp="1"/>
          </p:cNvSpPr>
          <p:nvPr>
            <p:ph type="sldNum" sz="quarter" idx="10"/>
          </p:nvPr>
        </p:nvSpPr>
        <p:spPr/>
        <p:txBody>
          <a:bodyPr/>
          <a:lstStyle/>
          <a:p>
            <a:fld id="{79A671B2-351A-445D-8262-E0807E370208}" type="slidenum">
              <a:rPr lang="es-CL" smtClean="0"/>
              <a:pPr/>
              <a:t>125</a:t>
            </a:fld>
            <a:endParaRPr lang="es-CL"/>
          </a:p>
        </p:txBody>
      </p:sp>
    </p:spTree>
    <p:extLst>
      <p:ext uri="{BB962C8B-B14F-4D97-AF65-F5344CB8AC3E}">
        <p14:creationId xmlns:p14="http://schemas.microsoft.com/office/powerpoint/2010/main" val="413073190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REVIEW</a:t>
            </a:r>
          </a:p>
        </p:txBody>
      </p:sp>
      <p:sp>
        <p:nvSpPr>
          <p:cNvPr id="4" name="Slide Number Placeholder 3"/>
          <p:cNvSpPr>
            <a:spLocks noGrp="1"/>
          </p:cNvSpPr>
          <p:nvPr>
            <p:ph type="sldNum" sz="quarter" idx="10"/>
          </p:nvPr>
        </p:nvSpPr>
        <p:spPr/>
        <p:txBody>
          <a:bodyPr/>
          <a:lstStyle/>
          <a:p>
            <a:fld id="{79A671B2-351A-445D-8262-E0807E370208}" type="slidenum">
              <a:rPr lang="es-CL" smtClean="0"/>
              <a:pPr/>
              <a:t>126</a:t>
            </a:fld>
            <a:endParaRPr lang="es-CL"/>
          </a:p>
        </p:txBody>
      </p:sp>
    </p:spTree>
    <p:extLst>
      <p:ext uri="{BB962C8B-B14F-4D97-AF65-F5344CB8AC3E}">
        <p14:creationId xmlns:p14="http://schemas.microsoft.com/office/powerpoint/2010/main" val="190812405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Lexical elements:</a:t>
            </a:r>
            <a:r>
              <a:rPr lang="en-US" dirty="0"/>
              <a:t> see</a:t>
            </a:r>
            <a:r>
              <a:rPr lang="en-US" baseline="0" dirty="0"/>
              <a:t> lexical elements related to the language, line terminations, identifiers, keywords, compiler directives</a:t>
            </a:r>
          </a:p>
          <a:p>
            <a:pPr defTabSz="864931">
              <a:defRPr/>
            </a:pPr>
            <a:r>
              <a:rPr lang="en-US" b="1" dirty="0"/>
              <a:t>Structures and Hierarchy: </a:t>
            </a:r>
            <a:r>
              <a:rPr lang="en-US" dirty="0"/>
              <a:t>study the basic</a:t>
            </a:r>
            <a:r>
              <a:rPr lang="en-US" baseline="0" dirty="0"/>
              <a:t> Verilog element </a:t>
            </a:r>
            <a:r>
              <a:rPr lang="en-US" b="1" baseline="0" dirty="0"/>
              <a:t>module</a:t>
            </a:r>
            <a:r>
              <a:rPr lang="en-US" baseline="0" dirty="0"/>
              <a:t> and how instantiate designs</a:t>
            </a:r>
          </a:p>
          <a:p>
            <a:pPr defTabSz="864931">
              <a:defRPr/>
            </a:pPr>
            <a:r>
              <a:rPr lang="en-US" b="1" dirty="0"/>
              <a:t>Assignments:</a:t>
            </a:r>
            <a:r>
              <a:rPr lang="en-US" dirty="0"/>
              <a:t> study</a:t>
            </a:r>
            <a:r>
              <a:rPr lang="en-US" baseline="0" dirty="0"/>
              <a:t> how to assign variables, will see continuous assignments and procedural assignments</a:t>
            </a:r>
            <a:endParaRPr lang="en-US" dirty="0"/>
          </a:p>
          <a:p>
            <a:r>
              <a:rPr lang="en-US" b="1" dirty="0"/>
              <a:t>Data type: </a:t>
            </a:r>
            <a:r>
              <a:rPr lang="en-US" dirty="0"/>
              <a:t>representation see data types and numbers representations</a:t>
            </a:r>
          </a:p>
          <a:p>
            <a:r>
              <a:rPr lang="en-US" b="1" dirty="0"/>
              <a:t>Operators: </a:t>
            </a:r>
            <a:r>
              <a:rPr lang="en-US" dirty="0"/>
              <a:t>see available</a:t>
            </a:r>
            <a:r>
              <a:rPr lang="en-US" baseline="0" dirty="0"/>
              <a:t> operators</a:t>
            </a:r>
            <a:endParaRPr lang="en-US" dirty="0"/>
          </a:p>
          <a:p>
            <a:r>
              <a:rPr lang="en-US" b="1" dirty="0"/>
              <a:t>Control statements: </a:t>
            </a:r>
            <a:r>
              <a:rPr lang="en-US" dirty="0"/>
              <a:t>Control elements like if, case, for, etc.</a:t>
            </a:r>
          </a:p>
          <a:p>
            <a:r>
              <a:rPr lang="en-US" b="1" dirty="0"/>
              <a:t>Task and functions: </a:t>
            </a:r>
            <a:r>
              <a:rPr lang="en-US" dirty="0"/>
              <a:t>task and function construct</a:t>
            </a:r>
            <a:r>
              <a:rPr lang="en-US" baseline="0" dirty="0"/>
              <a:t> to simplify code</a:t>
            </a:r>
            <a:endParaRPr lang="en-US" dirty="0"/>
          </a:p>
          <a:p>
            <a:r>
              <a:rPr lang="en-US" b="1" dirty="0"/>
              <a:t>Generate blocks: </a:t>
            </a:r>
            <a:r>
              <a:rPr lang="en-US" dirty="0"/>
              <a:t>to dynamic generate code</a:t>
            </a:r>
          </a:p>
        </p:txBody>
      </p:sp>
      <p:sp>
        <p:nvSpPr>
          <p:cNvPr id="4" name="Slide Number Placeholder 3"/>
          <p:cNvSpPr>
            <a:spLocks noGrp="1"/>
          </p:cNvSpPr>
          <p:nvPr>
            <p:ph type="sldNum" sz="quarter" idx="10"/>
          </p:nvPr>
        </p:nvSpPr>
        <p:spPr/>
        <p:txBody>
          <a:bodyPr/>
          <a:lstStyle/>
          <a:p>
            <a:fld id="{79A671B2-351A-445D-8262-E0807E370208}" type="slidenum">
              <a:rPr lang="es-CL" smtClean="0"/>
              <a:pPr/>
              <a:t>127</a:t>
            </a:fld>
            <a:endParaRPr lang="es-CL"/>
          </a:p>
        </p:txBody>
      </p:sp>
    </p:spTree>
    <p:extLst>
      <p:ext uri="{BB962C8B-B14F-4D97-AF65-F5344CB8AC3E}">
        <p14:creationId xmlns:p14="http://schemas.microsoft.com/office/powerpoint/2010/main" val="186401373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a:t>
            </a:r>
            <a:r>
              <a:rPr lang="en-US" baseline="0" dirty="0"/>
              <a:t> expression is considered to be true is it non-zero, and false if it zero, X, or Z</a:t>
            </a:r>
            <a:endParaRPr lang="es-CL" dirty="0"/>
          </a:p>
        </p:txBody>
      </p:sp>
      <p:sp>
        <p:nvSpPr>
          <p:cNvPr id="4" name="Slide Number Placeholder 3"/>
          <p:cNvSpPr>
            <a:spLocks noGrp="1"/>
          </p:cNvSpPr>
          <p:nvPr>
            <p:ph type="sldNum" sz="quarter" idx="10"/>
          </p:nvPr>
        </p:nvSpPr>
        <p:spPr/>
        <p:txBody>
          <a:bodyPr/>
          <a:lstStyle/>
          <a:p>
            <a:fld id="{79A671B2-351A-445D-8262-E0807E370208}" type="slidenum">
              <a:rPr lang="es-CL" smtClean="0"/>
              <a:pPr/>
              <a:t>128</a:t>
            </a:fld>
            <a:endParaRPr lang="es-CL"/>
          </a:p>
        </p:txBody>
      </p:sp>
    </p:spTree>
    <p:extLst>
      <p:ext uri="{BB962C8B-B14F-4D97-AF65-F5344CB8AC3E}">
        <p14:creationId xmlns:p14="http://schemas.microsoft.com/office/powerpoint/2010/main" val="17689766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Combination</a:t>
            </a:r>
            <a:r>
              <a:rPr lang="en-US" baseline="0" dirty="0"/>
              <a:t> can be treat as RTL file or description</a:t>
            </a:r>
            <a:endParaRPr lang="en-US" dirty="0"/>
          </a:p>
        </p:txBody>
      </p:sp>
      <p:sp>
        <p:nvSpPr>
          <p:cNvPr id="4" name="Slide Number Placeholder 3"/>
          <p:cNvSpPr>
            <a:spLocks noGrp="1"/>
          </p:cNvSpPr>
          <p:nvPr>
            <p:ph type="sldNum" sz="quarter" idx="10"/>
          </p:nvPr>
        </p:nvSpPr>
        <p:spPr/>
        <p:txBody>
          <a:bodyPr/>
          <a:lstStyle/>
          <a:p>
            <a:fld id="{79A671B2-351A-445D-8262-E0807E370208}" type="slidenum">
              <a:rPr lang="es-CL" smtClean="0"/>
              <a:pPr/>
              <a:t>16</a:t>
            </a:fld>
            <a:endParaRPr lang="es-CL"/>
          </a:p>
        </p:txBody>
      </p:sp>
    </p:spTree>
    <p:extLst>
      <p:ext uri="{BB962C8B-B14F-4D97-AF65-F5344CB8AC3E}">
        <p14:creationId xmlns:p14="http://schemas.microsoft.com/office/powerpoint/2010/main" val="235500180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Case</a:t>
            </a:r>
            <a:r>
              <a:rPr lang="en-US" baseline="0" dirty="0"/>
              <a:t> statement compared 0, 1, x, z values in the expression and the alternatives bit for bit</a:t>
            </a:r>
            <a:endParaRPr lang="es-CL" dirty="0"/>
          </a:p>
        </p:txBody>
      </p:sp>
      <p:sp>
        <p:nvSpPr>
          <p:cNvPr id="4" name="Slide Number Placeholder 3"/>
          <p:cNvSpPr>
            <a:spLocks noGrp="1"/>
          </p:cNvSpPr>
          <p:nvPr>
            <p:ph type="sldNum" sz="quarter" idx="10"/>
          </p:nvPr>
        </p:nvSpPr>
        <p:spPr/>
        <p:txBody>
          <a:bodyPr/>
          <a:lstStyle/>
          <a:p>
            <a:fld id="{79A671B2-351A-445D-8262-E0807E370208}" type="slidenum">
              <a:rPr lang="es-CL" smtClean="0"/>
              <a:pPr/>
              <a:t>129</a:t>
            </a:fld>
            <a:endParaRPr lang="es-CL"/>
          </a:p>
        </p:txBody>
      </p:sp>
    </p:spTree>
    <p:extLst>
      <p:ext uri="{BB962C8B-B14F-4D97-AF65-F5344CB8AC3E}">
        <p14:creationId xmlns:p14="http://schemas.microsoft.com/office/powerpoint/2010/main" val="345244990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noProof="0" dirty="0"/>
              <a:t>always</a:t>
            </a:r>
            <a:r>
              <a:rPr lang="en-US" baseline="0" noProof="0" dirty="0"/>
              <a:t> @* is a verilog-2001 feature</a:t>
            </a:r>
          </a:p>
          <a:p>
            <a:endParaRPr lang="en-US" baseline="0" noProof="0" dirty="0"/>
          </a:p>
          <a:p>
            <a:r>
              <a:rPr lang="en-US" baseline="0" noProof="0" dirty="0"/>
              <a:t>is it possible to do something similar with if sentences</a:t>
            </a:r>
          </a:p>
          <a:p>
            <a:r>
              <a:rPr lang="en-US" baseline="0" noProof="0" dirty="0"/>
              <a:t> Answer ==! and ===</a:t>
            </a:r>
          </a:p>
          <a:p>
            <a:endParaRPr lang="en-US" noProof="0" dirty="0"/>
          </a:p>
          <a:p>
            <a:endParaRPr lang="en-US" noProof="0" dirty="0"/>
          </a:p>
          <a:p>
            <a:r>
              <a:rPr lang="en-US" noProof="0" dirty="0"/>
              <a:t>Notes:</a:t>
            </a:r>
          </a:p>
          <a:p>
            <a:r>
              <a:rPr lang="en-US" baseline="0" noProof="0" dirty="0"/>
              <a:t> - if in one case have 2 or more branch that are the same option the first one will be use</a:t>
            </a:r>
            <a:endParaRPr lang="en-US" noProof="0" dirty="0"/>
          </a:p>
        </p:txBody>
      </p:sp>
      <p:sp>
        <p:nvSpPr>
          <p:cNvPr id="4" name="Slide Number Placeholder 3"/>
          <p:cNvSpPr>
            <a:spLocks noGrp="1"/>
          </p:cNvSpPr>
          <p:nvPr>
            <p:ph type="sldNum" sz="quarter" idx="10"/>
          </p:nvPr>
        </p:nvSpPr>
        <p:spPr/>
        <p:txBody>
          <a:bodyPr/>
          <a:lstStyle/>
          <a:p>
            <a:fld id="{79A671B2-351A-445D-8262-E0807E370208}" type="slidenum">
              <a:rPr lang="es-CL" smtClean="0"/>
              <a:pPr/>
              <a:t>130</a:t>
            </a:fld>
            <a:endParaRPr lang="es-CL"/>
          </a:p>
        </p:txBody>
      </p:sp>
    </p:spTree>
    <p:extLst>
      <p:ext uri="{BB962C8B-B14F-4D97-AF65-F5344CB8AC3E}">
        <p14:creationId xmlns:p14="http://schemas.microsoft.com/office/powerpoint/2010/main" val="106323449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9A671B2-351A-445D-8262-E0807E370208}" type="slidenum">
              <a:rPr lang="es-CL" smtClean="0"/>
              <a:pPr/>
              <a:t>131</a:t>
            </a:fld>
            <a:endParaRPr lang="es-CL"/>
          </a:p>
        </p:txBody>
      </p:sp>
    </p:spTree>
    <p:extLst>
      <p:ext uri="{BB962C8B-B14F-4D97-AF65-F5344CB8AC3E}">
        <p14:creationId xmlns:p14="http://schemas.microsoft.com/office/powerpoint/2010/main" val="2652182207"/>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ASK which are the 3</a:t>
            </a:r>
            <a:r>
              <a:rPr lang="en-US" baseline="0" dirty="0"/>
              <a:t> blocks MUX/LATCH/COMB LOGIC</a:t>
            </a:r>
          </a:p>
          <a:p>
            <a:endParaRPr lang="en-US" dirty="0"/>
          </a:p>
          <a:p>
            <a:r>
              <a:rPr lang="en-US" dirty="0"/>
              <a:t>Assuming only level sensitive (no edge sensitivity)</a:t>
            </a:r>
          </a:p>
          <a:p>
            <a:endParaRPr lang="en-US" dirty="0"/>
          </a:p>
          <a:p>
            <a:r>
              <a:rPr lang="en-US" dirty="0" err="1"/>
              <a:t>Mux</a:t>
            </a:r>
            <a:r>
              <a:rPr lang="en-US" dirty="0"/>
              <a:t> can</a:t>
            </a:r>
            <a:r>
              <a:rPr lang="en-US" baseline="0" dirty="0"/>
              <a:t> be implemented as combinational logic</a:t>
            </a:r>
          </a:p>
          <a:p>
            <a:r>
              <a:rPr lang="en-US" baseline="0" dirty="0"/>
              <a:t>The last case will depend on the synthesis tool behavior </a:t>
            </a:r>
          </a:p>
          <a:p>
            <a:endParaRPr lang="en-US" baseline="0" dirty="0"/>
          </a:p>
          <a:p>
            <a:r>
              <a:rPr lang="en-US" baseline="0" dirty="0"/>
              <a:t>MUX: if-else is fully specified</a:t>
            </a:r>
          </a:p>
          <a:p>
            <a:r>
              <a:rPr lang="en-US" baseline="0" dirty="0"/>
              <a:t>LATCH: what happens if GATE is 0, nobody know, so the tools creates a latch to keep that value</a:t>
            </a:r>
          </a:p>
          <a:p>
            <a:r>
              <a:rPr lang="en-US" baseline="0" dirty="0"/>
              <a:t>COMB LOGIC: is like a </a:t>
            </a:r>
            <a:r>
              <a:rPr lang="en-US" baseline="0" dirty="0" err="1"/>
              <a:t>mux</a:t>
            </a:r>
            <a:r>
              <a:rPr lang="en-US" baseline="0" dirty="0"/>
              <a:t>, but the coding style doesn’t infer a MUX, this depends on the Synthesis tools</a:t>
            </a:r>
          </a:p>
          <a:p>
            <a:endParaRPr lang="en-US" dirty="0"/>
          </a:p>
        </p:txBody>
      </p:sp>
      <p:sp>
        <p:nvSpPr>
          <p:cNvPr id="4" name="Slide Number Placeholder 3"/>
          <p:cNvSpPr>
            <a:spLocks noGrp="1"/>
          </p:cNvSpPr>
          <p:nvPr>
            <p:ph type="sldNum" sz="quarter" idx="10"/>
          </p:nvPr>
        </p:nvSpPr>
        <p:spPr/>
        <p:txBody>
          <a:bodyPr/>
          <a:lstStyle/>
          <a:p>
            <a:fld id="{27AB2C1E-76EE-4E4D-A30D-FC096841FDDD}" type="slidenum">
              <a:rPr lang="es-CL" smtClean="0"/>
              <a:pPr/>
              <a:t>132</a:t>
            </a:fld>
            <a:endParaRPr lang="es-CL"/>
          </a:p>
        </p:txBody>
      </p:sp>
    </p:spTree>
    <p:extLst>
      <p:ext uri="{BB962C8B-B14F-4D97-AF65-F5344CB8AC3E}">
        <p14:creationId xmlns:p14="http://schemas.microsoft.com/office/powerpoint/2010/main" val="45891191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noProof="0" dirty="0"/>
              <a:t>Repeat</a:t>
            </a:r>
            <a:r>
              <a:rPr lang="en-US" baseline="0" noProof="0" dirty="0"/>
              <a:t> is not supported by synthesis</a:t>
            </a:r>
            <a:endParaRPr lang="en-US" noProof="0" dirty="0"/>
          </a:p>
        </p:txBody>
      </p:sp>
      <p:sp>
        <p:nvSpPr>
          <p:cNvPr id="4" name="Slide Number Placeholder 3"/>
          <p:cNvSpPr>
            <a:spLocks noGrp="1"/>
          </p:cNvSpPr>
          <p:nvPr>
            <p:ph type="sldNum" sz="quarter" idx="10"/>
          </p:nvPr>
        </p:nvSpPr>
        <p:spPr/>
        <p:txBody>
          <a:bodyPr/>
          <a:lstStyle/>
          <a:p>
            <a:fld id="{79A671B2-351A-445D-8262-E0807E370208}" type="slidenum">
              <a:rPr lang="es-CL" smtClean="0"/>
              <a:pPr/>
              <a:t>133</a:t>
            </a:fld>
            <a:endParaRPr lang="es-CL"/>
          </a:p>
        </p:txBody>
      </p:sp>
    </p:spTree>
    <p:extLst>
      <p:ext uri="{BB962C8B-B14F-4D97-AF65-F5344CB8AC3E}">
        <p14:creationId xmlns:p14="http://schemas.microsoft.com/office/powerpoint/2010/main" val="531689021"/>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9A671B2-351A-445D-8262-E0807E370208}" type="slidenum">
              <a:rPr lang="es-CL" smtClean="0"/>
              <a:pPr/>
              <a:t>134</a:t>
            </a:fld>
            <a:endParaRPr lang="es-CL"/>
          </a:p>
        </p:txBody>
      </p:sp>
    </p:spTree>
    <p:extLst>
      <p:ext uri="{BB962C8B-B14F-4D97-AF65-F5344CB8AC3E}">
        <p14:creationId xmlns:p14="http://schemas.microsoft.com/office/powerpoint/2010/main" val="2930427228"/>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What</a:t>
            </a:r>
            <a:r>
              <a:rPr lang="en-US" baseline="0" dirty="0"/>
              <a:t> happens if the number that control the repeat loop is not a constant? Synthesis /simulation differences?</a:t>
            </a:r>
            <a:endParaRPr lang="en-US" dirty="0"/>
          </a:p>
        </p:txBody>
      </p:sp>
      <p:sp>
        <p:nvSpPr>
          <p:cNvPr id="4" name="Slide Number Placeholder 3"/>
          <p:cNvSpPr>
            <a:spLocks noGrp="1"/>
          </p:cNvSpPr>
          <p:nvPr>
            <p:ph type="sldNum" sz="quarter" idx="10"/>
          </p:nvPr>
        </p:nvSpPr>
        <p:spPr/>
        <p:txBody>
          <a:bodyPr/>
          <a:lstStyle/>
          <a:p>
            <a:fld id="{79A671B2-351A-445D-8262-E0807E370208}" type="slidenum">
              <a:rPr lang="es-CL" smtClean="0"/>
              <a:pPr/>
              <a:t>135</a:t>
            </a:fld>
            <a:endParaRPr lang="es-CL"/>
          </a:p>
        </p:txBody>
      </p:sp>
    </p:spTree>
    <p:extLst>
      <p:ext uri="{BB962C8B-B14F-4D97-AF65-F5344CB8AC3E}">
        <p14:creationId xmlns:p14="http://schemas.microsoft.com/office/powerpoint/2010/main" val="2352019105"/>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Lexical elements:</a:t>
            </a:r>
            <a:r>
              <a:rPr lang="en-US" dirty="0"/>
              <a:t> see</a:t>
            </a:r>
            <a:r>
              <a:rPr lang="en-US" baseline="0" dirty="0"/>
              <a:t> lexical elements related to the language, line terminations, identifiers, keywords, compiler directives</a:t>
            </a:r>
          </a:p>
          <a:p>
            <a:pPr defTabSz="864931">
              <a:defRPr/>
            </a:pPr>
            <a:r>
              <a:rPr lang="en-US" b="1" dirty="0"/>
              <a:t>Structures and Hierarchy: </a:t>
            </a:r>
            <a:r>
              <a:rPr lang="en-US" dirty="0"/>
              <a:t>study the basic</a:t>
            </a:r>
            <a:r>
              <a:rPr lang="en-US" baseline="0" dirty="0"/>
              <a:t> Verilog element </a:t>
            </a:r>
            <a:r>
              <a:rPr lang="en-US" b="1" baseline="0" dirty="0"/>
              <a:t>module</a:t>
            </a:r>
            <a:r>
              <a:rPr lang="en-US" baseline="0" dirty="0"/>
              <a:t> and how instantiate designs</a:t>
            </a:r>
          </a:p>
          <a:p>
            <a:pPr defTabSz="864931">
              <a:defRPr/>
            </a:pPr>
            <a:r>
              <a:rPr lang="en-US" b="1" dirty="0"/>
              <a:t>Assignments:</a:t>
            </a:r>
            <a:r>
              <a:rPr lang="en-US" dirty="0"/>
              <a:t> study</a:t>
            </a:r>
            <a:r>
              <a:rPr lang="en-US" baseline="0" dirty="0"/>
              <a:t> how to assign variables, will see continuous assignments and procedural assignments</a:t>
            </a:r>
            <a:endParaRPr lang="en-US" dirty="0"/>
          </a:p>
          <a:p>
            <a:r>
              <a:rPr lang="en-US" b="1" dirty="0"/>
              <a:t>Data type: </a:t>
            </a:r>
            <a:r>
              <a:rPr lang="en-US" dirty="0"/>
              <a:t>representation see data types and numbers representations</a:t>
            </a:r>
          </a:p>
          <a:p>
            <a:r>
              <a:rPr lang="en-US" b="1" dirty="0"/>
              <a:t>Operators: </a:t>
            </a:r>
            <a:r>
              <a:rPr lang="en-US" dirty="0"/>
              <a:t>see available</a:t>
            </a:r>
            <a:r>
              <a:rPr lang="en-US" baseline="0" dirty="0"/>
              <a:t> operators</a:t>
            </a:r>
            <a:endParaRPr lang="en-US" dirty="0"/>
          </a:p>
          <a:p>
            <a:r>
              <a:rPr lang="en-US" b="1" dirty="0"/>
              <a:t>Control statements: </a:t>
            </a:r>
            <a:r>
              <a:rPr lang="en-US" dirty="0"/>
              <a:t>Control elements like if, case, for, etc.</a:t>
            </a:r>
          </a:p>
          <a:p>
            <a:r>
              <a:rPr lang="en-US" b="1" dirty="0"/>
              <a:t>Task and functions: </a:t>
            </a:r>
            <a:r>
              <a:rPr lang="en-US" dirty="0"/>
              <a:t>task and function construct</a:t>
            </a:r>
            <a:r>
              <a:rPr lang="en-US" baseline="0" dirty="0"/>
              <a:t> to simplify code</a:t>
            </a:r>
            <a:endParaRPr lang="en-US" dirty="0"/>
          </a:p>
          <a:p>
            <a:r>
              <a:rPr lang="en-US" b="1" dirty="0"/>
              <a:t>Generate blocks: </a:t>
            </a:r>
            <a:r>
              <a:rPr lang="en-US" dirty="0"/>
              <a:t>to dynamic generate code</a:t>
            </a:r>
          </a:p>
        </p:txBody>
      </p:sp>
      <p:sp>
        <p:nvSpPr>
          <p:cNvPr id="4" name="Slide Number Placeholder 3"/>
          <p:cNvSpPr>
            <a:spLocks noGrp="1"/>
          </p:cNvSpPr>
          <p:nvPr>
            <p:ph type="sldNum" sz="quarter" idx="10"/>
          </p:nvPr>
        </p:nvSpPr>
        <p:spPr/>
        <p:txBody>
          <a:bodyPr/>
          <a:lstStyle/>
          <a:p>
            <a:fld id="{79A671B2-351A-445D-8262-E0807E370208}" type="slidenum">
              <a:rPr lang="es-CL" smtClean="0"/>
              <a:pPr/>
              <a:t>136</a:t>
            </a:fld>
            <a:endParaRPr lang="es-CL"/>
          </a:p>
        </p:txBody>
      </p:sp>
    </p:spTree>
    <p:extLst>
      <p:ext uri="{BB962C8B-B14F-4D97-AF65-F5344CB8AC3E}">
        <p14:creationId xmlns:p14="http://schemas.microsoft.com/office/powerpoint/2010/main" val="2066890396"/>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9A671B2-351A-445D-8262-E0807E370208}" type="slidenum">
              <a:rPr lang="es-CL" smtClean="0"/>
              <a:pPr/>
              <a:t>137</a:t>
            </a:fld>
            <a:endParaRPr lang="es-CL"/>
          </a:p>
        </p:txBody>
      </p:sp>
    </p:spTree>
    <p:extLst>
      <p:ext uri="{BB962C8B-B14F-4D97-AF65-F5344CB8AC3E}">
        <p14:creationId xmlns:p14="http://schemas.microsoft.com/office/powerpoint/2010/main" val="2069056040"/>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9A671B2-351A-445D-8262-E0807E370208}" type="slidenum">
              <a:rPr lang="es-CL" smtClean="0"/>
              <a:pPr/>
              <a:t>138</a:t>
            </a:fld>
            <a:endParaRPr lang="es-CL"/>
          </a:p>
        </p:txBody>
      </p:sp>
    </p:spTree>
    <p:extLst>
      <p:ext uri="{BB962C8B-B14F-4D97-AF65-F5344CB8AC3E}">
        <p14:creationId xmlns:p14="http://schemas.microsoft.com/office/powerpoint/2010/main" val="26081274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tags" Target="../tags/tag9.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slideMaster" Target="../slideMasters/slideMaster1.xml"/><Relationship Id="rId5" Type="http://schemas.openxmlformats.org/officeDocument/2006/relationships/tags" Target="../tags/tag47.xml"/><Relationship Id="rId4" Type="http://schemas.openxmlformats.org/officeDocument/2006/relationships/tags" Target="../tags/tag46.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 Id="rId5" Type="http://schemas.openxmlformats.org/officeDocument/2006/relationships/slideMaster" Target="../slideMasters/slideMaster1.xml"/><Relationship Id="rId4" Type="http://schemas.openxmlformats.org/officeDocument/2006/relationships/tags" Target="../tags/tag5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slideMaster" Target="../slideMasters/slideMaster1.xml"/><Relationship Id="rId5" Type="http://schemas.openxmlformats.org/officeDocument/2006/relationships/tags" Target="../tags/tag56.xml"/><Relationship Id="rId4" Type="http://schemas.openxmlformats.org/officeDocument/2006/relationships/tags" Target="../tags/tag55.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64.xml"/><Relationship Id="rId3" Type="http://schemas.openxmlformats.org/officeDocument/2006/relationships/tags" Target="../tags/tag59.xml"/><Relationship Id="rId7" Type="http://schemas.openxmlformats.org/officeDocument/2006/relationships/tags" Target="../tags/tag63.xml"/><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tags" Target="../tags/tag62.xml"/><Relationship Id="rId5" Type="http://schemas.openxmlformats.org/officeDocument/2006/relationships/tags" Target="../tags/tag61.xml"/><Relationship Id="rId4" Type="http://schemas.openxmlformats.org/officeDocument/2006/relationships/tags" Target="../tags/tag60.xml"/><Relationship Id="rId9"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5.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68.xml"/><Relationship Id="rId7" Type="http://schemas.openxmlformats.org/officeDocument/2006/relationships/image" Target="../media/image3.svg"/><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69.xml"/><Relationship Id="rId4" Type="http://schemas.openxmlformats.org/officeDocument/2006/relationships/image" Target="../media/image3.svg"/></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13.xml"/><Relationship Id="rId7"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5" Type="http://schemas.openxmlformats.org/officeDocument/2006/relationships/tags" Target="../tags/tag15.xml"/><Relationship Id="rId10" Type="http://schemas.openxmlformats.org/officeDocument/2006/relationships/image" Target="../media/image3.svg"/><Relationship Id="rId4" Type="http://schemas.openxmlformats.org/officeDocument/2006/relationships/tags" Target="../tags/tag14.xml"/><Relationship Id="rId9"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image" Target="../media/image4.pn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image" Target="../media/image5.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slideMaster" Target="../slideMasters/slideMaster1.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tags" Target="../tags/tag27.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slideMaster" Target="../slideMasters/slideMaster1.xml"/><Relationship Id="rId4" Type="http://schemas.openxmlformats.org/officeDocument/2006/relationships/tags" Target="../tags/tag35.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 Id="rId5" Type="http://schemas.openxmlformats.org/officeDocument/2006/relationships/slideMaster" Target="../slideMasters/slideMaster1.xml"/><Relationship Id="rId4" Type="http://schemas.openxmlformats.org/officeDocument/2006/relationships/tags" Target="../tags/tag4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Legal Disclosure NDA">
    <p:spTree>
      <p:nvGrpSpPr>
        <p:cNvPr id="1" name=""/>
        <p:cNvGrpSpPr/>
        <p:nvPr/>
      </p:nvGrpSpPr>
      <p:grpSpPr>
        <a:xfrm>
          <a:off x="0" y="0"/>
          <a:ext cx="0" cy="0"/>
          <a:chOff x="0" y="0"/>
          <a:chExt cx="0" cy="0"/>
        </a:xfrm>
      </p:grpSpPr>
      <p:sp>
        <p:nvSpPr>
          <p:cNvPr id="2" name="Content Placeholder 2"/>
          <p:cNvSpPr>
            <a:spLocks noGrp="1"/>
          </p:cNvSpPr>
          <p:nvPr>
            <p:custDataLst>
              <p:tags r:id="rId1"/>
            </p:custDataLst>
          </p:nvPr>
        </p:nvSpPr>
        <p:spPr>
          <a:xfrm>
            <a:off x="438150" y="463062"/>
            <a:ext cx="11315700" cy="5340349"/>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027113"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a:buNone/>
            </a:pPr>
            <a:r>
              <a:rPr sz="3200" b="1">
                <a:solidFill>
                  <a:schemeClr val="tx1"/>
                </a:solidFill>
              </a:rPr>
              <a:t>CONFIDENTIAL INFORMATION</a:t>
            </a:r>
          </a:p>
          <a:p>
            <a:pPr marL="0" indent="0">
              <a:buNone/>
            </a:pPr>
            <a:r>
              <a:rPr sz="2200">
                <a:solidFill>
                  <a:schemeClr val="tx1"/>
                </a:solidFill>
              </a:rPr>
              <a:t>The information contained in this presentation is the confidential and proprietary information of Synopsys. You are not permitted to disseminate or use any of </a:t>
            </a:r>
            <a:br>
              <a:rPr sz="2200">
                <a:solidFill>
                  <a:schemeClr val="tx1"/>
                </a:solidFill>
              </a:rPr>
            </a:br>
            <a:r>
              <a:rPr sz="2200">
                <a:solidFill>
                  <a:schemeClr val="tx1"/>
                </a:solidFill>
              </a:rPr>
              <a:t>the information provided to you in this presentation outside of Synopsys </a:t>
            </a:r>
            <a:br>
              <a:rPr sz="2200">
                <a:solidFill>
                  <a:schemeClr val="tx1"/>
                </a:solidFill>
              </a:rPr>
            </a:br>
            <a:r>
              <a:rPr sz="2200">
                <a:solidFill>
                  <a:schemeClr val="tx1"/>
                </a:solidFill>
              </a:rPr>
              <a:t>without prior written authorization. </a:t>
            </a:r>
          </a:p>
          <a:p>
            <a:pPr>
              <a:buNone/>
            </a:pPr>
            <a:r>
              <a:rPr>
                <a:solidFill>
                  <a:schemeClr val="tx1"/>
                </a:solidFill>
              </a:rPr>
              <a:t> </a:t>
            </a:r>
          </a:p>
          <a:p>
            <a:pPr>
              <a:buNone/>
            </a:pPr>
            <a:r>
              <a:rPr sz="3200" b="1">
                <a:solidFill>
                  <a:schemeClr val="tx1"/>
                </a:solidFill>
              </a:rPr>
              <a:t>IMPORTANT NOTICE</a:t>
            </a:r>
          </a:p>
          <a:p>
            <a:pPr marL="0" indent="0">
              <a:buNone/>
            </a:pPr>
            <a:r>
              <a:rPr sz="2200">
                <a:solidFill>
                  <a:schemeClr val="tx1"/>
                </a:solidFill>
              </a:rPr>
              <a:t>In the event information in this presentation reflects Synopsys’ future plans, such plans are as of the date of this presentation and are subject to change. Synopsys is not obligated to update this presentation or develop the products with the features and functionality discussed in this presentation. Additionally, Synopsys’ services and products may only be offered and purchased pursuant to an authorized quote and purchase order or a mutually agreed upon written contract with Synopsys.</a:t>
            </a:r>
          </a:p>
        </p:txBody>
      </p:sp>
      <p:sp>
        <p:nvSpPr>
          <p:cNvPr id="3" name="ConStatement"/>
          <p:cNvSpPr txBox="1"/>
          <p:nvPr userDrawn="1">
            <p:custDataLst>
              <p:tags r:id="rId2"/>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2" pos="7392">
          <p15:clr>
            <a:srgbClr val="5ACBF0"/>
          </p15:clr>
        </p15:guide>
        <p15:guide id="3" orient="horz" pos="3888">
          <p15:clr>
            <a:srgbClr val="5ACBF0"/>
          </p15:clr>
        </p15:guide>
        <p15:guide id="4" orient="horz" pos="372">
          <p15:clr>
            <a:srgbClr val="5ACBF0"/>
          </p15:clr>
        </p15:guide>
        <p15:guide id="5" pos="288">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ubtitle and Content Gray Ba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B2F5014-87B6-4C5E-A265-0DB64F3D815D}"/>
              </a:ext>
            </a:extLst>
          </p:cNvPr>
          <p:cNvSpPr/>
          <p:nvPr>
            <p:custDataLst>
              <p:tags r:id="rId1"/>
            </p:custDataLst>
          </p:nvPr>
        </p:nvSpPr>
        <p:spPr bwMode="ltGray">
          <a:xfrm>
            <a:off x="0" y="1465385"/>
            <a:ext cx="12192645" cy="5035062"/>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hasCustomPrompt="1"/>
            <p:custDataLst>
              <p:tags r:id="rId2"/>
            </p:custDataLst>
          </p:nvPr>
        </p:nvSpPr>
        <p:spPr>
          <a:xfrm>
            <a:off x="456555" y="1554480"/>
            <a:ext cx="11278244" cy="4846320"/>
          </a:xfrm>
        </p:spPr>
        <p:txBody>
          <a:bodyPr vert="horz" lIns="91440" tIns="45720" rIns="91440" bIns="45720" rtlCol="0">
            <a:noAutofit/>
          </a:bodyPr>
          <a:lstStyle>
            <a:lvl1pPr>
              <a:defRPr baseline="0"/>
            </a:lvl1pPr>
            <a:lvl2pPr>
              <a:defRPr/>
            </a:lvl2pPr>
            <a:lvl3pPr>
              <a:defRPr/>
            </a:lvl3pPr>
            <a:lvl4pPr>
              <a:defRPr/>
            </a:lvl4pPr>
            <a:lvl5pPr>
              <a:defRPr/>
            </a:lvl5pPr>
            <a:lvl6pPr>
              <a:defRPr/>
            </a:lvl6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4" name="Text Placeholder 6"/>
          <p:cNvSpPr>
            <a:spLocks noGrp="1"/>
          </p:cNvSpPr>
          <p:nvPr>
            <p:ph type="body" sz="quarter" idx="12" hasCustomPrompt="1"/>
            <p:custDataLst>
              <p:tags r:id="rId3"/>
            </p:custDataLst>
          </p:nvPr>
        </p:nvSpPr>
        <p:spPr>
          <a:xfrm>
            <a:off x="456555" y="1005839"/>
            <a:ext cx="11278244" cy="365760"/>
          </a:xfrm>
        </p:spPr>
        <p:txBody>
          <a:bodyPr>
            <a:noAutofit/>
          </a:bodyPr>
          <a:lstStyle>
            <a:lvl1pPr marL="0" indent="0">
              <a:spcBef>
                <a:spcPts val="0"/>
              </a:spcBef>
              <a:buFont typeface="Arial" panose="020B0604020202020204" pitchFamily="34" charset="0"/>
              <a:buNone/>
              <a:defRPr sz="2200" i="0">
                <a:solidFill>
                  <a:schemeClr val="tx1"/>
                </a:solidFill>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rPr dirty="0"/>
              <a:t>Click to </a:t>
            </a:r>
            <a:r>
              <a:rPr lang="en-US" dirty="0"/>
              <a:t>a</a:t>
            </a:r>
            <a:r>
              <a:rPr dirty="0"/>
              <a:t>dd a </a:t>
            </a:r>
            <a:r>
              <a:rPr lang="en-US" dirty="0"/>
              <a:t>s</a:t>
            </a:r>
            <a:r>
              <a:rPr dirty="0"/>
              <a:t>ubtitle</a:t>
            </a:r>
          </a:p>
        </p:txBody>
      </p:sp>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4"/>
            </p:custDataLst>
          </p:nvPr>
        </p:nvSpPr>
        <p:spPr/>
        <p:txBody>
          <a:bodyPr/>
          <a:lstStyle>
            <a:lvl1pPr>
              <a:defRPr/>
            </a:lvl1pPr>
          </a:lstStyle>
          <a:p>
            <a:r>
              <a:t>Click to Add a Title</a:t>
            </a:r>
          </a:p>
        </p:txBody>
      </p:sp>
      <p:sp>
        <p:nvSpPr>
          <p:cNvPr id="6" name="ConStatement"/>
          <p:cNvSpPr txBox="1"/>
          <p:nvPr>
            <p:custDataLst>
              <p:tags r:id="rId5"/>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sz="800">
                <a:solidFill>
                  <a:srgbClr val="7F7F7F"/>
                </a:solidFill>
                <a:latin typeface="Arial"/>
              </a:rPr>
              <a:t>Synopsys Confidential Information</a:t>
            </a:r>
          </a:p>
        </p:txBody>
      </p:sp>
    </p:spTree>
    <p:extLst>
      <p:ext uri="{BB962C8B-B14F-4D97-AF65-F5344CB8AC3E}">
        <p14:creationId xmlns:p14="http://schemas.microsoft.com/office/powerpoint/2010/main" val="2916389331"/>
      </p:ext>
    </p:extLst>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1152">
          <p15:clr>
            <a:srgbClr val="5ACBF0"/>
          </p15:clr>
        </p15:guide>
        <p15:guide id="4" orient="horz" pos="3888">
          <p15:clr>
            <a:srgbClr val="5ACBF0"/>
          </p15:clr>
        </p15:guide>
        <p15:guide id="5" orient="horz" pos="720">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Gray Ba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B2F5014-87B6-4C5E-A265-0DB64F3D815D}"/>
              </a:ext>
            </a:extLst>
          </p:cNvPr>
          <p:cNvSpPr/>
          <p:nvPr>
            <p:custDataLst>
              <p:tags r:id="rId1"/>
            </p:custDataLst>
          </p:nvPr>
        </p:nvSpPr>
        <p:spPr bwMode="ltGray">
          <a:xfrm>
            <a:off x="0" y="1465385"/>
            <a:ext cx="12192645" cy="5035062"/>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hasCustomPrompt="1"/>
            <p:custDataLst>
              <p:tags r:id="rId2"/>
            </p:custDataLst>
          </p:nvPr>
        </p:nvSpPr>
        <p:spPr>
          <a:xfrm>
            <a:off x="456555" y="1554480"/>
            <a:ext cx="11278244" cy="4846320"/>
          </a:xfrm>
        </p:spPr>
        <p:txBody>
          <a:bodyPr vert="horz" lIns="91440" tIns="45720" rIns="91440" bIns="45720" rtlCol="0">
            <a:noAutofit/>
          </a:bodyPr>
          <a:lstStyle>
            <a:lvl1pPr>
              <a:defRPr baseline="0"/>
            </a:lvl1pPr>
            <a:lvl2pPr>
              <a:defRPr/>
            </a:lvl2pPr>
            <a:lvl3pPr>
              <a:defRPr/>
            </a:lvl3pPr>
            <a:lvl4pPr>
              <a:defRPr/>
            </a:lvl4pPr>
            <a:lvl5pPr>
              <a:defRPr/>
            </a:lvl5pPr>
            <a:lvl6pPr>
              <a:defRPr/>
            </a:lvl6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3"/>
            </p:custDataLst>
          </p:nvPr>
        </p:nvSpPr>
        <p:spPr/>
        <p:txBody>
          <a:bodyPr/>
          <a:lstStyle>
            <a:lvl1pPr>
              <a:defRPr/>
            </a:lvl1pPr>
          </a:lstStyle>
          <a:p>
            <a:r>
              <a:t>Click to Add a Title</a:t>
            </a:r>
          </a:p>
        </p:txBody>
      </p:sp>
      <p:sp>
        <p:nvSpPr>
          <p:cNvPr id="6" name="ConStatement"/>
          <p:cNvSpPr txBox="1"/>
          <p:nvPr>
            <p:custDataLst>
              <p:tags r:id="rId4"/>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sz="800">
                <a:solidFill>
                  <a:srgbClr val="7F7F7F"/>
                </a:solidFill>
                <a:latin typeface="Arial"/>
              </a:rPr>
              <a:t>Synopsys Confidential Information</a:t>
            </a:r>
          </a:p>
        </p:txBody>
      </p:sp>
    </p:spTree>
    <p:extLst>
      <p:ext uri="{BB962C8B-B14F-4D97-AF65-F5344CB8AC3E}">
        <p14:creationId xmlns:p14="http://schemas.microsoft.com/office/powerpoint/2010/main" val="3052646980"/>
      </p:ext>
    </p:extLst>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1152">
          <p15:clr>
            <a:srgbClr val="5ACBF0"/>
          </p15:clr>
        </p15:guide>
        <p15:guide id="4" orient="horz" pos="3888">
          <p15:clr>
            <a:srgbClr val="5ACBF0"/>
          </p15:clr>
        </p15:guide>
        <p15:guide id="5" orient="horz" pos="72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ntent Sub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p:txBody>
          <a:bodyPr/>
          <a:lstStyle/>
          <a:p>
            <a:r>
              <a:t>Click to Add a Title</a:t>
            </a:r>
          </a:p>
        </p:txBody>
      </p:sp>
      <p:sp>
        <p:nvSpPr>
          <p:cNvPr id="3" name="Content Placeholder 2"/>
          <p:cNvSpPr>
            <a:spLocks noGrp="1"/>
          </p:cNvSpPr>
          <p:nvPr>
            <p:ph sz="half" idx="1" hasCustomPrompt="1"/>
            <p:custDataLst>
              <p:tags r:id="rId2"/>
            </p:custDataLst>
          </p:nvPr>
        </p:nvSpPr>
        <p:spPr>
          <a:xfrm>
            <a:off x="456555" y="1554480"/>
            <a:ext cx="5525117" cy="4846320"/>
          </a:xfrm>
        </p:spPr>
        <p:txBody>
          <a:bodyPr vert="horz" lIns="91440" tIns="45720" rIns="91440" bIns="45720" rtlCol="0">
            <a:noAutofit/>
          </a:bodyPr>
          <a:lstStyle>
            <a:lvl1pPr>
              <a:defRPr/>
            </a:lvl1pPr>
            <a:lvl2pPr>
              <a:defRPr/>
            </a:lvl2pPr>
            <a:lvl3pPr>
              <a:defRPr/>
            </a:lvl3pPr>
            <a:lvl4pPr>
              <a:defRPr/>
            </a:lvl4pPr>
            <a:lvl5pPr>
              <a:defRPr/>
            </a:lvl5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4" name="Content Placeholder 3"/>
          <p:cNvSpPr>
            <a:spLocks noGrp="1"/>
          </p:cNvSpPr>
          <p:nvPr>
            <p:ph sz="half" idx="2" hasCustomPrompt="1"/>
            <p:custDataLst>
              <p:tags r:id="rId3"/>
            </p:custDataLst>
          </p:nvPr>
        </p:nvSpPr>
        <p:spPr>
          <a:xfrm>
            <a:off x="6209681" y="1554480"/>
            <a:ext cx="5525117" cy="4846320"/>
          </a:xfrm>
        </p:spPr>
        <p:txBody>
          <a:bodyPr vert="horz" lIns="91440" tIns="45720" rIns="91440" bIns="45720" rtlCol="0">
            <a:noAutofit/>
          </a:bodyPr>
          <a:lstStyle>
            <a:lvl1pPr>
              <a:defRPr/>
            </a:lvl1pPr>
            <a:lvl2pPr>
              <a:defRPr/>
            </a:lvl2pPr>
            <a:lvl3pPr>
              <a:defRPr/>
            </a:lvl3pPr>
            <a:lvl4pPr>
              <a:defRPr baseline="0"/>
            </a:lvl4pPr>
            <a:lvl5pPr>
              <a:defRPr baseline="0"/>
            </a:lvl5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5" name="Text Placeholder 6"/>
          <p:cNvSpPr>
            <a:spLocks noGrp="1"/>
          </p:cNvSpPr>
          <p:nvPr>
            <p:ph type="body" sz="quarter" idx="12" hasCustomPrompt="1"/>
            <p:custDataLst>
              <p:tags r:id="rId4"/>
            </p:custDataLst>
          </p:nvPr>
        </p:nvSpPr>
        <p:spPr>
          <a:xfrm>
            <a:off x="456555" y="1005839"/>
            <a:ext cx="11278244" cy="365760"/>
          </a:xfrm>
        </p:spPr>
        <p:txBody>
          <a:bodyPr>
            <a:noAutofit/>
          </a:bodyPr>
          <a:lstStyle>
            <a:lvl1pPr marL="0" indent="0">
              <a:spcBef>
                <a:spcPts val="0"/>
              </a:spcBef>
              <a:buFont typeface="Arial" panose="020B0604020202020204" pitchFamily="34" charset="0"/>
              <a:buNone/>
              <a:defRPr sz="2200" i="0">
                <a:solidFill>
                  <a:schemeClr val="tx1"/>
                </a:solidFill>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rPr dirty="0"/>
              <a:t>Click to </a:t>
            </a:r>
            <a:r>
              <a:rPr lang="en-US" dirty="0"/>
              <a:t>a</a:t>
            </a:r>
            <a:r>
              <a:rPr dirty="0"/>
              <a:t>dd a </a:t>
            </a:r>
            <a:r>
              <a:rPr lang="en-US" dirty="0"/>
              <a:t>s</a:t>
            </a:r>
            <a:r>
              <a:rPr dirty="0"/>
              <a:t>ubtitle</a:t>
            </a:r>
          </a:p>
        </p:txBody>
      </p:sp>
      <p:sp>
        <p:nvSpPr>
          <p:cNvPr id="6" name="ConStatement"/>
          <p:cNvSpPr txBox="1"/>
          <p:nvPr userDrawn="1">
            <p:custDataLst>
              <p:tags r:id="rId5"/>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3" orient="horz" pos="1152">
          <p15:clr>
            <a:srgbClr val="5ACBF0"/>
          </p15:clr>
        </p15:guide>
        <p15:guide id="4" orient="horz" pos="720">
          <p15:clr>
            <a:srgbClr val="5ACBF0"/>
          </p15:clr>
        </p15:guide>
        <p15:guide id="5" orient="horz" pos="3888">
          <p15:clr>
            <a:srgbClr val="5ACBF0"/>
          </p15:clr>
        </p15:guide>
        <p15:guide id="6" pos="7392">
          <p15:clr>
            <a:srgbClr val="5ACBF0"/>
          </p15:clr>
        </p15:guide>
        <p15:guide id="7"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ubtitle Content Gray Bar">
    <p:spTree>
      <p:nvGrpSpPr>
        <p:cNvPr id="1" name=""/>
        <p:cNvGrpSpPr/>
        <p:nvPr/>
      </p:nvGrpSpPr>
      <p:grpSpPr>
        <a:xfrm>
          <a:off x="0" y="0"/>
          <a:ext cx="0" cy="0"/>
          <a:chOff x="0" y="0"/>
          <a:chExt cx="0" cy="0"/>
        </a:xfrm>
      </p:grpSpPr>
      <p:sp>
        <p:nvSpPr>
          <p:cNvPr id="3" name="Rectangle 2"/>
          <p:cNvSpPr/>
          <p:nvPr>
            <p:custDataLst>
              <p:tags r:id="rId1"/>
            </p:custDataLst>
          </p:nvPr>
        </p:nvSpPr>
        <p:spPr bwMode="ltGray">
          <a:xfrm>
            <a:off x="8534400" y="0"/>
            <a:ext cx="3658245" cy="685800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Content Placeholder 5"/>
          <p:cNvSpPr>
            <a:spLocks noGrp="1"/>
          </p:cNvSpPr>
          <p:nvPr>
            <p:ph sz="quarter" idx="10" hasCustomPrompt="1"/>
            <p:custDataLst>
              <p:tags r:id="rId2"/>
            </p:custDataLst>
          </p:nvPr>
        </p:nvSpPr>
        <p:spPr>
          <a:xfrm>
            <a:off x="456555" y="1554480"/>
            <a:ext cx="7772400" cy="4846320"/>
          </a:xfrm>
        </p:spPr>
        <p:txBody>
          <a:bodyPr vert="horz" lIns="91440" tIns="45720" rIns="91440" bIns="45720" rtlCol="0">
            <a:noAutofit/>
          </a:bodyPr>
          <a:lstStyle>
            <a:lvl1pPr>
              <a:defRPr/>
            </a:lvl1pPr>
            <a:lvl2pPr>
              <a:defRPr/>
            </a:lvl2pPr>
            <a:lvl3pPr>
              <a:defRPr/>
            </a:lvl3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6" name="Content Placeholder 7"/>
          <p:cNvSpPr>
            <a:spLocks noGrp="1"/>
          </p:cNvSpPr>
          <p:nvPr>
            <p:ph sz="quarter" idx="11" hasCustomPrompt="1"/>
            <p:custDataLst>
              <p:tags r:id="rId3"/>
            </p:custDataLst>
          </p:nvPr>
        </p:nvSpPr>
        <p:spPr>
          <a:xfrm>
            <a:off x="8763322" y="686390"/>
            <a:ext cx="3200400" cy="5700328"/>
          </a:xfrm>
        </p:spPr>
        <p:txBody>
          <a:bodyPr anchor="ctr"/>
          <a:lstStyle>
            <a:lvl1pPr marL="173736" indent="-173736">
              <a:spcBef>
                <a:spcPts val="600"/>
              </a:spcBef>
              <a:buFont typeface="Arial" panose="020B0604020202020204" pitchFamily="34" charset="0"/>
              <a:buChar char="•"/>
              <a:defRPr sz="2000"/>
            </a:lvl1pPr>
            <a:lvl2pPr marL="512064" indent="-219456">
              <a:spcBef>
                <a:spcPts val="600"/>
              </a:spcBef>
              <a:buFont typeface="Arial" panose="020B0604020202020204" pitchFamily="34" charset="0"/>
              <a:buChar char="–"/>
              <a:defRPr/>
            </a:lvl2pPr>
            <a:lvl3pPr marL="804672" indent="-228600">
              <a:spcBef>
                <a:spcPts val="600"/>
              </a:spcBef>
              <a:buFont typeface="Arial" panose="020B0604020202020204" pitchFamily="34" charset="0"/>
              <a:buChar char="–"/>
              <a:defRPr/>
            </a:lvl3pPr>
            <a:lvl4pPr marL="1088136" indent="-219456">
              <a:spcBef>
                <a:spcPts val="336"/>
              </a:spcBef>
              <a:buFont typeface="Arial" panose="020B0604020202020204" pitchFamily="34" charset="0"/>
              <a:buChar char="–"/>
              <a:defRPr/>
            </a:lvl4pPr>
            <a:lvl5pPr marL="1088136" indent="-219456">
              <a:spcBef>
                <a:spcPts val="336"/>
              </a:spcBef>
              <a:buFont typeface="Arial" panose="020B0604020202020204" pitchFamily="34" charset="0"/>
              <a:buChar char="–"/>
              <a:defRPr/>
            </a:lvl5pPr>
            <a:lvl6pPr marL="1088136" indent="-219456">
              <a:spcBef>
                <a:spcPts val="336"/>
              </a:spcBef>
              <a:buFont typeface="Arial" panose="020B0604020202020204" pitchFamily="34" charset="0"/>
              <a:buChar char="–"/>
              <a:defRPr/>
            </a:lvl6pPr>
            <a:lvl7pPr marL="1088136" indent="-219456">
              <a:spcBef>
                <a:spcPts val="336"/>
              </a:spcBef>
              <a:buFont typeface="Arial" panose="020B0604020202020204" pitchFamily="34" charset="0"/>
              <a:buChar char="–"/>
              <a:defRPr/>
            </a:lvl7pPr>
            <a:lvl8pPr marL="1088136" indent="-219456">
              <a:spcBef>
                <a:spcPts val="336"/>
              </a:spcBef>
              <a:buFont typeface="Arial" panose="020B0604020202020204" pitchFamily="34" charset="0"/>
              <a:buChar char="–"/>
              <a:defRPr/>
            </a:lvl8pPr>
            <a:lvl9pPr marL="1088136" indent="-219456">
              <a:spcBef>
                <a:spcPts val="336"/>
              </a:spcBef>
              <a:buFont typeface="Arial" panose="020B0604020202020204" pitchFamily="34" charset="0"/>
              <a:buChar char="–"/>
              <a:defRPr/>
            </a:lvl9pPr>
          </a:lstStyle>
          <a:p>
            <a:pPr lvl="0"/>
            <a:r>
              <a:t>Click to add text or choose an icon below to insert other content</a:t>
            </a:r>
          </a:p>
          <a:p>
            <a:pPr lvl="1"/>
            <a:r>
              <a:t>Second level</a:t>
            </a:r>
          </a:p>
          <a:p>
            <a:pPr lvl="2"/>
            <a:r>
              <a:t>Third level</a:t>
            </a:r>
          </a:p>
          <a:p>
            <a:pPr lvl="3"/>
            <a:r>
              <a:t>Fourth level</a:t>
            </a:r>
          </a:p>
          <a:p>
            <a:pPr lvl="4"/>
            <a:r>
              <a:t>Fifth level</a:t>
            </a:r>
          </a:p>
          <a:p>
            <a:pPr lvl="5"/>
            <a:r>
              <a:t>Sixth level</a:t>
            </a:r>
          </a:p>
          <a:p>
            <a:pPr lvl="6"/>
            <a:r>
              <a:t>Seventh level</a:t>
            </a:r>
          </a:p>
          <a:p>
            <a:pPr lvl="7"/>
            <a:r>
              <a:t>Eighth level</a:t>
            </a:r>
          </a:p>
          <a:p>
            <a:pPr lvl="8"/>
            <a:r>
              <a:t>Ninth level</a:t>
            </a:r>
          </a:p>
        </p:txBody>
      </p:sp>
      <p:sp>
        <p:nvSpPr>
          <p:cNvPr id="7" name="Text Placeholder 6"/>
          <p:cNvSpPr>
            <a:spLocks noGrp="1"/>
          </p:cNvSpPr>
          <p:nvPr>
            <p:ph type="body" sz="quarter" idx="12" hasCustomPrompt="1"/>
            <p:custDataLst>
              <p:tags r:id="rId4"/>
            </p:custDataLst>
          </p:nvPr>
        </p:nvSpPr>
        <p:spPr>
          <a:xfrm>
            <a:off x="456555" y="1005839"/>
            <a:ext cx="7772400" cy="365760"/>
          </a:xfrm>
        </p:spPr>
        <p:txBody>
          <a:bodyPr>
            <a:noAutofit/>
          </a:bodyPr>
          <a:lstStyle>
            <a:lvl1pPr marL="0" indent="0">
              <a:spcBef>
                <a:spcPts val="0"/>
              </a:spcBef>
              <a:buFontTx/>
              <a:buNone/>
              <a:defRPr sz="2200" i="0">
                <a:solidFill>
                  <a:schemeClr val="tx1"/>
                </a:solidFill>
              </a:defRPr>
            </a:lvl1pPr>
            <a:lvl2pPr marL="0" indent="0">
              <a:spcBef>
                <a:spcPts val="0"/>
              </a:spcBef>
              <a:buFontTx/>
              <a:buNone/>
              <a:defRPr sz="2400">
                <a:solidFill>
                  <a:schemeClr val="tx1">
                    <a:lumMod val="65000"/>
                    <a:lumOff val="35000"/>
                  </a:schemeClr>
                </a:solidFill>
              </a:defRPr>
            </a:lvl2pPr>
            <a:lvl3pPr marL="0" indent="0">
              <a:spcBef>
                <a:spcPts val="0"/>
              </a:spcBef>
              <a:buFontTx/>
              <a:buNone/>
              <a:defRPr sz="2400">
                <a:solidFill>
                  <a:schemeClr val="tx1">
                    <a:lumMod val="65000"/>
                    <a:lumOff val="35000"/>
                  </a:schemeClr>
                </a:solidFill>
              </a:defRPr>
            </a:lvl3pPr>
            <a:lvl4pPr marL="0" indent="0">
              <a:spcBef>
                <a:spcPts val="0"/>
              </a:spcBef>
              <a:buFontTx/>
              <a:buNone/>
              <a:defRPr sz="2400">
                <a:solidFill>
                  <a:schemeClr val="tx1">
                    <a:lumMod val="65000"/>
                    <a:lumOff val="35000"/>
                  </a:schemeClr>
                </a:solidFill>
              </a:defRPr>
            </a:lvl4pPr>
            <a:lvl5pPr marL="0" indent="0">
              <a:spcBef>
                <a:spcPts val="0"/>
              </a:spcBef>
              <a:buFontTx/>
              <a:buNone/>
              <a:defRPr sz="2400">
                <a:solidFill>
                  <a:schemeClr val="tx1">
                    <a:lumMod val="65000"/>
                    <a:lumOff val="35000"/>
                  </a:schemeClr>
                </a:solidFill>
              </a:defRPr>
            </a:lvl5pPr>
            <a:lvl6pPr marL="0" indent="0">
              <a:spcBef>
                <a:spcPts val="0"/>
              </a:spcBef>
              <a:buFontTx/>
              <a:buNone/>
              <a:defRPr sz="2400">
                <a:solidFill>
                  <a:schemeClr val="tx1">
                    <a:lumMod val="65000"/>
                    <a:lumOff val="35000"/>
                  </a:schemeClr>
                </a:solidFill>
              </a:defRPr>
            </a:lvl6pPr>
            <a:lvl7pPr marL="0" indent="0">
              <a:spcBef>
                <a:spcPts val="0"/>
              </a:spcBef>
              <a:buFontTx/>
              <a:buNone/>
              <a:defRPr sz="2400">
                <a:solidFill>
                  <a:schemeClr val="tx1">
                    <a:lumMod val="65000"/>
                    <a:lumOff val="35000"/>
                  </a:schemeClr>
                </a:solidFill>
              </a:defRPr>
            </a:lvl7pPr>
            <a:lvl8pPr marL="0" indent="0">
              <a:spcBef>
                <a:spcPts val="0"/>
              </a:spcBef>
              <a:buFontTx/>
              <a:buNone/>
              <a:defRPr sz="2400">
                <a:solidFill>
                  <a:schemeClr val="tx1">
                    <a:lumMod val="65000"/>
                    <a:lumOff val="35000"/>
                  </a:schemeClr>
                </a:solidFill>
              </a:defRPr>
            </a:lvl8pPr>
            <a:lvl9pPr marL="0" indent="0">
              <a:spcBef>
                <a:spcPts val="0"/>
              </a:spcBef>
              <a:buFontTx/>
              <a:buNone/>
              <a:defRPr sz="2400">
                <a:solidFill>
                  <a:schemeClr val="tx1">
                    <a:lumMod val="65000"/>
                    <a:lumOff val="35000"/>
                  </a:schemeClr>
                </a:solidFill>
              </a:defRPr>
            </a:lvl9pPr>
          </a:lstStyle>
          <a:p>
            <a:pPr lvl="0"/>
            <a:r>
              <a:rPr dirty="0"/>
              <a:t>Click to </a:t>
            </a:r>
            <a:r>
              <a:rPr lang="en-US" dirty="0"/>
              <a:t>a</a:t>
            </a:r>
            <a:r>
              <a:rPr dirty="0"/>
              <a:t>dd a </a:t>
            </a:r>
            <a:r>
              <a:rPr lang="en-US" dirty="0"/>
              <a:t>s</a:t>
            </a:r>
            <a:r>
              <a:rPr dirty="0"/>
              <a:t>ubtitle</a:t>
            </a:r>
          </a:p>
        </p:txBody>
      </p:sp>
      <p:sp>
        <p:nvSpPr>
          <p:cNvPr id="8" name="TextBox 7">
            <a:extLst>
              <a:ext uri="{FF2B5EF4-FFF2-40B4-BE49-F238E27FC236}">
                <a16:creationId xmlns:a16="http://schemas.microsoft.com/office/drawing/2014/main" id="{CC02078C-B5C2-413D-869E-7A1B5863A89B}"/>
              </a:ext>
            </a:extLst>
          </p:cNvPr>
          <p:cNvSpPr txBox="1"/>
          <p:nvPr>
            <p:custDataLst>
              <p:tags r:id="rId5"/>
            </p:custDataLst>
          </p:nvPr>
        </p:nvSpPr>
        <p:spPr>
          <a:xfrm>
            <a:off x="10293026" y="6605399"/>
            <a:ext cx="1353017" cy="215444"/>
          </a:xfrm>
          <a:prstGeom prst="rect">
            <a:avLst/>
          </a:prstGeom>
          <a:noFill/>
        </p:spPr>
        <p:txBody>
          <a:bodyPr wrap="square" rtlCol="0">
            <a:spAutoFit/>
          </a:bodyPr>
          <a:lstStyle/>
          <a:p>
            <a:r>
              <a:rPr sz="800" dirty="0">
                <a:solidFill>
                  <a:schemeClr val="tx1">
                    <a:lumMod val="50000"/>
                    <a:lumOff val="50000"/>
                  </a:schemeClr>
                </a:solidFill>
              </a:rPr>
              <a:t>© </a:t>
            </a:r>
            <a:r>
              <a:rPr sz="800">
                <a:solidFill>
                  <a:schemeClr val="tx1">
                    <a:lumMod val="50000"/>
                    <a:lumOff val="50000"/>
                  </a:schemeClr>
                </a:solidFill>
              </a:rPr>
              <a:t>20</a:t>
            </a:r>
            <a:r>
              <a:rPr lang="en-US" sz="800">
                <a:solidFill>
                  <a:schemeClr val="tx1">
                    <a:lumMod val="50000"/>
                    <a:lumOff val="50000"/>
                  </a:schemeClr>
                </a:solidFill>
              </a:rPr>
              <a:t>22</a:t>
            </a:r>
            <a:r>
              <a:rPr sz="800">
                <a:solidFill>
                  <a:schemeClr val="tx1">
                    <a:lumMod val="50000"/>
                    <a:lumOff val="50000"/>
                  </a:schemeClr>
                </a:solidFill>
              </a:rPr>
              <a:t> </a:t>
            </a:r>
            <a:r>
              <a:rPr sz="800" dirty="0">
                <a:solidFill>
                  <a:schemeClr val="tx1">
                    <a:lumMod val="50000"/>
                    <a:lumOff val="50000"/>
                  </a:schemeClr>
                </a:solidFill>
              </a:rPr>
              <a:t>Synopsys, Inc. </a:t>
            </a:r>
          </a:p>
        </p:txBody>
      </p:sp>
      <p:sp>
        <p:nvSpPr>
          <p:cNvPr id="9" name="TextBox 8">
            <a:extLst>
              <a:ext uri="{FF2B5EF4-FFF2-40B4-BE49-F238E27FC236}">
                <a16:creationId xmlns:a16="http://schemas.microsoft.com/office/drawing/2014/main" id="{1C9E5331-3F34-4E1E-9A9D-9DBBF61D981B}"/>
              </a:ext>
            </a:extLst>
          </p:cNvPr>
          <p:cNvSpPr txBox="1"/>
          <p:nvPr>
            <p:custDataLst>
              <p:tags r:id="rId6"/>
            </p:custDataLst>
          </p:nvPr>
        </p:nvSpPr>
        <p:spPr>
          <a:xfrm>
            <a:off x="11308403" y="6605399"/>
            <a:ext cx="853440" cy="215444"/>
          </a:xfrm>
          <a:prstGeom prst="rect">
            <a:avLst/>
          </a:prstGeom>
          <a:noFill/>
        </p:spPr>
        <p:txBody>
          <a:bodyPr wrap="square" rtlCol="0">
            <a:spAutoFit/>
          </a:bodyPr>
          <a:lstStyle/>
          <a:p>
            <a:pPr algn="ctr"/>
            <a:fld id="{CAE2347F-76BC-4690-80B5-B24BA0EA7B0A}" type="slidenum">
              <a:rPr sz="800">
                <a:solidFill>
                  <a:schemeClr val="tx1">
                    <a:lumMod val="50000"/>
                    <a:lumOff val="50000"/>
                  </a:schemeClr>
                </a:solidFill>
              </a:rPr>
              <a:pPr algn="ctr"/>
              <a:t>‹#›</a:t>
            </a:fld>
            <a:endParaRPr sz="800">
              <a:solidFill>
                <a:schemeClr val="tx1">
                  <a:lumMod val="50000"/>
                  <a:lumOff val="50000"/>
                </a:schemeClr>
              </a:solidFill>
            </a:endParaRPr>
          </a:p>
        </p:txBody>
      </p:sp>
      <p:sp>
        <p:nvSpPr>
          <p:cNvPr id="2" name="Title 1">
            <a:extLst>
              <a:ext uri="{FF2B5EF4-FFF2-40B4-BE49-F238E27FC236}">
                <a16:creationId xmlns:a16="http://schemas.microsoft.com/office/drawing/2014/main" id="{9A2A9805-62BE-4C31-8A35-16B53C254CAC}"/>
              </a:ext>
            </a:extLst>
          </p:cNvPr>
          <p:cNvSpPr>
            <a:spLocks noGrp="1"/>
          </p:cNvSpPr>
          <p:nvPr>
            <p:ph type="title" hasCustomPrompt="1"/>
            <p:custDataLst>
              <p:tags r:id="rId7"/>
            </p:custDataLst>
          </p:nvPr>
        </p:nvSpPr>
        <p:spPr>
          <a:xfrm>
            <a:off x="457200" y="0"/>
            <a:ext cx="7772400" cy="1005840"/>
          </a:xfrm>
        </p:spPr>
        <p:txBody>
          <a:bodyPr/>
          <a:lstStyle>
            <a:lvl1pPr>
              <a:defRPr/>
            </a:lvl1pPr>
          </a:lstStyle>
          <a:p>
            <a:r>
              <a:t>Click to Add a Title</a:t>
            </a:r>
          </a:p>
        </p:txBody>
      </p:sp>
      <p:sp>
        <p:nvSpPr>
          <p:cNvPr id="10" name="ConStatement"/>
          <p:cNvSpPr txBox="1"/>
          <p:nvPr userDrawn="1">
            <p:custDataLst>
              <p:tags r:id="rId8"/>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2" pos="5256">
          <p15:clr>
            <a:srgbClr val="5ACBF0"/>
          </p15:clr>
        </p15:guide>
        <p15:guide id="5" orient="horz" pos="1152">
          <p15:clr>
            <a:srgbClr val="5ACBF0"/>
          </p15:clr>
        </p15:guide>
        <p15:guide id="6" orient="horz" pos="720">
          <p15:clr>
            <a:srgbClr val="5ACBF0"/>
          </p15:clr>
        </p15:guide>
        <p15:guide id="8" pos="7536">
          <p15:clr>
            <a:srgbClr val="5ACBF0"/>
          </p15:clr>
        </p15:guide>
        <p15:guide id="9" pos="288">
          <p15:clr>
            <a:srgbClr val="5ACBF0"/>
          </p15:clr>
        </p15:guide>
        <p15:guide id="10" orient="horz" pos="38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ConStatement"/>
          <p:cNvSpPr txBox="1"/>
          <p:nvPr userDrawn="1">
            <p:custDataLst>
              <p:tags r:id="rId1"/>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4" orient="horz" pos="372">
          <p15:clr>
            <a:srgbClr val="5ACBF0"/>
          </p15:clr>
        </p15:guide>
        <p15:guide id="5" orient="horz" pos="3888">
          <p15:clr>
            <a:srgbClr val="5ACBF0"/>
          </p15:clr>
        </p15:guide>
        <p15:guide id="6" pos="288">
          <p15:clr>
            <a:srgbClr val="5ACBF0"/>
          </p15:clr>
        </p15:guide>
        <p15:guide id="7" pos="7392">
          <p15:clr>
            <a:srgbClr val="5ACBF0"/>
          </p15:clr>
        </p15:guide>
        <p15:guide id="8" orient="horz" pos="1152">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626D063-21E0-49F4-B710-4D6E39322D0C}"/>
              </a:ext>
            </a:extLst>
          </p:cNvPr>
          <p:cNvPicPr>
            <a:picLocks noChangeAspect="1"/>
          </p:cNvPicPr>
          <p:nvPr>
            <p:custDataLst>
              <p:tags r:id="rId1"/>
            </p:custDataLst>
          </p:nvPr>
        </p:nvPicPr>
        <p:blipFill>
          <a:blip r:embed="rId5"/>
          <a:stretch>
            <a:fillRect/>
          </a:stretch>
        </p:blipFill>
        <p:spPr>
          <a:xfrm>
            <a:off x="0" y="3909847"/>
            <a:ext cx="12192000" cy="2948153"/>
          </a:xfrm>
          <a:prstGeom prst="rect">
            <a:avLst/>
          </a:prstGeom>
        </p:spPr>
      </p:pic>
      <p:sp>
        <p:nvSpPr>
          <p:cNvPr id="8" name="TextBox 7"/>
          <p:cNvSpPr txBox="1"/>
          <p:nvPr>
            <p:custDataLst>
              <p:tags r:id="rId2"/>
            </p:custDataLst>
          </p:nvPr>
        </p:nvSpPr>
        <p:spPr>
          <a:xfrm>
            <a:off x="3333602" y="2619969"/>
            <a:ext cx="5524797" cy="923330"/>
          </a:xfrm>
          <a:prstGeom prst="rect">
            <a:avLst/>
          </a:prstGeom>
          <a:noFill/>
        </p:spPr>
        <p:txBody>
          <a:bodyPr wrap="square" rtlCol="0">
            <a:spAutoFit/>
          </a:bodyPr>
          <a:lstStyle/>
          <a:p>
            <a:pPr algn="ctr"/>
            <a:r>
              <a:rPr sz="5400" b="1">
                <a:solidFill>
                  <a:schemeClr val="accent1"/>
                </a:solidFill>
              </a:rPr>
              <a:t>Thank You</a:t>
            </a:r>
          </a:p>
        </p:txBody>
      </p:sp>
      <p:pic>
        <p:nvPicPr>
          <p:cNvPr id="7" name="Graphic 6">
            <a:extLst>
              <a:ext uri="{FF2B5EF4-FFF2-40B4-BE49-F238E27FC236}">
                <a16:creationId xmlns:a16="http://schemas.microsoft.com/office/drawing/2014/main" id="{C2D33080-5374-4E84-B80E-FC1FBCFD5A01}"/>
              </a:ext>
            </a:extLst>
          </p:cNvPr>
          <p:cNvPicPr>
            <a:picLocks noChangeAspect="1"/>
          </p:cNvPicPr>
          <p:nvPr userDrawn="1">
            <p:custDataLst>
              <p:tags r:id="rId3"/>
            </p:custDataLst>
          </p:nvPr>
        </p:nvPicPr>
        <p:blipFill>
          <a:blip r:embed="rId6">
            <a:extLst>
              <a:ext uri="{96DAC541-7B7A-43D3-8B79-37D633B846F1}">
                <asvg:svgBlip xmlns:asvg="http://schemas.microsoft.com/office/drawing/2016/SVG/main" r:embed="rId7"/>
              </a:ext>
            </a:extLst>
          </a:blip>
          <a:stretch>
            <a:fillRect/>
          </a:stretch>
        </p:blipFill>
        <p:spPr>
          <a:xfrm>
            <a:off x="9905927" y="453166"/>
            <a:ext cx="1829195" cy="584326"/>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End logo">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AC622576-BD66-44E6-9B27-C224C1C8FB56}"/>
              </a:ext>
            </a:extLst>
          </p:cNvPr>
          <p:cNvPicPr>
            <a:picLocks noChangeAspect="1"/>
          </p:cNvPicPr>
          <p:nvPr>
            <p:custDataLst>
              <p:tags r:id="rId1"/>
            </p:custDataLst>
          </p:nvPr>
        </p:nvPicPr>
        <p:blipFill>
          <a:blip r:embed="rId3">
            <a:extLst>
              <a:ext uri="{96DAC541-7B7A-43D3-8B79-37D633B846F1}">
                <asvg:svgBlip xmlns:asvg="http://schemas.microsoft.com/office/drawing/2016/SVG/main" r:embed="rId4"/>
              </a:ext>
            </a:extLst>
          </a:blip>
          <a:stretch>
            <a:fillRect/>
          </a:stretch>
        </p:blipFill>
        <p:spPr>
          <a:xfrm>
            <a:off x="4068674" y="2760785"/>
            <a:ext cx="4183610" cy="1336430"/>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obj">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68574"/>
            <a:ext cx="11582400" cy="1143000"/>
          </a:xfrm>
        </p:spPr>
        <p:txBody>
          <a:bodyPr/>
          <a:lstStyle>
            <a:lvl1pPr>
              <a:defRPr/>
            </a:lvl1pPr>
          </a:lstStyle>
          <a:p>
            <a:r>
              <a:rPr lang="en-US" dirty="0"/>
              <a:t>Click to Add a Title</a:t>
            </a:r>
          </a:p>
        </p:txBody>
      </p:sp>
      <p:sp>
        <p:nvSpPr>
          <p:cNvPr id="3" name="Content Placeholder 2"/>
          <p:cNvSpPr>
            <a:spLocks noGrp="1"/>
          </p:cNvSpPr>
          <p:nvPr>
            <p:ph idx="1"/>
          </p:nvPr>
        </p:nvSpPr>
        <p:spPr>
          <a:xfrm>
            <a:off x="609600" y="1414463"/>
            <a:ext cx="10972800" cy="4848225"/>
          </a:xfrm>
        </p:spPr>
        <p:txBody>
          <a:bodyPr vert="horz" lIns="91440" tIns="45720" rIns="91440" bIns="4572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p:cNvSpPr>
            <a:spLocks noGrp="1"/>
          </p:cNvSpPr>
          <p:nvPr>
            <p:ph type="ftr" sz="quarter" idx="10"/>
          </p:nvPr>
        </p:nvSpPr>
        <p:spPr/>
        <p:txBody>
          <a:bodyPr/>
          <a:lstStyle/>
          <a:p>
            <a:endParaRPr lang="en-US" dirty="0"/>
          </a:p>
        </p:txBody>
      </p:sp>
      <p:sp>
        <p:nvSpPr>
          <p:cNvPr id="5" name="TextBox 4"/>
          <p:cNvSpPr txBox="1"/>
          <p:nvPr/>
        </p:nvSpPr>
        <p:spPr>
          <a:xfrm>
            <a:off x="163812" y="6516189"/>
            <a:ext cx="3759200" cy="230832"/>
          </a:xfrm>
          <a:prstGeom prst="rect">
            <a:avLst/>
          </a:prstGeom>
          <a:noFill/>
        </p:spPr>
        <p:txBody>
          <a:bodyPr wrap="square" rtlCol="0">
            <a:spAutoFit/>
          </a:bodyPr>
          <a:lstStyle/>
          <a:p>
            <a:r>
              <a:rPr lang="en-US" sz="900" dirty="0">
                <a:solidFill>
                  <a:schemeClr val="tx1">
                    <a:lumMod val="50000"/>
                    <a:lumOff val="50000"/>
                  </a:schemeClr>
                </a:solidFill>
              </a:rPr>
              <a:t>© 2015 Synopsys, Inc. </a:t>
            </a:r>
          </a:p>
        </p:txBody>
      </p:sp>
      <p:sp>
        <p:nvSpPr>
          <p:cNvPr id="6" name="TextBox 5"/>
          <p:cNvSpPr txBox="1"/>
          <p:nvPr/>
        </p:nvSpPr>
        <p:spPr>
          <a:xfrm>
            <a:off x="1603145" y="6516189"/>
            <a:ext cx="85344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10" name="Picture 9"/>
          <p:cNvPicPr preferRelativeResize="0">
            <a:picLocks noChangeAspect="1"/>
          </p:cNvPicPr>
          <p:nvPr/>
        </p:nvPicPr>
        <p:blipFill rotWithShape="1">
          <a:blip r:embed="rId2" cstate="print">
            <a:extLst>
              <a:ext uri="{28A0092B-C50C-407E-A947-70E740481C1C}">
                <a14:useLocalDpi xmlns:a14="http://schemas.microsoft.com/office/drawing/2010/main" val="0"/>
              </a:ext>
            </a:extLst>
          </a:blip>
          <a:srcRect b="28024"/>
          <a:stretch/>
        </p:blipFill>
        <p:spPr>
          <a:xfrm>
            <a:off x="10738208" y="6545993"/>
            <a:ext cx="1175869" cy="203123"/>
          </a:xfrm>
          <a:prstGeom prst="rect">
            <a:avLst/>
          </a:prstGeom>
        </p:spPr>
      </p:pic>
    </p:spTree>
    <p:extLst>
      <p:ext uri="{BB962C8B-B14F-4D97-AF65-F5344CB8AC3E}">
        <p14:creationId xmlns:p14="http://schemas.microsoft.com/office/powerpoint/2010/main" val="3759054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woObj">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a Title</a:t>
            </a:r>
          </a:p>
        </p:txBody>
      </p:sp>
      <p:sp>
        <p:nvSpPr>
          <p:cNvPr id="3" name="Content Placeholder 2"/>
          <p:cNvSpPr>
            <a:spLocks noGrp="1"/>
          </p:cNvSpPr>
          <p:nvPr>
            <p:ph sz="half" idx="1"/>
          </p:nvPr>
        </p:nvSpPr>
        <p:spPr>
          <a:xfrm>
            <a:off x="609600" y="1414463"/>
            <a:ext cx="5384800" cy="4848225"/>
          </a:xfrm>
        </p:spPr>
        <p:txBody>
          <a:bodyPr vert="horz" lIns="91440" tIns="45720" rIns="91440" bIns="45720" rtlCol="0">
            <a:noAutofit/>
          </a:bodyPr>
          <a:lstStyle>
            <a:lvl1pPr>
              <a:defRPr lang="en-US" smtClean="0"/>
            </a:lvl1pPr>
            <a:lvl2pPr>
              <a:defRPr lang="en-US" smtClean="0"/>
            </a:lvl2pPr>
            <a:lvl3pPr>
              <a:defRPr lang="en-US" smtClean="0"/>
            </a:lvl3pPr>
            <a:lvl4pPr>
              <a:defRPr/>
            </a:lvl4pPr>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414463"/>
            <a:ext cx="5384800" cy="4848225"/>
          </a:xfrm>
        </p:spPr>
        <p:txBody>
          <a:bodyPr vert="horz" lIns="91440" tIns="45720" rIns="91440" bIns="45720" rtlCol="0">
            <a:noAutofit/>
          </a:bodyPr>
          <a:lstStyle>
            <a:lvl1pPr>
              <a:defRPr lang="en-US" smtClean="0"/>
            </a:lvl1pPr>
            <a:lvl2pPr>
              <a:defRPr lang="en-US" smtClean="0"/>
            </a:lvl2pPr>
            <a:lvl3pPr>
              <a:defRPr lang="en-US" smtClean="0"/>
            </a:lvl3pPr>
            <a:lvl4pPr>
              <a:defRPr/>
            </a:lvl4pPr>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0"/>
          </p:nvPr>
        </p:nvSpPr>
        <p:spPr/>
        <p:txBody>
          <a:bodyPr/>
          <a:lstStyle/>
          <a:p>
            <a:endParaRPr lang="en-US" dirty="0"/>
          </a:p>
        </p:txBody>
      </p:sp>
      <p:sp>
        <p:nvSpPr>
          <p:cNvPr id="6" name="TextBox 5"/>
          <p:cNvSpPr txBox="1"/>
          <p:nvPr/>
        </p:nvSpPr>
        <p:spPr>
          <a:xfrm>
            <a:off x="163812" y="6516189"/>
            <a:ext cx="3759200" cy="230832"/>
          </a:xfrm>
          <a:prstGeom prst="rect">
            <a:avLst/>
          </a:prstGeom>
          <a:noFill/>
        </p:spPr>
        <p:txBody>
          <a:bodyPr wrap="square" rtlCol="0">
            <a:spAutoFit/>
          </a:bodyPr>
          <a:lstStyle/>
          <a:p>
            <a:r>
              <a:rPr lang="en-US" sz="900" dirty="0">
                <a:solidFill>
                  <a:schemeClr val="tx1">
                    <a:lumMod val="50000"/>
                    <a:lumOff val="50000"/>
                  </a:schemeClr>
                </a:solidFill>
              </a:rPr>
              <a:t>© 2015 Synopsys, Inc. </a:t>
            </a:r>
          </a:p>
        </p:txBody>
      </p:sp>
      <p:sp>
        <p:nvSpPr>
          <p:cNvPr id="7" name="TextBox 6"/>
          <p:cNvSpPr txBox="1"/>
          <p:nvPr/>
        </p:nvSpPr>
        <p:spPr>
          <a:xfrm>
            <a:off x="1603145" y="6516189"/>
            <a:ext cx="85344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8" name="Picture 7"/>
          <p:cNvPicPr preferRelativeResize="0">
            <a:picLocks noChangeAspect="1"/>
          </p:cNvPicPr>
          <p:nvPr/>
        </p:nvPicPr>
        <p:blipFill rotWithShape="1">
          <a:blip r:embed="rId2" cstate="print">
            <a:extLst>
              <a:ext uri="{28A0092B-C50C-407E-A947-70E740481C1C}">
                <a14:useLocalDpi xmlns:a14="http://schemas.microsoft.com/office/drawing/2010/main" val="0"/>
              </a:ext>
            </a:extLst>
          </a:blip>
          <a:srcRect b="28024"/>
          <a:stretch/>
        </p:blipFill>
        <p:spPr>
          <a:xfrm>
            <a:off x="10738208" y="6545993"/>
            <a:ext cx="1175869" cy="203123"/>
          </a:xfrm>
          <a:prstGeom prst="rect">
            <a:avLst/>
          </a:prstGeom>
        </p:spPr>
      </p:pic>
    </p:spTree>
    <p:extLst>
      <p:ext uri="{BB962C8B-B14F-4D97-AF65-F5344CB8AC3E}">
        <p14:creationId xmlns:p14="http://schemas.microsoft.com/office/powerpoint/2010/main" val="1007673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Synopsys Title Slide">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4E8F61E-8F8D-404F-9D1D-7C47EA2E81A2}"/>
              </a:ext>
            </a:extLst>
          </p:cNvPr>
          <p:cNvPicPr>
            <a:picLocks noChangeAspect="1"/>
          </p:cNvPicPr>
          <p:nvPr>
            <p:custDataLst>
              <p:tags r:id="rId1"/>
            </p:custDataLst>
          </p:nvPr>
        </p:nvPicPr>
        <p:blipFill>
          <a:blip r:embed="rId8"/>
          <a:stretch>
            <a:fillRect/>
          </a:stretch>
        </p:blipFill>
        <p:spPr>
          <a:xfrm>
            <a:off x="0" y="3909847"/>
            <a:ext cx="12192000" cy="2948153"/>
          </a:xfrm>
          <a:prstGeom prst="rect">
            <a:avLst/>
          </a:prstGeom>
        </p:spPr>
      </p:pic>
      <p:sp>
        <p:nvSpPr>
          <p:cNvPr id="8" name="Text Placeholder 15"/>
          <p:cNvSpPr>
            <a:spLocks noGrp="1"/>
          </p:cNvSpPr>
          <p:nvPr>
            <p:ph type="body" sz="quarter" idx="10" hasCustomPrompt="1"/>
            <p:custDataLst>
              <p:tags r:id="rId2"/>
            </p:custDataLst>
          </p:nvPr>
        </p:nvSpPr>
        <p:spPr>
          <a:xfrm>
            <a:off x="456698" y="3981717"/>
            <a:ext cx="6333569" cy="731520"/>
          </a:xfrm>
        </p:spPr>
        <p:txBody>
          <a:bodyPr anchor="b">
            <a:normAutofit/>
          </a:bodyPr>
          <a:lstStyle>
            <a:lvl1pPr marL="0" indent="0" algn="l">
              <a:buNone/>
              <a:defRPr sz="2400" baseline="0">
                <a:solidFill>
                  <a:schemeClr val="tx1"/>
                </a:solidFill>
                <a:effectLst/>
              </a:defRPr>
            </a:lvl1pPr>
            <a:lvl2pPr marL="0" indent="0" algn="ctr">
              <a:buNone/>
              <a:defRPr>
                <a:solidFill>
                  <a:schemeClr val="tx1">
                    <a:lumMod val="65000"/>
                    <a:lumOff val="35000"/>
                  </a:schemeClr>
                </a:solidFill>
              </a:defRPr>
            </a:lvl2pPr>
            <a:lvl3pPr algn="ctr">
              <a:defRPr>
                <a:solidFill>
                  <a:schemeClr val="tx1">
                    <a:lumMod val="65000"/>
                    <a:lumOff val="35000"/>
                  </a:schemeClr>
                </a:solidFill>
              </a:defRPr>
            </a:lvl3pPr>
            <a:lvl4pPr algn="ctr">
              <a:defRPr>
                <a:solidFill>
                  <a:schemeClr val="tx1">
                    <a:lumMod val="65000"/>
                    <a:lumOff val="35000"/>
                  </a:schemeClr>
                </a:solidFill>
              </a:defRPr>
            </a:lvl4pPr>
            <a:lvl5pPr algn="ctr">
              <a:defRPr>
                <a:solidFill>
                  <a:schemeClr val="tx1">
                    <a:lumMod val="65000"/>
                    <a:lumOff val="35000"/>
                  </a:schemeClr>
                </a:solidFill>
              </a:defRPr>
            </a:lvl5pPr>
          </a:lstStyle>
          <a:p>
            <a:pPr lvl="0"/>
            <a:r>
              <a:rPr dirty="0"/>
              <a:t>Click to </a:t>
            </a:r>
            <a:r>
              <a:rPr lang="en-US" dirty="0"/>
              <a:t>A</a:t>
            </a:r>
            <a:r>
              <a:rPr dirty="0"/>
              <a:t>dd Name and Title</a:t>
            </a:r>
          </a:p>
        </p:txBody>
      </p:sp>
      <p:sp>
        <p:nvSpPr>
          <p:cNvPr id="9" name="Text Placeholder 18"/>
          <p:cNvSpPr>
            <a:spLocks noGrp="1"/>
          </p:cNvSpPr>
          <p:nvPr>
            <p:ph type="body" sz="quarter" idx="11" hasCustomPrompt="1"/>
            <p:custDataLst>
              <p:tags r:id="rId3"/>
            </p:custDataLst>
          </p:nvPr>
        </p:nvSpPr>
        <p:spPr>
          <a:xfrm>
            <a:off x="456555" y="4724812"/>
            <a:ext cx="6333569" cy="396815"/>
          </a:xfrm>
        </p:spPr>
        <p:txBody>
          <a:bodyPr anchor="b">
            <a:normAutofit/>
          </a:bodyPr>
          <a:lstStyle>
            <a:lvl1pPr algn="l">
              <a:buNone/>
              <a:defRPr sz="2000">
                <a:solidFill>
                  <a:schemeClr val="tx1"/>
                </a:solidFill>
                <a:effectLst/>
              </a:defRPr>
            </a:lvl1pPr>
          </a:lstStyle>
          <a:p>
            <a:pPr lvl="0"/>
            <a:r>
              <a:rPr dirty="0"/>
              <a:t>Click to</a:t>
            </a:r>
            <a:r>
              <a:rPr lang="en-US" dirty="0"/>
              <a:t> Add a </a:t>
            </a:r>
            <a:r>
              <a:rPr dirty="0"/>
              <a:t>Date</a:t>
            </a:r>
          </a:p>
        </p:txBody>
      </p:sp>
      <p:sp>
        <p:nvSpPr>
          <p:cNvPr id="21" name="Subtitle 2"/>
          <p:cNvSpPr>
            <a:spLocks noGrp="1"/>
          </p:cNvSpPr>
          <p:nvPr>
            <p:ph type="subTitle" idx="1" hasCustomPrompt="1"/>
            <p:custDataLst>
              <p:tags r:id="rId4"/>
            </p:custDataLst>
          </p:nvPr>
        </p:nvSpPr>
        <p:spPr>
          <a:xfrm>
            <a:off x="456556" y="2982484"/>
            <a:ext cx="11278565" cy="990600"/>
          </a:xfrm>
        </p:spPr>
        <p:txBody>
          <a:bodyPr>
            <a:normAutofit/>
          </a:bodyPr>
          <a:lstStyle>
            <a:lvl1pPr marL="0" indent="0" algn="l">
              <a:buNone/>
              <a:defRPr sz="2800" b="0">
                <a:solidFill>
                  <a:schemeClr val="tx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dirty="0"/>
              <a:t>Click to </a:t>
            </a:r>
            <a:r>
              <a:rPr lang="en-US" dirty="0"/>
              <a:t>a</a:t>
            </a:r>
            <a:r>
              <a:rPr dirty="0"/>
              <a:t>dd a </a:t>
            </a:r>
            <a:r>
              <a:rPr lang="en-US" dirty="0"/>
              <a:t>s</a:t>
            </a:r>
            <a:r>
              <a:rPr dirty="0"/>
              <a:t>ubtitle</a:t>
            </a:r>
          </a:p>
        </p:txBody>
      </p:sp>
      <p:sp>
        <p:nvSpPr>
          <p:cNvPr id="22" name="Title 1"/>
          <p:cNvSpPr>
            <a:spLocks noGrp="1"/>
          </p:cNvSpPr>
          <p:nvPr>
            <p:ph type="ctrTitle" hasCustomPrompt="1"/>
            <p:custDataLst>
              <p:tags r:id="rId5"/>
            </p:custDataLst>
          </p:nvPr>
        </p:nvSpPr>
        <p:spPr>
          <a:xfrm>
            <a:off x="456555" y="1147394"/>
            <a:ext cx="11278567" cy="1828800"/>
          </a:xfrm>
        </p:spPr>
        <p:txBody>
          <a:bodyPr anchor="b">
            <a:normAutofit/>
          </a:bodyPr>
          <a:lstStyle>
            <a:lvl1pPr algn="l">
              <a:defRPr sz="3600">
                <a:solidFill>
                  <a:schemeClr val="accent1"/>
                </a:solidFill>
                <a:effectLst/>
              </a:defRPr>
            </a:lvl1pPr>
          </a:lstStyle>
          <a:p>
            <a:r>
              <a:t>Click to Add a Title</a:t>
            </a:r>
          </a:p>
        </p:txBody>
      </p:sp>
      <p:pic>
        <p:nvPicPr>
          <p:cNvPr id="10" name="Graphic 9">
            <a:extLst>
              <a:ext uri="{FF2B5EF4-FFF2-40B4-BE49-F238E27FC236}">
                <a16:creationId xmlns:a16="http://schemas.microsoft.com/office/drawing/2014/main" id="{9889C713-0D9F-4617-8B3E-E5631E10483A}"/>
              </a:ext>
            </a:extLst>
          </p:cNvPr>
          <p:cNvPicPr>
            <a:picLocks noChangeAspect="1"/>
          </p:cNvPicPr>
          <p:nvPr>
            <p:custDataLst>
              <p:tags r:id="rId6"/>
            </p:custDataLst>
          </p:nvPr>
        </p:nvPicPr>
        <p:blipFill>
          <a:blip r:embed="rId9">
            <a:extLst>
              <a:ext uri="{96DAC541-7B7A-43D3-8B79-37D633B846F1}">
                <asvg:svgBlip xmlns:asvg="http://schemas.microsoft.com/office/drawing/2016/SVG/main" r:embed="rId10"/>
              </a:ext>
            </a:extLst>
          </a:blip>
          <a:stretch>
            <a:fillRect/>
          </a:stretch>
        </p:blipFill>
        <p:spPr>
          <a:xfrm>
            <a:off x="9905927" y="453166"/>
            <a:ext cx="1829195" cy="584326"/>
          </a:xfrm>
          <a:prstGeom prst="rect">
            <a:avLst/>
          </a:prstGeom>
        </p:spPr>
      </p:pic>
    </p:spTree>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B58714D-2663-4B45-8812-F81E64B5B065}"/>
              </a:ext>
            </a:extLst>
          </p:cNvPr>
          <p:cNvSpPr/>
          <p:nvPr>
            <p:custDataLst>
              <p:tags r:id="rId1"/>
            </p:custDataLst>
          </p:nvPr>
        </p:nvSpPr>
        <p:spPr>
          <a:xfrm>
            <a:off x="0" y="921262"/>
            <a:ext cx="12192000" cy="1368459"/>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hasCustomPrompt="1"/>
            <p:custDataLst>
              <p:tags r:id="rId2"/>
            </p:custDataLst>
          </p:nvPr>
        </p:nvSpPr>
        <p:spPr>
          <a:xfrm>
            <a:off x="456876" y="921262"/>
            <a:ext cx="10319341" cy="1368459"/>
          </a:xfrm>
        </p:spPr>
        <p:txBody>
          <a:bodyPr anchor="ctr">
            <a:normAutofit/>
          </a:bodyPr>
          <a:lstStyle>
            <a:lvl1pPr>
              <a:defRPr sz="3600">
                <a:solidFill>
                  <a:schemeClr val="accent1"/>
                </a:solidFill>
              </a:defRPr>
            </a:lvl1pPr>
          </a:lstStyle>
          <a:p>
            <a:r>
              <a:rPr dirty="0"/>
              <a:t>Click to add Agenda</a:t>
            </a:r>
            <a:r>
              <a:rPr lang="en-US" dirty="0"/>
              <a:t> Title</a:t>
            </a:r>
            <a:endParaRPr dirty="0"/>
          </a:p>
        </p:txBody>
      </p:sp>
      <p:sp>
        <p:nvSpPr>
          <p:cNvPr id="7" name="Text Placeholder 6"/>
          <p:cNvSpPr>
            <a:spLocks noGrp="1"/>
          </p:cNvSpPr>
          <p:nvPr>
            <p:ph type="body" sz="quarter" idx="10" hasCustomPrompt="1"/>
            <p:custDataLst>
              <p:tags r:id="rId3"/>
            </p:custDataLst>
          </p:nvPr>
        </p:nvSpPr>
        <p:spPr>
          <a:xfrm>
            <a:off x="456876" y="2409824"/>
            <a:ext cx="11278244" cy="3990976"/>
          </a:xfrm>
        </p:spPr>
        <p:txBody>
          <a:bodyPr>
            <a:normAutofit/>
          </a:bodyPr>
          <a:lstStyle>
            <a:lvl1pPr marL="228600" indent="-228600">
              <a:spcBef>
                <a:spcPts val="600"/>
              </a:spcBef>
              <a:spcAft>
                <a:spcPts val="0"/>
              </a:spcAft>
              <a:buClr>
                <a:schemeClr val="tx1"/>
              </a:buClr>
              <a:buFont typeface="Arial" panose="020B0604020202020204" pitchFamily="34" charset="0"/>
              <a:buChar char="•"/>
              <a:defRPr sz="2800" baseline="0">
                <a:solidFill>
                  <a:schemeClr val="tx1"/>
                </a:solidFill>
              </a:defRPr>
            </a:lvl1pPr>
            <a:lvl2pPr marL="512064" indent="-219456">
              <a:buClr>
                <a:schemeClr val="tx1"/>
              </a:buClr>
              <a:buFont typeface="Arial" panose="020B0604020202020204" pitchFamily="34" charset="0"/>
              <a:buChar char="•"/>
              <a:defRPr sz="2400">
                <a:solidFill>
                  <a:schemeClr val="tx1"/>
                </a:solidFill>
              </a:defRPr>
            </a:lvl2pPr>
            <a:lvl3pPr marL="804672" indent="-228600">
              <a:buClr>
                <a:schemeClr val="tx1"/>
              </a:buClr>
              <a:buFont typeface="Arial" panose="020B0604020202020204" pitchFamily="34" charset="0"/>
              <a:buChar char="•"/>
              <a:defRPr sz="2000">
                <a:solidFill>
                  <a:schemeClr val="tx1"/>
                </a:solidFill>
              </a:defRPr>
            </a:lvl3pPr>
            <a:lvl4pPr marL="1088136" indent="-219456">
              <a:buClr>
                <a:schemeClr val="tx1"/>
              </a:buClr>
              <a:buFont typeface="Arial" panose="020B0604020202020204" pitchFamily="34" charset="0"/>
              <a:buChar char="•"/>
              <a:defRPr sz="1800">
                <a:solidFill>
                  <a:schemeClr val="tx1"/>
                </a:solidFill>
              </a:defRPr>
            </a:lvl4pPr>
            <a:lvl5pPr marL="1088136" indent="-219456">
              <a:buClr>
                <a:schemeClr val="tx1"/>
              </a:buClr>
              <a:buFont typeface="Arial" panose="020B0604020202020204" pitchFamily="34" charset="0"/>
              <a:buChar char="•"/>
              <a:defRPr sz="1800">
                <a:solidFill>
                  <a:schemeClr val="tx1"/>
                </a:solidFill>
              </a:defRPr>
            </a:lvl5pPr>
            <a:lvl6pPr marL="1088136" indent="-219456">
              <a:buClr>
                <a:schemeClr val="tx1"/>
              </a:buClr>
              <a:buFont typeface="Arial" panose="020B0604020202020204" pitchFamily="34" charset="0"/>
              <a:buChar char="•"/>
              <a:defRPr sz="1800"/>
            </a:lvl6pPr>
            <a:lvl7pPr marL="1088136" indent="-219456">
              <a:buClr>
                <a:schemeClr val="tx1"/>
              </a:buClr>
              <a:buFont typeface="Arial" panose="020B0604020202020204" pitchFamily="34" charset="0"/>
              <a:buChar char="•"/>
              <a:defRPr sz="1800"/>
            </a:lvl7pPr>
            <a:lvl8pPr marL="1088136" indent="-219456">
              <a:buClr>
                <a:schemeClr val="tx1"/>
              </a:buClr>
              <a:buFont typeface="Arial" panose="020B0604020202020204" pitchFamily="34" charset="0"/>
              <a:buChar char="•"/>
              <a:defRPr sz="1800"/>
            </a:lvl8pPr>
            <a:lvl9pPr marL="1088136" indent="-219456">
              <a:buClr>
                <a:schemeClr val="tx1"/>
              </a:buClr>
              <a:buFont typeface="Arial" panose="020B0604020202020204" pitchFamily="34" charset="0"/>
              <a:buChar char="•"/>
              <a:defRPr sz="1800"/>
            </a:lvl9pPr>
          </a:lstStyle>
          <a:p>
            <a:pPr lvl="0"/>
            <a:r>
              <a:rPr dirty="0"/>
              <a:t>Agenda item</a:t>
            </a:r>
          </a:p>
          <a:p>
            <a:pPr lvl="1"/>
            <a:r>
              <a:rPr dirty="0"/>
              <a:t>Second level</a:t>
            </a:r>
          </a:p>
          <a:p>
            <a:pPr lvl="2"/>
            <a:r>
              <a:rPr dirty="0"/>
              <a:t>Third level</a:t>
            </a:r>
          </a:p>
          <a:p>
            <a:pPr lvl="3"/>
            <a:r>
              <a:rPr dirty="0"/>
              <a:t>Fourth level</a:t>
            </a:r>
          </a:p>
          <a:p>
            <a:pPr lvl="4"/>
            <a:r>
              <a:rPr dirty="0"/>
              <a:t>Fifth level</a:t>
            </a:r>
          </a:p>
          <a:p>
            <a:pPr lvl="5"/>
            <a:r>
              <a:rPr dirty="0"/>
              <a:t>Six</a:t>
            </a:r>
          </a:p>
          <a:p>
            <a:pPr lvl="6"/>
            <a:r>
              <a:rPr dirty="0"/>
              <a:t>Seven</a:t>
            </a:r>
          </a:p>
          <a:p>
            <a:pPr lvl="7"/>
            <a:r>
              <a:rPr dirty="0"/>
              <a:t>Eight</a:t>
            </a:r>
          </a:p>
          <a:p>
            <a:pPr lvl="8"/>
            <a:r>
              <a:rPr lang="en-US" dirty="0"/>
              <a:t>N</a:t>
            </a:r>
            <a:r>
              <a:rPr dirty="0"/>
              <a:t>ine</a:t>
            </a:r>
          </a:p>
        </p:txBody>
      </p:sp>
      <p:pic>
        <p:nvPicPr>
          <p:cNvPr id="8" name="Picture 7">
            <a:extLst>
              <a:ext uri="{FF2B5EF4-FFF2-40B4-BE49-F238E27FC236}">
                <a16:creationId xmlns:a16="http://schemas.microsoft.com/office/drawing/2014/main" id="{A4B705BD-3A2D-4144-B3FF-F24403F80C12}"/>
              </a:ext>
            </a:extLst>
          </p:cNvPr>
          <p:cNvPicPr>
            <a:picLocks noChangeAspect="1"/>
          </p:cNvPicPr>
          <p:nvPr>
            <p:custDataLst>
              <p:tags r:id="rId4"/>
            </p:custDataLst>
          </p:nvPr>
        </p:nvPicPr>
        <p:blipFill>
          <a:blip r:embed="rId7"/>
          <a:stretch>
            <a:fillRect/>
          </a:stretch>
        </p:blipFill>
        <p:spPr>
          <a:xfrm>
            <a:off x="10829622" y="921262"/>
            <a:ext cx="1362376" cy="1368459"/>
          </a:xfrm>
          <a:prstGeom prst="rect">
            <a:avLst/>
          </a:prstGeom>
        </p:spPr>
      </p:pic>
      <p:sp>
        <p:nvSpPr>
          <p:cNvPr id="6" name="ConStatement"/>
          <p:cNvSpPr txBox="1"/>
          <p:nvPr userDrawn="1">
            <p:custDataLst>
              <p:tags r:id="rId5"/>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1" orient="horz" pos="1512">
          <p15:clr>
            <a:srgbClr val="5ACBF0"/>
          </p15:clr>
        </p15:guide>
        <p15:guide id="2" pos="288">
          <p15:clr>
            <a:srgbClr val="5ACBF0"/>
          </p15:clr>
        </p15:guide>
        <p15:guide id="3" pos="7392">
          <p15:clr>
            <a:srgbClr val="5ACBF0"/>
          </p15:clr>
        </p15:guide>
        <p15:guide id="4" orient="horz" pos="38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1D60E6F-7C19-4120-8794-819C5E8622E8}"/>
              </a:ext>
            </a:extLst>
          </p:cNvPr>
          <p:cNvSpPr/>
          <p:nvPr>
            <p:custDataLst>
              <p:tags r:id="rId1"/>
            </p:custDataLst>
          </p:nvPr>
        </p:nvSpPr>
        <p:spPr>
          <a:xfrm>
            <a:off x="0" y="921262"/>
            <a:ext cx="12192000" cy="320040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pic>
        <p:nvPicPr>
          <p:cNvPr id="9" name="Picture 8">
            <a:extLst>
              <a:ext uri="{FF2B5EF4-FFF2-40B4-BE49-F238E27FC236}">
                <a16:creationId xmlns:a16="http://schemas.microsoft.com/office/drawing/2014/main" id="{F3389F0F-5D68-4BA4-BF3C-ED1CEFFE4174}"/>
              </a:ext>
            </a:extLst>
          </p:cNvPr>
          <p:cNvPicPr>
            <a:picLocks noChangeAspect="1"/>
          </p:cNvPicPr>
          <p:nvPr>
            <p:custDataLst>
              <p:tags r:id="rId2"/>
            </p:custDataLst>
          </p:nvPr>
        </p:nvPicPr>
        <p:blipFill>
          <a:blip r:embed="rId7"/>
          <a:stretch>
            <a:fillRect/>
          </a:stretch>
        </p:blipFill>
        <p:spPr>
          <a:xfrm>
            <a:off x="10856088" y="921262"/>
            <a:ext cx="1339461" cy="3200400"/>
          </a:xfrm>
          <a:prstGeom prst="rect">
            <a:avLst/>
          </a:prstGeom>
        </p:spPr>
      </p:pic>
      <p:sp>
        <p:nvSpPr>
          <p:cNvPr id="2" name="Title 1"/>
          <p:cNvSpPr>
            <a:spLocks noGrp="1"/>
          </p:cNvSpPr>
          <p:nvPr>
            <p:ph type="title" hasCustomPrompt="1"/>
            <p:custDataLst>
              <p:tags r:id="rId3"/>
            </p:custDataLst>
          </p:nvPr>
        </p:nvSpPr>
        <p:spPr>
          <a:xfrm>
            <a:off x="456877" y="1617298"/>
            <a:ext cx="10319339" cy="1001323"/>
          </a:xfrm>
        </p:spPr>
        <p:txBody>
          <a:bodyPr anchor="b">
            <a:normAutofit/>
          </a:bodyPr>
          <a:lstStyle>
            <a:lvl1pPr>
              <a:defRPr sz="3600">
                <a:solidFill>
                  <a:schemeClr val="accent1"/>
                </a:solidFill>
              </a:defRPr>
            </a:lvl1pPr>
          </a:lstStyle>
          <a:p>
            <a:r>
              <a:t>Click to add Section Header</a:t>
            </a:r>
          </a:p>
        </p:txBody>
      </p:sp>
      <p:sp>
        <p:nvSpPr>
          <p:cNvPr id="3" name="Text Placeholder 2"/>
          <p:cNvSpPr>
            <a:spLocks noGrp="1"/>
          </p:cNvSpPr>
          <p:nvPr>
            <p:ph type="body" idx="1" hasCustomPrompt="1"/>
            <p:custDataLst>
              <p:tags r:id="rId4"/>
            </p:custDataLst>
          </p:nvPr>
        </p:nvSpPr>
        <p:spPr>
          <a:xfrm>
            <a:off x="456877" y="2618620"/>
            <a:ext cx="10319339" cy="1202753"/>
          </a:xfrm>
        </p:spPr>
        <p:txBody>
          <a:bodyPr>
            <a:normAutofit/>
          </a:bodyPr>
          <a:lstStyle>
            <a:lvl1pPr marL="0" indent="0">
              <a:spcBef>
                <a:spcPts val="600"/>
              </a:spcBef>
              <a:buNone/>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dirty="0"/>
              <a:t>Click to </a:t>
            </a:r>
            <a:r>
              <a:rPr lang="en-US" dirty="0"/>
              <a:t>a</a:t>
            </a:r>
            <a:r>
              <a:rPr dirty="0"/>
              <a:t>dd a </a:t>
            </a:r>
            <a:r>
              <a:rPr lang="en-US" dirty="0"/>
              <a:t>s</a:t>
            </a:r>
            <a:r>
              <a:rPr dirty="0"/>
              <a:t>ubtitle</a:t>
            </a:r>
          </a:p>
        </p:txBody>
      </p:sp>
      <p:sp>
        <p:nvSpPr>
          <p:cNvPr id="6" name="ConStatement"/>
          <p:cNvSpPr txBox="1"/>
          <p:nvPr>
            <p:custDataLst>
              <p:tags r:id="rId5"/>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sz="80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70CAF9-E820-418F-A14D-F56F01578AF6}"/>
              </a:ext>
            </a:extLst>
          </p:cNvPr>
          <p:cNvSpPr>
            <a:spLocks noGrp="1"/>
          </p:cNvSpPr>
          <p:nvPr>
            <p:ph type="title" hasCustomPrompt="1"/>
            <p:custDataLst>
              <p:tags r:id="rId1"/>
            </p:custDataLst>
          </p:nvPr>
        </p:nvSpPr>
        <p:spPr>
          <a:xfrm>
            <a:off x="457200" y="-1"/>
            <a:ext cx="11277922" cy="1005840"/>
          </a:xfrm>
        </p:spPr>
        <p:txBody>
          <a:bodyPr/>
          <a:lstStyle>
            <a:lvl1pPr>
              <a:defRPr/>
            </a:lvl1pPr>
          </a:lstStyle>
          <a:p>
            <a:r>
              <a:t>Click to Add a Title</a:t>
            </a:r>
          </a:p>
        </p:txBody>
      </p:sp>
      <p:sp>
        <p:nvSpPr>
          <p:cNvPr id="4" name="ConStatement"/>
          <p:cNvSpPr txBox="1"/>
          <p:nvPr userDrawn="1">
            <p:custDataLst>
              <p:tags r:id="rId2"/>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3888">
          <p15:clr>
            <a:srgbClr val="5ACBF0"/>
          </p15:clr>
        </p15:guide>
        <p15:guide id="4" orient="horz" pos="720">
          <p15:clr>
            <a:srgbClr val="5ACBF0"/>
          </p15:clr>
        </p15:guide>
        <p15:guide id="5" orient="horz" pos="115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4D4B6-6919-4B05-9865-A84FDCB3F1A6}"/>
              </a:ext>
            </a:extLst>
          </p:cNvPr>
          <p:cNvSpPr>
            <a:spLocks noGrp="1"/>
          </p:cNvSpPr>
          <p:nvPr>
            <p:ph type="title" hasCustomPrompt="1"/>
            <p:custDataLst>
              <p:tags r:id="rId1"/>
            </p:custDataLst>
          </p:nvPr>
        </p:nvSpPr>
        <p:spPr/>
        <p:txBody>
          <a:bodyPr/>
          <a:lstStyle>
            <a:lvl1pPr>
              <a:defRPr/>
            </a:lvl1pPr>
          </a:lstStyle>
          <a:p>
            <a:r>
              <a:t>Click to Add a Title</a:t>
            </a:r>
          </a:p>
        </p:txBody>
      </p:sp>
      <p:sp>
        <p:nvSpPr>
          <p:cNvPr id="3" name="Text Placeholder 6">
            <a:extLst>
              <a:ext uri="{FF2B5EF4-FFF2-40B4-BE49-F238E27FC236}">
                <a16:creationId xmlns:a16="http://schemas.microsoft.com/office/drawing/2014/main" id="{9C032D36-66AB-4AEF-A795-4ED1CE7E776A}"/>
              </a:ext>
            </a:extLst>
          </p:cNvPr>
          <p:cNvSpPr>
            <a:spLocks noGrp="1"/>
          </p:cNvSpPr>
          <p:nvPr>
            <p:ph type="body" sz="quarter" idx="12" hasCustomPrompt="1"/>
            <p:custDataLst>
              <p:tags r:id="rId2"/>
            </p:custDataLst>
          </p:nvPr>
        </p:nvSpPr>
        <p:spPr>
          <a:xfrm>
            <a:off x="456555" y="1005839"/>
            <a:ext cx="11278244" cy="365760"/>
          </a:xfrm>
        </p:spPr>
        <p:txBody>
          <a:bodyPr>
            <a:noAutofit/>
          </a:bodyPr>
          <a:lstStyle>
            <a:lvl1pPr marL="0" indent="0">
              <a:spcBef>
                <a:spcPts val="0"/>
              </a:spcBef>
              <a:buFont typeface="Arial" panose="020B0604020202020204" pitchFamily="34" charset="0"/>
              <a:buNone/>
              <a:defRPr sz="2200" i="0">
                <a:solidFill>
                  <a:schemeClr val="tx1"/>
                </a:solidFill>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rPr dirty="0"/>
              <a:t>Click to </a:t>
            </a:r>
            <a:r>
              <a:rPr lang="en-US" dirty="0"/>
              <a:t>a</a:t>
            </a:r>
            <a:r>
              <a:rPr dirty="0"/>
              <a:t>dd a </a:t>
            </a:r>
            <a:r>
              <a:rPr lang="en-US" dirty="0"/>
              <a:t>s</a:t>
            </a:r>
            <a:r>
              <a:rPr dirty="0"/>
              <a:t>ubtitle</a:t>
            </a:r>
          </a:p>
        </p:txBody>
      </p:sp>
      <p:sp>
        <p:nvSpPr>
          <p:cNvPr id="4" name="ConStatement"/>
          <p:cNvSpPr txBox="1"/>
          <p:nvPr userDrawn="1">
            <p:custDataLst>
              <p:tags r:id="rId3"/>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extLst>
      <p:ext uri="{BB962C8B-B14F-4D97-AF65-F5344CB8AC3E}">
        <p14:creationId xmlns:p14="http://schemas.microsoft.com/office/powerpoint/2010/main" val="3041685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custDataLst>
              <p:tags r:id="rId1"/>
            </p:custDataLst>
          </p:nvPr>
        </p:nvSpPr>
        <p:spPr>
          <a:xfrm>
            <a:off x="456555" y="1554480"/>
            <a:ext cx="11278244" cy="4846320"/>
          </a:xfrm>
        </p:spPr>
        <p:txBody>
          <a:bodyPr vert="horz" lIns="91440" tIns="45720" rIns="91440" bIns="45720" rtlCol="0">
            <a:noAutofit/>
          </a:bodyPr>
          <a:lstStyle>
            <a:lvl1pPr>
              <a:defRPr baseline="0"/>
            </a:lvl1pPr>
            <a:lvl2pPr>
              <a:defRPr/>
            </a:lvl2pPr>
            <a:lvl3pPr>
              <a:defRPr/>
            </a:lvl3pPr>
            <a:lvl4pPr>
              <a:defRPr/>
            </a:lvl4pPr>
            <a:lvl5pPr>
              <a:defRPr/>
            </a:lvl5pPr>
            <a:lvl6pPr>
              <a:defRPr/>
            </a:lvl6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4" name="Text Placeholder 6"/>
          <p:cNvSpPr>
            <a:spLocks noGrp="1"/>
          </p:cNvSpPr>
          <p:nvPr>
            <p:ph type="body" sz="quarter" idx="12" hasCustomPrompt="1"/>
            <p:custDataLst>
              <p:tags r:id="rId2"/>
            </p:custDataLst>
          </p:nvPr>
        </p:nvSpPr>
        <p:spPr>
          <a:xfrm>
            <a:off x="456555" y="1005839"/>
            <a:ext cx="11278244" cy="365760"/>
          </a:xfrm>
        </p:spPr>
        <p:txBody>
          <a:bodyPr>
            <a:noAutofit/>
          </a:bodyPr>
          <a:lstStyle>
            <a:lvl1pPr marL="0" indent="0">
              <a:spcBef>
                <a:spcPts val="0"/>
              </a:spcBef>
              <a:buFont typeface="Arial" panose="020B0604020202020204" pitchFamily="34" charset="0"/>
              <a:buNone/>
              <a:defRPr sz="2200" i="0">
                <a:solidFill>
                  <a:schemeClr val="tx1"/>
                </a:solidFill>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rPr dirty="0"/>
              <a:t>Click to </a:t>
            </a:r>
            <a:r>
              <a:rPr lang="en-US" dirty="0"/>
              <a:t>a</a:t>
            </a:r>
            <a:r>
              <a:rPr dirty="0"/>
              <a:t>dd a </a:t>
            </a:r>
            <a:r>
              <a:rPr lang="en-US" dirty="0"/>
              <a:t>s</a:t>
            </a:r>
            <a:r>
              <a:rPr dirty="0"/>
              <a:t>ubtitle</a:t>
            </a:r>
            <a:r>
              <a:rPr lang="en-US" dirty="0"/>
              <a:t> </a:t>
            </a:r>
            <a:endParaRPr dirty="0"/>
          </a:p>
        </p:txBody>
      </p:sp>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3"/>
            </p:custDataLst>
          </p:nvPr>
        </p:nvSpPr>
        <p:spPr/>
        <p:txBody>
          <a:bodyPr/>
          <a:lstStyle>
            <a:lvl1pPr>
              <a:defRPr/>
            </a:lvl1pPr>
          </a:lstStyle>
          <a:p>
            <a:r>
              <a:t>Click to Add a Title</a:t>
            </a:r>
          </a:p>
        </p:txBody>
      </p:sp>
      <p:sp>
        <p:nvSpPr>
          <p:cNvPr id="6" name="ConStatement"/>
          <p:cNvSpPr txBox="1"/>
          <p:nvPr userDrawn="1">
            <p:custDataLst>
              <p:tags r:id="rId4"/>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1152">
          <p15:clr>
            <a:srgbClr val="5ACBF0"/>
          </p15:clr>
        </p15:guide>
        <p15:guide id="4" orient="horz" pos="3888">
          <p15:clr>
            <a:srgbClr val="5ACBF0"/>
          </p15:clr>
        </p15:guide>
        <p15:guide id="5" orient="horz" pos="72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custDataLst>
              <p:tags r:id="rId1"/>
            </p:custDataLst>
          </p:nvPr>
        </p:nvSpPr>
        <p:spPr>
          <a:xfrm>
            <a:off x="456555" y="1554480"/>
            <a:ext cx="11278244" cy="4846320"/>
          </a:xfrm>
        </p:spPr>
        <p:txBody>
          <a:bodyPr vert="horz" lIns="91440" tIns="45720" rIns="91440" bIns="45720" rtlCol="0">
            <a:noAutofit/>
          </a:bodyPr>
          <a:lstStyle>
            <a:lvl1pPr>
              <a:defRPr baseline="0"/>
            </a:lvl1pPr>
            <a:lvl2pPr>
              <a:defRPr/>
            </a:lvl2pPr>
            <a:lvl3pPr>
              <a:defRPr/>
            </a:lvl3pPr>
            <a:lvl4pPr>
              <a:defRPr/>
            </a:lvl4pPr>
            <a:lvl5pPr>
              <a:defRPr/>
            </a:lvl5pPr>
            <a:lvl6pPr>
              <a:defRPr/>
            </a:lvl6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2"/>
            </p:custDataLst>
          </p:nvPr>
        </p:nvSpPr>
        <p:spPr/>
        <p:txBody>
          <a:bodyPr/>
          <a:lstStyle>
            <a:lvl1pPr>
              <a:defRPr/>
            </a:lvl1pPr>
          </a:lstStyle>
          <a:p>
            <a:r>
              <a:t>Click to Add a Title</a:t>
            </a:r>
          </a:p>
        </p:txBody>
      </p:sp>
      <p:sp>
        <p:nvSpPr>
          <p:cNvPr id="6" name="ConStatement"/>
          <p:cNvSpPr txBox="1"/>
          <p:nvPr>
            <p:custDataLst>
              <p:tags r:id="rId3"/>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sz="800">
                <a:solidFill>
                  <a:srgbClr val="7F7F7F"/>
                </a:solidFill>
                <a:latin typeface="Arial"/>
              </a:rPr>
              <a:t>Synopsys Confidential Information</a:t>
            </a:r>
          </a:p>
        </p:txBody>
      </p:sp>
    </p:spTree>
    <p:extLst>
      <p:ext uri="{BB962C8B-B14F-4D97-AF65-F5344CB8AC3E}">
        <p14:creationId xmlns:p14="http://schemas.microsoft.com/office/powerpoint/2010/main" val="2628471069"/>
      </p:ext>
    </p:extLst>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1152">
          <p15:clr>
            <a:srgbClr val="5ACBF0"/>
          </p15:clr>
        </p15:guide>
        <p15:guide id="4" orient="horz" pos="3888">
          <p15:clr>
            <a:srgbClr val="5ACBF0"/>
          </p15:clr>
        </p15:guide>
        <p15:guide id="5" orient="horz" pos="720">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Gray Ba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B2F5014-87B6-4C5E-A265-0DB64F3D815D}"/>
              </a:ext>
            </a:extLst>
          </p:cNvPr>
          <p:cNvSpPr/>
          <p:nvPr>
            <p:custDataLst>
              <p:tags r:id="rId1"/>
            </p:custDataLst>
          </p:nvPr>
        </p:nvSpPr>
        <p:spPr bwMode="ltGray">
          <a:xfrm>
            <a:off x="0" y="1465385"/>
            <a:ext cx="12192645" cy="5035062"/>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 Placeholder 6"/>
          <p:cNvSpPr>
            <a:spLocks noGrp="1"/>
          </p:cNvSpPr>
          <p:nvPr>
            <p:ph type="body" sz="quarter" idx="12" hasCustomPrompt="1"/>
            <p:custDataLst>
              <p:tags r:id="rId2"/>
            </p:custDataLst>
          </p:nvPr>
        </p:nvSpPr>
        <p:spPr>
          <a:xfrm>
            <a:off x="456555" y="1005839"/>
            <a:ext cx="11278244" cy="365760"/>
          </a:xfrm>
        </p:spPr>
        <p:txBody>
          <a:bodyPr>
            <a:noAutofit/>
          </a:bodyPr>
          <a:lstStyle>
            <a:lvl1pPr marL="0" indent="0">
              <a:spcBef>
                <a:spcPts val="0"/>
              </a:spcBef>
              <a:buFont typeface="Arial" panose="020B0604020202020204" pitchFamily="34" charset="0"/>
              <a:buNone/>
              <a:defRPr sz="2200" i="0">
                <a:solidFill>
                  <a:schemeClr val="tx1"/>
                </a:solidFill>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rPr dirty="0"/>
              <a:t>Click to </a:t>
            </a:r>
            <a:r>
              <a:rPr lang="en-US" dirty="0"/>
              <a:t>a</a:t>
            </a:r>
            <a:r>
              <a:rPr dirty="0"/>
              <a:t>dd a </a:t>
            </a:r>
            <a:r>
              <a:rPr lang="en-US" dirty="0"/>
              <a:t>s</a:t>
            </a:r>
            <a:r>
              <a:rPr dirty="0"/>
              <a:t>ubtitle</a:t>
            </a:r>
          </a:p>
        </p:txBody>
      </p:sp>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3"/>
            </p:custDataLst>
          </p:nvPr>
        </p:nvSpPr>
        <p:spPr/>
        <p:txBody>
          <a:bodyPr/>
          <a:lstStyle>
            <a:lvl1pPr>
              <a:defRPr/>
            </a:lvl1pPr>
          </a:lstStyle>
          <a:p>
            <a:r>
              <a:t>Click to Add a Title</a:t>
            </a:r>
          </a:p>
        </p:txBody>
      </p:sp>
      <p:sp>
        <p:nvSpPr>
          <p:cNvPr id="6" name="ConStatement"/>
          <p:cNvSpPr txBox="1"/>
          <p:nvPr>
            <p:custDataLst>
              <p:tags r:id="rId4"/>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sz="800">
                <a:solidFill>
                  <a:srgbClr val="7F7F7F"/>
                </a:solidFill>
                <a:latin typeface="Arial"/>
              </a:rPr>
              <a:t>Synopsys Confidential Information</a:t>
            </a:r>
          </a:p>
        </p:txBody>
      </p:sp>
    </p:spTree>
    <p:extLst>
      <p:ext uri="{BB962C8B-B14F-4D97-AF65-F5344CB8AC3E}">
        <p14:creationId xmlns:p14="http://schemas.microsoft.com/office/powerpoint/2010/main" val="775241371"/>
      </p:ext>
    </p:extLst>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1152">
          <p15:clr>
            <a:srgbClr val="5ACBF0"/>
          </p15:clr>
        </p15:guide>
        <p15:guide id="4" orient="horz" pos="3888">
          <p15:clr>
            <a:srgbClr val="5ACBF0"/>
          </p15:clr>
        </p15:guide>
        <p15:guide id="5" orient="horz" pos="720">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8.xml"/><Relationship Id="rId3" Type="http://schemas.openxmlformats.org/officeDocument/2006/relationships/slideLayout" Target="../slideLayouts/slideLayout3.xml"/><Relationship Id="rId21" Type="http://schemas.openxmlformats.org/officeDocument/2006/relationships/tags" Target="../tags/tag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custDataLst>
              <p:tags r:id="rId20"/>
            </p:custDataLst>
          </p:nvPr>
        </p:nvSpPr>
        <p:spPr>
          <a:xfrm>
            <a:off x="457200" y="0"/>
            <a:ext cx="11277922" cy="1005840"/>
          </a:xfrm>
          <a:prstGeom prst="rect">
            <a:avLst/>
          </a:prstGeom>
        </p:spPr>
        <p:txBody>
          <a:bodyPr vert="horz" lIns="91440" tIns="45720" rIns="91440" bIns="45720" rtlCol="0" anchor="b">
            <a:noAutofit/>
          </a:bodyPr>
          <a:lstStyle/>
          <a:p>
            <a:r>
              <a:rPr lang="en-US"/>
              <a:t>Click to edit Master title style</a:t>
            </a:r>
            <a:endParaRPr dirty="0"/>
          </a:p>
        </p:txBody>
      </p:sp>
      <p:sp>
        <p:nvSpPr>
          <p:cNvPr id="3" name="Text Placeholder 2"/>
          <p:cNvSpPr>
            <a:spLocks noGrp="1"/>
          </p:cNvSpPr>
          <p:nvPr>
            <p:ph type="body" idx="1"/>
            <p:custDataLst>
              <p:tags r:id="rId21"/>
            </p:custDataLst>
          </p:nvPr>
        </p:nvSpPr>
        <p:spPr>
          <a:xfrm>
            <a:off x="456555" y="1554480"/>
            <a:ext cx="11278244" cy="484632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8" name="TextBox 7"/>
          <p:cNvSpPr txBox="1"/>
          <p:nvPr>
            <p:custDataLst>
              <p:tags r:id="rId22"/>
            </p:custDataLst>
          </p:nvPr>
        </p:nvSpPr>
        <p:spPr>
          <a:xfrm>
            <a:off x="10293026" y="6605399"/>
            <a:ext cx="1353017" cy="215444"/>
          </a:xfrm>
          <a:prstGeom prst="rect">
            <a:avLst/>
          </a:prstGeom>
          <a:noFill/>
        </p:spPr>
        <p:txBody>
          <a:bodyPr wrap="square" rtlCol="0">
            <a:spAutoFit/>
          </a:bodyPr>
          <a:lstStyle/>
          <a:p>
            <a:r>
              <a:rPr sz="800" dirty="0">
                <a:solidFill>
                  <a:schemeClr val="tx1">
                    <a:lumMod val="50000"/>
                    <a:lumOff val="50000"/>
                  </a:schemeClr>
                </a:solidFill>
              </a:rPr>
              <a:t>© 20</a:t>
            </a:r>
            <a:r>
              <a:rPr lang="en-US" sz="800" dirty="0">
                <a:solidFill>
                  <a:schemeClr val="tx1">
                    <a:lumMod val="50000"/>
                    <a:lumOff val="50000"/>
                  </a:schemeClr>
                </a:solidFill>
              </a:rPr>
              <a:t>22</a:t>
            </a:r>
            <a:r>
              <a:rPr sz="800" dirty="0">
                <a:solidFill>
                  <a:schemeClr val="tx1">
                    <a:lumMod val="50000"/>
                    <a:lumOff val="50000"/>
                  </a:schemeClr>
                </a:solidFill>
              </a:rPr>
              <a:t> Synopsys, Inc. </a:t>
            </a:r>
          </a:p>
        </p:txBody>
      </p:sp>
      <p:sp>
        <p:nvSpPr>
          <p:cNvPr id="9" name="TextBox 8"/>
          <p:cNvSpPr txBox="1"/>
          <p:nvPr>
            <p:custDataLst>
              <p:tags r:id="rId23"/>
            </p:custDataLst>
          </p:nvPr>
        </p:nvSpPr>
        <p:spPr>
          <a:xfrm>
            <a:off x="11308403" y="6605399"/>
            <a:ext cx="853440" cy="215444"/>
          </a:xfrm>
          <a:prstGeom prst="rect">
            <a:avLst/>
          </a:prstGeom>
          <a:noFill/>
        </p:spPr>
        <p:txBody>
          <a:bodyPr wrap="square" rtlCol="0">
            <a:spAutoFit/>
          </a:bodyPr>
          <a:lstStyle/>
          <a:p>
            <a:pPr algn="ctr"/>
            <a:fld id="{CAE2347F-76BC-4690-80B5-B24BA0EA7B0A}" type="slidenum">
              <a:rPr sz="800">
                <a:solidFill>
                  <a:schemeClr val="tx1">
                    <a:lumMod val="50000"/>
                    <a:lumOff val="50000"/>
                  </a:schemeClr>
                </a:solidFill>
              </a:rPr>
              <a:pPr algn="ctr"/>
              <a:t>‹#›</a:t>
            </a:fld>
            <a:endParaRPr sz="800">
              <a:solidFill>
                <a:schemeClr val="tx1">
                  <a:lumMod val="50000"/>
                  <a:lumOff val="50000"/>
                </a:schemeClr>
              </a:solidFill>
            </a:endParaRPr>
          </a:p>
        </p:txBody>
      </p:sp>
      <p:sp>
        <p:nvSpPr>
          <p:cNvPr id="26" name="TaggedShape" hidden="1"/>
          <p:cNvSpPr/>
          <p:nvPr>
            <p:custDataLst>
              <p:tags r:id="rId24"/>
            </p:custDataLst>
          </p:nvPr>
        </p:nvSpPr>
        <p:spPr>
          <a:xfrm>
            <a:off x="0" y="0"/>
            <a:ext cx="12700" cy="12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4" name="Freeform: Shape 23">
            <a:extLst>
              <a:ext uri="{FF2B5EF4-FFF2-40B4-BE49-F238E27FC236}">
                <a16:creationId xmlns:a16="http://schemas.microsoft.com/office/drawing/2014/main" id="{82E1CD3D-0785-471B-BAE5-08555AEDFFE1}"/>
              </a:ext>
            </a:extLst>
          </p:cNvPr>
          <p:cNvSpPr/>
          <p:nvPr>
            <p:custDataLst>
              <p:tags r:id="rId25"/>
            </p:custDataLst>
          </p:nvPr>
        </p:nvSpPr>
        <p:spPr>
          <a:xfrm>
            <a:off x="-1588" y="6629402"/>
            <a:ext cx="458788" cy="228599"/>
          </a:xfrm>
          <a:custGeom>
            <a:avLst/>
            <a:gdLst>
              <a:gd name="connsiteX0" fmla="*/ 0 w 458788"/>
              <a:gd name="connsiteY0" fmla="*/ 0 h 228599"/>
              <a:gd name="connsiteX1" fmla="*/ 458788 w 458788"/>
              <a:gd name="connsiteY1" fmla="*/ 0 h 228599"/>
              <a:gd name="connsiteX2" fmla="*/ 375500 w 458788"/>
              <a:gd name="connsiteY2" fmla="*/ 228599 h 228599"/>
              <a:gd name="connsiteX3" fmla="*/ 0 w 458788"/>
              <a:gd name="connsiteY3" fmla="*/ 228599 h 228599"/>
              <a:gd name="connsiteX4" fmla="*/ 0 w 458788"/>
              <a:gd name="connsiteY4" fmla="*/ 0 h 228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788" h="228599">
                <a:moveTo>
                  <a:pt x="0" y="0"/>
                </a:moveTo>
                <a:lnTo>
                  <a:pt x="458788" y="0"/>
                </a:lnTo>
                <a:lnTo>
                  <a:pt x="375500" y="228599"/>
                </a:lnTo>
                <a:lnTo>
                  <a:pt x="0" y="22859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20" name="Group 19">
            <a:extLst>
              <a:ext uri="{FF2B5EF4-FFF2-40B4-BE49-F238E27FC236}">
                <a16:creationId xmlns:a16="http://schemas.microsoft.com/office/drawing/2014/main" id="{F76697F3-762D-46B7-99A9-FC99BACEA1D9}"/>
              </a:ext>
            </a:extLst>
          </p:cNvPr>
          <p:cNvGrpSpPr/>
          <p:nvPr>
            <p:custDataLst>
              <p:tags r:id="rId26"/>
            </p:custDataLst>
          </p:nvPr>
        </p:nvGrpSpPr>
        <p:grpSpPr>
          <a:xfrm>
            <a:off x="521037" y="6675438"/>
            <a:ext cx="629606" cy="136522"/>
            <a:chOff x="973138" y="5000626"/>
            <a:chExt cx="3506788" cy="760412"/>
          </a:xfrm>
          <a:solidFill>
            <a:schemeClr val="accent1"/>
          </a:solidFill>
        </p:grpSpPr>
        <p:sp>
          <p:nvSpPr>
            <p:cNvPr id="21" name="Freeform 6">
              <a:extLst>
                <a:ext uri="{FF2B5EF4-FFF2-40B4-BE49-F238E27FC236}">
                  <a16:creationId xmlns:a16="http://schemas.microsoft.com/office/drawing/2014/main" id="{A7F995B9-BF5C-4B9E-8420-8A2435F1761F}"/>
                </a:ext>
              </a:extLst>
            </p:cNvPr>
            <p:cNvSpPr>
              <a:spLocks/>
            </p:cNvSpPr>
            <p:nvPr/>
          </p:nvSpPr>
          <p:spPr bwMode="auto">
            <a:xfrm>
              <a:off x="973138" y="5000626"/>
              <a:ext cx="357188" cy="612775"/>
            </a:xfrm>
            <a:custGeom>
              <a:avLst/>
              <a:gdLst>
                <a:gd name="T0" fmla="*/ 276 w 451"/>
                <a:gd name="T1" fmla="*/ 1 h 771"/>
                <a:gd name="T2" fmla="*/ 354 w 451"/>
                <a:gd name="T3" fmla="*/ 12 h 771"/>
                <a:gd name="T4" fmla="*/ 407 w 451"/>
                <a:gd name="T5" fmla="*/ 33 h 771"/>
                <a:gd name="T6" fmla="*/ 437 w 451"/>
                <a:gd name="T7" fmla="*/ 65 h 771"/>
                <a:gd name="T8" fmla="*/ 447 w 451"/>
                <a:gd name="T9" fmla="*/ 107 h 771"/>
                <a:gd name="T10" fmla="*/ 307 w 451"/>
                <a:gd name="T11" fmla="*/ 203 h 771"/>
                <a:gd name="T12" fmla="*/ 307 w 451"/>
                <a:gd name="T13" fmla="*/ 99 h 771"/>
                <a:gd name="T14" fmla="*/ 297 w 451"/>
                <a:gd name="T15" fmla="*/ 77 h 771"/>
                <a:gd name="T16" fmla="*/ 272 w 451"/>
                <a:gd name="T17" fmla="*/ 64 h 771"/>
                <a:gd name="T18" fmla="*/ 228 w 451"/>
                <a:gd name="T19" fmla="*/ 59 h 771"/>
                <a:gd name="T20" fmla="*/ 182 w 451"/>
                <a:gd name="T21" fmla="*/ 64 h 771"/>
                <a:gd name="T22" fmla="*/ 158 w 451"/>
                <a:gd name="T23" fmla="*/ 77 h 771"/>
                <a:gd name="T24" fmla="*/ 149 w 451"/>
                <a:gd name="T25" fmla="*/ 99 h 771"/>
                <a:gd name="T26" fmla="*/ 148 w 451"/>
                <a:gd name="T27" fmla="*/ 190 h 771"/>
                <a:gd name="T28" fmla="*/ 154 w 451"/>
                <a:gd name="T29" fmla="*/ 226 h 771"/>
                <a:gd name="T30" fmla="*/ 178 w 451"/>
                <a:gd name="T31" fmla="*/ 258 h 771"/>
                <a:gd name="T32" fmla="*/ 421 w 451"/>
                <a:gd name="T33" fmla="*/ 468 h 771"/>
                <a:gd name="T34" fmla="*/ 447 w 451"/>
                <a:gd name="T35" fmla="*/ 515 h 771"/>
                <a:gd name="T36" fmla="*/ 451 w 451"/>
                <a:gd name="T37" fmla="*/ 660 h 771"/>
                <a:gd name="T38" fmla="*/ 439 w 451"/>
                <a:gd name="T39" fmla="*/ 703 h 771"/>
                <a:gd name="T40" fmla="*/ 404 w 451"/>
                <a:gd name="T41" fmla="*/ 736 h 771"/>
                <a:gd name="T42" fmla="*/ 348 w 451"/>
                <a:gd name="T43" fmla="*/ 759 h 771"/>
                <a:gd name="T44" fmla="*/ 272 w 451"/>
                <a:gd name="T45" fmla="*/ 770 h 771"/>
                <a:gd name="T46" fmla="*/ 180 w 451"/>
                <a:gd name="T47" fmla="*/ 770 h 771"/>
                <a:gd name="T48" fmla="*/ 101 w 451"/>
                <a:gd name="T49" fmla="*/ 760 h 771"/>
                <a:gd name="T50" fmla="*/ 44 w 451"/>
                <a:gd name="T51" fmla="*/ 739 h 771"/>
                <a:gd name="T52" fmla="*/ 11 w 451"/>
                <a:gd name="T53" fmla="*/ 705 h 771"/>
                <a:gd name="T54" fmla="*/ 0 w 451"/>
                <a:gd name="T55" fmla="*/ 660 h 771"/>
                <a:gd name="T56" fmla="*/ 140 w 451"/>
                <a:gd name="T57" fmla="*/ 557 h 771"/>
                <a:gd name="T58" fmla="*/ 141 w 451"/>
                <a:gd name="T59" fmla="*/ 673 h 771"/>
                <a:gd name="T60" fmla="*/ 161 w 451"/>
                <a:gd name="T61" fmla="*/ 697 h 771"/>
                <a:gd name="T62" fmla="*/ 200 w 451"/>
                <a:gd name="T63" fmla="*/ 711 h 771"/>
                <a:gd name="T64" fmla="*/ 254 w 451"/>
                <a:gd name="T65" fmla="*/ 711 h 771"/>
                <a:gd name="T66" fmla="*/ 291 w 451"/>
                <a:gd name="T67" fmla="*/ 697 h 771"/>
                <a:gd name="T68" fmla="*/ 310 w 451"/>
                <a:gd name="T69" fmla="*/ 673 h 771"/>
                <a:gd name="T70" fmla="*/ 311 w 451"/>
                <a:gd name="T71" fmla="*/ 550 h 771"/>
                <a:gd name="T72" fmla="*/ 303 w 451"/>
                <a:gd name="T73" fmla="*/ 514 h 771"/>
                <a:gd name="T74" fmla="*/ 272 w 451"/>
                <a:gd name="T75" fmla="*/ 478 h 771"/>
                <a:gd name="T76" fmla="*/ 47 w 451"/>
                <a:gd name="T77" fmla="*/ 281 h 771"/>
                <a:gd name="T78" fmla="*/ 19 w 451"/>
                <a:gd name="T79" fmla="*/ 245 h 771"/>
                <a:gd name="T80" fmla="*/ 8 w 451"/>
                <a:gd name="T81" fmla="*/ 203 h 771"/>
                <a:gd name="T82" fmla="*/ 11 w 451"/>
                <a:gd name="T83" fmla="*/ 88 h 771"/>
                <a:gd name="T84" fmla="*/ 34 w 451"/>
                <a:gd name="T85" fmla="*/ 49 h 771"/>
                <a:gd name="T86" fmla="*/ 78 w 451"/>
                <a:gd name="T87" fmla="*/ 22 h 771"/>
                <a:gd name="T88" fmla="*/ 144 w 451"/>
                <a:gd name="T89" fmla="*/ 5 h 771"/>
                <a:gd name="T90" fmla="*/ 228 w 451"/>
                <a:gd name="T91" fmla="*/ 0 h 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1">
                  <a:moveTo>
                    <a:pt x="228" y="0"/>
                  </a:moveTo>
                  <a:lnTo>
                    <a:pt x="276" y="1"/>
                  </a:lnTo>
                  <a:lnTo>
                    <a:pt x="318" y="5"/>
                  </a:lnTo>
                  <a:lnTo>
                    <a:pt x="354" y="12"/>
                  </a:lnTo>
                  <a:lnTo>
                    <a:pt x="382" y="21"/>
                  </a:lnTo>
                  <a:lnTo>
                    <a:pt x="407" y="33"/>
                  </a:lnTo>
                  <a:lnTo>
                    <a:pt x="424" y="48"/>
                  </a:lnTo>
                  <a:lnTo>
                    <a:pt x="437" y="65"/>
                  </a:lnTo>
                  <a:lnTo>
                    <a:pt x="444" y="84"/>
                  </a:lnTo>
                  <a:lnTo>
                    <a:pt x="447" y="107"/>
                  </a:lnTo>
                  <a:lnTo>
                    <a:pt x="447" y="203"/>
                  </a:lnTo>
                  <a:lnTo>
                    <a:pt x="307" y="203"/>
                  </a:lnTo>
                  <a:lnTo>
                    <a:pt x="307" y="111"/>
                  </a:lnTo>
                  <a:lnTo>
                    <a:pt x="307" y="99"/>
                  </a:lnTo>
                  <a:lnTo>
                    <a:pt x="303" y="87"/>
                  </a:lnTo>
                  <a:lnTo>
                    <a:pt x="297" y="77"/>
                  </a:lnTo>
                  <a:lnTo>
                    <a:pt x="287" y="69"/>
                  </a:lnTo>
                  <a:lnTo>
                    <a:pt x="272" y="64"/>
                  </a:lnTo>
                  <a:lnTo>
                    <a:pt x="252" y="60"/>
                  </a:lnTo>
                  <a:lnTo>
                    <a:pt x="228" y="59"/>
                  </a:lnTo>
                  <a:lnTo>
                    <a:pt x="203" y="60"/>
                  </a:lnTo>
                  <a:lnTo>
                    <a:pt x="182" y="64"/>
                  </a:lnTo>
                  <a:lnTo>
                    <a:pt x="169" y="69"/>
                  </a:lnTo>
                  <a:lnTo>
                    <a:pt x="158" y="77"/>
                  </a:lnTo>
                  <a:lnTo>
                    <a:pt x="152" y="87"/>
                  </a:lnTo>
                  <a:lnTo>
                    <a:pt x="149" y="99"/>
                  </a:lnTo>
                  <a:lnTo>
                    <a:pt x="148" y="111"/>
                  </a:lnTo>
                  <a:lnTo>
                    <a:pt x="148" y="190"/>
                  </a:lnTo>
                  <a:lnTo>
                    <a:pt x="149" y="209"/>
                  </a:lnTo>
                  <a:lnTo>
                    <a:pt x="154" y="226"/>
                  </a:lnTo>
                  <a:lnTo>
                    <a:pt x="165" y="243"/>
                  </a:lnTo>
                  <a:lnTo>
                    <a:pt x="178" y="258"/>
                  </a:lnTo>
                  <a:lnTo>
                    <a:pt x="400" y="448"/>
                  </a:lnTo>
                  <a:lnTo>
                    <a:pt x="421" y="468"/>
                  </a:lnTo>
                  <a:lnTo>
                    <a:pt x="437" y="491"/>
                  </a:lnTo>
                  <a:lnTo>
                    <a:pt x="447" y="515"/>
                  </a:lnTo>
                  <a:lnTo>
                    <a:pt x="451" y="541"/>
                  </a:lnTo>
                  <a:lnTo>
                    <a:pt x="451" y="660"/>
                  </a:lnTo>
                  <a:lnTo>
                    <a:pt x="448" y="683"/>
                  </a:lnTo>
                  <a:lnTo>
                    <a:pt x="439" y="703"/>
                  </a:lnTo>
                  <a:lnTo>
                    <a:pt x="424" y="721"/>
                  </a:lnTo>
                  <a:lnTo>
                    <a:pt x="404" y="736"/>
                  </a:lnTo>
                  <a:lnTo>
                    <a:pt x="378" y="748"/>
                  </a:lnTo>
                  <a:lnTo>
                    <a:pt x="348" y="759"/>
                  </a:lnTo>
                  <a:lnTo>
                    <a:pt x="311" y="766"/>
                  </a:lnTo>
                  <a:lnTo>
                    <a:pt x="272" y="770"/>
                  </a:lnTo>
                  <a:lnTo>
                    <a:pt x="228" y="771"/>
                  </a:lnTo>
                  <a:lnTo>
                    <a:pt x="180" y="770"/>
                  </a:lnTo>
                  <a:lnTo>
                    <a:pt x="137" y="767"/>
                  </a:lnTo>
                  <a:lnTo>
                    <a:pt x="101" y="760"/>
                  </a:lnTo>
                  <a:lnTo>
                    <a:pt x="70" y="751"/>
                  </a:lnTo>
                  <a:lnTo>
                    <a:pt x="44" y="739"/>
                  </a:lnTo>
                  <a:lnTo>
                    <a:pt x="24" y="723"/>
                  </a:lnTo>
                  <a:lnTo>
                    <a:pt x="11" y="705"/>
                  </a:lnTo>
                  <a:lnTo>
                    <a:pt x="3" y="684"/>
                  </a:lnTo>
                  <a:lnTo>
                    <a:pt x="0" y="660"/>
                  </a:lnTo>
                  <a:lnTo>
                    <a:pt x="0" y="557"/>
                  </a:lnTo>
                  <a:lnTo>
                    <a:pt x="140" y="557"/>
                  </a:lnTo>
                  <a:lnTo>
                    <a:pt x="140" y="656"/>
                  </a:lnTo>
                  <a:lnTo>
                    <a:pt x="141" y="673"/>
                  </a:lnTo>
                  <a:lnTo>
                    <a:pt x="149" y="687"/>
                  </a:lnTo>
                  <a:lnTo>
                    <a:pt x="161" y="697"/>
                  </a:lnTo>
                  <a:lnTo>
                    <a:pt x="177" y="705"/>
                  </a:lnTo>
                  <a:lnTo>
                    <a:pt x="200" y="711"/>
                  </a:lnTo>
                  <a:lnTo>
                    <a:pt x="228" y="712"/>
                  </a:lnTo>
                  <a:lnTo>
                    <a:pt x="254" y="711"/>
                  </a:lnTo>
                  <a:lnTo>
                    <a:pt x="275" y="705"/>
                  </a:lnTo>
                  <a:lnTo>
                    <a:pt x="291" y="697"/>
                  </a:lnTo>
                  <a:lnTo>
                    <a:pt x="303" y="687"/>
                  </a:lnTo>
                  <a:lnTo>
                    <a:pt x="310" y="673"/>
                  </a:lnTo>
                  <a:lnTo>
                    <a:pt x="311" y="656"/>
                  </a:lnTo>
                  <a:lnTo>
                    <a:pt x="311" y="550"/>
                  </a:lnTo>
                  <a:lnTo>
                    <a:pt x="310" y="531"/>
                  </a:lnTo>
                  <a:lnTo>
                    <a:pt x="303" y="514"/>
                  </a:lnTo>
                  <a:lnTo>
                    <a:pt x="290" y="496"/>
                  </a:lnTo>
                  <a:lnTo>
                    <a:pt x="272" y="478"/>
                  </a:lnTo>
                  <a:lnTo>
                    <a:pt x="67" y="300"/>
                  </a:lnTo>
                  <a:lnTo>
                    <a:pt x="47" y="281"/>
                  </a:lnTo>
                  <a:lnTo>
                    <a:pt x="31" y="262"/>
                  </a:lnTo>
                  <a:lnTo>
                    <a:pt x="19" y="245"/>
                  </a:lnTo>
                  <a:lnTo>
                    <a:pt x="11" y="225"/>
                  </a:lnTo>
                  <a:lnTo>
                    <a:pt x="8" y="203"/>
                  </a:lnTo>
                  <a:lnTo>
                    <a:pt x="8" y="111"/>
                  </a:lnTo>
                  <a:lnTo>
                    <a:pt x="11" y="88"/>
                  </a:lnTo>
                  <a:lnTo>
                    <a:pt x="20" y="67"/>
                  </a:lnTo>
                  <a:lnTo>
                    <a:pt x="34" y="49"/>
                  </a:lnTo>
                  <a:lnTo>
                    <a:pt x="54" y="35"/>
                  </a:lnTo>
                  <a:lnTo>
                    <a:pt x="78" y="22"/>
                  </a:lnTo>
                  <a:lnTo>
                    <a:pt x="109" y="12"/>
                  </a:lnTo>
                  <a:lnTo>
                    <a:pt x="144" y="5"/>
                  </a:lnTo>
                  <a:lnTo>
                    <a:pt x="182" y="1"/>
                  </a:lnTo>
                  <a:lnTo>
                    <a:pt x="2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2" name="Freeform 7">
              <a:extLst>
                <a:ext uri="{FF2B5EF4-FFF2-40B4-BE49-F238E27FC236}">
                  <a16:creationId xmlns:a16="http://schemas.microsoft.com/office/drawing/2014/main" id="{8EB0E47A-89A6-4FD7-8F51-FE17837B73CD}"/>
                </a:ext>
              </a:extLst>
            </p:cNvPr>
            <p:cNvSpPr>
              <a:spLocks noEditPoints="1"/>
            </p:cNvSpPr>
            <p:nvPr/>
          </p:nvSpPr>
          <p:spPr bwMode="auto">
            <a:xfrm>
              <a:off x="2282826" y="5000626"/>
              <a:ext cx="387350" cy="611188"/>
            </a:xfrm>
            <a:custGeom>
              <a:avLst/>
              <a:gdLst>
                <a:gd name="T0" fmla="*/ 213 w 489"/>
                <a:gd name="T1" fmla="*/ 61 h 772"/>
                <a:gd name="T2" fmla="*/ 172 w 489"/>
                <a:gd name="T3" fmla="*/ 71 h 772"/>
                <a:gd name="T4" fmla="*/ 149 w 489"/>
                <a:gd name="T5" fmla="*/ 90 h 772"/>
                <a:gd name="T6" fmla="*/ 140 w 489"/>
                <a:gd name="T7" fmla="*/ 116 h 772"/>
                <a:gd name="T8" fmla="*/ 138 w 489"/>
                <a:gd name="T9" fmla="*/ 642 h 772"/>
                <a:gd name="T10" fmla="*/ 142 w 489"/>
                <a:gd name="T11" fmla="*/ 670 h 772"/>
                <a:gd name="T12" fmla="*/ 158 w 489"/>
                <a:gd name="T13" fmla="*/ 693 h 772"/>
                <a:gd name="T14" fmla="*/ 191 w 489"/>
                <a:gd name="T15" fmla="*/ 707 h 772"/>
                <a:gd name="T16" fmla="*/ 244 w 489"/>
                <a:gd name="T17" fmla="*/ 713 h 772"/>
                <a:gd name="T18" fmla="*/ 298 w 489"/>
                <a:gd name="T19" fmla="*/ 707 h 772"/>
                <a:gd name="T20" fmla="*/ 330 w 489"/>
                <a:gd name="T21" fmla="*/ 693 h 772"/>
                <a:gd name="T22" fmla="*/ 345 w 489"/>
                <a:gd name="T23" fmla="*/ 670 h 772"/>
                <a:gd name="T24" fmla="*/ 349 w 489"/>
                <a:gd name="T25" fmla="*/ 642 h 772"/>
                <a:gd name="T26" fmla="*/ 349 w 489"/>
                <a:gd name="T27" fmla="*/ 116 h 772"/>
                <a:gd name="T28" fmla="*/ 340 w 489"/>
                <a:gd name="T29" fmla="*/ 90 h 772"/>
                <a:gd name="T30" fmla="*/ 317 w 489"/>
                <a:gd name="T31" fmla="*/ 71 h 772"/>
                <a:gd name="T32" fmla="*/ 274 w 489"/>
                <a:gd name="T33" fmla="*/ 61 h 772"/>
                <a:gd name="T34" fmla="*/ 244 w 489"/>
                <a:gd name="T35" fmla="*/ 0 h 772"/>
                <a:gd name="T36" fmla="*/ 334 w 489"/>
                <a:gd name="T37" fmla="*/ 6 h 772"/>
                <a:gd name="T38" fmla="*/ 400 w 489"/>
                <a:gd name="T39" fmla="*/ 20 h 772"/>
                <a:gd name="T40" fmla="*/ 446 w 489"/>
                <a:gd name="T41" fmla="*/ 43 h 772"/>
                <a:gd name="T42" fmla="*/ 474 w 489"/>
                <a:gd name="T43" fmla="*/ 73 h 772"/>
                <a:gd name="T44" fmla="*/ 487 w 489"/>
                <a:gd name="T45" fmla="*/ 109 h 772"/>
                <a:gd name="T46" fmla="*/ 489 w 489"/>
                <a:gd name="T47" fmla="*/ 643 h 772"/>
                <a:gd name="T48" fmla="*/ 482 w 489"/>
                <a:gd name="T49" fmla="*/ 682 h 772"/>
                <a:gd name="T50" fmla="*/ 462 w 489"/>
                <a:gd name="T51" fmla="*/ 715 h 772"/>
                <a:gd name="T52" fmla="*/ 425 w 489"/>
                <a:gd name="T53" fmla="*/ 742 h 772"/>
                <a:gd name="T54" fmla="*/ 369 w 489"/>
                <a:gd name="T55" fmla="*/ 761 h 772"/>
                <a:gd name="T56" fmla="*/ 291 w 489"/>
                <a:gd name="T57" fmla="*/ 770 h 772"/>
                <a:gd name="T58" fmla="*/ 196 w 489"/>
                <a:gd name="T59" fmla="*/ 770 h 772"/>
                <a:gd name="T60" fmla="*/ 118 w 489"/>
                <a:gd name="T61" fmla="*/ 761 h 772"/>
                <a:gd name="T62" fmla="*/ 62 w 489"/>
                <a:gd name="T63" fmla="*/ 742 h 772"/>
                <a:gd name="T64" fmla="*/ 26 w 489"/>
                <a:gd name="T65" fmla="*/ 715 h 772"/>
                <a:gd name="T66" fmla="*/ 5 w 489"/>
                <a:gd name="T67" fmla="*/ 682 h 772"/>
                <a:gd name="T68" fmla="*/ 0 w 489"/>
                <a:gd name="T69" fmla="*/ 643 h 772"/>
                <a:gd name="T70" fmla="*/ 1 w 489"/>
                <a:gd name="T71" fmla="*/ 109 h 772"/>
                <a:gd name="T72" fmla="*/ 14 w 489"/>
                <a:gd name="T73" fmla="*/ 73 h 772"/>
                <a:gd name="T74" fmla="*/ 42 w 489"/>
                <a:gd name="T75" fmla="*/ 43 h 772"/>
                <a:gd name="T76" fmla="*/ 87 w 489"/>
                <a:gd name="T77" fmla="*/ 20 h 772"/>
                <a:gd name="T78" fmla="*/ 154 w 489"/>
                <a:gd name="T79" fmla="*/ 6 h 772"/>
                <a:gd name="T80" fmla="*/ 244 w 489"/>
                <a:gd name="T8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89" h="772">
                  <a:moveTo>
                    <a:pt x="244" y="59"/>
                  </a:moveTo>
                  <a:lnTo>
                    <a:pt x="213" y="61"/>
                  </a:lnTo>
                  <a:lnTo>
                    <a:pt x="191" y="65"/>
                  </a:lnTo>
                  <a:lnTo>
                    <a:pt x="172" y="71"/>
                  </a:lnTo>
                  <a:lnTo>
                    <a:pt x="158" y="79"/>
                  </a:lnTo>
                  <a:lnTo>
                    <a:pt x="149" y="90"/>
                  </a:lnTo>
                  <a:lnTo>
                    <a:pt x="142" y="102"/>
                  </a:lnTo>
                  <a:lnTo>
                    <a:pt x="140" y="116"/>
                  </a:lnTo>
                  <a:lnTo>
                    <a:pt x="138" y="130"/>
                  </a:lnTo>
                  <a:lnTo>
                    <a:pt x="138" y="642"/>
                  </a:lnTo>
                  <a:lnTo>
                    <a:pt x="140" y="656"/>
                  </a:lnTo>
                  <a:lnTo>
                    <a:pt x="142" y="670"/>
                  </a:lnTo>
                  <a:lnTo>
                    <a:pt x="149" y="683"/>
                  </a:lnTo>
                  <a:lnTo>
                    <a:pt x="158" y="693"/>
                  </a:lnTo>
                  <a:lnTo>
                    <a:pt x="172" y="702"/>
                  </a:lnTo>
                  <a:lnTo>
                    <a:pt x="191" y="707"/>
                  </a:lnTo>
                  <a:lnTo>
                    <a:pt x="213" y="711"/>
                  </a:lnTo>
                  <a:lnTo>
                    <a:pt x="244" y="713"/>
                  </a:lnTo>
                  <a:lnTo>
                    <a:pt x="274" y="711"/>
                  </a:lnTo>
                  <a:lnTo>
                    <a:pt x="298" y="707"/>
                  </a:lnTo>
                  <a:lnTo>
                    <a:pt x="317" y="702"/>
                  </a:lnTo>
                  <a:lnTo>
                    <a:pt x="330" y="693"/>
                  </a:lnTo>
                  <a:lnTo>
                    <a:pt x="340" y="683"/>
                  </a:lnTo>
                  <a:lnTo>
                    <a:pt x="345" y="670"/>
                  </a:lnTo>
                  <a:lnTo>
                    <a:pt x="349" y="656"/>
                  </a:lnTo>
                  <a:lnTo>
                    <a:pt x="349" y="642"/>
                  </a:lnTo>
                  <a:lnTo>
                    <a:pt x="349" y="130"/>
                  </a:lnTo>
                  <a:lnTo>
                    <a:pt x="349" y="116"/>
                  </a:lnTo>
                  <a:lnTo>
                    <a:pt x="345" y="102"/>
                  </a:lnTo>
                  <a:lnTo>
                    <a:pt x="340" y="90"/>
                  </a:lnTo>
                  <a:lnTo>
                    <a:pt x="330" y="79"/>
                  </a:lnTo>
                  <a:lnTo>
                    <a:pt x="317" y="71"/>
                  </a:lnTo>
                  <a:lnTo>
                    <a:pt x="298" y="65"/>
                  </a:lnTo>
                  <a:lnTo>
                    <a:pt x="274" y="61"/>
                  </a:lnTo>
                  <a:lnTo>
                    <a:pt x="244" y="59"/>
                  </a:lnTo>
                  <a:close/>
                  <a:moveTo>
                    <a:pt x="244" y="0"/>
                  </a:moveTo>
                  <a:lnTo>
                    <a:pt x="291" y="2"/>
                  </a:lnTo>
                  <a:lnTo>
                    <a:pt x="334" y="6"/>
                  </a:lnTo>
                  <a:lnTo>
                    <a:pt x="369" y="11"/>
                  </a:lnTo>
                  <a:lnTo>
                    <a:pt x="400" y="20"/>
                  </a:lnTo>
                  <a:lnTo>
                    <a:pt x="425" y="31"/>
                  </a:lnTo>
                  <a:lnTo>
                    <a:pt x="446" y="43"/>
                  </a:lnTo>
                  <a:lnTo>
                    <a:pt x="462" y="57"/>
                  </a:lnTo>
                  <a:lnTo>
                    <a:pt x="474" y="73"/>
                  </a:lnTo>
                  <a:lnTo>
                    <a:pt x="482" y="90"/>
                  </a:lnTo>
                  <a:lnTo>
                    <a:pt x="487" y="109"/>
                  </a:lnTo>
                  <a:lnTo>
                    <a:pt x="489" y="129"/>
                  </a:lnTo>
                  <a:lnTo>
                    <a:pt x="489" y="643"/>
                  </a:lnTo>
                  <a:lnTo>
                    <a:pt x="487" y="663"/>
                  </a:lnTo>
                  <a:lnTo>
                    <a:pt x="482" y="682"/>
                  </a:lnTo>
                  <a:lnTo>
                    <a:pt x="474" y="699"/>
                  </a:lnTo>
                  <a:lnTo>
                    <a:pt x="462" y="715"/>
                  </a:lnTo>
                  <a:lnTo>
                    <a:pt x="446" y="729"/>
                  </a:lnTo>
                  <a:lnTo>
                    <a:pt x="425" y="742"/>
                  </a:lnTo>
                  <a:lnTo>
                    <a:pt x="400" y="753"/>
                  </a:lnTo>
                  <a:lnTo>
                    <a:pt x="369" y="761"/>
                  </a:lnTo>
                  <a:lnTo>
                    <a:pt x="334" y="766"/>
                  </a:lnTo>
                  <a:lnTo>
                    <a:pt x="291" y="770"/>
                  </a:lnTo>
                  <a:lnTo>
                    <a:pt x="244" y="772"/>
                  </a:lnTo>
                  <a:lnTo>
                    <a:pt x="196" y="770"/>
                  </a:lnTo>
                  <a:lnTo>
                    <a:pt x="154" y="766"/>
                  </a:lnTo>
                  <a:lnTo>
                    <a:pt x="118" y="761"/>
                  </a:lnTo>
                  <a:lnTo>
                    <a:pt x="87" y="753"/>
                  </a:lnTo>
                  <a:lnTo>
                    <a:pt x="62" y="742"/>
                  </a:lnTo>
                  <a:lnTo>
                    <a:pt x="42" y="729"/>
                  </a:lnTo>
                  <a:lnTo>
                    <a:pt x="26" y="715"/>
                  </a:lnTo>
                  <a:lnTo>
                    <a:pt x="14" y="699"/>
                  </a:lnTo>
                  <a:lnTo>
                    <a:pt x="5" y="682"/>
                  </a:lnTo>
                  <a:lnTo>
                    <a:pt x="1" y="663"/>
                  </a:lnTo>
                  <a:lnTo>
                    <a:pt x="0" y="643"/>
                  </a:lnTo>
                  <a:lnTo>
                    <a:pt x="0" y="129"/>
                  </a:lnTo>
                  <a:lnTo>
                    <a:pt x="1" y="109"/>
                  </a:lnTo>
                  <a:lnTo>
                    <a:pt x="5" y="90"/>
                  </a:lnTo>
                  <a:lnTo>
                    <a:pt x="14" y="73"/>
                  </a:lnTo>
                  <a:lnTo>
                    <a:pt x="26" y="57"/>
                  </a:lnTo>
                  <a:lnTo>
                    <a:pt x="42" y="43"/>
                  </a:lnTo>
                  <a:lnTo>
                    <a:pt x="62" y="31"/>
                  </a:lnTo>
                  <a:lnTo>
                    <a:pt x="87" y="20"/>
                  </a:lnTo>
                  <a:lnTo>
                    <a:pt x="118" y="11"/>
                  </a:lnTo>
                  <a:lnTo>
                    <a:pt x="154" y="6"/>
                  </a:lnTo>
                  <a:lnTo>
                    <a:pt x="196" y="2"/>
                  </a:lnTo>
                  <a:lnTo>
                    <a:pt x="2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3" name="Freeform 8">
              <a:extLst>
                <a:ext uri="{FF2B5EF4-FFF2-40B4-BE49-F238E27FC236}">
                  <a16:creationId xmlns:a16="http://schemas.microsoft.com/office/drawing/2014/main" id="{FBC1E66F-DD23-4685-940A-C2473B0B1F1D}"/>
                </a:ext>
              </a:extLst>
            </p:cNvPr>
            <p:cNvSpPr>
              <a:spLocks noEditPoints="1"/>
            </p:cNvSpPr>
            <p:nvPr/>
          </p:nvSpPr>
          <p:spPr bwMode="auto">
            <a:xfrm>
              <a:off x="2730501" y="5005388"/>
              <a:ext cx="360363" cy="603250"/>
            </a:xfrm>
            <a:custGeom>
              <a:avLst/>
              <a:gdLst>
                <a:gd name="T0" fmla="*/ 140 w 454"/>
                <a:gd name="T1" fmla="*/ 59 h 759"/>
                <a:gd name="T2" fmla="*/ 140 w 454"/>
                <a:gd name="T3" fmla="*/ 358 h 759"/>
                <a:gd name="T4" fmla="*/ 207 w 454"/>
                <a:gd name="T5" fmla="*/ 358 h 759"/>
                <a:gd name="T6" fmla="*/ 232 w 454"/>
                <a:gd name="T7" fmla="*/ 358 h 759"/>
                <a:gd name="T8" fmla="*/ 255 w 454"/>
                <a:gd name="T9" fmla="*/ 355 h 759"/>
                <a:gd name="T10" fmla="*/ 275 w 454"/>
                <a:gd name="T11" fmla="*/ 352 h 759"/>
                <a:gd name="T12" fmla="*/ 291 w 454"/>
                <a:gd name="T13" fmla="*/ 346 h 759"/>
                <a:gd name="T14" fmla="*/ 303 w 454"/>
                <a:gd name="T15" fmla="*/ 337 h 759"/>
                <a:gd name="T16" fmla="*/ 311 w 454"/>
                <a:gd name="T17" fmla="*/ 325 h 759"/>
                <a:gd name="T18" fmla="*/ 314 w 454"/>
                <a:gd name="T19" fmla="*/ 311 h 759"/>
                <a:gd name="T20" fmla="*/ 314 w 454"/>
                <a:gd name="T21" fmla="*/ 106 h 759"/>
                <a:gd name="T22" fmla="*/ 311 w 454"/>
                <a:gd name="T23" fmla="*/ 91 h 759"/>
                <a:gd name="T24" fmla="*/ 303 w 454"/>
                <a:gd name="T25" fmla="*/ 79 h 759"/>
                <a:gd name="T26" fmla="*/ 291 w 454"/>
                <a:gd name="T27" fmla="*/ 71 h 759"/>
                <a:gd name="T28" fmla="*/ 275 w 454"/>
                <a:gd name="T29" fmla="*/ 64 h 759"/>
                <a:gd name="T30" fmla="*/ 255 w 454"/>
                <a:gd name="T31" fmla="*/ 62 h 759"/>
                <a:gd name="T32" fmla="*/ 232 w 454"/>
                <a:gd name="T33" fmla="*/ 59 h 759"/>
                <a:gd name="T34" fmla="*/ 207 w 454"/>
                <a:gd name="T35" fmla="*/ 59 h 759"/>
                <a:gd name="T36" fmla="*/ 140 w 454"/>
                <a:gd name="T37" fmla="*/ 59 h 759"/>
                <a:gd name="T38" fmla="*/ 0 w 454"/>
                <a:gd name="T39" fmla="*/ 0 h 759"/>
                <a:gd name="T40" fmla="*/ 221 w 454"/>
                <a:gd name="T41" fmla="*/ 0 h 759"/>
                <a:gd name="T42" fmla="*/ 271 w 454"/>
                <a:gd name="T43" fmla="*/ 0 h 759"/>
                <a:gd name="T44" fmla="*/ 314 w 454"/>
                <a:gd name="T45" fmla="*/ 4 h 759"/>
                <a:gd name="T46" fmla="*/ 350 w 454"/>
                <a:gd name="T47" fmla="*/ 8 h 759"/>
                <a:gd name="T48" fmla="*/ 380 w 454"/>
                <a:gd name="T49" fmla="*/ 16 h 759"/>
                <a:gd name="T50" fmla="*/ 404 w 454"/>
                <a:gd name="T51" fmla="*/ 26 h 759"/>
                <a:gd name="T52" fmla="*/ 423 w 454"/>
                <a:gd name="T53" fmla="*/ 38 h 759"/>
                <a:gd name="T54" fmla="*/ 437 w 454"/>
                <a:gd name="T55" fmla="*/ 52 h 759"/>
                <a:gd name="T56" fmla="*/ 447 w 454"/>
                <a:gd name="T57" fmla="*/ 70 h 759"/>
                <a:gd name="T58" fmla="*/ 452 w 454"/>
                <a:gd name="T59" fmla="*/ 91 h 759"/>
                <a:gd name="T60" fmla="*/ 454 w 454"/>
                <a:gd name="T61" fmla="*/ 115 h 759"/>
                <a:gd name="T62" fmla="*/ 454 w 454"/>
                <a:gd name="T63" fmla="*/ 301 h 759"/>
                <a:gd name="T64" fmla="*/ 451 w 454"/>
                <a:gd name="T65" fmla="*/ 325 h 759"/>
                <a:gd name="T66" fmla="*/ 447 w 454"/>
                <a:gd name="T67" fmla="*/ 347 h 759"/>
                <a:gd name="T68" fmla="*/ 437 w 454"/>
                <a:gd name="T69" fmla="*/ 364 h 759"/>
                <a:gd name="T70" fmla="*/ 423 w 454"/>
                <a:gd name="T71" fmla="*/ 379 h 759"/>
                <a:gd name="T72" fmla="*/ 404 w 454"/>
                <a:gd name="T73" fmla="*/ 391 h 759"/>
                <a:gd name="T74" fmla="*/ 380 w 454"/>
                <a:gd name="T75" fmla="*/ 402 h 759"/>
                <a:gd name="T76" fmla="*/ 350 w 454"/>
                <a:gd name="T77" fmla="*/ 408 h 759"/>
                <a:gd name="T78" fmla="*/ 314 w 454"/>
                <a:gd name="T79" fmla="*/ 414 h 759"/>
                <a:gd name="T80" fmla="*/ 271 w 454"/>
                <a:gd name="T81" fmla="*/ 416 h 759"/>
                <a:gd name="T82" fmla="*/ 221 w 454"/>
                <a:gd name="T83" fmla="*/ 416 h 759"/>
                <a:gd name="T84" fmla="*/ 140 w 454"/>
                <a:gd name="T85" fmla="*/ 416 h 759"/>
                <a:gd name="T86" fmla="*/ 140 w 454"/>
                <a:gd name="T87" fmla="*/ 759 h 759"/>
                <a:gd name="T88" fmla="*/ 0 w 454"/>
                <a:gd name="T89" fmla="*/ 759 h 759"/>
                <a:gd name="T90" fmla="*/ 0 w 454"/>
                <a:gd name="T91"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4" h="759">
                  <a:moveTo>
                    <a:pt x="140" y="59"/>
                  </a:moveTo>
                  <a:lnTo>
                    <a:pt x="140" y="358"/>
                  </a:lnTo>
                  <a:lnTo>
                    <a:pt x="207" y="358"/>
                  </a:lnTo>
                  <a:lnTo>
                    <a:pt x="232" y="358"/>
                  </a:lnTo>
                  <a:lnTo>
                    <a:pt x="255" y="355"/>
                  </a:lnTo>
                  <a:lnTo>
                    <a:pt x="275" y="352"/>
                  </a:lnTo>
                  <a:lnTo>
                    <a:pt x="291" y="346"/>
                  </a:lnTo>
                  <a:lnTo>
                    <a:pt x="303" y="337"/>
                  </a:lnTo>
                  <a:lnTo>
                    <a:pt x="311" y="325"/>
                  </a:lnTo>
                  <a:lnTo>
                    <a:pt x="314" y="311"/>
                  </a:lnTo>
                  <a:lnTo>
                    <a:pt x="314" y="106"/>
                  </a:lnTo>
                  <a:lnTo>
                    <a:pt x="311" y="91"/>
                  </a:lnTo>
                  <a:lnTo>
                    <a:pt x="303" y="79"/>
                  </a:lnTo>
                  <a:lnTo>
                    <a:pt x="291" y="71"/>
                  </a:lnTo>
                  <a:lnTo>
                    <a:pt x="275" y="64"/>
                  </a:lnTo>
                  <a:lnTo>
                    <a:pt x="255" y="62"/>
                  </a:lnTo>
                  <a:lnTo>
                    <a:pt x="232" y="59"/>
                  </a:lnTo>
                  <a:lnTo>
                    <a:pt x="207" y="59"/>
                  </a:lnTo>
                  <a:lnTo>
                    <a:pt x="140" y="59"/>
                  </a:lnTo>
                  <a:close/>
                  <a:moveTo>
                    <a:pt x="0" y="0"/>
                  </a:moveTo>
                  <a:lnTo>
                    <a:pt x="221" y="0"/>
                  </a:lnTo>
                  <a:lnTo>
                    <a:pt x="271" y="0"/>
                  </a:lnTo>
                  <a:lnTo>
                    <a:pt x="314" y="4"/>
                  </a:lnTo>
                  <a:lnTo>
                    <a:pt x="350" y="8"/>
                  </a:lnTo>
                  <a:lnTo>
                    <a:pt x="380" y="16"/>
                  </a:lnTo>
                  <a:lnTo>
                    <a:pt x="404" y="26"/>
                  </a:lnTo>
                  <a:lnTo>
                    <a:pt x="423" y="38"/>
                  </a:lnTo>
                  <a:lnTo>
                    <a:pt x="437" y="52"/>
                  </a:lnTo>
                  <a:lnTo>
                    <a:pt x="447" y="70"/>
                  </a:lnTo>
                  <a:lnTo>
                    <a:pt x="452" y="91"/>
                  </a:lnTo>
                  <a:lnTo>
                    <a:pt x="454" y="115"/>
                  </a:lnTo>
                  <a:lnTo>
                    <a:pt x="454" y="301"/>
                  </a:lnTo>
                  <a:lnTo>
                    <a:pt x="451" y="325"/>
                  </a:lnTo>
                  <a:lnTo>
                    <a:pt x="447" y="347"/>
                  </a:lnTo>
                  <a:lnTo>
                    <a:pt x="437" y="364"/>
                  </a:lnTo>
                  <a:lnTo>
                    <a:pt x="423" y="379"/>
                  </a:lnTo>
                  <a:lnTo>
                    <a:pt x="404" y="391"/>
                  </a:lnTo>
                  <a:lnTo>
                    <a:pt x="380" y="402"/>
                  </a:lnTo>
                  <a:lnTo>
                    <a:pt x="350" y="408"/>
                  </a:lnTo>
                  <a:lnTo>
                    <a:pt x="314" y="414"/>
                  </a:lnTo>
                  <a:lnTo>
                    <a:pt x="271" y="416"/>
                  </a:lnTo>
                  <a:lnTo>
                    <a:pt x="221" y="416"/>
                  </a:lnTo>
                  <a:lnTo>
                    <a:pt x="140" y="416"/>
                  </a:lnTo>
                  <a:lnTo>
                    <a:pt x="140" y="759"/>
                  </a:lnTo>
                  <a:lnTo>
                    <a:pt x="0" y="75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8" name="Freeform 9">
              <a:extLst>
                <a:ext uri="{FF2B5EF4-FFF2-40B4-BE49-F238E27FC236}">
                  <a16:creationId xmlns:a16="http://schemas.microsoft.com/office/drawing/2014/main" id="{BDAA7C14-604D-4CDA-93E7-DCA1491A8870}"/>
                </a:ext>
              </a:extLst>
            </p:cNvPr>
            <p:cNvSpPr>
              <a:spLocks/>
            </p:cNvSpPr>
            <p:nvPr/>
          </p:nvSpPr>
          <p:spPr bwMode="auto">
            <a:xfrm>
              <a:off x="3121026" y="5000626"/>
              <a:ext cx="358775" cy="611188"/>
            </a:xfrm>
            <a:custGeom>
              <a:avLst/>
              <a:gdLst>
                <a:gd name="T0" fmla="*/ 277 w 451"/>
                <a:gd name="T1" fmla="*/ 2 h 772"/>
                <a:gd name="T2" fmla="*/ 355 w 451"/>
                <a:gd name="T3" fmla="*/ 12 h 772"/>
                <a:gd name="T4" fmla="*/ 407 w 451"/>
                <a:gd name="T5" fmla="*/ 34 h 772"/>
                <a:gd name="T6" fmla="*/ 438 w 451"/>
                <a:gd name="T7" fmla="*/ 65 h 772"/>
                <a:gd name="T8" fmla="*/ 447 w 451"/>
                <a:gd name="T9" fmla="*/ 106 h 772"/>
                <a:gd name="T10" fmla="*/ 309 w 451"/>
                <a:gd name="T11" fmla="*/ 204 h 772"/>
                <a:gd name="T12" fmla="*/ 308 w 451"/>
                <a:gd name="T13" fmla="*/ 98 h 772"/>
                <a:gd name="T14" fmla="*/ 297 w 451"/>
                <a:gd name="T15" fmla="*/ 78 h 772"/>
                <a:gd name="T16" fmla="*/ 273 w 451"/>
                <a:gd name="T17" fmla="*/ 65 h 772"/>
                <a:gd name="T18" fmla="*/ 229 w 451"/>
                <a:gd name="T19" fmla="*/ 59 h 772"/>
                <a:gd name="T20" fmla="*/ 184 w 451"/>
                <a:gd name="T21" fmla="*/ 65 h 772"/>
                <a:gd name="T22" fmla="*/ 159 w 451"/>
                <a:gd name="T23" fmla="*/ 78 h 772"/>
                <a:gd name="T24" fmla="*/ 149 w 451"/>
                <a:gd name="T25" fmla="*/ 98 h 772"/>
                <a:gd name="T26" fmla="*/ 148 w 451"/>
                <a:gd name="T27" fmla="*/ 191 h 772"/>
                <a:gd name="T28" fmla="*/ 155 w 451"/>
                <a:gd name="T29" fmla="*/ 227 h 772"/>
                <a:gd name="T30" fmla="*/ 180 w 451"/>
                <a:gd name="T31" fmla="*/ 259 h 772"/>
                <a:gd name="T32" fmla="*/ 422 w 451"/>
                <a:gd name="T33" fmla="*/ 469 h 772"/>
                <a:gd name="T34" fmla="*/ 449 w 451"/>
                <a:gd name="T35" fmla="*/ 516 h 772"/>
                <a:gd name="T36" fmla="*/ 451 w 451"/>
                <a:gd name="T37" fmla="*/ 660 h 772"/>
                <a:gd name="T38" fmla="*/ 439 w 451"/>
                <a:gd name="T39" fmla="*/ 703 h 772"/>
                <a:gd name="T40" fmla="*/ 404 w 451"/>
                <a:gd name="T41" fmla="*/ 737 h 772"/>
                <a:gd name="T42" fmla="*/ 348 w 451"/>
                <a:gd name="T43" fmla="*/ 760 h 772"/>
                <a:gd name="T44" fmla="*/ 273 w 451"/>
                <a:gd name="T45" fmla="*/ 770 h 772"/>
                <a:gd name="T46" fmla="*/ 180 w 451"/>
                <a:gd name="T47" fmla="*/ 770 h 772"/>
                <a:gd name="T48" fmla="*/ 101 w 451"/>
                <a:gd name="T49" fmla="*/ 760 h 772"/>
                <a:gd name="T50" fmla="*/ 45 w 451"/>
                <a:gd name="T51" fmla="*/ 738 h 772"/>
                <a:gd name="T52" fmla="*/ 11 w 451"/>
                <a:gd name="T53" fmla="*/ 706 h 772"/>
                <a:gd name="T54" fmla="*/ 0 w 451"/>
                <a:gd name="T55" fmla="*/ 660 h 772"/>
                <a:gd name="T56" fmla="*/ 140 w 451"/>
                <a:gd name="T57" fmla="*/ 556 h 772"/>
                <a:gd name="T58" fmla="*/ 143 w 451"/>
                <a:gd name="T59" fmla="*/ 672 h 772"/>
                <a:gd name="T60" fmla="*/ 161 w 451"/>
                <a:gd name="T61" fmla="*/ 698 h 772"/>
                <a:gd name="T62" fmla="*/ 200 w 451"/>
                <a:gd name="T63" fmla="*/ 711 h 772"/>
                <a:gd name="T64" fmla="*/ 254 w 451"/>
                <a:gd name="T65" fmla="*/ 711 h 772"/>
                <a:gd name="T66" fmla="*/ 292 w 451"/>
                <a:gd name="T67" fmla="*/ 698 h 772"/>
                <a:gd name="T68" fmla="*/ 310 w 451"/>
                <a:gd name="T69" fmla="*/ 672 h 772"/>
                <a:gd name="T70" fmla="*/ 313 w 451"/>
                <a:gd name="T71" fmla="*/ 551 h 772"/>
                <a:gd name="T72" fmla="*/ 304 w 451"/>
                <a:gd name="T73" fmla="*/ 513 h 772"/>
                <a:gd name="T74" fmla="*/ 273 w 451"/>
                <a:gd name="T75" fmla="*/ 477 h 772"/>
                <a:gd name="T76" fmla="*/ 47 w 451"/>
                <a:gd name="T77" fmla="*/ 282 h 772"/>
                <a:gd name="T78" fmla="*/ 19 w 451"/>
                <a:gd name="T79" fmla="*/ 244 h 772"/>
                <a:gd name="T80" fmla="*/ 10 w 451"/>
                <a:gd name="T81" fmla="*/ 204 h 772"/>
                <a:gd name="T82" fmla="*/ 13 w 451"/>
                <a:gd name="T83" fmla="*/ 89 h 772"/>
                <a:gd name="T84" fmla="*/ 35 w 451"/>
                <a:gd name="T85" fmla="*/ 50 h 772"/>
                <a:gd name="T86" fmla="*/ 78 w 451"/>
                <a:gd name="T87" fmla="*/ 22 h 772"/>
                <a:gd name="T88" fmla="*/ 144 w 451"/>
                <a:gd name="T89" fmla="*/ 6 h 772"/>
                <a:gd name="T90" fmla="*/ 229 w 451"/>
                <a:gd name="T9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2">
                  <a:moveTo>
                    <a:pt x="229" y="0"/>
                  </a:moveTo>
                  <a:lnTo>
                    <a:pt x="277" y="2"/>
                  </a:lnTo>
                  <a:lnTo>
                    <a:pt x="318" y="6"/>
                  </a:lnTo>
                  <a:lnTo>
                    <a:pt x="355" y="12"/>
                  </a:lnTo>
                  <a:lnTo>
                    <a:pt x="384" y="22"/>
                  </a:lnTo>
                  <a:lnTo>
                    <a:pt x="407" y="34"/>
                  </a:lnTo>
                  <a:lnTo>
                    <a:pt x="426" y="49"/>
                  </a:lnTo>
                  <a:lnTo>
                    <a:pt x="438" y="65"/>
                  </a:lnTo>
                  <a:lnTo>
                    <a:pt x="445" y="85"/>
                  </a:lnTo>
                  <a:lnTo>
                    <a:pt x="447" y="106"/>
                  </a:lnTo>
                  <a:lnTo>
                    <a:pt x="447" y="204"/>
                  </a:lnTo>
                  <a:lnTo>
                    <a:pt x="309" y="204"/>
                  </a:lnTo>
                  <a:lnTo>
                    <a:pt x="309" y="110"/>
                  </a:lnTo>
                  <a:lnTo>
                    <a:pt x="308" y="98"/>
                  </a:lnTo>
                  <a:lnTo>
                    <a:pt x="304" y="87"/>
                  </a:lnTo>
                  <a:lnTo>
                    <a:pt x="297" y="78"/>
                  </a:lnTo>
                  <a:lnTo>
                    <a:pt x="288" y="70"/>
                  </a:lnTo>
                  <a:lnTo>
                    <a:pt x="273" y="65"/>
                  </a:lnTo>
                  <a:lnTo>
                    <a:pt x="254" y="61"/>
                  </a:lnTo>
                  <a:lnTo>
                    <a:pt x="229" y="59"/>
                  </a:lnTo>
                  <a:lnTo>
                    <a:pt x="203" y="61"/>
                  </a:lnTo>
                  <a:lnTo>
                    <a:pt x="184" y="65"/>
                  </a:lnTo>
                  <a:lnTo>
                    <a:pt x="170" y="70"/>
                  </a:lnTo>
                  <a:lnTo>
                    <a:pt x="159" y="78"/>
                  </a:lnTo>
                  <a:lnTo>
                    <a:pt x="152" y="87"/>
                  </a:lnTo>
                  <a:lnTo>
                    <a:pt x="149" y="98"/>
                  </a:lnTo>
                  <a:lnTo>
                    <a:pt x="148" y="110"/>
                  </a:lnTo>
                  <a:lnTo>
                    <a:pt x="148" y="191"/>
                  </a:lnTo>
                  <a:lnTo>
                    <a:pt x="149" y="209"/>
                  </a:lnTo>
                  <a:lnTo>
                    <a:pt x="155" y="227"/>
                  </a:lnTo>
                  <a:lnTo>
                    <a:pt x="165" y="243"/>
                  </a:lnTo>
                  <a:lnTo>
                    <a:pt x="180" y="259"/>
                  </a:lnTo>
                  <a:lnTo>
                    <a:pt x="402" y="448"/>
                  </a:lnTo>
                  <a:lnTo>
                    <a:pt x="422" y="469"/>
                  </a:lnTo>
                  <a:lnTo>
                    <a:pt x="438" y="492"/>
                  </a:lnTo>
                  <a:lnTo>
                    <a:pt x="449" y="516"/>
                  </a:lnTo>
                  <a:lnTo>
                    <a:pt x="451" y="541"/>
                  </a:lnTo>
                  <a:lnTo>
                    <a:pt x="451" y="660"/>
                  </a:lnTo>
                  <a:lnTo>
                    <a:pt x="449" y="683"/>
                  </a:lnTo>
                  <a:lnTo>
                    <a:pt x="439" y="703"/>
                  </a:lnTo>
                  <a:lnTo>
                    <a:pt x="424" y="721"/>
                  </a:lnTo>
                  <a:lnTo>
                    <a:pt x="404" y="737"/>
                  </a:lnTo>
                  <a:lnTo>
                    <a:pt x="379" y="749"/>
                  </a:lnTo>
                  <a:lnTo>
                    <a:pt x="348" y="760"/>
                  </a:lnTo>
                  <a:lnTo>
                    <a:pt x="313" y="766"/>
                  </a:lnTo>
                  <a:lnTo>
                    <a:pt x="273" y="770"/>
                  </a:lnTo>
                  <a:lnTo>
                    <a:pt x="229" y="772"/>
                  </a:lnTo>
                  <a:lnTo>
                    <a:pt x="180" y="770"/>
                  </a:lnTo>
                  <a:lnTo>
                    <a:pt x="137" y="766"/>
                  </a:lnTo>
                  <a:lnTo>
                    <a:pt x="101" y="760"/>
                  </a:lnTo>
                  <a:lnTo>
                    <a:pt x="70" y="750"/>
                  </a:lnTo>
                  <a:lnTo>
                    <a:pt x="45" y="738"/>
                  </a:lnTo>
                  <a:lnTo>
                    <a:pt x="26" y="723"/>
                  </a:lnTo>
                  <a:lnTo>
                    <a:pt x="11" y="706"/>
                  </a:lnTo>
                  <a:lnTo>
                    <a:pt x="3" y="685"/>
                  </a:lnTo>
                  <a:lnTo>
                    <a:pt x="0" y="660"/>
                  </a:lnTo>
                  <a:lnTo>
                    <a:pt x="0" y="556"/>
                  </a:lnTo>
                  <a:lnTo>
                    <a:pt x="140" y="556"/>
                  </a:lnTo>
                  <a:lnTo>
                    <a:pt x="140" y="656"/>
                  </a:lnTo>
                  <a:lnTo>
                    <a:pt x="143" y="672"/>
                  </a:lnTo>
                  <a:lnTo>
                    <a:pt x="149" y="687"/>
                  </a:lnTo>
                  <a:lnTo>
                    <a:pt x="161" y="698"/>
                  </a:lnTo>
                  <a:lnTo>
                    <a:pt x="179" y="706"/>
                  </a:lnTo>
                  <a:lnTo>
                    <a:pt x="200" y="711"/>
                  </a:lnTo>
                  <a:lnTo>
                    <a:pt x="229" y="713"/>
                  </a:lnTo>
                  <a:lnTo>
                    <a:pt x="254" y="711"/>
                  </a:lnTo>
                  <a:lnTo>
                    <a:pt x="276" y="706"/>
                  </a:lnTo>
                  <a:lnTo>
                    <a:pt x="292" y="698"/>
                  </a:lnTo>
                  <a:lnTo>
                    <a:pt x="304" y="687"/>
                  </a:lnTo>
                  <a:lnTo>
                    <a:pt x="310" y="672"/>
                  </a:lnTo>
                  <a:lnTo>
                    <a:pt x="313" y="656"/>
                  </a:lnTo>
                  <a:lnTo>
                    <a:pt x="313" y="551"/>
                  </a:lnTo>
                  <a:lnTo>
                    <a:pt x="310" y="532"/>
                  </a:lnTo>
                  <a:lnTo>
                    <a:pt x="304" y="513"/>
                  </a:lnTo>
                  <a:lnTo>
                    <a:pt x="292" y="496"/>
                  </a:lnTo>
                  <a:lnTo>
                    <a:pt x="273" y="477"/>
                  </a:lnTo>
                  <a:lnTo>
                    <a:pt x="69" y="300"/>
                  </a:lnTo>
                  <a:lnTo>
                    <a:pt x="47" y="282"/>
                  </a:lnTo>
                  <a:lnTo>
                    <a:pt x="31" y="263"/>
                  </a:lnTo>
                  <a:lnTo>
                    <a:pt x="19" y="244"/>
                  </a:lnTo>
                  <a:lnTo>
                    <a:pt x="11" y="225"/>
                  </a:lnTo>
                  <a:lnTo>
                    <a:pt x="10" y="204"/>
                  </a:lnTo>
                  <a:lnTo>
                    <a:pt x="10" y="112"/>
                  </a:lnTo>
                  <a:lnTo>
                    <a:pt x="13" y="89"/>
                  </a:lnTo>
                  <a:lnTo>
                    <a:pt x="21" y="67"/>
                  </a:lnTo>
                  <a:lnTo>
                    <a:pt x="35" y="50"/>
                  </a:lnTo>
                  <a:lnTo>
                    <a:pt x="54" y="35"/>
                  </a:lnTo>
                  <a:lnTo>
                    <a:pt x="78" y="22"/>
                  </a:lnTo>
                  <a:lnTo>
                    <a:pt x="109" y="12"/>
                  </a:lnTo>
                  <a:lnTo>
                    <a:pt x="144" y="6"/>
                  </a:lnTo>
                  <a:lnTo>
                    <a:pt x="184" y="2"/>
                  </a:lnTo>
                  <a:lnTo>
                    <a:pt x="2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9" name="Freeform 10">
              <a:extLst>
                <a:ext uri="{FF2B5EF4-FFF2-40B4-BE49-F238E27FC236}">
                  <a16:creationId xmlns:a16="http://schemas.microsoft.com/office/drawing/2014/main" id="{7F114B91-7375-44C1-9E6B-B8A4FC6838CD}"/>
                </a:ext>
              </a:extLst>
            </p:cNvPr>
            <p:cNvSpPr>
              <a:spLocks/>
            </p:cNvSpPr>
            <p:nvPr/>
          </p:nvSpPr>
          <p:spPr bwMode="auto">
            <a:xfrm>
              <a:off x="3935413" y="5000626"/>
              <a:ext cx="358775" cy="611188"/>
            </a:xfrm>
            <a:custGeom>
              <a:avLst/>
              <a:gdLst>
                <a:gd name="T0" fmla="*/ 276 w 451"/>
                <a:gd name="T1" fmla="*/ 2 h 772"/>
                <a:gd name="T2" fmla="*/ 354 w 451"/>
                <a:gd name="T3" fmla="*/ 12 h 772"/>
                <a:gd name="T4" fmla="*/ 407 w 451"/>
                <a:gd name="T5" fmla="*/ 34 h 772"/>
                <a:gd name="T6" fmla="*/ 437 w 451"/>
                <a:gd name="T7" fmla="*/ 65 h 772"/>
                <a:gd name="T8" fmla="*/ 447 w 451"/>
                <a:gd name="T9" fmla="*/ 106 h 772"/>
                <a:gd name="T10" fmla="*/ 307 w 451"/>
                <a:gd name="T11" fmla="*/ 204 h 772"/>
                <a:gd name="T12" fmla="*/ 307 w 451"/>
                <a:gd name="T13" fmla="*/ 98 h 772"/>
                <a:gd name="T14" fmla="*/ 296 w 451"/>
                <a:gd name="T15" fmla="*/ 78 h 772"/>
                <a:gd name="T16" fmla="*/ 272 w 451"/>
                <a:gd name="T17" fmla="*/ 65 h 772"/>
                <a:gd name="T18" fmla="*/ 228 w 451"/>
                <a:gd name="T19" fmla="*/ 59 h 772"/>
                <a:gd name="T20" fmla="*/ 182 w 451"/>
                <a:gd name="T21" fmla="*/ 65 h 772"/>
                <a:gd name="T22" fmla="*/ 158 w 451"/>
                <a:gd name="T23" fmla="*/ 78 h 772"/>
                <a:gd name="T24" fmla="*/ 149 w 451"/>
                <a:gd name="T25" fmla="*/ 98 h 772"/>
                <a:gd name="T26" fmla="*/ 148 w 451"/>
                <a:gd name="T27" fmla="*/ 191 h 772"/>
                <a:gd name="T28" fmla="*/ 154 w 451"/>
                <a:gd name="T29" fmla="*/ 227 h 772"/>
                <a:gd name="T30" fmla="*/ 178 w 451"/>
                <a:gd name="T31" fmla="*/ 259 h 772"/>
                <a:gd name="T32" fmla="*/ 421 w 451"/>
                <a:gd name="T33" fmla="*/ 469 h 772"/>
                <a:gd name="T34" fmla="*/ 447 w 451"/>
                <a:gd name="T35" fmla="*/ 516 h 772"/>
                <a:gd name="T36" fmla="*/ 451 w 451"/>
                <a:gd name="T37" fmla="*/ 660 h 772"/>
                <a:gd name="T38" fmla="*/ 439 w 451"/>
                <a:gd name="T39" fmla="*/ 703 h 772"/>
                <a:gd name="T40" fmla="*/ 404 w 451"/>
                <a:gd name="T41" fmla="*/ 737 h 772"/>
                <a:gd name="T42" fmla="*/ 347 w 451"/>
                <a:gd name="T43" fmla="*/ 760 h 772"/>
                <a:gd name="T44" fmla="*/ 272 w 451"/>
                <a:gd name="T45" fmla="*/ 770 h 772"/>
                <a:gd name="T46" fmla="*/ 180 w 451"/>
                <a:gd name="T47" fmla="*/ 770 h 772"/>
                <a:gd name="T48" fmla="*/ 101 w 451"/>
                <a:gd name="T49" fmla="*/ 760 h 772"/>
                <a:gd name="T50" fmla="*/ 44 w 451"/>
                <a:gd name="T51" fmla="*/ 738 h 772"/>
                <a:gd name="T52" fmla="*/ 11 w 451"/>
                <a:gd name="T53" fmla="*/ 706 h 772"/>
                <a:gd name="T54" fmla="*/ 0 w 451"/>
                <a:gd name="T55" fmla="*/ 660 h 772"/>
                <a:gd name="T56" fmla="*/ 139 w 451"/>
                <a:gd name="T57" fmla="*/ 556 h 772"/>
                <a:gd name="T58" fmla="*/ 141 w 451"/>
                <a:gd name="T59" fmla="*/ 672 h 772"/>
                <a:gd name="T60" fmla="*/ 160 w 451"/>
                <a:gd name="T61" fmla="*/ 698 h 772"/>
                <a:gd name="T62" fmla="*/ 200 w 451"/>
                <a:gd name="T63" fmla="*/ 711 h 772"/>
                <a:gd name="T64" fmla="*/ 254 w 451"/>
                <a:gd name="T65" fmla="*/ 711 h 772"/>
                <a:gd name="T66" fmla="*/ 291 w 451"/>
                <a:gd name="T67" fmla="*/ 698 h 772"/>
                <a:gd name="T68" fmla="*/ 310 w 451"/>
                <a:gd name="T69" fmla="*/ 672 h 772"/>
                <a:gd name="T70" fmla="*/ 311 w 451"/>
                <a:gd name="T71" fmla="*/ 551 h 772"/>
                <a:gd name="T72" fmla="*/ 303 w 451"/>
                <a:gd name="T73" fmla="*/ 515 h 772"/>
                <a:gd name="T74" fmla="*/ 271 w 451"/>
                <a:gd name="T75" fmla="*/ 477 h 772"/>
                <a:gd name="T76" fmla="*/ 47 w 451"/>
                <a:gd name="T77" fmla="*/ 282 h 772"/>
                <a:gd name="T78" fmla="*/ 19 w 451"/>
                <a:gd name="T79" fmla="*/ 244 h 772"/>
                <a:gd name="T80" fmla="*/ 8 w 451"/>
                <a:gd name="T81" fmla="*/ 204 h 772"/>
                <a:gd name="T82" fmla="*/ 11 w 451"/>
                <a:gd name="T83" fmla="*/ 89 h 772"/>
                <a:gd name="T84" fmla="*/ 33 w 451"/>
                <a:gd name="T85" fmla="*/ 50 h 772"/>
                <a:gd name="T86" fmla="*/ 78 w 451"/>
                <a:gd name="T87" fmla="*/ 22 h 772"/>
                <a:gd name="T88" fmla="*/ 144 w 451"/>
                <a:gd name="T89" fmla="*/ 6 h 772"/>
                <a:gd name="T90" fmla="*/ 228 w 451"/>
                <a:gd name="T9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2">
                  <a:moveTo>
                    <a:pt x="228" y="0"/>
                  </a:moveTo>
                  <a:lnTo>
                    <a:pt x="276" y="2"/>
                  </a:lnTo>
                  <a:lnTo>
                    <a:pt x="318" y="6"/>
                  </a:lnTo>
                  <a:lnTo>
                    <a:pt x="354" y="12"/>
                  </a:lnTo>
                  <a:lnTo>
                    <a:pt x="382" y="22"/>
                  </a:lnTo>
                  <a:lnTo>
                    <a:pt x="407" y="34"/>
                  </a:lnTo>
                  <a:lnTo>
                    <a:pt x="424" y="49"/>
                  </a:lnTo>
                  <a:lnTo>
                    <a:pt x="437" y="65"/>
                  </a:lnTo>
                  <a:lnTo>
                    <a:pt x="444" y="85"/>
                  </a:lnTo>
                  <a:lnTo>
                    <a:pt x="447" y="106"/>
                  </a:lnTo>
                  <a:lnTo>
                    <a:pt x="447" y="204"/>
                  </a:lnTo>
                  <a:lnTo>
                    <a:pt x="307" y="204"/>
                  </a:lnTo>
                  <a:lnTo>
                    <a:pt x="307" y="110"/>
                  </a:lnTo>
                  <a:lnTo>
                    <a:pt x="307" y="98"/>
                  </a:lnTo>
                  <a:lnTo>
                    <a:pt x="303" y="87"/>
                  </a:lnTo>
                  <a:lnTo>
                    <a:pt x="296" y="78"/>
                  </a:lnTo>
                  <a:lnTo>
                    <a:pt x="286" y="70"/>
                  </a:lnTo>
                  <a:lnTo>
                    <a:pt x="272" y="65"/>
                  </a:lnTo>
                  <a:lnTo>
                    <a:pt x="252" y="61"/>
                  </a:lnTo>
                  <a:lnTo>
                    <a:pt x="228" y="59"/>
                  </a:lnTo>
                  <a:lnTo>
                    <a:pt x="203" y="61"/>
                  </a:lnTo>
                  <a:lnTo>
                    <a:pt x="182" y="65"/>
                  </a:lnTo>
                  <a:lnTo>
                    <a:pt x="169" y="70"/>
                  </a:lnTo>
                  <a:lnTo>
                    <a:pt x="158" y="78"/>
                  </a:lnTo>
                  <a:lnTo>
                    <a:pt x="152" y="87"/>
                  </a:lnTo>
                  <a:lnTo>
                    <a:pt x="149" y="98"/>
                  </a:lnTo>
                  <a:lnTo>
                    <a:pt x="148" y="110"/>
                  </a:lnTo>
                  <a:lnTo>
                    <a:pt x="148" y="191"/>
                  </a:lnTo>
                  <a:lnTo>
                    <a:pt x="149" y="209"/>
                  </a:lnTo>
                  <a:lnTo>
                    <a:pt x="154" y="227"/>
                  </a:lnTo>
                  <a:lnTo>
                    <a:pt x="164" y="243"/>
                  </a:lnTo>
                  <a:lnTo>
                    <a:pt x="178" y="259"/>
                  </a:lnTo>
                  <a:lnTo>
                    <a:pt x="400" y="448"/>
                  </a:lnTo>
                  <a:lnTo>
                    <a:pt x="421" y="469"/>
                  </a:lnTo>
                  <a:lnTo>
                    <a:pt x="437" y="492"/>
                  </a:lnTo>
                  <a:lnTo>
                    <a:pt x="447" y="516"/>
                  </a:lnTo>
                  <a:lnTo>
                    <a:pt x="451" y="541"/>
                  </a:lnTo>
                  <a:lnTo>
                    <a:pt x="451" y="660"/>
                  </a:lnTo>
                  <a:lnTo>
                    <a:pt x="448" y="683"/>
                  </a:lnTo>
                  <a:lnTo>
                    <a:pt x="439" y="703"/>
                  </a:lnTo>
                  <a:lnTo>
                    <a:pt x="424" y="721"/>
                  </a:lnTo>
                  <a:lnTo>
                    <a:pt x="404" y="737"/>
                  </a:lnTo>
                  <a:lnTo>
                    <a:pt x="378" y="749"/>
                  </a:lnTo>
                  <a:lnTo>
                    <a:pt x="347" y="760"/>
                  </a:lnTo>
                  <a:lnTo>
                    <a:pt x="311" y="766"/>
                  </a:lnTo>
                  <a:lnTo>
                    <a:pt x="272" y="770"/>
                  </a:lnTo>
                  <a:lnTo>
                    <a:pt x="228" y="772"/>
                  </a:lnTo>
                  <a:lnTo>
                    <a:pt x="180" y="770"/>
                  </a:lnTo>
                  <a:lnTo>
                    <a:pt x="137" y="766"/>
                  </a:lnTo>
                  <a:lnTo>
                    <a:pt x="101" y="760"/>
                  </a:lnTo>
                  <a:lnTo>
                    <a:pt x="70" y="750"/>
                  </a:lnTo>
                  <a:lnTo>
                    <a:pt x="44" y="738"/>
                  </a:lnTo>
                  <a:lnTo>
                    <a:pt x="24" y="723"/>
                  </a:lnTo>
                  <a:lnTo>
                    <a:pt x="11" y="706"/>
                  </a:lnTo>
                  <a:lnTo>
                    <a:pt x="3" y="685"/>
                  </a:lnTo>
                  <a:lnTo>
                    <a:pt x="0" y="660"/>
                  </a:lnTo>
                  <a:lnTo>
                    <a:pt x="0" y="556"/>
                  </a:lnTo>
                  <a:lnTo>
                    <a:pt x="139" y="556"/>
                  </a:lnTo>
                  <a:lnTo>
                    <a:pt x="139" y="656"/>
                  </a:lnTo>
                  <a:lnTo>
                    <a:pt x="141" y="672"/>
                  </a:lnTo>
                  <a:lnTo>
                    <a:pt x="149" y="687"/>
                  </a:lnTo>
                  <a:lnTo>
                    <a:pt x="160" y="698"/>
                  </a:lnTo>
                  <a:lnTo>
                    <a:pt x="177" y="706"/>
                  </a:lnTo>
                  <a:lnTo>
                    <a:pt x="200" y="711"/>
                  </a:lnTo>
                  <a:lnTo>
                    <a:pt x="228" y="713"/>
                  </a:lnTo>
                  <a:lnTo>
                    <a:pt x="254" y="711"/>
                  </a:lnTo>
                  <a:lnTo>
                    <a:pt x="275" y="706"/>
                  </a:lnTo>
                  <a:lnTo>
                    <a:pt x="291" y="698"/>
                  </a:lnTo>
                  <a:lnTo>
                    <a:pt x="302" y="687"/>
                  </a:lnTo>
                  <a:lnTo>
                    <a:pt x="310" y="672"/>
                  </a:lnTo>
                  <a:lnTo>
                    <a:pt x="311" y="656"/>
                  </a:lnTo>
                  <a:lnTo>
                    <a:pt x="311" y="551"/>
                  </a:lnTo>
                  <a:lnTo>
                    <a:pt x="310" y="532"/>
                  </a:lnTo>
                  <a:lnTo>
                    <a:pt x="303" y="515"/>
                  </a:lnTo>
                  <a:lnTo>
                    <a:pt x="290" y="496"/>
                  </a:lnTo>
                  <a:lnTo>
                    <a:pt x="271" y="477"/>
                  </a:lnTo>
                  <a:lnTo>
                    <a:pt x="67" y="300"/>
                  </a:lnTo>
                  <a:lnTo>
                    <a:pt x="47" y="282"/>
                  </a:lnTo>
                  <a:lnTo>
                    <a:pt x="31" y="263"/>
                  </a:lnTo>
                  <a:lnTo>
                    <a:pt x="19" y="244"/>
                  </a:lnTo>
                  <a:lnTo>
                    <a:pt x="11" y="225"/>
                  </a:lnTo>
                  <a:lnTo>
                    <a:pt x="8" y="204"/>
                  </a:lnTo>
                  <a:lnTo>
                    <a:pt x="8" y="112"/>
                  </a:lnTo>
                  <a:lnTo>
                    <a:pt x="11" y="89"/>
                  </a:lnTo>
                  <a:lnTo>
                    <a:pt x="20" y="67"/>
                  </a:lnTo>
                  <a:lnTo>
                    <a:pt x="33" y="50"/>
                  </a:lnTo>
                  <a:lnTo>
                    <a:pt x="54" y="35"/>
                  </a:lnTo>
                  <a:lnTo>
                    <a:pt x="78" y="22"/>
                  </a:lnTo>
                  <a:lnTo>
                    <a:pt x="107" y="12"/>
                  </a:lnTo>
                  <a:lnTo>
                    <a:pt x="144" y="6"/>
                  </a:lnTo>
                  <a:lnTo>
                    <a:pt x="182" y="2"/>
                  </a:lnTo>
                  <a:lnTo>
                    <a:pt x="2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0" name="Freeform 11">
              <a:extLst>
                <a:ext uri="{FF2B5EF4-FFF2-40B4-BE49-F238E27FC236}">
                  <a16:creationId xmlns:a16="http://schemas.microsoft.com/office/drawing/2014/main" id="{F8F21352-67EA-4F56-9534-D9D498CA4DA5}"/>
                </a:ext>
              </a:extLst>
            </p:cNvPr>
            <p:cNvSpPr>
              <a:spLocks/>
            </p:cNvSpPr>
            <p:nvPr/>
          </p:nvSpPr>
          <p:spPr bwMode="auto">
            <a:xfrm>
              <a:off x="1430338" y="5005388"/>
              <a:ext cx="352425" cy="755650"/>
            </a:xfrm>
            <a:custGeom>
              <a:avLst/>
              <a:gdLst>
                <a:gd name="T0" fmla="*/ 305 w 443"/>
                <a:gd name="T1" fmla="*/ 0 h 952"/>
                <a:gd name="T2" fmla="*/ 443 w 443"/>
                <a:gd name="T3" fmla="*/ 0 h 952"/>
                <a:gd name="T4" fmla="*/ 138 w 443"/>
                <a:gd name="T5" fmla="*/ 952 h 952"/>
                <a:gd name="T6" fmla="*/ 0 w 443"/>
                <a:gd name="T7" fmla="*/ 952 h 952"/>
                <a:gd name="T8" fmla="*/ 305 w 443"/>
                <a:gd name="T9" fmla="*/ 0 h 952"/>
              </a:gdLst>
              <a:ahLst/>
              <a:cxnLst>
                <a:cxn ang="0">
                  <a:pos x="T0" y="T1"/>
                </a:cxn>
                <a:cxn ang="0">
                  <a:pos x="T2" y="T3"/>
                </a:cxn>
                <a:cxn ang="0">
                  <a:pos x="T4" y="T5"/>
                </a:cxn>
                <a:cxn ang="0">
                  <a:pos x="T6" y="T7"/>
                </a:cxn>
                <a:cxn ang="0">
                  <a:pos x="T8" y="T9"/>
                </a:cxn>
              </a:cxnLst>
              <a:rect l="0" t="0" r="r" b="b"/>
              <a:pathLst>
                <a:path w="443" h="952">
                  <a:moveTo>
                    <a:pt x="305" y="0"/>
                  </a:moveTo>
                  <a:lnTo>
                    <a:pt x="443" y="0"/>
                  </a:lnTo>
                  <a:lnTo>
                    <a:pt x="138" y="952"/>
                  </a:lnTo>
                  <a:lnTo>
                    <a:pt x="0" y="952"/>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1" name="Freeform 12">
              <a:extLst>
                <a:ext uri="{FF2B5EF4-FFF2-40B4-BE49-F238E27FC236}">
                  <a16:creationId xmlns:a16="http://schemas.microsoft.com/office/drawing/2014/main" id="{93E305D8-5E4F-46CD-8514-9F9A38B6E582}"/>
                </a:ext>
              </a:extLst>
            </p:cNvPr>
            <p:cNvSpPr>
              <a:spLocks/>
            </p:cNvSpPr>
            <p:nvPr/>
          </p:nvSpPr>
          <p:spPr bwMode="auto">
            <a:xfrm>
              <a:off x="1349376" y="5006976"/>
              <a:ext cx="204788" cy="468313"/>
            </a:xfrm>
            <a:custGeom>
              <a:avLst/>
              <a:gdLst>
                <a:gd name="T0" fmla="*/ 0 w 257"/>
                <a:gd name="T1" fmla="*/ 0 h 591"/>
                <a:gd name="T2" fmla="*/ 138 w 257"/>
                <a:gd name="T3" fmla="*/ 0 h 591"/>
                <a:gd name="T4" fmla="*/ 257 w 257"/>
                <a:gd name="T5" fmla="*/ 373 h 591"/>
                <a:gd name="T6" fmla="*/ 188 w 257"/>
                <a:gd name="T7" fmla="*/ 591 h 591"/>
                <a:gd name="T8" fmla="*/ 0 w 257"/>
                <a:gd name="T9" fmla="*/ 0 h 591"/>
              </a:gdLst>
              <a:ahLst/>
              <a:cxnLst>
                <a:cxn ang="0">
                  <a:pos x="T0" y="T1"/>
                </a:cxn>
                <a:cxn ang="0">
                  <a:pos x="T2" y="T3"/>
                </a:cxn>
                <a:cxn ang="0">
                  <a:pos x="T4" y="T5"/>
                </a:cxn>
                <a:cxn ang="0">
                  <a:pos x="T6" y="T7"/>
                </a:cxn>
                <a:cxn ang="0">
                  <a:pos x="T8" y="T9"/>
                </a:cxn>
              </a:cxnLst>
              <a:rect l="0" t="0" r="r" b="b"/>
              <a:pathLst>
                <a:path w="257" h="591">
                  <a:moveTo>
                    <a:pt x="0" y="0"/>
                  </a:moveTo>
                  <a:lnTo>
                    <a:pt x="138" y="0"/>
                  </a:lnTo>
                  <a:lnTo>
                    <a:pt x="257" y="373"/>
                  </a:lnTo>
                  <a:lnTo>
                    <a:pt x="188" y="59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2" name="Freeform 13">
              <a:extLst>
                <a:ext uri="{FF2B5EF4-FFF2-40B4-BE49-F238E27FC236}">
                  <a16:creationId xmlns:a16="http://schemas.microsoft.com/office/drawing/2014/main" id="{CE1627C1-33EF-40D9-A63C-307FA5E912FC}"/>
                </a:ext>
              </a:extLst>
            </p:cNvPr>
            <p:cNvSpPr>
              <a:spLocks/>
            </p:cNvSpPr>
            <p:nvPr/>
          </p:nvSpPr>
          <p:spPr bwMode="auto">
            <a:xfrm>
              <a:off x="3578226" y="5005388"/>
              <a:ext cx="352425" cy="755650"/>
            </a:xfrm>
            <a:custGeom>
              <a:avLst/>
              <a:gdLst>
                <a:gd name="T0" fmla="*/ 305 w 444"/>
                <a:gd name="T1" fmla="*/ 0 h 952"/>
                <a:gd name="T2" fmla="*/ 444 w 444"/>
                <a:gd name="T3" fmla="*/ 0 h 952"/>
                <a:gd name="T4" fmla="*/ 138 w 444"/>
                <a:gd name="T5" fmla="*/ 952 h 952"/>
                <a:gd name="T6" fmla="*/ 0 w 444"/>
                <a:gd name="T7" fmla="*/ 952 h 952"/>
                <a:gd name="T8" fmla="*/ 305 w 444"/>
                <a:gd name="T9" fmla="*/ 0 h 952"/>
              </a:gdLst>
              <a:ahLst/>
              <a:cxnLst>
                <a:cxn ang="0">
                  <a:pos x="T0" y="T1"/>
                </a:cxn>
                <a:cxn ang="0">
                  <a:pos x="T2" y="T3"/>
                </a:cxn>
                <a:cxn ang="0">
                  <a:pos x="T4" y="T5"/>
                </a:cxn>
                <a:cxn ang="0">
                  <a:pos x="T6" y="T7"/>
                </a:cxn>
                <a:cxn ang="0">
                  <a:pos x="T8" y="T9"/>
                </a:cxn>
              </a:cxnLst>
              <a:rect l="0" t="0" r="r" b="b"/>
              <a:pathLst>
                <a:path w="444" h="952">
                  <a:moveTo>
                    <a:pt x="305" y="0"/>
                  </a:moveTo>
                  <a:lnTo>
                    <a:pt x="444" y="0"/>
                  </a:lnTo>
                  <a:lnTo>
                    <a:pt x="138" y="952"/>
                  </a:lnTo>
                  <a:lnTo>
                    <a:pt x="0" y="952"/>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3" name="Freeform 14">
              <a:extLst>
                <a:ext uri="{FF2B5EF4-FFF2-40B4-BE49-F238E27FC236}">
                  <a16:creationId xmlns:a16="http://schemas.microsoft.com/office/drawing/2014/main" id="{0D9F3EE9-A06C-4BEA-8C1C-047AA29FD60B}"/>
                </a:ext>
              </a:extLst>
            </p:cNvPr>
            <p:cNvSpPr>
              <a:spLocks/>
            </p:cNvSpPr>
            <p:nvPr/>
          </p:nvSpPr>
          <p:spPr bwMode="auto">
            <a:xfrm>
              <a:off x="3495676" y="5005388"/>
              <a:ext cx="206375" cy="468313"/>
            </a:xfrm>
            <a:custGeom>
              <a:avLst/>
              <a:gdLst>
                <a:gd name="T0" fmla="*/ 0 w 259"/>
                <a:gd name="T1" fmla="*/ 0 h 589"/>
                <a:gd name="T2" fmla="*/ 139 w 259"/>
                <a:gd name="T3" fmla="*/ 0 h 589"/>
                <a:gd name="T4" fmla="*/ 259 w 259"/>
                <a:gd name="T5" fmla="*/ 372 h 589"/>
                <a:gd name="T6" fmla="*/ 189 w 259"/>
                <a:gd name="T7" fmla="*/ 589 h 589"/>
                <a:gd name="T8" fmla="*/ 0 w 259"/>
                <a:gd name="T9" fmla="*/ 0 h 589"/>
              </a:gdLst>
              <a:ahLst/>
              <a:cxnLst>
                <a:cxn ang="0">
                  <a:pos x="T0" y="T1"/>
                </a:cxn>
                <a:cxn ang="0">
                  <a:pos x="T2" y="T3"/>
                </a:cxn>
                <a:cxn ang="0">
                  <a:pos x="T4" y="T5"/>
                </a:cxn>
                <a:cxn ang="0">
                  <a:pos x="T6" y="T7"/>
                </a:cxn>
                <a:cxn ang="0">
                  <a:pos x="T8" y="T9"/>
                </a:cxn>
              </a:cxnLst>
              <a:rect l="0" t="0" r="r" b="b"/>
              <a:pathLst>
                <a:path w="259" h="589">
                  <a:moveTo>
                    <a:pt x="0" y="0"/>
                  </a:moveTo>
                  <a:lnTo>
                    <a:pt x="139" y="0"/>
                  </a:lnTo>
                  <a:lnTo>
                    <a:pt x="259" y="372"/>
                  </a:lnTo>
                  <a:lnTo>
                    <a:pt x="189" y="5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4" name="Freeform 15">
              <a:extLst>
                <a:ext uri="{FF2B5EF4-FFF2-40B4-BE49-F238E27FC236}">
                  <a16:creationId xmlns:a16="http://schemas.microsoft.com/office/drawing/2014/main" id="{F5E30233-CE36-47C9-811B-877B122CC630}"/>
                </a:ext>
              </a:extLst>
            </p:cNvPr>
            <p:cNvSpPr>
              <a:spLocks/>
            </p:cNvSpPr>
            <p:nvPr/>
          </p:nvSpPr>
          <p:spPr bwMode="auto">
            <a:xfrm>
              <a:off x="1817688" y="5005388"/>
              <a:ext cx="396875" cy="603250"/>
            </a:xfrm>
            <a:custGeom>
              <a:avLst/>
              <a:gdLst>
                <a:gd name="T0" fmla="*/ 0 w 499"/>
                <a:gd name="T1" fmla="*/ 0 h 759"/>
                <a:gd name="T2" fmla="*/ 268 w 499"/>
                <a:gd name="T3" fmla="*/ 0 h 759"/>
                <a:gd name="T4" fmla="*/ 318 w 499"/>
                <a:gd name="T5" fmla="*/ 0 h 759"/>
                <a:gd name="T6" fmla="*/ 361 w 499"/>
                <a:gd name="T7" fmla="*/ 4 h 759"/>
                <a:gd name="T8" fmla="*/ 397 w 499"/>
                <a:gd name="T9" fmla="*/ 8 h 759"/>
                <a:gd name="T10" fmla="*/ 427 w 499"/>
                <a:gd name="T11" fmla="*/ 16 h 759"/>
                <a:gd name="T12" fmla="*/ 451 w 499"/>
                <a:gd name="T13" fmla="*/ 26 h 759"/>
                <a:gd name="T14" fmla="*/ 470 w 499"/>
                <a:gd name="T15" fmla="*/ 38 h 759"/>
                <a:gd name="T16" fmla="*/ 483 w 499"/>
                <a:gd name="T17" fmla="*/ 52 h 759"/>
                <a:gd name="T18" fmla="*/ 493 w 499"/>
                <a:gd name="T19" fmla="*/ 70 h 759"/>
                <a:gd name="T20" fmla="*/ 498 w 499"/>
                <a:gd name="T21" fmla="*/ 91 h 759"/>
                <a:gd name="T22" fmla="*/ 499 w 499"/>
                <a:gd name="T23" fmla="*/ 115 h 759"/>
                <a:gd name="T24" fmla="*/ 499 w 499"/>
                <a:gd name="T25" fmla="*/ 759 h 759"/>
                <a:gd name="T26" fmla="*/ 361 w 499"/>
                <a:gd name="T27" fmla="*/ 759 h 759"/>
                <a:gd name="T28" fmla="*/ 361 w 499"/>
                <a:gd name="T29" fmla="*/ 106 h 759"/>
                <a:gd name="T30" fmla="*/ 358 w 499"/>
                <a:gd name="T31" fmla="*/ 91 h 759"/>
                <a:gd name="T32" fmla="*/ 350 w 499"/>
                <a:gd name="T33" fmla="*/ 79 h 759"/>
                <a:gd name="T34" fmla="*/ 338 w 499"/>
                <a:gd name="T35" fmla="*/ 71 h 759"/>
                <a:gd name="T36" fmla="*/ 322 w 499"/>
                <a:gd name="T37" fmla="*/ 66 h 759"/>
                <a:gd name="T38" fmla="*/ 302 w 499"/>
                <a:gd name="T39" fmla="*/ 62 h 759"/>
                <a:gd name="T40" fmla="*/ 279 w 499"/>
                <a:gd name="T41" fmla="*/ 59 h 759"/>
                <a:gd name="T42" fmla="*/ 254 w 499"/>
                <a:gd name="T43" fmla="*/ 59 h 759"/>
                <a:gd name="T44" fmla="*/ 138 w 499"/>
                <a:gd name="T45" fmla="*/ 59 h 759"/>
                <a:gd name="T46" fmla="*/ 138 w 499"/>
                <a:gd name="T47" fmla="*/ 759 h 759"/>
                <a:gd name="T48" fmla="*/ 138 w 499"/>
                <a:gd name="T49" fmla="*/ 759 h 759"/>
                <a:gd name="T50" fmla="*/ 0 w 499"/>
                <a:gd name="T51" fmla="*/ 759 h 759"/>
                <a:gd name="T52" fmla="*/ 0 w 499"/>
                <a:gd name="T53"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9" h="759">
                  <a:moveTo>
                    <a:pt x="0" y="0"/>
                  </a:moveTo>
                  <a:lnTo>
                    <a:pt x="268" y="0"/>
                  </a:lnTo>
                  <a:lnTo>
                    <a:pt x="318" y="0"/>
                  </a:lnTo>
                  <a:lnTo>
                    <a:pt x="361" y="4"/>
                  </a:lnTo>
                  <a:lnTo>
                    <a:pt x="397" y="8"/>
                  </a:lnTo>
                  <a:lnTo>
                    <a:pt x="427" y="16"/>
                  </a:lnTo>
                  <a:lnTo>
                    <a:pt x="451" y="26"/>
                  </a:lnTo>
                  <a:lnTo>
                    <a:pt x="470" y="38"/>
                  </a:lnTo>
                  <a:lnTo>
                    <a:pt x="483" y="52"/>
                  </a:lnTo>
                  <a:lnTo>
                    <a:pt x="493" y="70"/>
                  </a:lnTo>
                  <a:lnTo>
                    <a:pt x="498" y="91"/>
                  </a:lnTo>
                  <a:lnTo>
                    <a:pt x="499" y="115"/>
                  </a:lnTo>
                  <a:lnTo>
                    <a:pt x="499" y="759"/>
                  </a:lnTo>
                  <a:lnTo>
                    <a:pt x="361" y="759"/>
                  </a:lnTo>
                  <a:lnTo>
                    <a:pt x="361" y="106"/>
                  </a:lnTo>
                  <a:lnTo>
                    <a:pt x="358" y="91"/>
                  </a:lnTo>
                  <a:lnTo>
                    <a:pt x="350" y="79"/>
                  </a:lnTo>
                  <a:lnTo>
                    <a:pt x="338" y="71"/>
                  </a:lnTo>
                  <a:lnTo>
                    <a:pt x="322" y="66"/>
                  </a:lnTo>
                  <a:lnTo>
                    <a:pt x="302" y="62"/>
                  </a:lnTo>
                  <a:lnTo>
                    <a:pt x="279" y="59"/>
                  </a:lnTo>
                  <a:lnTo>
                    <a:pt x="254" y="59"/>
                  </a:lnTo>
                  <a:lnTo>
                    <a:pt x="138" y="59"/>
                  </a:lnTo>
                  <a:lnTo>
                    <a:pt x="138" y="759"/>
                  </a:lnTo>
                  <a:lnTo>
                    <a:pt x="138" y="759"/>
                  </a:lnTo>
                  <a:lnTo>
                    <a:pt x="0" y="75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5" name="Freeform 16">
              <a:extLst>
                <a:ext uri="{FF2B5EF4-FFF2-40B4-BE49-F238E27FC236}">
                  <a16:creationId xmlns:a16="http://schemas.microsoft.com/office/drawing/2014/main" id="{D55B8220-36A8-442E-B5A9-78899F0A6EEB}"/>
                </a:ext>
              </a:extLst>
            </p:cNvPr>
            <p:cNvSpPr>
              <a:spLocks noEditPoints="1"/>
            </p:cNvSpPr>
            <p:nvPr/>
          </p:nvSpPr>
          <p:spPr bwMode="auto">
            <a:xfrm>
              <a:off x="4337051" y="5010151"/>
              <a:ext cx="142875" cy="139700"/>
            </a:xfrm>
            <a:custGeom>
              <a:avLst/>
              <a:gdLst>
                <a:gd name="T0" fmla="*/ 72 w 180"/>
                <a:gd name="T1" fmla="*/ 82 h 177"/>
                <a:gd name="T2" fmla="*/ 100 w 180"/>
                <a:gd name="T3" fmla="*/ 82 h 177"/>
                <a:gd name="T4" fmla="*/ 113 w 180"/>
                <a:gd name="T5" fmla="*/ 75 h 177"/>
                <a:gd name="T6" fmla="*/ 113 w 180"/>
                <a:gd name="T7" fmla="*/ 58 h 177"/>
                <a:gd name="T8" fmla="*/ 101 w 180"/>
                <a:gd name="T9" fmla="*/ 51 h 177"/>
                <a:gd name="T10" fmla="*/ 72 w 180"/>
                <a:gd name="T11" fmla="*/ 51 h 177"/>
                <a:gd name="T12" fmla="*/ 96 w 180"/>
                <a:gd name="T13" fmla="*/ 38 h 177"/>
                <a:gd name="T14" fmla="*/ 123 w 180"/>
                <a:gd name="T15" fmla="*/ 45 h 177"/>
                <a:gd name="T16" fmla="*/ 132 w 180"/>
                <a:gd name="T17" fmla="*/ 66 h 177"/>
                <a:gd name="T18" fmla="*/ 124 w 180"/>
                <a:gd name="T19" fmla="*/ 87 h 177"/>
                <a:gd name="T20" fmla="*/ 105 w 180"/>
                <a:gd name="T21" fmla="*/ 94 h 177"/>
                <a:gd name="T22" fmla="*/ 117 w 180"/>
                <a:gd name="T23" fmla="*/ 140 h 177"/>
                <a:gd name="T24" fmla="*/ 72 w 180"/>
                <a:gd name="T25" fmla="*/ 95 h 177"/>
                <a:gd name="T26" fmla="*/ 57 w 180"/>
                <a:gd name="T27" fmla="*/ 140 h 177"/>
                <a:gd name="T28" fmla="*/ 90 w 180"/>
                <a:gd name="T29" fmla="*/ 15 h 177"/>
                <a:gd name="T30" fmla="*/ 47 w 180"/>
                <a:gd name="T31" fmla="*/ 29 h 177"/>
                <a:gd name="T32" fmla="*/ 22 w 180"/>
                <a:gd name="T33" fmla="*/ 65 h 177"/>
                <a:gd name="T34" fmla="*/ 22 w 180"/>
                <a:gd name="T35" fmla="*/ 113 h 177"/>
                <a:gd name="T36" fmla="*/ 47 w 180"/>
                <a:gd name="T37" fmla="*/ 149 h 177"/>
                <a:gd name="T38" fmla="*/ 90 w 180"/>
                <a:gd name="T39" fmla="*/ 162 h 177"/>
                <a:gd name="T40" fmla="*/ 133 w 180"/>
                <a:gd name="T41" fmla="*/ 149 h 177"/>
                <a:gd name="T42" fmla="*/ 159 w 180"/>
                <a:gd name="T43" fmla="*/ 113 h 177"/>
                <a:gd name="T44" fmla="*/ 159 w 180"/>
                <a:gd name="T45" fmla="*/ 65 h 177"/>
                <a:gd name="T46" fmla="*/ 133 w 180"/>
                <a:gd name="T47" fmla="*/ 29 h 177"/>
                <a:gd name="T48" fmla="*/ 90 w 180"/>
                <a:gd name="T49" fmla="*/ 15 h 177"/>
                <a:gd name="T50" fmla="*/ 115 w 180"/>
                <a:gd name="T51" fmla="*/ 3 h 177"/>
                <a:gd name="T52" fmla="*/ 153 w 180"/>
                <a:gd name="T53" fmla="*/ 26 h 177"/>
                <a:gd name="T54" fmla="*/ 176 w 180"/>
                <a:gd name="T55" fmla="*/ 65 h 177"/>
                <a:gd name="T56" fmla="*/ 176 w 180"/>
                <a:gd name="T57" fmla="*/ 113 h 177"/>
                <a:gd name="T58" fmla="*/ 153 w 180"/>
                <a:gd name="T59" fmla="*/ 152 h 177"/>
                <a:gd name="T60" fmla="*/ 115 w 180"/>
                <a:gd name="T61" fmla="*/ 174 h 177"/>
                <a:gd name="T62" fmla="*/ 68 w 180"/>
                <a:gd name="T63" fmla="*/ 174 h 177"/>
                <a:gd name="T64" fmla="*/ 27 w 180"/>
                <a:gd name="T65" fmla="*/ 152 h 177"/>
                <a:gd name="T66" fmla="*/ 4 w 180"/>
                <a:gd name="T67" fmla="*/ 113 h 177"/>
                <a:gd name="T68" fmla="*/ 4 w 180"/>
                <a:gd name="T69" fmla="*/ 65 h 177"/>
                <a:gd name="T70" fmla="*/ 27 w 180"/>
                <a:gd name="T71" fmla="*/ 26 h 177"/>
                <a:gd name="T72" fmla="*/ 68 w 180"/>
                <a:gd name="T73" fmla="*/ 3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0" h="177">
                  <a:moveTo>
                    <a:pt x="72" y="51"/>
                  </a:moveTo>
                  <a:lnTo>
                    <a:pt x="72" y="82"/>
                  </a:lnTo>
                  <a:lnTo>
                    <a:pt x="90" y="82"/>
                  </a:lnTo>
                  <a:lnTo>
                    <a:pt x="100" y="82"/>
                  </a:lnTo>
                  <a:lnTo>
                    <a:pt x="108" y="79"/>
                  </a:lnTo>
                  <a:lnTo>
                    <a:pt x="113" y="75"/>
                  </a:lnTo>
                  <a:lnTo>
                    <a:pt x="116" y="66"/>
                  </a:lnTo>
                  <a:lnTo>
                    <a:pt x="113" y="58"/>
                  </a:lnTo>
                  <a:lnTo>
                    <a:pt x="108" y="54"/>
                  </a:lnTo>
                  <a:lnTo>
                    <a:pt x="101" y="51"/>
                  </a:lnTo>
                  <a:lnTo>
                    <a:pt x="93" y="51"/>
                  </a:lnTo>
                  <a:lnTo>
                    <a:pt x="72" y="51"/>
                  </a:lnTo>
                  <a:close/>
                  <a:moveTo>
                    <a:pt x="57" y="38"/>
                  </a:moveTo>
                  <a:lnTo>
                    <a:pt x="96" y="38"/>
                  </a:lnTo>
                  <a:lnTo>
                    <a:pt x="112" y="39"/>
                  </a:lnTo>
                  <a:lnTo>
                    <a:pt x="123" y="45"/>
                  </a:lnTo>
                  <a:lnTo>
                    <a:pt x="129" y="54"/>
                  </a:lnTo>
                  <a:lnTo>
                    <a:pt x="132" y="66"/>
                  </a:lnTo>
                  <a:lnTo>
                    <a:pt x="129" y="78"/>
                  </a:lnTo>
                  <a:lnTo>
                    <a:pt x="124" y="87"/>
                  </a:lnTo>
                  <a:lnTo>
                    <a:pt x="116" y="91"/>
                  </a:lnTo>
                  <a:lnTo>
                    <a:pt x="105" y="94"/>
                  </a:lnTo>
                  <a:lnTo>
                    <a:pt x="135" y="140"/>
                  </a:lnTo>
                  <a:lnTo>
                    <a:pt x="117" y="140"/>
                  </a:lnTo>
                  <a:lnTo>
                    <a:pt x="90" y="95"/>
                  </a:lnTo>
                  <a:lnTo>
                    <a:pt x="72" y="95"/>
                  </a:lnTo>
                  <a:lnTo>
                    <a:pt x="72" y="140"/>
                  </a:lnTo>
                  <a:lnTo>
                    <a:pt x="57" y="140"/>
                  </a:lnTo>
                  <a:lnTo>
                    <a:pt x="57" y="38"/>
                  </a:lnTo>
                  <a:close/>
                  <a:moveTo>
                    <a:pt x="90" y="15"/>
                  </a:moveTo>
                  <a:lnTo>
                    <a:pt x="68" y="19"/>
                  </a:lnTo>
                  <a:lnTo>
                    <a:pt x="47" y="29"/>
                  </a:lnTo>
                  <a:lnTo>
                    <a:pt x="33" y="45"/>
                  </a:lnTo>
                  <a:lnTo>
                    <a:pt x="22" y="65"/>
                  </a:lnTo>
                  <a:lnTo>
                    <a:pt x="18" y="89"/>
                  </a:lnTo>
                  <a:lnTo>
                    <a:pt x="22" y="113"/>
                  </a:lnTo>
                  <a:lnTo>
                    <a:pt x="33" y="133"/>
                  </a:lnTo>
                  <a:lnTo>
                    <a:pt x="47" y="149"/>
                  </a:lnTo>
                  <a:lnTo>
                    <a:pt x="68" y="158"/>
                  </a:lnTo>
                  <a:lnTo>
                    <a:pt x="90" y="162"/>
                  </a:lnTo>
                  <a:lnTo>
                    <a:pt x="113" y="158"/>
                  </a:lnTo>
                  <a:lnTo>
                    <a:pt x="133" y="149"/>
                  </a:lnTo>
                  <a:lnTo>
                    <a:pt x="148" y="133"/>
                  </a:lnTo>
                  <a:lnTo>
                    <a:pt x="159" y="113"/>
                  </a:lnTo>
                  <a:lnTo>
                    <a:pt x="163" y="89"/>
                  </a:lnTo>
                  <a:lnTo>
                    <a:pt x="159" y="65"/>
                  </a:lnTo>
                  <a:lnTo>
                    <a:pt x="148" y="45"/>
                  </a:lnTo>
                  <a:lnTo>
                    <a:pt x="133" y="29"/>
                  </a:lnTo>
                  <a:lnTo>
                    <a:pt x="113" y="19"/>
                  </a:lnTo>
                  <a:lnTo>
                    <a:pt x="90" y="15"/>
                  </a:lnTo>
                  <a:close/>
                  <a:moveTo>
                    <a:pt x="90" y="0"/>
                  </a:moveTo>
                  <a:lnTo>
                    <a:pt x="115" y="3"/>
                  </a:lnTo>
                  <a:lnTo>
                    <a:pt x="136" y="12"/>
                  </a:lnTo>
                  <a:lnTo>
                    <a:pt x="153" y="26"/>
                  </a:lnTo>
                  <a:lnTo>
                    <a:pt x="168" y="43"/>
                  </a:lnTo>
                  <a:lnTo>
                    <a:pt x="176" y="65"/>
                  </a:lnTo>
                  <a:lnTo>
                    <a:pt x="180" y="89"/>
                  </a:lnTo>
                  <a:lnTo>
                    <a:pt x="176" y="113"/>
                  </a:lnTo>
                  <a:lnTo>
                    <a:pt x="168" y="134"/>
                  </a:lnTo>
                  <a:lnTo>
                    <a:pt x="153" y="152"/>
                  </a:lnTo>
                  <a:lnTo>
                    <a:pt x="136" y="165"/>
                  </a:lnTo>
                  <a:lnTo>
                    <a:pt x="115" y="174"/>
                  </a:lnTo>
                  <a:lnTo>
                    <a:pt x="90" y="177"/>
                  </a:lnTo>
                  <a:lnTo>
                    <a:pt x="68" y="174"/>
                  </a:lnTo>
                  <a:lnTo>
                    <a:pt x="46" y="165"/>
                  </a:lnTo>
                  <a:lnTo>
                    <a:pt x="27" y="152"/>
                  </a:lnTo>
                  <a:lnTo>
                    <a:pt x="14" y="134"/>
                  </a:lnTo>
                  <a:lnTo>
                    <a:pt x="4" y="113"/>
                  </a:lnTo>
                  <a:lnTo>
                    <a:pt x="0" y="89"/>
                  </a:lnTo>
                  <a:lnTo>
                    <a:pt x="4" y="65"/>
                  </a:lnTo>
                  <a:lnTo>
                    <a:pt x="14" y="43"/>
                  </a:lnTo>
                  <a:lnTo>
                    <a:pt x="27" y="26"/>
                  </a:lnTo>
                  <a:lnTo>
                    <a:pt x="46" y="12"/>
                  </a:lnTo>
                  <a:lnTo>
                    <a:pt x="68" y="3"/>
                  </a:lnTo>
                  <a:lnTo>
                    <a:pt x="9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Tree>
  </p:cSld>
  <p:clrMap bg1="lt1" tx1="dk1" bg2="lt2" tx2="dk2" accent1="accent1" accent2="accent2" accent3="accent3" accent4="accent4" accent5="accent5" accent6="accent6" hlink="hlink" folHlink="folHlink"/>
  <p:sldLayoutIdLst>
    <p:sldLayoutId id="2147483676" r:id="rId1"/>
    <p:sldLayoutId id="2147483660" r:id="rId2"/>
    <p:sldLayoutId id="2147483662" r:id="rId3"/>
    <p:sldLayoutId id="2147483651" r:id="rId4"/>
    <p:sldLayoutId id="2147483675" r:id="rId5"/>
    <p:sldLayoutId id="2147483677" r:id="rId6"/>
    <p:sldLayoutId id="2147483661" r:id="rId7"/>
    <p:sldLayoutId id="2147483678" r:id="rId8"/>
    <p:sldLayoutId id="2147483681" r:id="rId9"/>
    <p:sldLayoutId id="2147483679" r:id="rId10"/>
    <p:sldLayoutId id="2147483680" r:id="rId11"/>
    <p:sldLayoutId id="2147483663" r:id="rId12"/>
    <p:sldLayoutId id="2147483669" r:id="rId13"/>
    <p:sldLayoutId id="2147483655" r:id="rId14"/>
    <p:sldLayoutId id="2147483671" r:id="rId15"/>
    <p:sldLayoutId id="2147483672" r:id="rId16"/>
    <p:sldLayoutId id="2147483682" r:id="rId17"/>
    <p:sldLayoutId id="2147483683" r:id="rId18"/>
  </p:sldLayoutIdLst>
  <p:txStyles>
    <p:titleStyle>
      <a:lvl1pPr algn="l" defTabSz="914400" rtl="0" eaLnBrk="1" latinLnBrk="0" hangingPunct="1">
        <a:lnSpc>
          <a:spcPct val="100000"/>
        </a:lnSpc>
        <a:spcBef>
          <a:spcPct val="0"/>
        </a:spcBef>
        <a:buNone/>
        <a:defRPr sz="3200" b="0" kern="1200">
          <a:solidFill>
            <a:schemeClr val="tx1"/>
          </a:solidFill>
          <a:latin typeface="+mj-lt"/>
          <a:ea typeface="+mj-ea"/>
          <a:cs typeface="+mj-cs"/>
        </a:defRPr>
      </a:lvl1pPr>
    </p:titleStyle>
    <p:bodyStyle>
      <a:lvl1pPr marL="173736" indent="-173736" algn="l" defTabSz="914400" rtl="0" eaLnBrk="1" latinLnBrk="0" hangingPunct="1">
        <a:lnSpc>
          <a:spcPct val="100000"/>
        </a:lnSpc>
        <a:spcBef>
          <a:spcPts val="600"/>
        </a:spcBef>
        <a:buClr>
          <a:schemeClr val="tx1"/>
        </a:buClr>
        <a:buFont typeface="Arial" panose="020B0604020202020204" pitchFamily="34" charset="0"/>
        <a:buChar char="•"/>
        <a:defRPr sz="2000" kern="1200">
          <a:solidFill>
            <a:schemeClr val="tx1"/>
          </a:solidFill>
          <a:latin typeface="+mn-lt"/>
          <a:ea typeface="+mn-ea"/>
          <a:cs typeface="+mn-cs"/>
        </a:defRPr>
      </a:lvl1pPr>
      <a:lvl2pPr marL="512064" indent="-219456"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804672"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3pPr>
      <a:lvl4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4pPr>
      <a:lvl5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5pPr>
      <a:lvl6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6pPr>
      <a:lvl7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7pPr>
      <a:lvl8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8pPr>
      <a:lvl9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3" pos="3840">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8.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8.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8.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8.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8.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8.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8.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5.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5.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5.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8.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8.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8.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8.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5.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7.xml"/><Relationship Id="rId5" Type="http://schemas.openxmlformats.org/officeDocument/2006/relationships/image" Target="../media/image12.gif"/><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8.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8.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5.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5.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5.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8.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8.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8.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5.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5.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8.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8.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8.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8.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8.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5.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8.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8.xml"/></Relationships>
</file>

<file path=ppt/slides/_rels/slide142.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103.xml"/><Relationship Id="rId1" Type="http://schemas.openxmlformats.org/officeDocument/2006/relationships/slideLayout" Target="../slideLayouts/slideLayout5.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5.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29.emf"/></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32.e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29.emf"/></Relationships>
</file>

<file path=ppt/slides/_rels/slide5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5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7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8.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8.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8.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8.xml"/></Relationships>
</file>

<file path=ppt/slides/_rels/slide95.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56.xml"/><Relationship Id="rId1" Type="http://schemas.openxmlformats.org/officeDocument/2006/relationships/slideLayout" Target="../slideLayouts/slideLayout8.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8.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8.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E412E608-D607-1F40-BAFF-FCA4A27B870D}"/>
              </a:ext>
            </a:extLst>
          </p:cNvPr>
          <p:cNvSpPr>
            <a:spLocks noGrp="1"/>
          </p:cNvSpPr>
          <p:nvPr>
            <p:ph type="body" sz="quarter" idx="10"/>
          </p:nvPr>
        </p:nvSpPr>
        <p:spPr/>
        <p:txBody>
          <a:bodyPr/>
          <a:lstStyle/>
          <a:p>
            <a:endParaRPr lang="en-US" dirty="0"/>
          </a:p>
        </p:txBody>
      </p:sp>
      <p:sp>
        <p:nvSpPr>
          <p:cNvPr id="9" name="Text Placeholder 8">
            <a:extLst>
              <a:ext uri="{FF2B5EF4-FFF2-40B4-BE49-F238E27FC236}">
                <a16:creationId xmlns:a16="http://schemas.microsoft.com/office/drawing/2014/main" id="{DCAF88DF-33F8-D346-A37D-1CC800C50A7F}"/>
              </a:ext>
            </a:extLst>
          </p:cNvPr>
          <p:cNvSpPr>
            <a:spLocks noGrp="1"/>
          </p:cNvSpPr>
          <p:nvPr>
            <p:ph type="body" sz="quarter" idx="11"/>
          </p:nvPr>
        </p:nvSpPr>
        <p:spPr/>
        <p:txBody>
          <a:bodyPr/>
          <a:lstStyle/>
          <a:p>
            <a:endParaRPr lang="en-US" dirty="0"/>
          </a:p>
        </p:txBody>
      </p:sp>
      <p:sp>
        <p:nvSpPr>
          <p:cNvPr id="7" name="Subtitle 6">
            <a:extLst>
              <a:ext uri="{FF2B5EF4-FFF2-40B4-BE49-F238E27FC236}">
                <a16:creationId xmlns:a16="http://schemas.microsoft.com/office/drawing/2014/main" id="{351FB071-BC23-BB4A-B896-183BACF037FC}"/>
              </a:ext>
            </a:extLst>
          </p:cNvPr>
          <p:cNvSpPr>
            <a:spLocks noGrp="1"/>
          </p:cNvSpPr>
          <p:nvPr>
            <p:ph type="subTitle" idx="1"/>
          </p:nvPr>
        </p:nvSpPr>
        <p:spPr/>
        <p:txBody>
          <a:bodyPr/>
          <a:lstStyle/>
          <a:p>
            <a:endParaRPr lang="en-US" dirty="0"/>
          </a:p>
        </p:txBody>
      </p:sp>
      <p:sp>
        <p:nvSpPr>
          <p:cNvPr id="6" name="Title 5">
            <a:extLst>
              <a:ext uri="{FF2B5EF4-FFF2-40B4-BE49-F238E27FC236}">
                <a16:creationId xmlns:a16="http://schemas.microsoft.com/office/drawing/2014/main" id="{A5ED6EFF-1043-F54C-B270-8965D179BED9}"/>
              </a:ext>
            </a:extLst>
          </p:cNvPr>
          <p:cNvSpPr>
            <a:spLocks noGrp="1"/>
          </p:cNvSpPr>
          <p:nvPr>
            <p:ph type="ctrTitle"/>
          </p:nvPr>
        </p:nvSpPr>
        <p:spPr/>
        <p:txBody>
          <a:bodyPr/>
          <a:lstStyle/>
          <a:p>
            <a:r>
              <a:rPr lang="en-US" dirty="0"/>
              <a:t>Digital Design with Verilog</a:t>
            </a:r>
          </a:p>
        </p:txBody>
      </p:sp>
    </p:spTree>
    <p:custDataLst>
      <p:tags r:id="rId1"/>
    </p:custDataLst>
    <p:extLst>
      <p:ext uri="{BB962C8B-B14F-4D97-AF65-F5344CB8AC3E}">
        <p14:creationId xmlns:p14="http://schemas.microsoft.com/office/powerpoint/2010/main" val="20069850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045673503"/>
              </p:ext>
            </p:extLst>
          </p:nvPr>
        </p:nvGraphicFramePr>
        <p:xfrm>
          <a:off x="457200" y="1554163"/>
          <a:ext cx="11277600" cy="48466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en-US" dirty="0" err="1"/>
              <a:t>Verilog</a:t>
            </a:r>
            <a:endParaRPr lang="es-CL" dirty="0"/>
          </a:p>
        </p:txBody>
      </p:sp>
    </p:spTree>
    <p:extLst>
      <p:ext uri="{BB962C8B-B14F-4D97-AF65-F5344CB8AC3E}">
        <p14:creationId xmlns:p14="http://schemas.microsoft.com/office/powerpoint/2010/main" val="311926310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dirty="0"/>
              <a:t>Default value need to be set at declaration time</a:t>
            </a:r>
          </a:p>
          <a:p>
            <a:r>
              <a:rPr lang="en-US" sz="3000" dirty="0"/>
              <a:t>32 bit wide by default, but may be declared of any width</a:t>
            </a:r>
          </a:p>
          <a:p>
            <a:pPr>
              <a:buNone/>
            </a:pPr>
            <a:r>
              <a:rPr lang="en-US" sz="1800" dirty="0"/>
              <a:t> </a:t>
            </a:r>
            <a:endParaRPr lang="en-US" sz="2800" dirty="0"/>
          </a:p>
          <a:p>
            <a:r>
              <a:rPr lang="en-US" sz="3000" dirty="0"/>
              <a:t>2 declaration flavors:</a:t>
            </a:r>
          </a:p>
          <a:p>
            <a:pPr marL="0" indent="0">
              <a:buNone/>
            </a:pPr>
            <a:r>
              <a:rPr lang="en-US" sz="2400" dirty="0"/>
              <a:t>       Inside a module                                 In module header</a:t>
            </a:r>
          </a:p>
          <a:p>
            <a:pPr lvl="1"/>
            <a:endParaRPr lang="en-US" dirty="0"/>
          </a:p>
        </p:txBody>
      </p:sp>
      <p:sp>
        <p:nvSpPr>
          <p:cNvPr id="2" name="Title 1"/>
          <p:cNvSpPr>
            <a:spLocks noGrp="1"/>
          </p:cNvSpPr>
          <p:nvPr>
            <p:ph type="title"/>
          </p:nvPr>
        </p:nvSpPr>
        <p:spPr/>
        <p:txBody>
          <a:bodyPr>
            <a:normAutofit/>
          </a:bodyPr>
          <a:lstStyle/>
          <a:p>
            <a:r>
              <a:rPr lang="en-US" dirty="0"/>
              <a:t>Parameter declaration</a:t>
            </a:r>
          </a:p>
        </p:txBody>
      </p:sp>
      <p:sp>
        <p:nvSpPr>
          <p:cNvPr id="4" name="TextBox 3"/>
          <p:cNvSpPr txBox="1"/>
          <p:nvPr/>
        </p:nvSpPr>
        <p:spPr>
          <a:xfrm>
            <a:off x="1152042" y="4021902"/>
            <a:ext cx="3744416" cy="2062103"/>
          </a:xfrm>
          <a:prstGeom prst="rect">
            <a:avLst/>
          </a:prstGeom>
          <a:noFill/>
          <a:ln>
            <a:solidFill>
              <a:schemeClr val="tx1"/>
            </a:solidFill>
          </a:ln>
        </p:spPr>
        <p:txBody>
          <a:bodyPr wrap="square" rtlCol="0">
            <a:spAutoFit/>
          </a:bodyPr>
          <a:lstStyle/>
          <a:p>
            <a:r>
              <a:rPr lang="en-US" sz="1600" dirty="0">
                <a:solidFill>
                  <a:srgbClr val="0070C0"/>
                </a:solidFill>
                <a:latin typeface="Consolas" pitchFamily="49" charset="0"/>
                <a:cs typeface="Consolas" pitchFamily="49" charset="0"/>
              </a:rPr>
              <a:t>module</a:t>
            </a:r>
            <a:r>
              <a:rPr lang="en-US" sz="1600" dirty="0">
                <a:latin typeface="Consolas" pitchFamily="49" charset="0"/>
                <a:cs typeface="Consolas" pitchFamily="49" charset="0"/>
              </a:rPr>
              <a:t> test (</a:t>
            </a:r>
            <a:r>
              <a:rPr lang="en-US" sz="1600" i="1" dirty="0">
                <a:solidFill>
                  <a:srgbClr val="00B050"/>
                </a:solidFill>
                <a:latin typeface="Consolas" pitchFamily="49" charset="0"/>
                <a:cs typeface="Consolas" pitchFamily="49" charset="0"/>
              </a:rPr>
              <a:t>...  I/O’s ...</a:t>
            </a:r>
            <a:r>
              <a:rPr lang="en-US" sz="1600" dirty="0">
                <a:latin typeface="Consolas" pitchFamily="49" charset="0"/>
                <a:cs typeface="Consolas" pitchFamily="49" charset="0"/>
              </a:rPr>
              <a:t>);</a:t>
            </a:r>
          </a:p>
          <a:p>
            <a:r>
              <a:rPr lang="en-US" sz="1600" dirty="0">
                <a:solidFill>
                  <a:srgbClr val="0070C0"/>
                </a:solidFill>
                <a:latin typeface="Consolas" pitchFamily="49" charset="0"/>
                <a:cs typeface="Consolas" pitchFamily="49" charset="0"/>
              </a:rPr>
              <a:t>parameter</a:t>
            </a:r>
            <a:r>
              <a:rPr lang="en-US" sz="1600" dirty="0">
                <a:latin typeface="Consolas" pitchFamily="49" charset="0"/>
                <a:cs typeface="Consolas" pitchFamily="49" charset="0"/>
              </a:rPr>
              <a:t> ASIZE = 32, BSIZE =16;</a:t>
            </a:r>
          </a:p>
          <a:p>
            <a:r>
              <a:rPr lang="en-US" sz="1600" dirty="0">
                <a:solidFill>
                  <a:srgbClr val="00B050"/>
                </a:solidFill>
                <a:latin typeface="Consolas" pitchFamily="49" charset="0"/>
                <a:cs typeface="Consolas" pitchFamily="49" charset="0"/>
              </a:rPr>
              <a:t>//...</a:t>
            </a:r>
          </a:p>
          <a:p>
            <a:r>
              <a:rPr lang="en-US" sz="1600" dirty="0" err="1">
                <a:solidFill>
                  <a:srgbClr val="0070C0"/>
                </a:solidFill>
                <a:latin typeface="Consolas" pitchFamily="49" charset="0"/>
                <a:cs typeface="Consolas" pitchFamily="49" charset="0"/>
              </a:rPr>
              <a:t>reg</a:t>
            </a:r>
            <a:r>
              <a:rPr lang="en-US" sz="1600" dirty="0">
                <a:latin typeface="Consolas" pitchFamily="49" charset="0"/>
                <a:cs typeface="Consolas" pitchFamily="49" charset="0"/>
              </a:rPr>
              <a:t>  [ASIZE -1:0] </a:t>
            </a:r>
            <a:r>
              <a:rPr lang="en-US" sz="1600" dirty="0" err="1">
                <a:latin typeface="Consolas" pitchFamily="49" charset="0"/>
                <a:cs typeface="Consolas" pitchFamily="49" charset="0"/>
              </a:rPr>
              <a:t>Abus</a:t>
            </a:r>
            <a:r>
              <a:rPr lang="en-US" sz="1600" dirty="0">
                <a:latin typeface="Consolas" pitchFamily="49" charset="0"/>
                <a:cs typeface="Consolas" pitchFamily="49" charset="0"/>
              </a:rPr>
              <a:t>, </a:t>
            </a:r>
            <a:r>
              <a:rPr lang="en-US" sz="1600" dirty="0" err="1">
                <a:latin typeface="Consolas" pitchFamily="49" charset="0"/>
                <a:cs typeface="Consolas" pitchFamily="49" charset="0"/>
              </a:rPr>
              <a:t>Zbus</a:t>
            </a:r>
            <a:r>
              <a:rPr lang="en-US" sz="1600" dirty="0">
                <a:latin typeface="Consolas" pitchFamily="49" charset="0"/>
                <a:cs typeface="Consolas" pitchFamily="49" charset="0"/>
              </a:rPr>
              <a:t>;</a:t>
            </a:r>
          </a:p>
          <a:p>
            <a:r>
              <a:rPr lang="en-US" sz="1600" dirty="0">
                <a:solidFill>
                  <a:srgbClr val="0070C0"/>
                </a:solidFill>
                <a:latin typeface="Consolas" pitchFamily="49" charset="0"/>
                <a:cs typeface="Consolas" pitchFamily="49" charset="0"/>
              </a:rPr>
              <a:t>wire</a:t>
            </a:r>
            <a:r>
              <a:rPr lang="en-US" sz="1600" dirty="0">
                <a:latin typeface="Consolas" pitchFamily="49" charset="0"/>
                <a:cs typeface="Consolas" pitchFamily="49" charset="0"/>
              </a:rPr>
              <a:t> [BSIZE-1:0]  </a:t>
            </a:r>
            <a:r>
              <a:rPr lang="en-US" sz="1600" dirty="0" err="1">
                <a:latin typeface="Consolas" pitchFamily="49" charset="0"/>
                <a:cs typeface="Consolas" pitchFamily="49" charset="0"/>
              </a:rPr>
              <a:t>Bwire</a:t>
            </a:r>
            <a:r>
              <a:rPr lang="en-US" sz="1600" dirty="0">
                <a:latin typeface="Consolas" pitchFamily="49" charset="0"/>
                <a:cs typeface="Consolas" pitchFamily="49" charset="0"/>
              </a:rPr>
              <a:t>;</a:t>
            </a:r>
          </a:p>
          <a:p>
            <a:r>
              <a:rPr lang="en-US" sz="1600" dirty="0">
                <a:solidFill>
                  <a:srgbClr val="00B050"/>
                </a:solidFill>
                <a:latin typeface="Consolas" pitchFamily="49" charset="0"/>
                <a:cs typeface="Consolas" pitchFamily="49" charset="0"/>
              </a:rPr>
              <a:t>//...</a:t>
            </a:r>
          </a:p>
          <a:p>
            <a:r>
              <a:rPr lang="en-US" sz="1600" dirty="0" err="1">
                <a:solidFill>
                  <a:srgbClr val="0070C0"/>
                </a:solidFill>
                <a:latin typeface="Consolas" pitchFamily="49" charset="0"/>
                <a:cs typeface="Consolas" pitchFamily="49" charset="0"/>
              </a:rPr>
              <a:t>endmodule</a:t>
            </a:r>
            <a:r>
              <a:rPr lang="en-US" sz="1600" dirty="0">
                <a:solidFill>
                  <a:srgbClr val="0070C0"/>
                </a:solidFill>
                <a:latin typeface="Consolas" pitchFamily="49" charset="0"/>
                <a:cs typeface="Consolas" pitchFamily="49" charset="0"/>
              </a:rPr>
              <a:t> </a:t>
            </a:r>
          </a:p>
          <a:p>
            <a:endParaRPr lang="en-US" sz="1600" dirty="0">
              <a:solidFill>
                <a:srgbClr val="0070C0"/>
              </a:solidFill>
              <a:latin typeface="Consolas" pitchFamily="49" charset="0"/>
              <a:cs typeface="Consolas" pitchFamily="49" charset="0"/>
            </a:endParaRPr>
          </a:p>
        </p:txBody>
      </p:sp>
      <p:sp>
        <p:nvSpPr>
          <p:cNvPr id="5" name="TextBox 4"/>
          <p:cNvSpPr txBox="1"/>
          <p:nvPr/>
        </p:nvSpPr>
        <p:spPr>
          <a:xfrm>
            <a:off x="6095677" y="4021902"/>
            <a:ext cx="4824536" cy="2062103"/>
          </a:xfrm>
          <a:prstGeom prst="rect">
            <a:avLst/>
          </a:prstGeom>
          <a:noFill/>
          <a:ln>
            <a:solidFill>
              <a:schemeClr val="tx1"/>
            </a:solidFill>
          </a:ln>
        </p:spPr>
        <p:txBody>
          <a:bodyPr wrap="square" rtlCol="0">
            <a:spAutoFit/>
          </a:bodyPr>
          <a:lstStyle/>
          <a:p>
            <a:r>
              <a:rPr lang="en-US" sz="1600" dirty="0">
                <a:solidFill>
                  <a:srgbClr val="0070C0"/>
                </a:solidFill>
                <a:latin typeface="Consolas" pitchFamily="49" charset="0"/>
                <a:cs typeface="Consolas" pitchFamily="49" charset="0"/>
              </a:rPr>
              <a:t>module</a:t>
            </a:r>
            <a:r>
              <a:rPr lang="en-US" sz="1600" dirty="0">
                <a:latin typeface="Consolas" pitchFamily="49" charset="0"/>
                <a:cs typeface="Consolas" pitchFamily="49" charset="0"/>
              </a:rPr>
              <a:t> test </a:t>
            </a:r>
          </a:p>
          <a:p>
            <a:r>
              <a:rPr lang="en-US" sz="1600" b="1" dirty="0">
                <a:latin typeface="Consolas" pitchFamily="49" charset="0"/>
                <a:cs typeface="Consolas" pitchFamily="49" charset="0"/>
              </a:rPr>
              <a:t>       </a:t>
            </a:r>
            <a:r>
              <a:rPr lang="en-US" sz="1600" dirty="0">
                <a:solidFill>
                  <a:srgbClr val="7030A0"/>
                </a:solidFill>
                <a:latin typeface="Consolas" pitchFamily="49" charset="0"/>
                <a:cs typeface="Consolas" pitchFamily="49" charset="0"/>
              </a:rPr>
              <a:t>#</a:t>
            </a:r>
            <a:r>
              <a:rPr lang="en-US" sz="1600" dirty="0">
                <a:latin typeface="Consolas" pitchFamily="49" charset="0"/>
                <a:cs typeface="Consolas" pitchFamily="49" charset="0"/>
              </a:rPr>
              <a:t>(</a:t>
            </a:r>
            <a:r>
              <a:rPr lang="en-US" sz="1600" dirty="0">
                <a:solidFill>
                  <a:srgbClr val="0070C0"/>
                </a:solidFill>
                <a:latin typeface="Consolas" pitchFamily="49" charset="0"/>
                <a:cs typeface="Consolas" pitchFamily="49" charset="0"/>
              </a:rPr>
              <a:t>parameter</a:t>
            </a:r>
            <a:r>
              <a:rPr lang="en-US" sz="1600" dirty="0">
                <a:latin typeface="Consolas" pitchFamily="49" charset="0"/>
                <a:cs typeface="Consolas" pitchFamily="49" charset="0"/>
              </a:rPr>
              <a:t> ASIZE = 32, BSIZE =16)</a:t>
            </a:r>
          </a:p>
          <a:p>
            <a:r>
              <a:rPr lang="en-US" sz="1600" dirty="0">
                <a:latin typeface="Consolas" pitchFamily="49" charset="0"/>
                <a:cs typeface="Consolas" pitchFamily="49" charset="0"/>
              </a:rPr>
              <a:t>        (</a:t>
            </a:r>
            <a:r>
              <a:rPr lang="en-US" sz="1600" i="1" dirty="0">
                <a:solidFill>
                  <a:srgbClr val="00B050"/>
                </a:solidFill>
                <a:latin typeface="Consolas" pitchFamily="49" charset="0"/>
                <a:cs typeface="Consolas" pitchFamily="49" charset="0"/>
              </a:rPr>
              <a:t>...  I/O’s ...</a:t>
            </a:r>
            <a:r>
              <a:rPr lang="en-US" sz="1600" dirty="0">
                <a:latin typeface="Consolas" pitchFamily="49" charset="0"/>
                <a:cs typeface="Consolas" pitchFamily="49" charset="0"/>
              </a:rPr>
              <a:t>);</a:t>
            </a:r>
          </a:p>
          <a:p>
            <a:r>
              <a:rPr lang="en-US" sz="1600" dirty="0">
                <a:solidFill>
                  <a:srgbClr val="00B050"/>
                </a:solidFill>
                <a:latin typeface="Consolas" pitchFamily="49" charset="0"/>
                <a:cs typeface="Consolas" pitchFamily="49" charset="0"/>
              </a:rPr>
              <a:t>//...</a:t>
            </a:r>
          </a:p>
          <a:p>
            <a:r>
              <a:rPr lang="en-US" sz="1600" dirty="0" err="1">
                <a:solidFill>
                  <a:srgbClr val="0070C0"/>
                </a:solidFill>
                <a:latin typeface="Consolas" pitchFamily="49" charset="0"/>
                <a:cs typeface="Consolas" pitchFamily="49" charset="0"/>
              </a:rPr>
              <a:t>reg</a:t>
            </a:r>
            <a:r>
              <a:rPr lang="en-US" sz="1600" dirty="0">
                <a:latin typeface="Consolas" pitchFamily="49" charset="0"/>
                <a:cs typeface="Consolas" pitchFamily="49" charset="0"/>
              </a:rPr>
              <a:t>  [ASIZE -1:0] </a:t>
            </a:r>
            <a:r>
              <a:rPr lang="en-US" sz="1600" dirty="0" err="1">
                <a:latin typeface="Consolas" pitchFamily="49" charset="0"/>
                <a:cs typeface="Consolas" pitchFamily="49" charset="0"/>
              </a:rPr>
              <a:t>Abus</a:t>
            </a:r>
            <a:r>
              <a:rPr lang="en-US" sz="1600" dirty="0">
                <a:latin typeface="Consolas" pitchFamily="49" charset="0"/>
                <a:cs typeface="Consolas" pitchFamily="49" charset="0"/>
              </a:rPr>
              <a:t>, </a:t>
            </a:r>
            <a:r>
              <a:rPr lang="en-US" sz="1600" dirty="0" err="1">
                <a:latin typeface="Consolas" pitchFamily="49" charset="0"/>
                <a:cs typeface="Consolas" pitchFamily="49" charset="0"/>
              </a:rPr>
              <a:t>Zbus</a:t>
            </a:r>
            <a:r>
              <a:rPr lang="en-US" sz="1600" dirty="0">
                <a:latin typeface="Consolas" pitchFamily="49" charset="0"/>
                <a:cs typeface="Consolas" pitchFamily="49" charset="0"/>
              </a:rPr>
              <a:t>;</a:t>
            </a:r>
          </a:p>
          <a:p>
            <a:r>
              <a:rPr lang="en-US" sz="1600" dirty="0">
                <a:solidFill>
                  <a:srgbClr val="0070C0"/>
                </a:solidFill>
                <a:latin typeface="Consolas" pitchFamily="49" charset="0"/>
                <a:cs typeface="Consolas" pitchFamily="49" charset="0"/>
              </a:rPr>
              <a:t>wire</a:t>
            </a:r>
            <a:r>
              <a:rPr lang="en-US" sz="1600" dirty="0">
                <a:latin typeface="Consolas" pitchFamily="49" charset="0"/>
                <a:cs typeface="Consolas" pitchFamily="49" charset="0"/>
              </a:rPr>
              <a:t> [BSIZE-1:0]  </a:t>
            </a:r>
            <a:r>
              <a:rPr lang="en-US" sz="1600" dirty="0" err="1">
                <a:latin typeface="Consolas" pitchFamily="49" charset="0"/>
                <a:cs typeface="Consolas" pitchFamily="49" charset="0"/>
              </a:rPr>
              <a:t>Bwire</a:t>
            </a:r>
            <a:r>
              <a:rPr lang="en-US" sz="1600" dirty="0">
                <a:latin typeface="Consolas" pitchFamily="49" charset="0"/>
                <a:cs typeface="Consolas" pitchFamily="49" charset="0"/>
              </a:rPr>
              <a:t>;</a:t>
            </a:r>
          </a:p>
          <a:p>
            <a:r>
              <a:rPr lang="en-US" sz="1600" dirty="0">
                <a:solidFill>
                  <a:srgbClr val="00B050"/>
                </a:solidFill>
                <a:latin typeface="Consolas" pitchFamily="49" charset="0"/>
                <a:cs typeface="Consolas" pitchFamily="49" charset="0"/>
              </a:rPr>
              <a:t>//...</a:t>
            </a:r>
          </a:p>
          <a:p>
            <a:r>
              <a:rPr lang="en-US" sz="1600" dirty="0" err="1">
                <a:solidFill>
                  <a:srgbClr val="0070C0"/>
                </a:solidFill>
                <a:latin typeface="Consolas" pitchFamily="49" charset="0"/>
                <a:cs typeface="Consolas" pitchFamily="49" charset="0"/>
              </a:rPr>
              <a:t>endmodule</a:t>
            </a:r>
            <a:r>
              <a:rPr lang="en-US" sz="1600" dirty="0">
                <a:solidFill>
                  <a:srgbClr val="0070C0"/>
                </a:solidFill>
                <a:latin typeface="Consolas" pitchFamily="49" charset="0"/>
                <a:cs typeface="Consolas" pitchFamily="49" charset="0"/>
              </a:rPr>
              <a:t> </a:t>
            </a:r>
          </a:p>
        </p:txBody>
      </p:sp>
      <p:sp>
        <p:nvSpPr>
          <p:cNvPr id="9" name="TextBox 8"/>
          <p:cNvSpPr txBox="1"/>
          <p:nvPr/>
        </p:nvSpPr>
        <p:spPr>
          <a:xfrm>
            <a:off x="1464734" y="2603525"/>
            <a:ext cx="3960440" cy="369332"/>
          </a:xfrm>
          <a:prstGeom prst="rect">
            <a:avLst/>
          </a:prstGeom>
          <a:noFill/>
          <a:ln>
            <a:solidFill>
              <a:schemeClr val="tx1"/>
            </a:solidFill>
          </a:ln>
        </p:spPr>
        <p:txBody>
          <a:bodyPr wrap="square" rtlCol="0">
            <a:spAutoFit/>
          </a:bodyPr>
          <a:lstStyle/>
          <a:p>
            <a:pPr algn="ctr"/>
            <a:r>
              <a:rPr lang="en-US" dirty="0">
                <a:solidFill>
                  <a:srgbClr val="0070C0"/>
                </a:solidFill>
                <a:latin typeface="Consolas" pitchFamily="49" charset="0"/>
                <a:cs typeface="Consolas" pitchFamily="49" charset="0"/>
              </a:rPr>
              <a:t>parameter</a:t>
            </a:r>
            <a:r>
              <a:rPr lang="en-US" dirty="0">
                <a:latin typeface="Consolas" pitchFamily="49" charset="0"/>
                <a:cs typeface="Consolas" pitchFamily="49" charset="0"/>
              </a:rPr>
              <a:t> [2:0] IDLE = 3’d0;</a:t>
            </a:r>
          </a:p>
        </p:txBody>
      </p:sp>
    </p:spTree>
    <p:extLst>
      <p:ext uri="{BB962C8B-B14F-4D97-AF65-F5344CB8AC3E}">
        <p14:creationId xmlns:p14="http://schemas.microsoft.com/office/powerpoint/2010/main" val="288321205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Parameter example</a:t>
            </a:r>
            <a:endParaRPr lang="es-CL" dirty="0"/>
          </a:p>
        </p:txBody>
      </p:sp>
      <p:grpSp>
        <p:nvGrpSpPr>
          <p:cNvPr id="28" name="Group 27"/>
          <p:cNvGrpSpPr/>
          <p:nvPr/>
        </p:nvGrpSpPr>
        <p:grpSpPr>
          <a:xfrm>
            <a:off x="6596066" y="1428736"/>
            <a:ext cx="3214710" cy="2143140"/>
            <a:chOff x="214282" y="1714488"/>
            <a:chExt cx="3214710" cy="2143140"/>
          </a:xfrm>
        </p:grpSpPr>
        <p:sp>
          <p:nvSpPr>
            <p:cNvPr id="6" name="Rectangle 5"/>
            <p:cNvSpPr/>
            <p:nvPr/>
          </p:nvSpPr>
          <p:spPr>
            <a:xfrm>
              <a:off x="1214414" y="1714488"/>
              <a:ext cx="1357322" cy="1785950"/>
            </a:xfrm>
            <a:prstGeom prst="rect">
              <a:avLst/>
            </a:prstGeom>
            <a:ln w="25400"/>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Adder</a:t>
              </a:r>
            </a:p>
            <a:p>
              <a:pPr algn="ctr"/>
              <a:r>
                <a:rPr lang="en-US" sz="2000" dirty="0"/>
                <a:t>N-bits</a:t>
              </a:r>
              <a:br>
                <a:rPr lang="en-US" dirty="0"/>
              </a:br>
              <a:r>
                <a:rPr lang="en-US" sz="1600" dirty="0"/>
                <a:t>(8 by default)</a:t>
              </a:r>
            </a:p>
            <a:p>
              <a:pPr algn="ctr"/>
              <a:r>
                <a:rPr lang="en-US" sz="1600" dirty="0" err="1"/>
                <a:t>reg-ouputs</a:t>
              </a:r>
              <a:endParaRPr lang="es-CL" sz="1600" dirty="0"/>
            </a:p>
            <a:p>
              <a:pPr algn="ctr"/>
              <a:endParaRPr lang="es-CL" dirty="0"/>
            </a:p>
          </p:txBody>
        </p:sp>
        <p:cxnSp>
          <p:nvCxnSpPr>
            <p:cNvPr id="8" name="Straight Arrow Connector 7"/>
            <p:cNvCxnSpPr/>
            <p:nvPr/>
          </p:nvCxnSpPr>
          <p:spPr>
            <a:xfrm>
              <a:off x="2571736" y="2284404"/>
              <a:ext cx="6840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571736" y="2857496"/>
              <a:ext cx="6840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30414" y="2500306"/>
              <a:ext cx="6840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30414" y="2071678"/>
              <a:ext cx="6840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30414" y="2928934"/>
              <a:ext cx="6840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14282" y="1714488"/>
              <a:ext cx="857256" cy="369332"/>
            </a:xfrm>
            <a:prstGeom prst="rect">
              <a:avLst/>
            </a:prstGeom>
            <a:noFill/>
          </p:spPr>
          <p:txBody>
            <a:bodyPr wrap="square" rtlCol="0">
              <a:spAutoFit/>
            </a:bodyPr>
            <a:lstStyle/>
            <a:p>
              <a:r>
                <a:rPr lang="en-US" sz="1400" dirty="0"/>
                <a:t>A[N-1:0</a:t>
              </a:r>
              <a:r>
                <a:rPr lang="en-US" dirty="0"/>
                <a:t>]</a:t>
              </a:r>
              <a:endParaRPr lang="es-CL" dirty="0"/>
            </a:p>
          </p:txBody>
        </p:sp>
        <p:sp>
          <p:nvSpPr>
            <p:cNvPr id="16" name="TextBox 15"/>
            <p:cNvSpPr txBox="1"/>
            <p:nvPr/>
          </p:nvSpPr>
          <p:spPr>
            <a:xfrm>
              <a:off x="214282" y="2071678"/>
              <a:ext cx="857256" cy="369332"/>
            </a:xfrm>
            <a:prstGeom prst="rect">
              <a:avLst/>
            </a:prstGeom>
            <a:noFill/>
          </p:spPr>
          <p:txBody>
            <a:bodyPr wrap="square" rtlCol="0">
              <a:spAutoFit/>
            </a:bodyPr>
            <a:lstStyle/>
            <a:p>
              <a:r>
                <a:rPr lang="en-US" sz="1400" dirty="0"/>
                <a:t>B[N-1:0</a:t>
              </a:r>
              <a:r>
                <a:rPr lang="en-US" dirty="0"/>
                <a:t>]</a:t>
              </a:r>
              <a:endParaRPr lang="es-CL" dirty="0"/>
            </a:p>
          </p:txBody>
        </p:sp>
        <p:sp>
          <p:nvSpPr>
            <p:cNvPr id="17" name="TextBox 16"/>
            <p:cNvSpPr txBox="1"/>
            <p:nvPr/>
          </p:nvSpPr>
          <p:spPr>
            <a:xfrm>
              <a:off x="2571736" y="1887844"/>
              <a:ext cx="857256" cy="369332"/>
            </a:xfrm>
            <a:prstGeom prst="rect">
              <a:avLst/>
            </a:prstGeom>
            <a:noFill/>
          </p:spPr>
          <p:txBody>
            <a:bodyPr wrap="square" rtlCol="0">
              <a:spAutoFit/>
            </a:bodyPr>
            <a:lstStyle/>
            <a:p>
              <a:r>
                <a:rPr lang="en-US" sz="1400" dirty="0"/>
                <a:t>S[N-1:0</a:t>
              </a:r>
              <a:r>
                <a:rPr lang="en-US" dirty="0"/>
                <a:t>]</a:t>
              </a:r>
              <a:endParaRPr lang="es-CL" dirty="0"/>
            </a:p>
          </p:txBody>
        </p:sp>
        <p:sp>
          <p:nvSpPr>
            <p:cNvPr id="18" name="TextBox 17"/>
            <p:cNvSpPr txBox="1"/>
            <p:nvPr/>
          </p:nvSpPr>
          <p:spPr>
            <a:xfrm>
              <a:off x="2571736" y="2549719"/>
              <a:ext cx="857256" cy="307777"/>
            </a:xfrm>
            <a:prstGeom prst="rect">
              <a:avLst/>
            </a:prstGeom>
            <a:noFill/>
          </p:spPr>
          <p:txBody>
            <a:bodyPr wrap="square" rtlCol="0">
              <a:spAutoFit/>
            </a:bodyPr>
            <a:lstStyle/>
            <a:p>
              <a:r>
                <a:rPr lang="en-US" sz="1400" dirty="0" err="1"/>
                <a:t>Cout</a:t>
              </a:r>
              <a:endParaRPr lang="es-CL" dirty="0"/>
            </a:p>
          </p:txBody>
        </p:sp>
        <p:sp>
          <p:nvSpPr>
            <p:cNvPr id="19" name="TextBox 18"/>
            <p:cNvSpPr txBox="1"/>
            <p:nvPr/>
          </p:nvSpPr>
          <p:spPr>
            <a:xfrm>
              <a:off x="285720" y="2621157"/>
              <a:ext cx="857256" cy="307777"/>
            </a:xfrm>
            <a:prstGeom prst="rect">
              <a:avLst/>
            </a:prstGeom>
            <a:noFill/>
          </p:spPr>
          <p:txBody>
            <a:bodyPr wrap="square" rtlCol="0">
              <a:spAutoFit/>
            </a:bodyPr>
            <a:lstStyle/>
            <a:p>
              <a:r>
                <a:rPr lang="en-US" sz="1400" dirty="0" err="1"/>
                <a:t>Cin</a:t>
              </a:r>
              <a:endParaRPr lang="es-CL" dirty="0"/>
            </a:p>
          </p:txBody>
        </p:sp>
        <p:cxnSp>
          <p:nvCxnSpPr>
            <p:cNvPr id="21" name="Elbow Connector 20"/>
            <p:cNvCxnSpPr/>
            <p:nvPr/>
          </p:nvCxnSpPr>
          <p:spPr>
            <a:xfrm rot="5400000" flipH="1" flipV="1">
              <a:off x="1535885" y="3536157"/>
              <a:ext cx="357190" cy="285752"/>
            </a:xfrm>
            <a:prstGeom prst="bentConnector3">
              <a:avLst>
                <a:gd name="adj1" fmla="val 934"/>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214414" y="3547005"/>
              <a:ext cx="522926" cy="307777"/>
            </a:xfrm>
            <a:prstGeom prst="rect">
              <a:avLst/>
            </a:prstGeom>
            <a:noFill/>
          </p:spPr>
          <p:txBody>
            <a:bodyPr wrap="square" rtlCol="0">
              <a:spAutoFit/>
            </a:bodyPr>
            <a:lstStyle/>
            <a:p>
              <a:r>
                <a:rPr lang="en-US" sz="1400" dirty="0" err="1"/>
                <a:t>Clk</a:t>
              </a:r>
              <a:endParaRPr lang="es-CL" dirty="0"/>
            </a:p>
          </p:txBody>
        </p:sp>
      </p:grpSp>
      <p:sp>
        <p:nvSpPr>
          <p:cNvPr id="30" name="Right Arrow 29"/>
          <p:cNvSpPr/>
          <p:nvPr/>
        </p:nvSpPr>
        <p:spPr>
          <a:xfrm>
            <a:off x="4383768" y="4869160"/>
            <a:ext cx="2000264" cy="928694"/>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ANSI C style</a:t>
            </a:r>
            <a:endParaRPr lang="es-CL" dirty="0"/>
          </a:p>
        </p:txBody>
      </p:sp>
      <p:sp>
        <p:nvSpPr>
          <p:cNvPr id="23" name="TextBox 22"/>
          <p:cNvSpPr txBox="1"/>
          <p:nvPr/>
        </p:nvSpPr>
        <p:spPr>
          <a:xfrm>
            <a:off x="1775521" y="1340769"/>
            <a:ext cx="4536505" cy="2800767"/>
          </a:xfrm>
          <a:prstGeom prst="rect">
            <a:avLst/>
          </a:prstGeom>
          <a:noFill/>
          <a:ln>
            <a:solidFill>
              <a:schemeClr val="tx1"/>
            </a:solidFill>
          </a:ln>
        </p:spPr>
        <p:txBody>
          <a:bodyPr wrap="square" rtlCol="0">
            <a:spAutoFit/>
          </a:bodyPr>
          <a:lstStyle/>
          <a:p>
            <a:pPr>
              <a:buNone/>
            </a:pPr>
            <a:r>
              <a:rPr lang="en-US" sz="1600" dirty="0">
                <a:solidFill>
                  <a:srgbClr val="0070C0"/>
                </a:solidFill>
                <a:latin typeface="Consolas" pitchFamily="49" charset="0"/>
              </a:rPr>
              <a:t>module</a:t>
            </a:r>
            <a:r>
              <a:rPr lang="en-US" sz="1600" dirty="0">
                <a:latin typeface="Consolas" pitchFamily="49" charset="0"/>
              </a:rPr>
              <a:t> Adder (A, B, </a:t>
            </a:r>
            <a:r>
              <a:rPr lang="en-US" sz="1600" dirty="0" err="1">
                <a:latin typeface="Consolas" pitchFamily="49" charset="0"/>
              </a:rPr>
              <a:t>Cin</a:t>
            </a:r>
            <a:r>
              <a:rPr lang="en-US" sz="1600" dirty="0">
                <a:latin typeface="Consolas" pitchFamily="49" charset="0"/>
              </a:rPr>
              <a:t>, </a:t>
            </a:r>
            <a:r>
              <a:rPr lang="en-US" sz="1600" dirty="0" err="1">
                <a:latin typeface="Consolas" pitchFamily="49" charset="0"/>
              </a:rPr>
              <a:t>S,Cout</a:t>
            </a:r>
            <a:r>
              <a:rPr lang="en-US" sz="1600" dirty="0">
                <a:latin typeface="Consolas" pitchFamily="49" charset="0"/>
              </a:rPr>
              <a:t>, </a:t>
            </a:r>
            <a:r>
              <a:rPr lang="en-US" sz="1600" dirty="0" err="1">
                <a:latin typeface="Consolas" pitchFamily="49" charset="0"/>
              </a:rPr>
              <a:t>Clk</a:t>
            </a:r>
            <a:r>
              <a:rPr lang="en-US" sz="1600" dirty="0">
                <a:latin typeface="Consolas" pitchFamily="49" charset="0"/>
              </a:rPr>
              <a:t>);</a:t>
            </a:r>
          </a:p>
          <a:p>
            <a:pPr>
              <a:buNone/>
            </a:pPr>
            <a:r>
              <a:rPr lang="en-US" sz="1600" dirty="0">
                <a:solidFill>
                  <a:srgbClr val="0070C0"/>
                </a:solidFill>
                <a:latin typeface="Consolas" pitchFamily="49" charset="0"/>
              </a:rPr>
              <a:t>parameter</a:t>
            </a:r>
            <a:r>
              <a:rPr lang="en-US" sz="1600" dirty="0">
                <a:latin typeface="Consolas" pitchFamily="49" charset="0"/>
              </a:rPr>
              <a:t> N=8;</a:t>
            </a:r>
          </a:p>
          <a:p>
            <a:pPr>
              <a:buNone/>
            </a:pPr>
            <a:r>
              <a:rPr lang="en-US" sz="1600" dirty="0">
                <a:solidFill>
                  <a:srgbClr val="0070C0"/>
                </a:solidFill>
                <a:latin typeface="Consolas" pitchFamily="49" charset="0"/>
              </a:rPr>
              <a:t>input</a:t>
            </a:r>
            <a:r>
              <a:rPr lang="en-US" sz="1600" dirty="0">
                <a:latin typeface="Consolas" pitchFamily="49" charset="0"/>
              </a:rPr>
              <a:t>  [N-1:0]A, B;</a:t>
            </a:r>
          </a:p>
          <a:p>
            <a:pPr>
              <a:buNone/>
            </a:pPr>
            <a:r>
              <a:rPr lang="en-US" sz="1600" dirty="0">
                <a:solidFill>
                  <a:srgbClr val="0070C0"/>
                </a:solidFill>
                <a:latin typeface="Consolas" pitchFamily="49" charset="0"/>
              </a:rPr>
              <a:t>input</a:t>
            </a:r>
            <a:r>
              <a:rPr lang="en-US" sz="1600" dirty="0">
                <a:latin typeface="Consolas" pitchFamily="49" charset="0"/>
              </a:rPr>
              <a:t>  </a:t>
            </a:r>
            <a:r>
              <a:rPr lang="en-US" sz="1600" dirty="0" err="1">
                <a:latin typeface="Consolas" pitchFamily="49" charset="0"/>
              </a:rPr>
              <a:t>Cin</a:t>
            </a:r>
            <a:r>
              <a:rPr lang="en-US" sz="1600" dirty="0">
                <a:latin typeface="Consolas" pitchFamily="49" charset="0"/>
              </a:rPr>
              <a:t>;</a:t>
            </a:r>
          </a:p>
          <a:p>
            <a:pPr>
              <a:buNone/>
            </a:pPr>
            <a:r>
              <a:rPr lang="en-US" sz="1600" dirty="0">
                <a:solidFill>
                  <a:srgbClr val="0070C0"/>
                </a:solidFill>
                <a:latin typeface="Consolas" pitchFamily="49" charset="0"/>
              </a:rPr>
              <a:t>input</a:t>
            </a:r>
            <a:r>
              <a:rPr lang="en-US" sz="1600" dirty="0">
                <a:latin typeface="Consolas" pitchFamily="49" charset="0"/>
              </a:rPr>
              <a:t>  </a:t>
            </a:r>
            <a:r>
              <a:rPr lang="en-US" sz="1600" dirty="0" err="1">
                <a:latin typeface="Consolas" pitchFamily="49" charset="0"/>
              </a:rPr>
              <a:t>Clk</a:t>
            </a:r>
            <a:r>
              <a:rPr lang="en-US" sz="1600" dirty="0">
                <a:latin typeface="Consolas" pitchFamily="49" charset="0"/>
              </a:rPr>
              <a:t>;</a:t>
            </a:r>
            <a:endParaRPr lang="en-US" sz="1600" dirty="0">
              <a:solidFill>
                <a:srgbClr val="0070C0"/>
              </a:solidFill>
              <a:latin typeface="Consolas" pitchFamily="49" charset="0"/>
            </a:endParaRPr>
          </a:p>
          <a:p>
            <a:pPr>
              <a:buNone/>
            </a:pPr>
            <a:r>
              <a:rPr lang="en-US" sz="1600" dirty="0">
                <a:solidFill>
                  <a:srgbClr val="0070C0"/>
                </a:solidFill>
                <a:latin typeface="Consolas" pitchFamily="49" charset="0"/>
              </a:rPr>
              <a:t>output</a:t>
            </a:r>
            <a:r>
              <a:rPr lang="en-US" sz="1600" dirty="0">
                <a:latin typeface="Consolas" pitchFamily="49" charset="0"/>
              </a:rPr>
              <a:t> [N-1:0] S;</a:t>
            </a:r>
          </a:p>
          <a:p>
            <a:pPr>
              <a:buNone/>
            </a:pPr>
            <a:r>
              <a:rPr lang="en-US" sz="1600" dirty="0">
                <a:solidFill>
                  <a:srgbClr val="0070C0"/>
                </a:solidFill>
                <a:latin typeface="Consolas" pitchFamily="49" charset="0"/>
              </a:rPr>
              <a:t>output</a:t>
            </a:r>
            <a:r>
              <a:rPr lang="en-US" sz="1600" dirty="0">
                <a:latin typeface="Consolas" pitchFamily="49" charset="0"/>
              </a:rPr>
              <a:t> </a:t>
            </a:r>
            <a:r>
              <a:rPr lang="en-US" sz="1600" dirty="0" err="1">
                <a:latin typeface="Consolas" pitchFamily="49" charset="0"/>
              </a:rPr>
              <a:t>Cout</a:t>
            </a:r>
            <a:r>
              <a:rPr lang="en-US" sz="1600" dirty="0">
                <a:latin typeface="Consolas" pitchFamily="49" charset="0"/>
              </a:rPr>
              <a:t>;</a:t>
            </a:r>
          </a:p>
          <a:p>
            <a:pPr>
              <a:buNone/>
            </a:pPr>
            <a:r>
              <a:rPr lang="en-US" sz="1600" dirty="0" err="1">
                <a:solidFill>
                  <a:srgbClr val="0070C0"/>
                </a:solidFill>
                <a:latin typeface="Consolas" pitchFamily="49" charset="0"/>
              </a:rPr>
              <a:t>reg</a:t>
            </a:r>
            <a:r>
              <a:rPr lang="en-US" sz="1600" dirty="0">
                <a:latin typeface="Consolas" pitchFamily="49" charset="0"/>
              </a:rPr>
              <a:t> [N-1:0] S;</a:t>
            </a:r>
          </a:p>
          <a:p>
            <a:pPr>
              <a:buNone/>
            </a:pPr>
            <a:r>
              <a:rPr lang="en-US" sz="1600" dirty="0" err="1">
                <a:solidFill>
                  <a:srgbClr val="0070C0"/>
                </a:solidFill>
                <a:latin typeface="Consolas" pitchFamily="49" charset="0"/>
              </a:rPr>
              <a:t>reg</a:t>
            </a:r>
            <a:r>
              <a:rPr lang="en-US" sz="1600" dirty="0">
                <a:latin typeface="Consolas" pitchFamily="49" charset="0"/>
              </a:rPr>
              <a:t> </a:t>
            </a:r>
            <a:r>
              <a:rPr lang="en-US" sz="1600" dirty="0" err="1">
                <a:latin typeface="Consolas" pitchFamily="49" charset="0"/>
              </a:rPr>
              <a:t>Cout</a:t>
            </a:r>
            <a:r>
              <a:rPr lang="en-US" sz="1600" dirty="0">
                <a:latin typeface="Consolas" pitchFamily="49" charset="0"/>
              </a:rPr>
              <a:t>;</a:t>
            </a:r>
          </a:p>
          <a:p>
            <a:pPr>
              <a:buNone/>
            </a:pPr>
            <a:r>
              <a:rPr lang="en-US" sz="1600" dirty="0">
                <a:solidFill>
                  <a:srgbClr val="00B050"/>
                </a:solidFill>
                <a:latin typeface="Consolas" pitchFamily="49" charset="0"/>
              </a:rPr>
              <a:t>//module internals</a:t>
            </a:r>
          </a:p>
          <a:p>
            <a:pPr>
              <a:buNone/>
            </a:pPr>
            <a:r>
              <a:rPr lang="en-US" sz="1600" dirty="0" err="1">
                <a:solidFill>
                  <a:srgbClr val="0070C0"/>
                </a:solidFill>
                <a:latin typeface="Consolas" pitchFamily="49" charset="0"/>
              </a:rPr>
              <a:t>endmodule</a:t>
            </a:r>
            <a:endParaRPr lang="es-CL" sz="1600" dirty="0">
              <a:solidFill>
                <a:srgbClr val="0070C0"/>
              </a:solidFill>
              <a:latin typeface="Consolas" pitchFamily="49" charset="0"/>
            </a:endParaRPr>
          </a:p>
        </p:txBody>
      </p:sp>
      <p:sp>
        <p:nvSpPr>
          <p:cNvPr id="26" name="TextBox 25"/>
          <p:cNvSpPr txBox="1"/>
          <p:nvPr/>
        </p:nvSpPr>
        <p:spPr>
          <a:xfrm>
            <a:off x="6347520" y="3861048"/>
            <a:ext cx="4201947" cy="2308324"/>
          </a:xfrm>
          <a:prstGeom prst="rect">
            <a:avLst/>
          </a:prstGeom>
          <a:noFill/>
          <a:ln>
            <a:solidFill>
              <a:schemeClr val="tx1"/>
            </a:solidFill>
          </a:ln>
        </p:spPr>
        <p:txBody>
          <a:bodyPr wrap="square" rtlCol="0">
            <a:spAutoFit/>
          </a:bodyPr>
          <a:lstStyle/>
          <a:p>
            <a:pPr>
              <a:buNone/>
            </a:pPr>
            <a:r>
              <a:rPr lang="en-US" sz="1600" dirty="0">
                <a:solidFill>
                  <a:srgbClr val="0070C0"/>
                </a:solidFill>
                <a:latin typeface="Consolas" pitchFamily="49" charset="0"/>
              </a:rPr>
              <a:t>module</a:t>
            </a:r>
            <a:r>
              <a:rPr lang="en-US" sz="1600" dirty="0">
                <a:latin typeface="Consolas" pitchFamily="49" charset="0"/>
              </a:rPr>
              <a:t> Adder </a:t>
            </a:r>
            <a:r>
              <a:rPr lang="en-US" sz="1600" dirty="0">
                <a:solidFill>
                  <a:srgbClr val="7030A0"/>
                </a:solidFill>
                <a:latin typeface="Consolas" pitchFamily="49" charset="0"/>
              </a:rPr>
              <a:t>#</a:t>
            </a:r>
            <a:r>
              <a:rPr lang="en-US" sz="1600" dirty="0">
                <a:latin typeface="Consolas" pitchFamily="49" charset="0"/>
              </a:rPr>
              <a:t>(</a:t>
            </a:r>
            <a:r>
              <a:rPr lang="en-US" sz="1600" dirty="0">
                <a:solidFill>
                  <a:srgbClr val="0070C0"/>
                </a:solidFill>
                <a:latin typeface="Consolas" pitchFamily="49" charset="0"/>
              </a:rPr>
              <a:t>parameter</a:t>
            </a:r>
            <a:r>
              <a:rPr lang="en-US" sz="1600" dirty="0">
                <a:latin typeface="Consolas" pitchFamily="49" charset="0"/>
              </a:rPr>
              <a:t> N=8)</a:t>
            </a:r>
          </a:p>
          <a:p>
            <a:pPr>
              <a:buNone/>
            </a:pPr>
            <a:r>
              <a:rPr lang="en-US" sz="1600" dirty="0">
                <a:latin typeface="Consolas" pitchFamily="49" charset="0"/>
              </a:rPr>
              <a:t>              (</a:t>
            </a:r>
            <a:r>
              <a:rPr lang="en-US" sz="1600" dirty="0">
                <a:solidFill>
                  <a:srgbClr val="0070C0"/>
                </a:solidFill>
                <a:latin typeface="Consolas" pitchFamily="49" charset="0"/>
              </a:rPr>
              <a:t>input</a:t>
            </a:r>
            <a:r>
              <a:rPr lang="en-US" sz="1600" dirty="0">
                <a:latin typeface="Consolas" pitchFamily="49" charset="0"/>
              </a:rPr>
              <a:t> [N-1:0]A, B,</a:t>
            </a:r>
          </a:p>
          <a:p>
            <a:pPr>
              <a:buNone/>
            </a:pPr>
            <a:r>
              <a:rPr lang="en-US" sz="1600" dirty="0">
                <a:latin typeface="Consolas" pitchFamily="49" charset="0"/>
              </a:rPr>
              <a:t>               </a:t>
            </a:r>
            <a:r>
              <a:rPr lang="en-US" sz="1600" dirty="0">
                <a:solidFill>
                  <a:srgbClr val="0070C0"/>
                </a:solidFill>
                <a:latin typeface="Consolas" pitchFamily="49" charset="0"/>
              </a:rPr>
              <a:t>input</a:t>
            </a:r>
            <a:r>
              <a:rPr lang="en-US" sz="1600" dirty="0">
                <a:latin typeface="Consolas" pitchFamily="49" charset="0"/>
              </a:rPr>
              <a:t> </a:t>
            </a:r>
            <a:r>
              <a:rPr lang="en-US" sz="1600" dirty="0" err="1">
                <a:latin typeface="Consolas" pitchFamily="49" charset="0"/>
              </a:rPr>
              <a:t>Cin</a:t>
            </a:r>
            <a:r>
              <a:rPr lang="en-US" sz="1600" dirty="0">
                <a:latin typeface="Consolas" pitchFamily="49" charset="0"/>
              </a:rPr>
              <a:t>,</a:t>
            </a:r>
          </a:p>
          <a:p>
            <a:pPr>
              <a:buNone/>
            </a:pPr>
            <a:r>
              <a:rPr lang="en-US" sz="1600" dirty="0">
                <a:latin typeface="Consolas" pitchFamily="49" charset="0"/>
              </a:rPr>
              <a:t>               </a:t>
            </a:r>
            <a:r>
              <a:rPr lang="en-US" sz="1600" dirty="0">
                <a:solidFill>
                  <a:srgbClr val="0070C0"/>
                </a:solidFill>
                <a:latin typeface="Consolas" pitchFamily="49" charset="0"/>
              </a:rPr>
              <a:t>input</a:t>
            </a:r>
            <a:r>
              <a:rPr lang="en-US" sz="1600" dirty="0">
                <a:latin typeface="Consolas" pitchFamily="49" charset="0"/>
              </a:rPr>
              <a:t> </a:t>
            </a:r>
            <a:r>
              <a:rPr lang="en-US" sz="1600" dirty="0" err="1">
                <a:latin typeface="Consolas" pitchFamily="49" charset="0"/>
              </a:rPr>
              <a:t>Clk</a:t>
            </a:r>
            <a:r>
              <a:rPr lang="en-US" sz="1600" dirty="0">
                <a:latin typeface="Consolas" pitchFamily="49" charset="0"/>
              </a:rPr>
              <a:t>,</a:t>
            </a:r>
          </a:p>
          <a:p>
            <a:pPr>
              <a:buNone/>
            </a:pPr>
            <a:r>
              <a:rPr lang="en-US" sz="1600" dirty="0">
                <a:latin typeface="Consolas" pitchFamily="49" charset="0"/>
              </a:rPr>
              <a:t>               </a:t>
            </a:r>
            <a:r>
              <a:rPr lang="en-US" sz="1600" dirty="0">
                <a:solidFill>
                  <a:srgbClr val="0070C0"/>
                </a:solidFill>
                <a:latin typeface="Consolas" pitchFamily="49" charset="0"/>
              </a:rPr>
              <a:t>output </a:t>
            </a:r>
            <a:r>
              <a:rPr lang="en-US" sz="1600" dirty="0" err="1">
                <a:solidFill>
                  <a:srgbClr val="0070C0"/>
                </a:solidFill>
                <a:latin typeface="Consolas" pitchFamily="49" charset="0"/>
              </a:rPr>
              <a:t>reg</a:t>
            </a:r>
            <a:r>
              <a:rPr lang="en-US" sz="1600" dirty="0">
                <a:solidFill>
                  <a:srgbClr val="0070C0"/>
                </a:solidFill>
                <a:latin typeface="Consolas" pitchFamily="49" charset="0"/>
              </a:rPr>
              <a:t> </a:t>
            </a:r>
            <a:r>
              <a:rPr lang="en-US" sz="1600" dirty="0">
                <a:latin typeface="Consolas" pitchFamily="49" charset="0"/>
              </a:rPr>
              <a:t>[N-1:0] S,</a:t>
            </a:r>
          </a:p>
          <a:p>
            <a:pPr>
              <a:buNone/>
            </a:pPr>
            <a:r>
              <a:rPr lang="en-US" sz="1600" dirty="0">
                <a:latin typeface="Consolas" pitchFamily="49" charset="0"/>
              </a:rPr>
              <a:t>               </a:t>
            </a:r>
            <a:r>
              <a:rPr lang="en-US" sz="1600" dirty="0">
                <a:solidFill>
                  <a:srgbClr val="0070C0"/>
                </a:solidFill>
                <a:latin typeface="Consolas" pitchFamily="49" charset="0"/>
              </a:rPr>
              <a:t>output </a:t>
            </a:r>
            <a:r>
              <a:rPr lang="en-US" sz="1600" dirty="0" err="1">
                <a:solidFill>
                  <a:srgbClr val="0070C0"/>
                </a:solidFill>
                <a:latin typeface="Consolas" pitchFamily="49" charset="0"/>
              </a:rPr>
              <a:t>reg</a:t>
            </a:r>
            <a:r>
              <a:rPr lang="en-US" sz="1600" dirty="0">
                <a:solidFill>
                  <a:srgbClr val="0070C0"/>
                </a:solidFill>
                <a:latin typeface="Consolas" pitchFamily="49" charset="0"/>
              </a:rPr>
              <a:t> </a:t>
            </a:r>
            <a:r>
              <a:rPr lang="en-US" sz="1600" dirty="0" err="1">
                <a:latin typeface="Consolas" pitchFamily="49" charset="0"/>
              </a:rPr>
              <a:t>Cout</a:t>
            </a:r>
            <a:endParaRPr lang="en-US" sz="1600" dirty="0">
              <a:latin typeface="Consolas" pitchFamily="49" charset="0"/>
            </a:endParaRPr>
          </a:p>
          <a:p>
            <a:pPr>
              <a:buNone/>
            </a:pPr>
            <a:r>
              <a:rPr lang="en-US" sz="1600" dirty="0">
                <a:latin typeface="Consolas" pitchFamily="49" charset="0"/>
              </a:rPr>
              <a:t>               );</a:t>
            </a:r>
          </a:p>
          <a:p>
            <a:pPr>
              <a:buNone/>
            </a:pPr>
            <a:r>
              <a:rPr lang="en-US" sz="1600" dirty="0">
                <a:solidFill>
                  <a:srgbClr val="00B050"/>
                </a:solidFill>
                <a:latin typeface="Consolas" pitchFamily="49" charset="0"/>
              </a:rPr>
              <a:t>//module internals</a:t>
            </a:r>
          </a:p>
          <a:p>
            <a:pPr>
              <a:buNone/>
            </a:pPr>
            <a:r>
              <a:rPr lang="en-US" sz="1600" dirty="0" err="1">
                <a:solidFill>
                  <a:srgbClr val="0070C0"/>
                </a:solidFill>
                <a:latin typeface="Consolas" pitchFamily="49" charset="0"/>
              </a:rPr>
              <a:t>endmodule</a:t>
            </a:r>
            <a:endParaRPr lang="es-CL" sz="1600" dirty="0">
              <a:solidFill>
                <a:srgbClr val="0070C0"/>
              </a:solidFill>
              <a:latin typeface="Consolas" pitchFamily="49" charset="0"/>
            </a:endParaRPr>
          </a:p>
        </p:txBody>
      </p:sp>
      <p:sp>
        <p:nvSpPr>
          <p:cNvPr id="29" name="Right Arrow 28"/>
          <p:cNvSpPr/>
          <p:nvPr/>
        </p:nvSpPr>
        <p:spPr>
          <a:xfrm rot="16200000">
            <a:off x="1656164" y="4772493"/>
            <a:ext cx="2175519" cy="928694"/>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solidFill>
                  <a:schemeClr val="tx1"/>
                </a:solidFill>
                <a:latin typeface="Consolas" pitchFamily="49" charset="0"/>
                <a:cs typeface="Consolas" pitchFamily="49" charset="0"/>
              </a:rPr>
              <a:t>Verilog 95 Style</a:t>
            </a:r>
            <a:endParaRPr lang="es-CL" sz="1600" dirty="0">
              <a:solidFill>
                <a:schemeClr val="tx1"/>
              </a:solidFill>
            </a:endParaRPr>
          </a:p>
        </p:txBody>
      </p:sp>
    </p:spTree>
    <p:extLst>
      <p:ext uri="{BB962C8B-B14F-4D97-AF65-F5344CB8AC3E}">
        <p14:creationId xmlns:p14="http://schemas.microsoft.com/office/powerpoint/2010/main" val="2769466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3" grpId="0" animBg="1"/>
      <p:bldP spid="26" grpId="0" animBg="1"/>
      <p:bldP spid="29"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Instance of a module</a:t>
            </a:r>
          </a:p>
          <a:p>
            <a:pPr lvl="1"/>
            <a:r>
              <a:rPr lang="en-US" dirty="0"/>
              <a:t>Instantiation is the process of “calling” a module</a:t>
            </a:r>
          </a:p>
          <a:p>
            <a:pPr lvl="1"/>
            <a:r>
              <a:rPr lang="en-US" dirty="0"/>
              <a:t>Create objects from a module template</a:t>
            </a:r>
          </a:p>
          <a:p>
            <a:pPr>
              <a:buNone/>
            </a:pPr>
            <a:r>
              <a:rPr lang="en-US" sz="2200" dirty="0">
                <a:solidFill>
                  <a:srgbClr val="FF0000"/>
                </a:solidFill>
                <a:latin typeface="Consolas" pitchFamily="49" charset="0"/>
              </a:rPr>
              <a:t>	&lt;module name&gt; </a:t>
            </a:r>
            <a:r>
              <a:rPr lang="en-US" sz="2200" dirty="0">
                <a:latin typeface="Consolas" pitchFamily="49" charset="0"/>
              </a:rPr>
              <a:t>#(</a:t>
            </a:r>
            <a:r>
              <a:rPr lang="en-US" sz="2200" dirty="0">
                <a:solidFill>
                  <a:srgbClr val="FF0000"/>
                </a:solidFill>
                <a:latin typeface="Consolas" pitchFamily="49" charset="0"/>
              </a:rPr>
              <a:t>&lt;parameter list&gt;</a:t>
            </a:r>
            <a:r>
              <a:rPr lang="en-US" sz="2200" dirty="0">
                <a:latin typeface="Consolas" pitchFamily="49" charset="0"/>
              </a:rPr>
              <a:t>)</a:t>
            </a:r>
          </a:p>
          <a:p>
            <a:pPr>
              <a:buNone/>
            </a:pPr>
            <a:r>
              <a:rPr lang="en-US" sz="2200" dirty="0">
                <a:solidFill>
                  <a:srgbClr val="FF0000"/>
                </a:solidFill>
                <a:latin typeface="Consolas" pitchFamily="49" charset="0"/>
              </a:rPr>
              <a:t>			     &lt;instance name&gt; </a:t>
            </a:r>
            <a:r>
              <a:rPr lang="en-US" sz="2200" dirty="0">
                <a:latin typeface="Consolas" pitchFamily="49" charset="0"/>
              </a:rPr>
              <a:t>(</a:t>
            </a:r>
            <a:r>
              <a:rPr lang="en-US" sz="2200" dirty="0">
                <a:solidFill>
                  <a:srgbClr val="FF0000"/>
                </a:solidFill>
                <a:latin typeface="Consolas" pitchFamily="49" charset="0"/>
              </a:rPr>
              <a:t>&lt;port list&gt;</a:t>
            </a:r>
            <a:r>
              <a:rPr lang="en-US" sz="2200" dirty="0">
                <a:latin typeface="Consolas" pitchFamily="49" charset="0"/>
              </a:rPr>
              <a:t>);</a:t>
            </a:r>
          </a:p>
          <a:p>
            <a:pPr>
              <a:buNone/>
            </a:pPr>
            <a:r>
              <a:rPr lang="en-US" sz="2800" dirty="0"/>
              <a:t>Where</a:t>
            </a:r>
            <a:r>
              <a:rPr lang="en-US" sz="2400" dirty="0"/>
              <a:t>:</a:t>
            </a:r>
          </a:p>
          <a:p>
            <a:pPr lvl="1">
              <a:buNone/>
            </a:pPr>
            <a:r>
              <a:rPr lang="en-US" dirty="0"/>
              <a:t> </a:t>
            </a:r>
            <a:r>
              <a:rPr lang="en-US" sz="2000" dirty="0">
                <a:solidFill>
                  <a:srgbClr val="FF0000"/>
                </a:solidFill>
                <a:latin typeface="Consolas" pitchFamily="49" charset="0"/>
              </a:rPr>
              <a:t>&lt;module name&gt;</a:t>
            </a:r>
            <a:r>
              <a:rPr lang="en-US" sz="2000" dirty="0">
                <a:solidFill>
                  <a:srgbClr val="FF0000"/>
                </a:solidFill>
              </a:rPr>
              <a:t>	</a:t>
            </a:r>
            <a:r>
              <a:rPr lang="en-US" sz="2400" dirty="0">
                <a:cs typeface="Consolas" pitchFamily="49" charset="0"/>
              </a:rPr>
              <a:t>Module to be instantiated</a:t>
            </a:r>
          </a:p>
          <a:p>
            <a:pPr lvl="1">
              <a:buNone/>
            </a:pPr>
            <a:r>
              <a:rPr lang="en-US" sz="2000" dirty="0"/>
              <a:t> </a:t>
            </a:r>
            <a:r>
              <a:rPr lang="en-US" sz="2000" dirty="0">
                <a:solidFill>
                  <a:srgbClr val="FF0000"/>
                </a:solidFill>
                <a:latin typeface="Consolas" pitchFamily="49" charset="0"/>
              </a:rPr>
              <a:t>&lt;parameter list&gt;	</a:t>
            </a:r>
            <a:r>
              <a:rPr lang="en-US" sz="2400" dirty="0">
                <a:cs typeface="Consolas" pitchFamily="49" charset="0"/>
              </a:rPr>
              <a:t>Parameters values passed to the instance</a:t>
            </a:r>
            <a:endParaRPr lang="en-US" sz="2000" dirty="0">
              <a:cs typeface="Consolas" pitchFamily="49" charset="0"/>
            </a:endParaRPr>
          </a:p>
          <a:p>
            <a:pPr lvl="1">
              <a:buNone/>
            </a:pPr>
            <a:r>
              <a:rPr lang="en-US" sz="2000" dirty="0">
                <a:solidFill>
                  <a:srgbClr val="FF0000"/>
                </a:solidFill>
                <a:latin typeface="Consolas" pitchFamily="49" charset="0"/>
              </a:rPr>
              <a:t>&lt;instance name&gt;	</a:t>
            </a:r>
            <a:r>
              <a:rPr lang="en-US" sz="2400" dirty="0">
                <a:cs typeface="Consolas" pitchFamily="49" charset="0"/>
              </a:rPr>
              <a:t>Identifies the instance of the module</a:t>
            </a:r>
            <a:endParaRPr lang="en-US" sz="2000" dirty="0">
              <a:cs typeface="Consolas" pitchFamily="49" charset="0"/>
            </a:endParaRPr>
          </a:p>
          <a:p>
            <a:pPr lvl="1">
              <a:buNone/>
            </a:pPr>
            <a:r>
              <a:rPr lang="en-US" sz="2000" dirty="0"/>
              <a:t> </a:t>
            </a:r>
            <a:r>
              <a:rPr lang="en-US" sz="2000" dirty="0">
                <a:solidFill>
                  <a:srgbClr val="FF0000"/>
                </a:solidFill>
                <a:latin typeface="Consolas" pitchFamily="49" charset="0"/>
              </a:rPr>
              <a:t>&lt;port list&gt;	</a:t>
            </a:r>
            <a:r>
              <a:rPr lang="en-US" sz="2400" dirty="0">
                <a:cs typeface="Consolas" pitchFamily="49" charset="0"/>
              </a:rPr>
              <a:t>Port list connection</a:t>
            </a:r>
            <a:endParaRPr lang="en-US" sz="2000" dirty="0">
              <a:cs typeface="Consolas" pitchFamily="49" charset="0"/>
            </a:endParaRPr>
          </a:p>
          <a:p>
            <a:endParaRPr lang="en-US" dirty="0"/>
          </a:p>
        </p:txBody>
      </p:sp>
      <p:sp>
        <p:nvSpPr>
          <p:cNvPr id="2" name="Title 1"/>
          <p:cNvSpPr>
            <a:spLocks noGrp="1"/>
          </p:cNvSpPr>
          <p:nvPr>
            <p:ph type="title"/>
          </p:nvPr>
        </p:nvSpPr>
        <p:spPr/>
        <p:txBody>
          <a:bodyPr/>
          <a:lstStyle/>
          <a:p>
            <a:r>
              <a:rPr lang="en-US" dirty="0"/>
              <a:t>Structures and Hierarchy</a:t>
            </a:r>
          </a:p>
        </p:txBody>
      </p:sp>
    </p:spTree>
    <p:extLst>
      <p:ext uri="{BB962C8B-B14F-4D97-AF65-F5344CB8AC3E}">
        <p14:creationId xmlns:p14="http://schemas.microsoft.com/office/powerpoint/2010/main" val="278934434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t>Ports list connections</a:t>
            </a:r>
          </a:p>
          <a:p>
            <a:pPr lvl="1"/>
            <a:r>
              <a:rPr lang="en-US" sz="2000" dirty="0"/>
              <a:t>Provide the interface by which a module can communicate with the environment</a:t>
            </a:r>
          </a:p>
          <a:p>
            <a:pPr lvl="1"/>
            <a:r>
              <a:rPr lang="en-US" sz="2000" dirty="0"/>
              <a:t>Port declarations (</a:t>
            </a:r>
            <a:r>
              <a:rPr lang="en-US" sz="2800" dirty="0">
                <a:solidFill>
                  <a:srgbClr val="0070C0"/>
                </a:solidFill>
                <a:latin typeface="Consolas" pitchFamily="49" charset="0"/>
              </a:rPr>
              <a:t>input</a:t>
            </a:r>
            <a:r>
              <a:rPr lang="en-US" sz="2000" dirty="0"/>
              <a:t>, </a:t>
            </a:r>
            <a:r>
              <a:rPr lang="en-US" sz="2800" dirty="0">
                <a:solidFill>
                  <a:srgbClr val="0070C0"/>
                </a:solidFill>
                <a:latin typeface="Consolas" pitchFamily="49" charset="0"/>
              </a:rPr>
              <a:t>output</a:t>
            </a:r>
            <a:r>
              <a:rPr lang="en-US" sz="2000" dirty="0"/>
              <a:t>, </a:t>
            </a:r>
            <a:r>
              <a:rPr lang="en-US" sz="2800" dirty="0" err="1">
                <a:solidFill>
                  <a:srgbClr val="0070C0"/>
                </a:solidFill>
                <a:latin typeface="Consolas" pitchFamily="49" charset="0"/>
              </a:rPr>
              <a:t>inout</a:t>
            </a:r>
            <a:r>
              <a:rPr lang="en-US" sz="2000" dirty="0"/>
              <a:t>)</a:t>
            </a:r>
          </a:p>
          <a:p>
            <a:pPr lvl="1">
              <a:buNone/>
            </a:pPr>
            <a:endParaRPr lang="es-CL" sz="2000" dirty="0"/>
          </a:p>
        </p:txBody>
      </p:sp>
      <p:sp>
        <p:nvSpPr>
          <p:cNvPr id="2" name="Title 1"/>
          <p:cNvSpPr>
            <a:spLocks noGrp="1"/>
          </p:cNvSpPr>
          <p:nvPr>
            <p:ph type="title"/>
          </p:nvPr>
        </p:nvSpPr>
        <p:spPr/>
        <p:txBody>
          <a:bodyPr/>
          <a:lstStyle/>
          <a:p>
            <a:r>
              <a:rPr lang="en-US" dirty="0"/>
              <a:t>Port List Connections</a:t>
            </a:r>
            <a:endParaRPr lang="es-CL" dirty="0"/>
          </a:p>
        </p:txBody>
      </p:sp>
      <p:grpSp>
        <p:nvGrpSpPr>
          <p:cNvPr id="24" name="Group 23"/>
          <p:cNvGrpSpPr/>
          <p:nvPr/>
        </p:nvGrpSpPr>
        <p:grpSpPr>
          <a:xfrm>
            <a:off x="2331157" y="3429000"/>
            <a:ext cx="5733615" cy="2084942"/>
            <a:chOff x="1371600" y="4071942"/>
            <a:chExt cx="5733615" cy="2084942"/>
          </a:xfrm>
        </p:grpSpPr>
        <p:sp>
          <p:nvSpPr>
            <p:cNvPr id="5" name="Rectangle 4"/>
            <p:cNvSpPr/>
            <p:nvPr/>
          </p:nvSpPr>
          <p:spPr>
            <a:xfrm>
              <a:off x="2786050" y="4071942"/>
              <a:ext cx="3571900" cy="135732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s-CL"/>
            </a:p>
          </p:txBody>
        </p:sp>
        <p:sp>
          <p:nvSpPr>
            <p:cNvPr id="6" name="Right Arrow 5"/>
            <p:cNvSpPr/>
            <p:nvPr/>
          </p:nvSpPr>
          <p:spPr>
            <a:xfrm>
              <a:off x="6385215" y="4357694"/>
              <a:ext cx="720000" cy="360000"/>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s-CL"/>
            </a:p>
          </p:txBody>
        </p:sp>
        <p:sp>
          <p:nvSpPr>
            <p:cNvPr id="7" name="Right Arrow 6"/>
            <p:cNvSpPr/>
            <p:nvPr/>
          </p:nvSpPr>
          <p:spPr>
            <a:xfrm>
              <a:off x="5628330" y="4357694"/>
              <a:ext cx="720000" cy="360000"/>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s-CL"/>
            </a:p>
          </p:txBody>
        </p:sp>
        <p:sp>
          <p:nvSpPr>
            <p:cNvPr id="8" name="Right Arrow 7"/>
            <p:cNvSpPr/>
            <p:nvPr/>
          </p:nvSpPr>
          <p:spPr>
            <a:xfrm>
              <a:off x="2061192" y="4357694"/>
              <a:ext cx="720000" cy="360000"/>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CL"/>
            </a:p>
          </p:txBody>
        </p:sp>
        <p:sp>
          <p:nvSpPr>
            <p:cNvPr id="9" name="Right Arrow 8"/>
            <p:cNvSpPr/>
            <p:nvPr/>
          </p:nvSpPr>
          <p:spPr>
            <a:xfrm>
              <a:off x="2805100" y="4357694"/>
              <a:ext cx="720000" cy="360000"/>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CL"/>
            </a:p>
          </p:txBody>
        </p:sp>
        <p:sp>
          <p:nvSpPr>
            <p:cNvPr id="10" name="Up-Down Arrow 9"/>
            <p:cNvSpPr/>
            <p:nvPr/>
          </p:nvSpPr>
          <p:spPr>
            <a:xfrm>
              <a:off x="4357686" y="4686308"/>
              <a:ext cx="396000" cy="720000"/>
            </a:xfrm>
            <a:prstGeom prst="up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CL"/>
            </a:p>
          </p:txBody>
        </p:sp>
        <p:sp>
          <p:nvSpPr>
            <p:cNvPr id="11" name="Up-Down Arrow 10"/>
            <p:cNvSpPr/>
            <p:nvPr/>
          </p:nvSpPr>
          <p:spPr>
            <a:xfrm>
              <a:off x="4357686" y="5436884"/>
              <a:ext cx="396000" cy="720000"/>
            </a:xfrm>
            <a:prstGeom prst="up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CL"/>
            </a:p>
          </p:txBody>
        </p:sp>
        <p:sp>
          <p:nvSpPr>
            <p:cNvPr id="12" name="TextBox 11"/>
            <p:cNvSpPr txBox="1"/>
            <p:nvPr/>
          </p:nvSpPr>
          <p:spPr>
            <a:xfrm>
              <a:off x="3929058" y="4845618"/>
              <a:ext cx="571504" cy="369332"/>
            </a:xfrm>
            <a:prstGeom prst="rect">
              <a:avLst/>
            </a:prstGeom>
            <a:noFill/>
          </p:spPr>
          <p:txBody>
            <a:bodyPr wrap="square" rtlCol="0">
              <a:spAutoFit/>
            </a:bodyPr>
            <a:lstStyle/>
            <a:p>
              <a:r>
                <a:rPr lang="en-US" dirty="0"/>
                <a:t>net</a:t>
              </a:r>
              <a:endParaRPr lang="es-CL" dirty="0"/>
            </a:p>
          </p:txBody>
        </p:sp>
        <p:sp>
          <p:nvSpPr>
            <p:cNvPr id="13" name="TextBox 12"/>
            <p:cNvSpPr txBox="1"/>
            <p:nvPr/>
          </p:nvSpPr>
          <p:spPr>
            <a:xfrm>
              <a:off x="3929058" y="5572140"/>
              <a:ext cx="571504" cy="369332"/>
            </a:xfrm>
            <a:prstGeom prst="rect">
              <a:avLst/>
            </a:prstGeom>
            <a:noFill/>
          </p:spPr>
          <p:txBody>
            <a:bodyPr wrap="square" rtlCol="0">
              <a:spAutoFit/>
            </a:bodyPr>
            <a:lstStyle/>
            <a:p>
              <a:r>
                <a:rPr lang="en-US" dirty="0"/>
                <a:t>net</a:t>
              </a:r>
              <a:endParaRPr lang="es-CL" dirty="0"/>
            </a:p>
          </p:txBody>
        </p:sp>
        <p:sp>
          <p:nvSpPr>
            <p:cNvPr id="14" name="TextBox 13"/>
            <p:cNvSpPr txBox="1"/>
            <p:nvPr/>
          </p:nvSpPr>
          <p:spPr>
            <a:xfrm>
              <a:off x="6429388" y="4071942"/>
              <a:ext cx="571504" cy="369332"/>
            </a:xfrm>
            <a:prstGeom prst="rect">
              <a:avLst/>
            </a:prstGeom>
            <a:noFill/>
          </p:spPr>
          <p:txBody>
            <a:bodyPr wrap="square" rtlCol="0">
              <a:spAutoFit/>
            </a:bodyPr>
            <a:lstStyle/>
            <a:p>
              <a:r>
                <a:rPr lang="en-US" dirty="0"/>
                <a:t>net</a:t>
              </a:r>
              <a:endParaRPr lang="es-CL" dirty="0"/>
            </a:p>
          </p:txBody>
        </p:sp>
        <p:sp>
          <p:nvSpPr>
            <p:cNvPr id="16" name="TextBox 15"/>
            <p:cNvSpPr txBox="1"/>
            <p:nvPr/>
          </p:nvSpPr>
          <p:spPr>
            <a:xfrm>
              <a:off x="1371600" y="4071942"/>
              <a:ext cx="1414450" cy="369332"/>
            </a:xfrm>
            <a:prstGeom prst="rect">
              <a:avLst/>
            </a:prstGeom>
            <a:noFill/>
          </p:spPr>
          <p:txBody>
            <a:bodyPr wrap="square" rtlCol="0">
              <a:spAutoFit/>
            </a:bodyPr>
            <a:lstStyle/>
            <a:p>
              <a:r>
                <a:rPr lang="en-US" dirty="0" err="1"/>
                <a:t>reg</a:t>
              </a:r>
              <a:r>
                <a:rPr lang="en-US" dirty="0"/>
                <a:t> or net</a:t>
              </a:r>
              <a:endParaRPr lang="es-CL" dirty="0"/>
            </a:p>
          </p:txBody>
        </p:sp>
        <p:sp>
          <p:nvSpPr>
            <p:cNvPr id="17" name="TextBox 16"/>
            <p:cNvSpPr txBox="1"/>
            <p:nvPr/>
          </p:nvSpPr>
          <p:spPr>
            <a:xfrm>
              <a:off x="2857488" y="4071942"/>
              <a:ext cx="667612" cy="369332"/>
            </a:xfrm>
            <a:prstGeom prst="rect">
              <a:avLst/>
            </a:prstGeom>
            <a:noFill/>
          </p:spPr>
          <p:txBody>
            <a:bodyPr wrap="square" rtlCol="0">
              <a:spAutoFit/>
            </a:bodyPr>
            <a:lstStyle/>
            <a:p>
              <a:r>
                <a:rPr lang="en-US" dirty="0"/>
                <a:t>net</a:t>
              </a:r>
              <a:endParaRPr lang="es-CL" dirty="0"/>
            </a:p>
          </p:txBody>
        </p:sp>
        <p:sp>
          <p:nvSpPr>
            <p:cNvPr id="18" name="TextBox 17"/>
            <p:cNvSpPr txBox="1"/>
            <p:nvPr/>
          </p:nvSpPr>
          <p:spPr>
            <a:xfrm>
              <a:off x="5105400" y="4071942"/>
              <a:ext cx="1252550" cy="369332"/>
            </a:xfrm>
            <a:prstGeom prst="rect">
              <a:avLst/>
            </a:prstGeom>
            <a:noFill/>
          </p:spPr>
          <p:txBody>
            <a:bodyPr wrap="square" rtlCol="0">
              <a:spAutoFit/>
            </a:bodyPr>
            <a:lstStyle/>
            <a:p>
              <a:r>
                <a:rPr lang="en-US" dirty="0" err="1"/>
                <a:t>reg</a:t>
              </a:r>
              <a:r>
                <a:rPr lang="en-US" dirty="0"/>
                <a:t> or net</a:t>
              </a:r>
              <a:endParaRPr lang="es-CL" dirty="0"/>
            </a:p>
          </p:txBody>
        </p:sp>
        <p:sp>
          <p:nvSpPr>
            <p:cNvPr id="19" name="TextBox 18"/>
            <p:cNvSpPr txBox="1"/>
            <p:nvPr/>
          </p:nvSpPr>
          <p:spPr>
            <a:xfrm>
              <a:off x="2786050" y="4643446"/>
              <a:ext cx="785818" cy="338554"/>
            </a:xfrm>
            <a:prstGeom prst="rect">
              <a:avLst/>
            </a:prstGeom>
            <a:noFill/>
          </p:spPr>
          <p:txBody>
            <a:bodyPr wrap="square" rtlCol="0">
              <a:spAutoFit/>
            </a:bodyPr>
            <a:lstStyle/>
            <a:p>
              <a:r>
                <a:rPr lang="en-US" sz="1600" dirty="0">
                  <a:solidFill>
                    <a:srgbClr val="0070C0"/>
                  </a:solidFill>
                  <a:latin typeface="Consolas" pitchFamily="49" charset="0"/>
                </a:rPr>
                <a:t>input</a:t>
              </a:r>
              <a:endParaRPr lang="es-CL" sz="1600" dirty="0">
                <a:solidFill>
                  <a:srgbClr val="0070C0"/>
                </a:solidFill>
                <a:latin typeface="Consolas" pitchFamily="49" charset="0"/>
              </a:endParaRPr>
            </a:p>
          </p:txBody>
        </p:sp>
        <p:sp>
          <p:nvSpPr>
            <p:cNvPr id="20" name="TextBox 19"/>
            <p:cNvSpPr txBox="1"/>
            <p:nvPr/>
          </p:nvSpPr>
          <p:spPr>
            <a:xfrm>
              <a:off x="5429256" y="4643446"/>
              <a:ext cx="928694" cy="338554"/>
            </a:xfrm>
            <a:prstGeom prst="rect">
              <a:avLst/>
            </a:prstGeom>
            <a:noFill/>
          </p:spPr>
          <p:txBody>
            <a:bodyPr wrap="square" rtlCol="0">
              <a:spAutoFit/>
            </a:bodyPr>
            <a:lstStyle/>
            <a:p>
              <a:r>
                <a:rPr lang="en-US" sz="1600" dirty="0">
                  <a:solidFill>
                    <a:srgbClr val="0070C0"/>
                  </a:solidFill>
                  <a:latin typeface="Consolas" pitchFamily="49" charset="0"/>
                </a:rPr>
                <a:t>output</a:t>
              </a:r>
              <a:endParaRPr lang="es-CL" sz="1600" dirty="0">
                <a:solidFill>
                  <a:srgbClr val="0070C0"/>
                </a:solidFill>
                <a:latin typeface="Consolas" pitchFamily="49" charset="0"/>
              </a:endParaRPr>
            </a:p>
          </p:txBody>
        </p:sp>
        <p:sp>
          <p:nvSpPr>
            <p:cNvPr id="21" name="TextBox 20"/>
            <p:cNvSpPr txBox="1"/>
            <p:nvPr/>
          </p:nvSpPr>
          <p:spPr>
            <a:xfrm>
              <a:off x="4714876" y="4857760"/>
              <a:ext cx="928694" cy="338554"/>
            </a:xfrm>
            <a:prstGeom prst="rect">
              <a:avLst/>
            </a:prstGeom>
            <a:noFill/>
          </p:spPr>
          <p:txBody>
            <a:bodyPr wrap="square" rtlCol="0">
              <a:spAutoFit/>
            </a:bodyPr>
            <a:lstStyle/>
            <a:p>
              <a:r>
                <a:rPr lang="en-US" sz="1600" dirty="0" err="1">
                  <a:solidFill>
                    <a:srgbClr val="0070C0"/>
                  </a:solidFill>
                  <a:latin typeface="Consolas" pitchFamily="49" charset="0"/>
                </a:rPr>
                <a:t>inout</a:t>
              </a:r>
              <a:endParaRPr lang="es-CL" sz="1600" dirty="0">
                <a:solidFill>
                  <a:srgbClr val="0070C0"/>
                </a:solidFill>
                <a:latin typeface="Consolas" pitchFamily="49" charset="0"/>
              </a:endParaRPr>
            </a:p>
          </p:txBody>
        </p:sp>
      </p:grpSp>
    </p:spTree>
    <p:extLst>
      <p:ext uri="{BB962C8B-B14F-4D97-AF65-F5344CB8AC3E}">
        <p14:creationId xmlns:p14="http://schemas.microsoft.com/office/powerpoint/2010/main" val="222658336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Named connection</a:t>
            </a:r>
          </a:p>
          <a:p>
            <a:pPr lvl="1"/>
            <a:r>
              <a:rPr lang="en-US" sz="2000" dirty="0"/>
              <a:t>Explicitly linking the 2 names for each side of the connection</a:t>
            </a:r>
          </a:p>
          <a:p>
            <a:pPr algn="ctr">
              <a:buNone/>
            </a:pPr>
            <a:r>
              <a:rPr lang="en-US" sz="2800" dirty="0" err="1">
                <a:solidFill>
                  <a:srgbClr val="0070C0"/>
                </a:solidFill>
                <a:latin typeface="Consolas" pitchFamily="49" charset="0"/>
              </a:rPr>
              <a:t>my_mod</a:t>
            </a:r>
            <a:r>
              <a:rPr lang="en-US" sz="2800" dirty="0">
                <a:latin typeface="Consolas" pitchFamily="49" charset="0"/>
              </a:rPr>
              <a:t> </a:t>
            </a:r>
            <a:r>
              <a:rPr lang="en-US" sz="2800" dirty="0">
                <a:solidFill>
                  <a:srgbClr val="7030A0"/>
                </a:solidFill>
                <a:latin typeface="Consolas" pitchFamily="49" charset="0"/>
              </a:rPr>
              <a:t>#</a:t>
            </a:r>
            <a:r>
              <a:rPr lang="en-US" sz="2800" dirty="0">
                <a:latin typeface="Consolas" pitchFamily="49" charset="0"/>
              </a:rPr>
              <a:t>(.N(4)) U1 (.in1(a), .in2(b), .out(c));</a:t>
            </a:r>
          </a:p>
          <a:p>
            <a:r>
              <a:rPr lang="en-US" sz="2400" dirty="0"/>
              <a:t>Order connection</a:t>
            </a:r>
          </a:p>
          <a:p>
            <a:pPr lvl="1"/>
            <a:r>
              <a:rPr lang="en-US" sz="2000" dirty="0"/>
              <a:t>Expression shall be listed in the same order as the port declaration</a:t>
            </a:r>
            <a:endParaRPr lang="en-US" sz="2000" dirty="0">
              <a:solidFill>
                <a:srgbClr val="0070C0"/>
              </a:solidFill>
              <a:latin typeface="Consolas" pitchFamily="49" charset="0"/>
            </a:endParaRPr>
          </a:p>
          <a:p>
            <a:pPr algn="ctr">
              <a:buNone/>
            </a:pPr>
            <a:r>
              <a:rPr lang="en-US" sz="2800" dirty="0" err="1">
                <a:solidFill>
                  <a:srgbClr val="0070C0"/>
                </a:solidFill>
                <a:latin typeface="Consolas" pitchFamily="49" charset="0"/>
              </a:rPr>
              <a:t>my_mod</a:t>
            </a:r>
            <a:r>
              <a:rPr lang="en-US" sz="2800" dirty="0">
                <a:latin typeface="Consolas" pitchFamily="49" charset="0"/>
              </a:rPr>
              <a:t> </a:t>
            </a:r>
            <a:r>
              <a:rPr lang="en-US" sz="2800" dirty="0">
                <a:solidFill>
                  <a:srgbClr val="7030A0"/>
                </a:solidFill>
                <a:latin typeface="Consolas" pitchFamily="49" charset="0"/>
              </a:rPr>
              <a:t>#</a:t>
            </a:r>
            <a:r>
              <a:rPr lang="en-US" sz="2800" dirty="0">
                <a:latin typeface="Consolas" pitchFamily="49" charset="0"/>
              </a:rPr>
              <a:t>(4) U2 (a, b, c);</a:t>
            </a:r>
            <a:endParaRPr lang="es-CL" sz="2800" dirty="0">
              <a:latin typeface="Consolas" pitchFamily="49" charset="0"/>
            </a:endParaRPr>
          </a:p>
          <a:p>
            <a:endParaRPr lang="en-US" sz="2400" dirty="0"/>
          </a:p>
        </p:txBody>
      </p:sp>
      <p:sp>
        <p:nvSpPr>
          <p:cNvPr id="2" name="Title 1"/>
          <p:cNvSpPr>
            <a:spLocks noGrp="1"/>
          </p:cNvSpPr>
          <p:nvPr>
            <p:ph type="title"/>
          </p:nvPr>
        </p:nvSpPr>
        <p:spPr/>
        <p:txBody>
          <a:bodyPr>
            <a:noAutofit/>
          </a:bodyPr>
          <a:lstStyle/>
          <a:p>
            <a:r>
              <a:rPr lang="en-US" sz="4000" dirty="0"/>
              <a:t>Port connections/Parameter overwrite</a:t>
            </a:r>
          </a:p>
        </p:txBody>
      </p:sp>
    </p:spTree>
    <p:extLst>
      <p:ext uri="{BB962C8B-B14F-4D97-AF65-F5344CB8AC3E}">
        <p14:creationId xmlns:p14="http://schemas.microsoft.com/office/powerpoint/2010/main" val="210236086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Hierarchy Example</a:t>
            </a:r>
          </a:p>
        </p:txBody>
      </p:sp>
      <p:sp>
        <p:nvSpPr>
          <p:cNvPr id="7" name="Content Placeholder 6"/>
          <p:cNvSpPr>
            <a:spLocks noGrp="1"/>
          </p:cNvSpPr>
          <p:nvPr>
            <p:ph sz="half" idx="4294967295"/>
          </p:nvPr>
        </p:nvSpPr>
        <p:spPr>
          <a:xfrm>
            <a:off x="548820" y="1517387"/>
            <a:ext cx="6271236" cy="4905987"/>
          </a:xfrm>
          <a:ln>
            <a:solidFill>
              <a:schemeClr val="tx1"/>
            </a:solidFill>
          </a:ln>
        </p:spPr>
        <p:txBody>
          <a:bodyPr>
            <a:normAutofit/>
          </a:bodyPr>
          <a:lstStyle/>
          <a:p>
            <a:pPr>
              <a:buNone/>
            </a:pPr>
            <a:r>
              <a:rPr lang="en-US" sz="1200" dirty="0">
                <a:solidFill>
                  <a:srgbClr val="0070C0"/>
                </a:solidFill>
                <a:latin typeface="Consolas" pitchFamily="49" charset="0"/>
                <a:cs typeface="Consolas" pitchFamily="49" charset="0"/>
              </a:rPr>
              <a:t>module</a:t>
            </a:r>
            <a:r>
              <a:rPr lang="en-US" sz="1200" dirty="0">
                <a:latin typeface="Consolas" pitchFamily="49" charset="0"/>
                <a:cs typeface="Consolas" pitchFamily="49" charset="0"/>
              </a:rPr>
              <a:t> TOP </a:t>
            </a:r>
            <a:r>
              <a:rPr lang="en-US" sz="1100" dirty="0">
                <a:latin typeface="Consolas" pitchFamily="49" charset="0"/>
                <a:cs typeface="Consolas" pitchFamily="49" charset="0"/>
              </a:rPr>
              <a:t>(</a:t>
            </a:r>
            <a:r>
              <a:rPr lang="en-US" sz="1200" dirty="0">
                <a:solidFill>
                  <a:srgbClr val="0070C0"/>
                </a:solidFill>
                <a:latin typeface="Consolas" pitchFamily="49" charset="0"/>
                <a:cs typeface="Consolas" pitchFamily="49" charset="0"/>
              </a:rPr>
              <a:t>input</a:t>
            </a:r>
            <a:r>
              <a:rPr lang="en-US" sz="1100" dirty="0">
                <a:latin typeface="Consolas" pitchFamily="49" charset="0"/>
                <a:cs typeface="Consolas" pitchFamily="49" charset="0"/>
              </a:rPr>
              <a:t> t1, t2, t3, </a:t>
            </a:r>
            <a:r>
              <a:rPr lang="en-US" sz="1200" dirty="0">
                <a:solidFill>
                  <a:srgbClr val="0070C0"/>
                </a:solidFill>
                <a:latin typeface="Consolas" pitchFamily="49" charset="0"/>
                <a:cs typeface="Consolas" pitchFamily="49" charset="0"/>
              </a:rPr>
              <a:t>output</a:t>
            </a:r>
            <a:r>
              <a:rPr lang="en-US" sz="1100" dirty="0">
                <a:latin typeface="Consolas" pitchFamily="49" charset="0"/>
                <a:cs typeface="Consolas" pitchFamily="49" charset="0"/>
              </a:rPr>
              <a:t> t4, t5, t6</a:t>
            </a:r>
            <a:r>
              <a:rPr lang="en-US" sz="1200" dirty="0">
                <a:latin typeface="Consolas" pitchFamily="49" charset="0"/>
                <a:cs typeface="Consolas" pitchFamily="49" charset="0"/>
              </a:rPr>
              <a:t>);</a:t>
            </a:r>
          </a:p>
          <a:p>
            <a:pPr>
              <a:buNone/>
            </a:pPr>
            <a:r>
              <a:rPr lang="en-US" sz="1200" dirty="0">
                <a:solidFill>
                  <a:srgbClr val="0070C0"/>
                </a:solidFill>
                <a:latin typeface="Consolas" pitchFamily="49" charset="0"/>
                <a:cs typeface="Consolas" pitchFamily="49" charset="0"/>
              </a:rPr>
              <a:t>	wire</a:t>
            </a:r>
            <a:r>
              <a:rPr lang="en-US" sz="1200" dirty="0">
                <a:latin typeface="Consolas" pitchFamily="49" charset="0"/>
                <a:cs typeface="Consolas" pitchFamily="49" charset="0"/>
              </a:rPr>
              <a:t> w1, w2, w3;</a:t>
            </a:r>
          </a:p>
          <a:p>
            <a:pPr>
              <a:buNone/>
            </a:pPr>
            <a:r>
              <a:rPr lang="en-US" sz="1200" dirty="0">
                <a:latin typeface="Consolas" pitchFamily="49" charset="0"/>
                <a:cs typeface="Consolas" pitchFamily="49" charset="0"/>
              </a:rPr>
              <a:t>	ALU </a:t>
            </a:r>
            <a:r>
              <a:rPr lang="en-US" sz="1200" dirty="0">
                <a:solidFill>
                  <a:srgbClr val="7030A0"/>
                </a:solidFill>
                <a:latin typeface="Consolas" pitchFamily="49" charset="0"/>
                <a:cs typeface="Consolas" pitchFamily="49" charset="0"/>
              </a:rPr>
              <a:t>#</a:t>
            </a:r>
            <a:r>
              <a:rPr lang="en-US" sz="1200" dirty="0">
                <a:latin typeface="Consolas" pitchFamily="49" charset="0"/>
                <a:cs typeface="Consolas" pitchFamily="49" charset="0"/>
              </a:rPr>
              <a:t>(.S(2)) U1 (.a1(t1), .a2(t2), .a3(t3), .a4(w1), .a5(w2), .a6(w3));</a:t>
            </a:r>
          </a:p>
          <a:p>
            <a:pPr>
              <a:buNone/>
            </a:pPr>
            <a:r>
              <a:rPr lang="en-US" sz="1200" dirty="0">
                <a:latin typeface="Consolas" pitchFamily="49" charset="0"/>
                <a:cs typeface="Consolas" pitchFamily="49" charset="0"/>
              </a:rPr>
              <a:t>	MEM U2 (w1, w2, w3, t4, t5, t6);</a:t>
            </a:r>
          </a:p>
          <a:p>
            <a:pPr>
              <a:buNone/>
            </a:pPr>
            <a:r>
              <a:rPr lang="en-US" sz="1200" dirty="0" err="1">
                <a:solidFill>
                  <a:srgbClr val="0070C0"/>
                </a:solidFill>
                <a:latin typeface="Consolas" pitchFamily="49" charset="0"/>
                <a:cs typeface="Consolas" pitchFamily="49" charset="0"/>
              </a:rPr>
              <a:t>endmodule</a:t>
            </a:r>
            <a:endParaRPr lang="en-US" sz="1200" dirty="0">
              <a:solidFill>
                <a:srgbClr val="0070C0"/>
              </a:solidFill>
              <a:latin typeface="Consolas" pitchFamily="49" charset="0"/>
              <a:cs typeface="Consolas" pitchFamily="49" charset="0"/>
            </a:endParaRPr>
          </a:p>
          <a:p>
            <a:pPr>
              <a:buNone/>
            </a:pPr>
            <a:endParaRPr lang="en-US" sz="1200" dirty="0">
              <a:solidFill>
                <a:srgbClr val="0070C0"/>
              </a:solidFill>
              <a:latin typeface="Consolas" pitchFamily="49" charset="0"/>
              <a:cs typeface="Consolas" pitchFamily="49" charset="0"/>
            </a:endParaRPr>
          </a:p>
          <a:p>
            <a:pPr>
              <a:buNone/>
            </a:pPr>
            <a:r>
              <a:rPr lang="en-US" sz="1200" dirty="0">
                <a:solidFill>
                  <a:srgbClr val="0070C0"/>
                </a:solidFill>
                <a:latin typeface="Consolas" pitchFamily="49" charset="0"/>
                <a:cs typeface="Consolas" pitchFamily="49" charset="0"/>
              </a:rPr>
              <a:t>module</a:t>
            </a:r>
            <a:r>
              <a:rPr lang="en-US" sz="1200" dirty="0">
                <a:latin typeface="Consolas" pitchFamily="49" charset="0"/>
                <a:cs typeface="Consolas" pitchFamily="49" charset="0"/>
              </a:rPr>
              <a:t> ALU (</a:t>
            </a:r>
            <a:r>
              <a:rPr lang="en-US" sz="1200" dirty="0">
                <a:solidFill>
                  <a:srgbClr val="0070C0"/>
                </a:solidFill>
                <a:latin typeface="Consolas" pitchFamily="49" charset="0"/>
                <a:cs typeface="Consolas" pitchFamily="49" charset="0"/>
              </a:rPr>
              <a:t>input</a:t>
            </a:r>
            <a:r>
              <a:rPr lang="en-US" sz="1200" dirty="0">
                <a:latin typeface="Consolas" pitchFamily="49" charset="0"/>
                <a:cs typeface="Consolas" pitchFamily="49" charset="0"/>
              </a:rPr>
              <a:t> a1, a2, a3, </a:t>
            </a:r>
            <a:r>
              <a:rPr lang="en-US" sz="1200" dirty="0">
                <a:solidFill>
                  <a:srgbClr val="0070C0"/>
                </a:solidFill>
                <a:latin typeface="Consolas" pitchFamily="49" charset="0"/>
                <a:cs typeface="Consolas" pitchFamily="49" charset="0"/>
              </a:rPr>
              <a:t>output</a:t>
            </a:r>
            <a:r>
              <a:rPr lang="en-US" sz="1200" dirty="0">
                <a:latin typeface="Consolas" pitchFamily="49" charset="0"/>
                <a:cs typeface="Consolas" pitchFamily="49" charset="0"/>
              </a:rPr>
              <a:t> a4, a5, a6);</a:t>
            </a:r>
          </a:p>
          <a:p>
            <a:pPr>
              <a:buNone/>
            </a:pPr>
            <a:r>
              <a:rPr lang="en-US" sz="1200" dirty="0">
                <a:solidFill>
                  <a:srgbClr val="0070C0"/>
                </a:solidFill>
                <a:latin typeface="Consolas" pitchFamily="49" charset="0"/>
                <a:cs typeface="Consolas" pitchFamily="49" charset="0"/>
              </a:rPr>
              <a:t>	parameter</a:t>
            </a:r>
            <a:r>
              <a:rPr lang="en-US" sz="1200" dirty="0">
                <a:latin typeface="Consolas" pitchFamily="49" charset="0"/>
                <a:cs typeface="Consolas" pitchFamily="49" charset="0"/>
              </a:rPr>
              <a:t> S=4;</a:t>
            </a:r>
          </a:p>
          <a:p>
            <a:pPr>
              <a:buNone/>
            </a:pPr>
            <a:r>
              <a:rPr lang="en-US" sz="1200" dirty="0">
                <a:solidFill>
                  <a:srgbClr val="0070C0"/>
                </a:solidFill>
                <a:latin typeface="Consolas" pitchFamily="49" charset="0"/>
                <a:cs typeface="Consolas" pitchFamily="49" charset="0"/>
              </a:rPr>
              <a:t>	</a:t>
            </a:r>
            <a:r>
              <a:rPr lang="en-US" sz="1200" dirty="0" err="1">
                <a:solidFill>
                  <a:srgbClr val="0070C0"/>
                </a:solidFill>
                <a:latin typeface="Consolas" pitchFamily="49" charset="0"/>
                <a:cs typeface="Consolas" pitchFamily="49" charset="0"/>
              </a:rPr>
              <a:t>reg</a:t>
            </a:r>
            <a:r>
              <a:rPr lang="en-US" sz="1200" dirty="0">
                <a:latin typeface="Consolas" pitchFamily="49" charset="0"/>
                <a:cs typeface="Consolas" pitchFamily="49" charset="0"/>
              </a:rPr>
              <a:t> </a:t>
            </a:r>
            <a:r>
              <a:rPr lang="en-US" sz="1200" dirty="0" err="1">
                <a:latin typeface="Consolas" pitchFamily="49" charset="0"/>
                <a:cs typeface="Consolas" pitchFamily="49" charset="0"/>
              </a:rPr>
              <a:t>rsl</a:t>
            </a:r>
            <a:r>
              <a:rPr lang="en-US" sz="1200" dirty="0">
                <a:latin typeface="Consolas" pitchFamily="49" charset="0"/>
                <a:cs typeface="Consolas" pitchFamily="49" charset="0"/>
              </a:rPr>
              <a:t>;</a:t>
            </a:r>
          </a:p>
          <a:p>
            <a:pPr>
              <a:buNone/>
            </a:pPr>
            <a:r>
              <a:rPr lang="en-US" sz="1200" dirty="0">
                <a:solidFill>
                  <a:srgbClr val="0070C0"/>
                </a:solidFill>
                <a:latin typeface="Consolas" pitchFamily="49" charset="0"/>
                <a:cs typeface="Consolas" pitchFamily="49" charset="0"/>
              </a:rPr>
              <a:t>	wire</a:t>
            </a:r>
            <a:r>
              <a:rPr lang="en-US" sz="1200" dirty="0">
                <a:latin typeface="Consolas" pitchFamily="49" charset="0"/>
                <a:cs typeface="Consolas" pitchFamily="49" charset="0"/>
              </a:rPr>
              <a:t> sig;</a:t>
            </a:r>
          </a:p>
          <a:p>
            <a:pPr>
              <a:buNone/>
            </a:pPr>
            <a:r>
              <a:rPr lang="en-US" sz="1200" dirty="0">
                <a:latin typeface="Consolas" pitchFamily="49" charset="0"/>
                <a:cs typeface="Consolas" pitchFamily="49" charset="0"/>
              </a:rPr>
              <a:t>	FIFO S1 (.f1(</a:t>
            </a:r>
            <a:r>
              <a:rPr lang="en-US" sz="1200" dirty="0" err="1">
                <a:latin typeface="Consolas" pitchFamily="49" charset="0"/>
                <a:cs typeface="Consolas" pitchFamily="49" charset="0"/>
              </a:rPr>
              <a:t>rsl</a:t>
            </a:r>
            <a:r>
              <a:rPr lang="en-US" sz="1200" dirty="0">
                <a:latin typeface="Consolas" pitchFamily="49" charset="0"/>
                <a:cs typeface="Consolas" pitchFamily="49" charset="0"/>
              </a:rPr>
              <a:t>), .f3(sig));</a:t>
            </a:r>
          </a:p>
          <a:p>
            <a:pPr>
              <a:buNone/>
            </a:pPr>
            <a:r>
              <a:rPr lang="en-US" sz="1200" dirty="0">
                <a:solidFill>
                  <a:srgbClr val="00B050"/>
                </a:solidFill>
                <a:latin typeface="Consolas" pitchFamily="49" charset="0"/>
                <a:cs typeface="Consolas" pitchFamily="49" charset="0"/>
              </a:rPr>
              <a:t>	//...</a:t>
            </a:r>
          </a:p>
          <a:p>
            <a:pPr>
              <a:buNone/>
            </a:pPr>
            <a:r>
              <a:rPr lang="en-US" sz="1200" dirty="0" err="1">
                <a:solidFill>
                  <a:srgbClr val="0070C0"/>
                </a:solidFill>
                <a:latin typeface="Consolas" pitchFamily="49" charset="0"/>
                <a:cs typeface="Consolas" pitchFamily="49" charset="0"/>
              </a:rPr>
              <a:t>endmodule</a:t>
            </a:r>
            <a:endParaRPr lang="en-US" sz="1200" dirty="0">
              <a:solidFill>
                <a:srgbClr val="0070C0"/>
              </a:solidFill>
              <a:latin typeface="Consolas" pitchFamily="49" charset="0"/>
              <a:cs typeface="Consolas" pitchFamily="49" charset="0"/>
            </a:endParaRPr>
          </a:p>
          <a:p>
            <a:pPr>
              <a:buNone/>
            </a:pPr>
            <a:endParaRPr lang="en-US" sz="1200" dirty="0">
              <a:solidFill>
                <a:srgbClr val="0070C0"/>
              </a:solidFill>
              <a:latin typeface="Consolas" pitchFamily="49" charset="0"/>
              <a:cs typeface="Consolas" pitchFamily="49" charset="0"/>
            </a:endParaRPr>
          </a:p>
          <a:p>
            <a:pPr>
              <a:buNone/>
            </a:pPr>
            <a:r>
              <a:rPr lang="en-US" sz="1200" dirty="0">
                <a:solidFill>
                  <a:srgbClr val="0070C0"/>
                </a:solidFill>
                <a:latin typeface="Consolas" pitchFamily="49" charset="0"/>
                <a:cs typeface="Consolas" pitchFamily="49" charset="0"/>
              </a:rPr>
              <a:t>module</a:t>
            </a:r>
            <a:r>
              <a:rPr lang="en-US" sz="1200" dirty="0">
                <a:latin typeface="Consolas" pitchFamily="49" charset="0"/>
                <a:cs typeface="Consolas" pitchFamily="49" charset="0"/>
              </a:rPr>
              <a:t> FIFO </a:t>
            </a:r>
            <a:r>
              <a:rPr lang="en-US" sz="1200" dirty="0">
                <a:solidFill>
                  <a:srgbClr val="7030A0"/>
                </a:solidFill>
                <a:latin typeface="Consolas" pitchFamily="49" charset="0"/>
                <a:cs typeface="Consolas" pitchFamily="49" charset="0"/>
              </a:rPr>
              <a:t>#</a:t>
            </a:r>
            <a:r>
              <a:rPr lang="en-US" sz="1200" dirty="0">
                <a:latin typeface="Consolas" pitchFamily="49" charset="0"/>
                <a:cs typeface="Consolas" pitchFamily="49" charset="0"/>
              </a:rPr>
              <a:t>(</a:t>
            </a:r>
            <a:r>
              <a:rPr lang="en-US" sz="1200" dirty="0">
                <a:solidFill>
                  <a:srgbClr val="0070C0"/>
                </a:solidFill>
                <a:latin typeface="Consolas" pitchFamily="49" charset="0"/>
                <a:cs typeface="Consolas" pitchFamily="49" charset="0"/>
              </a:rPr>
              <a:t>parameter</a:t>
            </a:r>
            <a:r>
              <a:rPr lang="en-US" sz="1200" dirty="0">
                <a:latin typeface="Consolas" pitchFamily="49" charset="0"/>
                <a:cs typeface="Consolas" pitchFamily="49" charset="0"/>
              </a:rPr>
              <a:t> F=2) </a:t>
            </a:r>
          </a:p>
          <a:p>
            <a:pPr>
              <a:buNone/>
            </a:pPr>
            <a:r>
              <a:rPr lang="en-US" sz="1200" dirty="0">
                <a:latin typeface="Consolas" pitchFamily="49" charset="0"/>
                <a:cs typeface="Consolas" pitchFamily="49" charset="0"/>
              </a:rPr>
              <a:t>             (</a:t>
            </a:r>
            <a:r>
              <a:rPr lang="en-US" sz="1200" dirty="0">
                <a:solidFill>
                  <a:srgbClr val="0070C0"/>
                </a:solidFill>
                <a:latin typeface="Consolas" pitchFamily="49" charset="0"/>
                <a:cs typeface="Consolas" pitchFamily="49" charset="0"/>
              </a:rPr>
              <a:t>input</a:t>
            </a:r>
            <a:r>
              <a:rPr lang="en-US" sz="1200" dirty="0">
                <a:latin typeface="Consolas" pitchFamily="49" charset="0"/>
                <a:cs typeface="Consolas" pitchFamily="49" charset="0"/>
              </a:rPr>
              <a:t> f1, </a:t>
            </a:r>
            <a:r>
              <a:rPr lang="en-US" sz="1200" dirty="0">
                <a:solidFill>
                  <a:srgbClr val="0070C0"/>
                </a:solidFill>
                <a:latin typeface="Consolas" pitchFamily="49" charset="0"/>
                <a:cs typeface="Consolas" pitchFamily="49" charset="0"/>
              </a:rPr>
              <a:t>output</a:t>
            </a:r>
            <a:r>
              <a:rPr lang="en-US" sz="1200" dirty="0">
                <a:latin typeface="Consolas" pitchFamily="49" charset="0"/>
                <a:cs typeface="Consolas" pitchFamily="49" charset="0"/>
              </a:rPr>
              <a:t> </a:t>
            </a:r>
            <a:r>
              <a:rPr lang="en-US" sz="1200" dirty="0" err="1">
                <a:solidFill>
                  <a:srgbClr val="0070C0"/>
                </a:solidFill>
                <a:latin typeface="Consolas" pitchFamily="49" charset="0"/>
                <a:cs typeface="Consolas" pitchFamily="49" charset="0"/>
              </a:rPr>
              <a:t>reg</a:t>
            </a:r>
            <a:r>
              <a:rPr lang="en-US" sz="1200" dirty="0">
                <a:latin typeface="Consolas" pitchFamily="49" charset="0"/>
                <a:cs typeface="Consolas" pitchFamily="49" charset="0"/>
              </a:rPr>
              <a:t> f2);</a:t>
            </a:r>
          </a:p>
          <a:p>
            <a:pPr>
              <a:buNone/>
            </a:pPr>
            <a:r>
              <a:rPr lang="en-US" sz="1200" dirty="0">
                <a:solidFill>
                  <a:srgbClr val="00B050"/>
                </a:solidFill>
                <a:latin typeface="Consolas" pitchFamily="49" charset="0"/>
                <a:cs typeface="Consolas" pitchFamily="49" charset="0"/>
              </a:rPr>
              <a:t>	//...</a:t>
            </a:r>
          </a:p>
          <a:p>
            <a:pPr>
              <a:buNone/>
            </a:pPr>
            <a:r>
              <a:rPr lang="en-US" sz="1200" dirty="0" err="1">
                <a:solidFill>
                  <a:srgbClr val="0070C0"/>
                </a:solidFill>
                <a:latin typeface="Consolas" pitchFamily="49" charset="0"/>
                <a:cs typeface="Consolas" pitchFamily="49" charset="0"/>
              </a:rPr>
              <a:t>endmodule</a:t>
            </a:r>
            <a:endParaRPr lang="en-US" sz="1200" dirty="0">
              <a:solidFill>
                <a:srgbClr val="0070C0"/>
              </a:solidFill>
              <a:latin typeface="Consolas" pitchFamily="49" charset="0"/>
              <a:cs typeface="Consolas" pitchFamily="49" charset="0"/>
            </a:endParaRPr>
          </a:p>
          <a:p>
            <a:pPr>
              <a:buNone/>
            </a:pPr>
            <a:endParaRPr lang="en-US" sz="1200" dirty="0">
              <a:solidFill>
                <a:srgbClr val="0070C0"/>
              </a:solidFill>
              <a:latin typeface="Consolas" pitchFamily="49" charset="0"/>
              <a:cs typeface="Consolas" pitchFamily="49" charset="0"/>
            </a:endParaRPr>
          </a:p>
        </p:txBody>
      </p:sp>
      <p:grpSp>
        <p:nvGrpSpPr>
          <p:cNvPr id="22" name="Group 21"/>
          <p:cNvGrpSpPr/>
          <p:nvPr/>
        </p:nvGrpSpPr>
        <p:grpSpPr>
          <a:xfrm>
            <a:off x="7806004" y="2574801"/>
            <a:ext cx="2394452" cy="2664296"/>
            <a:chOff x="611560" y="2348880"/>
            <a:chExt cx="3672408" cy="3312368"/>
          </a:xfrm>
        </p:grpSpPr>
        <p:sp>
          <p:nvSpPr>
            <p:cNvPr id="8" name="Rectangle 7"/>
            <p:cNvSpPr/>
            <p:nvPr/>
          </p:nvSpPr>
          <p:spPr>
            <a:xfrm>
              <a:off x="899592" y="2348880"/>
              <a:ext cx="3168352" cy="3312368"/>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r>
                <a:rPr lang="en-US" sz="1400" dirty="0"/>
                <a:t>TOP</a:t>
              </a:r>
            </a:p>
          </p:txBody>
        </p:sp>
        <p:sp>
          <p:nvSpPr>
            <p:cNvPr id="9" name="Rectangle 8"/>
            <p:cNvSpPr/>
            <p:nvPr/>
          </p:nvSpPr>
          <p:spPr>
            <a:xfrm>
              <a:off x="1331640" y="2924944"/>
              <a:ext cx="2232248" cy="1080120"/>
            </a:xfrm>
            <a:prstGeom prst="rect">
              <a:avLst/>
            </a:prstGeom>
          </p:spPr>
          <p:style>
            <a:lnRef idx="1">
              <a:schemeClr val="accent3"/>
            </a:lnRef>
            <a:fillRef idx="2">
              <a:schemeClr val="accent3"/>
            </a:fillRef>
            <a:effectRef idx="1">
              <a:schemeClr val="accent3"/>
            </a:effectRef>
            <a:fontRef idx="minor">
              <a:schemeClr val="dk1"/>
            </a:fontRef>
          </p:style>
          <p:txBody>
            <a:bodyPr rtlCol="0" anchor="t"/>
            <a:lstStyle/>
            <a:p>
              <a:r>
                <a:rPr lang="en-US" sz="1400" dirty="0"/>
                <a:t>ALU</a:t>
              </a:r>
            </a:p>
          </p:txBody>
        </p:sp>
        <p:sp>
          <p:nvSpPr>
            <p:cNvPr id="10" name="Rectangle 9"/>
            <p:cNvSpPr/>
            <p:nvPr/>
          </p:nvSpPr>
          <p:spPr>
            <a:xfrm>
              <a:off x="1331640" y="4365104"/>
              <a:ext cx="2232248" cy="1008112"/>
            </a:xfrm>
            <a:prstGeom prst="rect">
              <a:avLst/>
            </a:prstGeom>
          </p:spPr>
          <p:style>
            <a:lnRef idx="1">
              <a:schemeClr val="accent3"/>
            </a:lnRef>
            <a:fillRef idx="2">
              <a:schemeClr val="accent3"/>
            </a:fillRef>
            <a:effectRef idx="1">
              <a:schemeClr val="accent3"/>
            </a:effectRef>
            <a:fontRef idx="minor">
              <a:schemeClr val="dk1"/>
            </a:fontRef>
          </p:style>
          <p:txBody>
            <a:bodyPr rtlCol="0" anchor="t"/>
            <a:lstStyle/>
            <a:p>
              <a:r>
                <a:rPr lang="en-US" sz="1400" dirty="0"/>
                <a:t>MEM</a:t>
              </a:r>
            </a:p>
          </p:txBody>
        </p:sp>
        <p:sp>
          <p:nvSpPr>
            <p:cNvPr id="11" name="Rectangle 10"/>
            <p:cNvSpPr/>
            <p:nvPr/>
          </p:nvSpPr>
          <p:spPr>
            <a:xfrm>
              <a:off x="2428790" y="3366723"/>
              <a:ext cx="936105" cy="504056"/>
            </a:xfrm>
            <a:prstGeom prst="rect">
              <a:avLst/>
            </a:prstGeom>
          </p:spPr>
          <p:style>
            <a:lnRef idx="1">
              <a:schemeClr val="accent4"/>
            </a:lnRef>
            <a:fillRef idx="2">
              <a:schemeClr val="accent4"/>
            </a:fillRef>
            <a:effectRef idx="1">
              <a:schemeClr val="accent4"/>
            </a:effectRef>
            <a:fontRef idx="minor">
              <a:schemeClr val="dk1"/>
            </a:fontRef>
          </p:style>
          <p:txBody>
            <a:bodyPr rtlCol="0" anchor="t"/>
            <a:lstStyle/>
            <a:p>
              <a:r>
                <a:rPr lang="en-US" sz="1400" dirty="0"/>
                <a:t>FIFO</a:t>
              </a:r>
            </a:p>
          </p:txBody>
        </p:sp>
        <p:sp>
          <p:nvSpPr>
            <p:cNvPr id="12" name="TextBox 11"/>
            <p:cNvSpPr txBox="1"/>
            <p:nvPr/>
          </p:nvSpPr>
          <p:spPr>
            <a:xfrm>
              <a:off x="3131839" y="2564905"/>
              <a:ext cx="792087" cy="382642"/>
            </a:xfrm>
            <a:prstGeom prst="rect">
              <a:avLst/>
            </a:prstGeom>
            <a:noFill/>
          </p:spPr>
          <p:txBody>
            <a:bodyPr wrap="square" rtlCol="0">
              <a:spAutoFit/>
            </a:bodyPr>
            <a:lstStyle/>
            <a:p>
              <a:r>
                <a:rPr lang="en-US" sz="1400" dirty="0"/>
                <a:t>U1</a:t>
              </a:r>
            </a:p>
          </p:txBody>
        </p:sp>
        <p:sp>
          <p:nvSpPr>
            <p:cNvPr id="13" name="TextBox 12"/>
            <p:cNvSpPr txBox="1"/>
            <p:nvPr/>
          </p:nvSpPr>
          <p:spPr>
            <a:xfrm>
              <a:off x="3059831" y="4005064"/>
              <a:ext cx="864095" cy="382642"/>
            </a:xfrm>
            <a:prstGeom prst="rect">
              <a:avLst/>
            </a:prstGeom>
            <a:noFill/>
          </p:spPr>
          <p:txBody>
            <a:bodyPr wrap="square" rtlCol="0">
              <a:spAutoFit/>
            </a:bodyPr>
            <a:lstStyle/>
            <a:p>
              <a:r>
                <a:rPr lang="en-US" sz="1400" dirty="0"/>
                <a:t>U2</a:t>
              </a:r>
            </a:p>
          </p:txBody>
        </p:sp>
        <p:sp>
          <p:nvSpPr>
            <p:cNvPr id="14" name="TextBox 13"/>
            <p:cNvSpPr txBox="1"/>
            <p:nvPr/>
          </p:nvSpPr>
          <p:spPr>
            <a:xfrm>
              <a:off x="2932848" y="3006682"/>
              <a:ext cx="631041" cy="382642"/>
            </a:xfrm>
            <a:prstGeom prst="rect">
              <a:avLst/>
            </a:prstGeom>
            <a:noFill/>
          </p:spPr>
          <p:txBody>
            <a:bodyPr wrap="square" rtlCol="0">
              <a:spAutoFit/>
            </a:bodyPr>
            <a:lstStyle/>
            <a:p>
              <a:r>
                <a:rPr lang="en-US" sz="1400" dirty="0"/>
                <a:t>S1</a:t>
              </a:r>
            </a:p>
          </p:txBody>
        </p:sp>
        <p:cxnSp>
          <p:nvCxnSpPr>
            <p:cNvPr id="18" name="Straight Connector 17"/>
            <p:cNvCxnSpPr/>
            <p:nvPr/>
          </p:nvCxnSpPr>
          <p:spPr>
            <a:xfrm rot="5400000">
              <a:off x="1868840" y="4182224"/>
              <a:ext cx="36576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rot="5400000">
              <a:off x="2660928" y="4187944"/>
              <a:ext cx="36576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20" name="Straight Connector 19"/>
            <p:cNvCxnSpPr/>
            <p:nvPr/>
          </p:nvCxnSpPr>
          <p:spPr>
            <a:xfrm rot="5400000">
              <a:off x="2228880" y="4187944"/>
              <a:ext cx="36576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21" name="Straight Connector 20"/>
            <p:cNvCxnSpPr/>
            <p:nvPr/>
          </p:nvCxnSpPr>
          <p:spPr>
            <a:xfrm rot="10800000">
              <a:off x="3563888" y="4653136"/>
              <a:ext cx="72008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23" name="Straight Connector 22"/>
            <p:cNvCxnSpPr/>
            <p:nvPr/>
          </p:nvCxnSpPr>
          <p:spPr>
            <a:xfrm rot="10800000">
              <a:off x="3563888" y="4869160"/>
              <a:ext cx="72008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24" name="Straight Connector 23"/>
            <p:cNvCxnSpPr/>
            <p:nvPr/>
          </p:nvCxnSpPr>
          <p:spPr>
            <a:xfrm rot="10800000">
              <a:off x="3563888" y="5085184"/>
              <a:ext cx="72008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25" name="Straight Connector 24"/>
            <p:cNvCxnSpPr/>
            <p:nvPr/>
          </p:nvCxnSpPr>
          <p:spPr>
            <a:xfrm rot="10800000">
              <a:off x="611560" y="3212976"/>
              <a:ext cx="72008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26" name="Straight Connector 25"/>
            <p:cNvCxnSpPr/>
            <p:nvPr/>
          </p:nvCxnSpPr>
          <p:spPr>
            <a:xfrm rot="10800000">
              <a:off x="611560" y="3429000"/>
              <a:ext cx="72008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27" name="Straight Connector 26"/>
            <p:cNvCxnSpPr/>
            <p:nvPr/>
          </p:nvCxnSpPr>
          <p:spPr>
            <a:xfrm rot="10800000">
              <a:off x="611560" y="3645024"/>
              <a:ext cx="720080" cy="0"/>
            </a:xfrm>
            <a:prstGeom prst="line">
              <a:avLst/>
            </a:prstGeom>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184343413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dirty="0">
                <a:solidFill>
                  <a:schemeClr val="bg1">
                    <a:lumMod val="65000"/>
                  </a:schemeClr>
                </a:solidFill>
              </a:rPr>
              <a:t>Lexical elements</a:t>
            </a:r>
          </a:p>
          <a:p>
            <a:r>
              <a:rPr lang="en-US" dirty="0">
                <a:solidFill>
                  <a:schemeClr val="bg1">
                    <a:lumMod val="65000"/>
                  </a:schemeClr>
                </a:solidFill>
              </a:rPr>
              <a:t>Data type representation</a:t>
            </a:r>
          </a:p>
          <a:p>
            <a:r>
              <a:rPr lang="en-US" dirty="0">
                <a:solidFill>
                  <a:schemeClr val="bg1">
                    <a:lumMod val="65000"/>
                  </a:schemeClr>
                </a:solidFill>
              </a:rPr>
              <a:t>Structures and Hierarchy</a:t>
            </a:r>
          </a:p>
          <a:p>
            <a:r>
              <a:rPr lang="en-US" dirty="0"/>
              <a:t>Operators</a:t>
            </a:r>
          </a:p>
          <a:p>
            <a:r>
              <a:rPr lang="en-US" dirty="0">
                <a:solidFill>
                  <a:schemeClr val="bg1">
                    <a:lumMod val="65000"/>
                  </a:schemeClr>
                </a:solidFill>
              </a:rPr>
              <a:t>Blocks and Assignments</a:t>
            </a:r>
          </a:p>
          <a:p>
            <a:r>
              <a:rPr lang="en-US" dirty="0">
                <a:solidFill>
                  <a:schemeClr val="bg1">
                    <a:lumMod val="65000"/>
                  </a:schemeClr>
                </a:solidFill>
              </a:rPr>
              <a:t>Control statements</a:t>
            </a:r>
          </a:p>
          <a:p>
            <a:r>
              <a:rPr lang="en-US" dirty="0">
                <a:solidFill>
                  <a:schemeClr val="bg1">
                    <a:lumMod val="65000"/>
                  </a:schemeClr>
                </a:solidFill>
              </a:rPr>
              <a:t>Task and functions</a:t>
            </a:r>
          </a:p>
          <a:p>
            <a:r>
              <a:rPr lang="en-US" dirty="0">
                <a:solidFill>
                  <a:schemeClr val="bg1">
                    <a:lumMod val="65000"/>
                  </a:schemeClr>
                </a:solidFill>
              </a:rPr>
              <a:t>Generate blocks</a:t>
            </a:r>
          </a:p>
        </p:txBody>
      </p:sp>
      <p:sp>
        <p:nvSpPr>
          <p:cNvPr id="6" name="Title 5"/>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96725294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idx="1"/>
          </p:nvPr>
        </p:nvSpPr>
        <p:spPr/>
        <p:txBody>
          <a:bodyPr/>
          <a:lstStyle/>
          <a:p>
            <a:r>
              <a:rPr lang="en-US" dirty="0"/>
              <a:t>Mainly use in expression (e.g. if sentences)</a:t>
            </a:r>
          </a:p>
          <a:p>
            <a:r>
              <a:rPr lang="en-US" dirty="0"/>
              <a:t>Returns a logical value (</a:t>
            </a:r>
            <a:r>
              <a:rPr lang="en-US" sz="2800" dirty="0">
                <a:latin typeface="Consolas" pitchFamily="49" charset="0"/>
                <a:cs typeface="Consolas" pitchFamily="49" charset="0"/>
              </a:rPr>
              <a:t>1</a:t>
            </a:r>
            <a:r>
              <a:rPr lang="en-US" dirty="0"/>
              <a:t>/true </a:t>
            </a:r>
            <a:r>
              <a:rPr lang="en-US" sz="2800" dirty="0">
                <a:latin typeface="Consolas" pitchFamily="49" charset="0"/>
                <a:cs typeface="Consolas" pitchFamily="49" charset="0"/>
              </a:rPr>
              <a:t>0</a:t>
            </a:r>
            <a:r>
              <a:rPr lang="en-US" dirty="0"/>
              <a:t>/false)</a:t>
            </a:r>
          </a:p>
          <a:p>
            <a:r>
              <a:rPr lang="en-US" dirty="0"/>
              <a:t>If there are any </a:t>
            </a:r>
            <a:r>
              <a:rPr lang="en-US" sz="2800" dirty="0">
                <a:latin typeface="Consolas" pitchFamily="49" charset="0"/>
                <a:cs typeface="Consolas" pitchFamily="49" charset="0"/>
              </a:rPr>
              <a:t>X</a:t>
            </a:r>
            <a:r>
              <a:rPr lang="en-US" dirty="0"/>
              <a:t> or </a:t>
            </a:r>
            <a:r>
              <a:rPr lang="en-US" sz="2800" dirty="0">
                <a:latin typeface="Consolas" pitchFamily="49" charset="0"/>
                <a:cs typeface="Consolas" pitchFamily="49" charset="0"/>
              </a:rPr>
              <a:t>Z</a:t>
            </a:r>
            <a:r>
              <a:rPr lang="en-US" dirty="0"/>
              <a:t> bit returns </a:t>
            </a:r>
            <a:r>
              <a:rPr lang="en-US" sz="2800" dirty="0">
                <a:latin typeface="Consolas" pitchFamily="49" charset="0"/>
                <a:cs typeface="Consolas" pitchFamily="49" charset="0"/>
              </a:rPr>
              <a:t>X</a:t>
            </a:r>
            <a:r>
              <a:rPr lang="en-US" dirty="0"/>
              <a:t> (false on a expression)</a:t>
            </a:r>
          </a:p>
        </p:txBody>
      </p:sp>
      <p:sp>
        <p:nvSpPr>
          <p:cNvPr id="2" name="Title 1"/>
          <p:cNvSpPr>
            <a:spLocks noGrp="1"/>
          </p:cNvSpPr>
          <p:nvPr>
            <p:ph type="title"/>
          </p:nvPr>
        </p:nvSpPr>
        <p:spPr/>
        <p:txBody>
          <a:bodyPr/>
          <a:lstStyle/>
          <a:p>
            <a:r>
              <a:rPr lang="en-US" dirty="0"/>
              <a:t>Relational operators</a:t>
            </a:r>
          </a:p>
        </p:txBody>
      </p:sp>
      <p:graphicFrame>
        <p:nvGraphicFramePr>
          <p:cNvPr id="6" name="Table 5"/>
          <p:cNvGraphicFramePr>
            <a:graphicFrameLocks noGrp="1"/>
          </p:cNvGraphicFramePr>
          <p:nvPr/>
        </p:nvGraphicFramePr>
        <p:xfrm>
          <a:off x="2351584" y="4221088"/>
          <a:ext cx="7560840" cy="1251856"/>
        </p:xfrm>
        <a:graphic>
          <a:graphicData uri="http://schemas.openxmlformats.org/drawingml/2006/table">
            <a:tbl>
              <a:tblPr/>
              <a:tblGrid>
                <a:gridCol w="792088">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gridCol w="5472608">
                  <a:extLst>
                    <a:ext uri="{9D8B030D-6E8A-4147-A177-3AD203B41FA5}">
                      <a16:colId xmlns:a16="http://schemas.microsoft.com/office/drawing/2014/main" val="20002"/>
                    </a:ext>
                  </a:extLst>
                </a:gridCol>
              </a:tblGrid>
              <a:tr h="163286">
                <a:tc>
                  <a:txBody>
                    <a:bodyPr/>
                    <a:lstStyle/>
                    <a:p>
                      <a:pPr algn="ctr" fontAlgn="t"/>
                      <a:r>
                        <a:rPr lang="es-CL" sz="2000" b="0" i="0" u="none" strike="noStrike" dirty="0">
                          <a:solidFill>
                            <a:schemeClr val="bg1">
                              <a:lumMod val="65000"/>
                            </a:schemeClr>
                          </a:solidFill>
                          <a:latin typeface="Consolas" pitchFamily="49" charset="0"/>
                        </a:rPr>
                        <a:t>&lt; </a:t>
                      </a:r>
                    </a:p>
                  </a:txBody>
                  <a:tcPr marL="8164" marR="8164" marT="8164" marB="0">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tcPr>
                </a:tc>
                <a:tc>
                  <a:txBody>
                    <a:bodyPr/>
                    <a:lstStyle/>
                    <a:p>
                      <a:pPr algn="ctr" fontAlgn="t"/>
                      <a:r>
                        <a:rPr lang="es-CL" sz="2000" b="0" i="0" u="none" strike="noStrike" dirty="0">
                          <a:solidFill>
                            <a:srgbClr val="000000"/>
                          </a:solidFill>
                          <a:latin typeface="Consolas" pitchFamily="49" charset="0"/>
                        </a:rPr>
                        <a:t>a &lt; b </a:t>
                      </a:r>
                    </a:p>
                  </a:txBody>
                  <a:tcPr marL="8164" marR="8164" marT="8164" marB="0">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t"/>
                      <a:r>
                        <a:rPr lang="en-US" sz="2000" b="0" i="0" u="none" strike="noStrike" dirty="0">
                          <a:solidFill>
                            <a:srgbClr val="00B050"/>
                          </a:solidFill>
                          <a:latin typeface="Consolas" pitchFamily="49" charset="0"/>
                        </a:rPr>
                        <a:t>// is a less than b? </a:t>
                      </a:r>
                    </a:p>
                  </a:txBody>
                  <a:tcPr marL="8164" marR="8164" marT="8164" marB="0">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10000"/>
                  </a:ext>
                </a:extLst>
              </a:tr>
              <a:tr h="163286">
                <a:tc>
                  <a:txBody>
                    <a:bodyPr/>
                    <a:lstStyle/>
                    <a:p>
                      <a:pPr algn="ctr" fontAlgn="t"/>
                      <a:r>
                        <a:rPr lang="es-CL" sz="2000" b="0" i="0" u="none" strike="noStrike" dirty="0">
                          <a:solidFill>
                            <a:schemeClr val="bg1">
                              <a:lumMod val="65000"/>
                            </a:schemeClr>
                          </a:solidFill>
                          <a:latin typeface="Consolas" pitchFamily="49" charset="0"/>
                        </a:rPr>
                        <a:t>&gt; </a:t>
                      </a:r>
                    </a:p>
                  </a:txBody>
                  <a:tcPr marL="8164" marR="8164" marT="8164" marB="0">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t"/>
                      <a:r>
                        <a:rPr lang="es-CL" sz="2000" b="0" i="0" u="none" strike="noStrike" dirty="0">
                          <a:solidFill>
                            <a:srgbClr val="000000"/>
                          </a:solidFill>
                          <a:latin typeface="Consolas" pitchFamily="49" charset="0"/>
                        </a:rPr>
                        <a:t>a &gt; b </a:t>
                      </a:r>
                    </a:p>
                  </a:txBody>
                  <a:tcPr marL="8164" marR="8164" marT="8164" marB="0">
                    <a:lnL>
                      <a:noFill/>
                    </a:lnL>
                    <a:lnR>
                      <a:noFill/>
                    </a:lnR>
                    <a:lnT>
                      <a:noFill/>
                    </a:lnT>
                    <a:lnB>
                      <a:noFill/>
                    </a:lnB>
                  </a:tcPr>
                </a:tc>
                <a:tc>
                  <a:txBody>
                    <a:bodyPr/>
                    <a:lstStyle/>
                    <a:p>
                      <a:pPr algn="l" fontAlgn="t"/>
                      <a:r>
                        <a:rPr lang="en-US" sz="2000" b="0" i="0" u="none" strike="noStrike" dirty="0">
                          <a:solidFill>
                            <a:srgbClr val="00B050"/>
                          </a:solidFill>
                          <a:latin typeface="Consolas" pitchFamily="49" charset="0"/>
                        </a:rPr>
                        <a:t>// is a greater than b?</a:t>
                      </a:r>
                    </a:p>
                  </a:txBody>
                  <a:tcPr marL="8164" marR="8164" marT="8164" marB="0">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1"/>
                  </a:ext>
                </a:extLst>
              </a:tr>
              <a:tr h="0">
                <a:tc>
                  <a:txBody>
                    <a:bodyPr/>
                    <a:lstStyle/>
                    <a:p>
                      <a:pPr algn="ctr" fontAlgn="t"/>
                      <a:r>
                        <a:rPr lang="es-CL" sz="2000" b="0" i="0" u="none" strike="noStrike" dirty="0">
                          <a:solidFill>
                            <a:schemeClr val="bg1">
                              <a:lumMod val="65000"/>
                            </a:schemeClr>
                          </a:solidFill>
                          <a:latin typeface="Consolas" pitchFamily="49" charset="0"/>
                        </a:rPr>
                        <a:t>&gt;= </a:t>
                      </a:r>
                    </a:p>
                  </a:txBody>
                  <a:tcPr marL="8164" marR="8164" marT="8164" marB="0">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t"/>
                      <a:r>
                        <a:rPr lang="es-CL" sz="2000" b="0" i="0" u="none" strike="noStrike" dirty="0">
                          <a:solidFill>
                            <a:srgbClr val="000000"/>
                          </a:solidFill>
                          <a:latin typeface="Consolas" pitchFamily="49" charset="0"/>
                        </a:rPr>
                        <a:t>a &gt;= b </a:t>
                      </a:r>
                    </a:p>
                  </a:txBody>
                  <a:tcPr marL="8164" marR="8164" marT="8164" marB="0">
                    <a:lnL>
                      <a:noFill/>
                    </a:lnL>
                    <a:lnR>
                      <a:noFill/>
                    </a:lnR>
                    <a:lnT>
                      <a:noFill/>
                    </a:lnT>
                    <a:lnB>
                      <a:noFill/>
                    </a:lnB>
                  </a:tcPr>
                </a:tc>
                <a:tc>
                  <a:txBody>
                    <a:bodyPr/>
                    <a:lstStyle/>
                    <a:p>
                      <a:pPr algn="l" fontAlgn="t"/>
                      <a:r>
                        <a:rPr lang="en-US" sz="2000" b="0" i="0" u="none" strike="noStrike" dirty="0">
                          <a:solidFill>
                            <a:srgbClr val="00B050"/>
                          </a:solidFill>
                          <a:latin typeface="Consolas" pitchFamily="49" charset="0"/>
                        </a:rPr>
                        <a:t>// is a greater than or equal to b</a:t>
                      </a:r>
                    </a:p>
                  </a:txBody>
                  <a:tcPr marL="8164" marR="8164" marT="8164" marB="0">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2"/>
                  </a:ext>
                </a:extLst>
              </a:tr>
              <a:tr h="163286">
                <a:tc>
                  <a:txBody>
                    <a:bodyPr/>
                    <a:lstStyle/>
                    <a:p>
                      <a:pPr algn="ctr" fontAlgn="t"/>
                      <a:r>
                        <a:rPr lang="es-CL" sz="2000" b="0" i="0" u="none" strike="noStrike" dirty="0">
                          <a:solidFill>
                            <a:schemeClr val="bg1">
                              <a:lumMod val="65000"/>
                            </a:schemeClr>
                          </a:solidFill>
                          <a:latin typeface="Consolas" pitchFamily="49" charset="0"/>
                        </a:rPr>
                        <a:t>&lt;= </a:t>
                      </a:r>
                    </a:p>
                  </a:txBody>
                  <a:tcPr marL="8164" marR="8164" marT="8164" marB="0">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tcPr>
                </a:tc>
                <a:tc>
                  <a:txBody>
                    <a:bodyPr/>
                    <a:lstStyle/>
                    <a:p>
                      <a:pPr algn="ctr" fontAlgn="t"/>
                      <a:r>
                        <a:rPr lang="es-CL" sz="2000" b="0" i="0" u="none" strike="noStrike" dirty="0">
                          <a:solidFill>
                            <a:srgbClr val="000000"/>
                          </a:solidFill>
                          <a:latin typeface="Consolas" pitchFamily="49" charset="0"/>
                        </a:rPr>
                        <a:t>a &lt;= b </a:t>
                      </a:r>
                    </a:p>
                  </a:txBody>
                  <a:tcPr marL="8164" marR="8164" marT="8164" marB="0">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t"/>
                      <a:r>
                        <a:rPr lang="en-US" sz="2000" b="0" i="0" u="none" strike="noStrike" dirty="0">
                          <a:solidFill>
                            <a:srgbClr val="00B050"/>
                          </a:solidFill>
                          <a:latin typeface="Consolas" pitchFamily="49" charset="0"/>
                        </a:rPr>
                        <a:t>// is a less than or equal to b</a:t>
                      </a:r>
                    </a:p>
                  </a:txBody>
                  <a:tcPr marL="8164" marR="8164" marT="8164" marB="0">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21433288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idx="1"/>
          </p:nvPr>
        </p:nvSpPr>
        <p:spPr/>
        <p:txBody>
          <a:bodyPr/>
          <a:lstStyle/>
          <a:p>
            <a:r>
              <a:rPr lang="en-US" dirty="0"/>
              <a:t>Binary operators</a:t>
            </a:r>
          </a:p>
          <a:p>
            <a:pPr lvl="1"/>
            <a:r>
              <a:rPr lang="en-US" dirty="0"/>
              <a:t>Takes 2 operators</a:t>
            </a:r>
          </a:p>
          <a:p>
            <a:r>
              <a:rPr lang="en-US" dirty="0"/>
              <a:t>Unary operators (+/-)</a:t>
            </a:r>
          </a:p>
          <a:p>
            <a:pPr lvl="1"/>
            <a:r>
              <a:rPr lang="en-US" dirty="0"/>
              <a:t>Specify the sign of the operand</a:t>
            </a:r>
          </a:p>
          <a:p>
            <a:pPr lvl="1"/>
            <a:r>
              <a:rPr lang="en-US" dirty="0"/>
              <a:t>Negative numbers are represented as 2’s complement</a:t>
            </a:r>
          </a:p>
        </p:txBody>
      </p:sp>
      <p:sp>
        <p:nvSpPr>
          <p:cNvPr id="2" name="Title 1"/>
          <p:cNvSpPr>
            <a:spLocks noGrp="1"/>
          </p:cNvSpPr>
          <p:nvPr>
            <p:ph type="title"/>
          </p:nvPr>
        </p:nvSpPr>
        <p:spPr/>
        <p:txBody>
          <a:bodyPr/>
          <a:lstStyle/>
          <a:p>
            <a:r>
              <a:rPr lang="en-US" dirty="0"/>
              <a:t>Arithmetic operators</a:t>
            </a:r>
          </a:p>
        </p:txBody>
      </p:sp>
      <p:graphicFrame>
        <p:nvGraphicFramePr>
          <p:cNvPr id="7" name="Table 6"/>
          <p:cNvGraphicFramePr>
            <a:graphicFrameLocks noGrp="1"/>
          </p:cNvGraphicFramePr>
          <p:nvPr>
            <p:extLst>
              <p:ext uri="{D42A27DB-BD31-4B8C-83A1-F6EECF244321}">
                <p14:modId xmlns:p14="http://schemas.microsoft.com/office/powerpoint/2010/main" val="1177692509"/>
              </p:ext>
            </p:extLst>
          </p:nvPr>
        </p:nvGraphicFramePr>
        <p:xfrm>
          <a:off x="1228505" y="3977640"/>
          <a:ext cx="7056784" cy="1564820"/>
        </p:xfrm>
        <a:graphic>
          <a:graphicData uri="http://schemas.openxmlformats.org/drawingml/2006/table">
            <a:tbl>
              <a:tblPr/>
              <a:tblGrid>
                <a:gridCol w="621797">
                  <a:extLst>
                    <a:ext uri="{9D8B030D-6E8A-4147-A177-3AD203B41FA5}">
                      <a16:colId xmlns:a16="http://schemas.microsoft.com/office/drawing/2014/main" val="20000"/>
                    </a:ext>
                  </a:extLst>
                </a:gridCol>
                <a:gridCol w="2733573">
                  <a:extLst>
                    <a:ext uri="{9D8B030D-6E8A-4147-A177-3AD203B41FA5}">
                      <a16:colId xmlns:a16="http://schemas.microsoft.com/office/drawing/2014/main" val="20001"/>
                    </a:ext>
                  </a:extLst>
                </a:gridCol>
                <a:gridCol w="3701414">
                  <a:extLst>
                    <a:ext uri="{9D8B030D-6E8A-4147-A177-3AD203B41FA5}">
                      <a16:colId xmlns:a16="http://schemas.microsoft.com/office/drawing/2014/main" val="20002"/>
                    </a:ext>
                  </a:extLst>
                </a:gridCol>
              </a:tblGrid>
              <a:tr h="163286">
                <a:tc>
                  <a:txBody>
                    <a:bodyPr/>
                    <a:lstStyle/>
                    <a:p>
                      <a:pPr algn="ctr" fontAlgn="t"/>
                      <a:r>
                        <a:rPr lang="es-CL" sz="2000" b="0" i="0" u="none" strike="noStrike" dirty="0">
                          <a:solidFill>
                            <a:schemeClr val="bg1">
                              <a:lumMod val="65000"/>
                            </a:schemeClr>
                          </a:solidFill>
                          <a:latin typeface="Consolas" pitchFamily="49" charset="0"/>
                        </a:rPr>
                        <a:t>* </a:t>
                      </a:r>
                    </a:p>
                  </a:txBody>
                  <a:tcPr marL="8164" marR="8164" marT="8164" marB="0">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tcPr>
                </a:tc>
                <a:tc>
                  <a:txBody>
                    <a:bodyPr/>
                    <a:lstStyle/>
                    <a:p>
                      <a:pPr algn="ctr" fontAlgn="t"/>
                      <a:r>
                        <a:rPr lang="es-CL" sz="2000" b="0" i="0" u="none" strike="noStrike" dirty="0">
                          <a:solidFill>
                            <a:srgbClr val="000000"/>
                          </a:solidFill>
                          <a:latin typeface="Consolas" pitchFamily="49" charset="0"/>
                        </a:rPr>
                        <a:t>c = a * b ; </a:t>
                      </a:r>
                    </a:p>
                  </a:txBody>
                  <a:tcPr marL="8164" marR="8164" marT="8164" marB="0">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t"/>
                      <a:r>
                        <a:rPr lang="es-CL" sz="2000" b="0" i="0" u="none" strike="noStrike" dirty="0">
                          <a:solidFill>
                            <a:srgbClr val="00B050"/>
                          </a:solidFill>
                          <a:latin typeface="Consolas" pitchFamily="49" charset="0"/>
                        </a:rPr>
                        <a:t>// </a:t>
                      </a:r>
                      <a:r>
                        <a:rPr lang="es-CL" sz="2000" b="0" i="0" u="none" strike="noStrike" dirty="0" err="1">
                          <a:solidFill>
                            <a:srgbClr val="00B050"/>
                          </a:solidFill>
                          <a:latin typeface="Consolas" pitchFamily="49" charset="0"/>
                        </a:rPr>
                        <a:t>multiply</a:t>
                      </a:r>
                      <a:r>
                        <a:rPr lang="es-CL" sz="2000" b="0" i="0" u="none" strike="noStrike" dirty="0">
                          <a:solidFill>
                            <a:srgbClr val="00B050"/>
                          </a:solidFill>
                          <a:latin typeface="Consolas" pitchFamily="49" charset="0"/>
                        </a:rPr>
                        <a:t> a </a:t>
                      </a:r>
                      <a:r>
                        <a:rPr lang="es-CL" sz="2000" b="0" i="0" u="none" strike="noStrike" dirty="0" err="1">
                          <a:solidFill>
                            <a:srgbClr val="00B050"/>
                          </a:solidFill>
                          <a:latin typeface="Consolas" pitchFamily="49" charset="0"/>
                        </a:rPr>
                        <a:t>with</a:t>
                      </a:r>
                      <a:r>
                        <a:rPr lang="es-CL" sz="2000" b="0" i="0" u="none" strike="noStrike" dirty="0">
                          <a:solidFill>
                            <a:srgbClr val="00B050"/>
                          </a:solidFill>
                          <a:latin typeface="Consolas" pitchFamily="49" charset="0"/>
                        </a:rPr>
                        <a:t> b</a:t>
                      </a:r>
                    </a:p>
                  </a:txBody>
                  <a:tcPr marL="8164" marR="8164" marT="8164"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10000"/>
                  </a:ext>
                </a:extLst>
              </a:tr>
              <a:tr h="163286">
                <a:tc>
                  <a:txBody>
                    <a:bodyPr/>
                    <a:lstStyle/>
                    <a:p>
                      <a:pPr algn="ctr" fontAlgn="t"/>
                      <a:r>
                        <a:rPr lang="es-CL" sz="2000" b="0" i="0" u="none" strike="noStrike" dirty="0">
                          <a:solidFill>
                            <a:schemeClr val="bg1">
                              <a:lumMod val="65000"/>
                            </a:schemeClr>
                          </a:solidFill>
                          <a:latin typeface="Consolas" pitchFamily="49" charset="0"/>
                        </a:rPr>
                        <a:t>/ </a:t>
                      </a:r>
                    </a:p>
                  </a:txBody>
                  <a:tcPr marL="8164" marR="8164" marT="8164" marB="0">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t"/>
                      <a:r>
                        <a:rPr lang="es-CL" sz="2000" b="0" i="0" u="none" strike="noStrike" dirty="0">
                          <a:solidFill>
                            <a:srgbClr val="000000"/>
                          </a:solidFill>
                          <a:latin typeface="Consolas" pitchFamily="49" charset="0"/>
                        </a:rPr>
                        <a:t>c = a / b ; </a:t>
                      </a:r>
                    </a:p>
                  </a:txBody>
                  <a:tcPr marL="8164" marR="8164" marT="8164" marB="0">
                    <a:lnL>
                      <a:noFill/>
                    </a:lnL>
                    <a:lnR>
                      <a:noFill/>
                    </a:lnR>
                    <a:lnT>
                      <a:noFill/>
                    </a:lnT>
                    <a:lnB>
                      <a:noFill/>
                    </a:lnB>
                  </a:tcPr>
                </a:tc>
                <a:tc>
                  <a:txBody>
                    <a:bodyPr/>
                    <a:lstStyle/>
                    <a:p>
                      <a:pPr algn="l" fontAlgn="t"/>
                      <a:r>
                        <a:rPr lang="en-US" sz="2000" b="0" i="0" u="none" strike="noStrike" dirty="0">
                          <a:solidFill>
                            <a:srgbClr val="00B050"/>
                          </a:solidFill>
                          <a:latin typeface="Consolas" pitchFamily="49" charset="0"/>
                        </a:rPr>
                        <a:t>// </a:t>
                      </a:r>
                      <a:r>
                        <a:rPr lang="en-US" sz="2000" b="0" i="0" u="none" strike="noStrike" dirty="0" err="1">
                          <a:solidFill>
                            <a:srgbClr val="00B050"/>
                          </a:solidFill>
                          <a:latin typeface="Consolas" pitchFamily="49" charset="0"/>
                        </a:rPr>
                        <a:t>int</a:t>
                      </a:r>
                      <a:r>
                        <a:rPr lang="en-US" sz="2000" b="0" i="0" u="none" strike="noStrike" dirty="0">
                          <a:solidFill>
                            <a:srgbClr val="00B050"/>
                          </a:solidFill>
                          <a:latin typeface="Consolas" pitchFamily="49" charset="0"/>
                        </a:rPr>
                        <a:t> divide a by b</a:t>
                      </a:r>
                    </a:p>
                  </a:txBody>
                  <a:tcPr marL="8164" marR="8164" marT="8164"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1"/>
                  </a:ext>
                </a:extLst>
              </a:tr>
              <a:tr h="163286">
                <a:tc>
                  <a:txBody>
                    <a:bodyPr/>
                    <a:lstStyle/>
                    <a:p>
                      <a:pPr algn="ctr" fontAlgn="t"/>
                      <a:r>
                        <a:rPr lang="es-CL" sz="2000" b="0" i="0" u="none" strike="noStrike" dirty="0">
                          <a:solidFill>
                            <a:schemeClr val="bg1">
                              <a:lumMod val="65000"/>
                            </a:schemeClr>
                          </a:solidFill>
                          <a:latin typeface="Consolas" pitchFamily="49" charset="0"/>
                        </a:rPr>
                        <a:t>+ </a:t>
                      </a:r>
                    </a:p>
                  </a:txBody>
                  <a:tcPr marL="8164" marR="8164" marT="8164" marB="0">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t"/>
                      <a:r>
                        <a:rPr lang="es-CL" sz="2000" b="0" i="0" u="none" strike="noStrike" dirty="0" err="1">
                          <a:solidFill>
                            <a:srgbClr val="000000"/>
                          </a:solidFill>
                          <a:latin typeface="Consolas" pitchFamily="49" charset="0"/>
                        </a:rPr>
                        <a:t>sum</a:t>
                      </a:r>
                      <a:r>
                        <a:rPr lang="es-CL" sz="2000" b="0" i="0" u="none" strike="noStrike" dirty="0">
                          <a:solidFill>
                            <a:srgbClr val="000000"/>
                          </a:solidFill>
                          <a:latin typeface="Consolas" pitchFamily="49" charset="0"/>
                        </a:rPr>
                        <a:t> = a + b ; </a:t>
                      </a:r>
                    </a:p>
                  </a:txBody>
                  <a:tcPr marL="8164" marR="8164" marT="8164" marB="0">
                    <a:lnL>
                      <a:noFill/>
                    </a:lnL>
                    <a:lnR>
                      <a:noFill/>
                    </a:lnR>
                    <a:lnT>
                      <a:noFill/>
                    </a:lnT>
                    <a:lnB>
                      <a:noFill/>
                    </a:lnB>
                  </a:tcPr>
                </a:tc>
                <a:tc>
                  <a:txBody>
                    <a:bodyPr/>
                    <a:lstStyle/>
                    <a:p>
                      <a:pPr algn="l" fontAlgn="t"/>
                      <a:r>
                        <a:rPr lang="es-CL" sz="2000" b="0" i="0" u="none" strike="noStrike" dirty="0">
                          <a:solidFill>
                            <a:srgbClr val="00B050"/>
                          </a:solidFill>
                          <a:latin typeface="Consolas" pitchFamily="49" charset="0"/>
                        </a:rPr>
                        <a:t>// </a:t>
                      </a:r>
                      <a:r>
                        <a:rPr lang="es-CL" sz="2000" b="0" i="0" u="none" strike="noStrike" dirty="0" err="1">
                          <a:solidFill>
                            <a:srgbClr val="00B050"/>
                          </a:solidFill>
                          <a:latin typeface="Consolas" pitchFamily="49" charset="0"/>
                        </a:rPr>
                        <a:t>add</a:t>
                      </a:r>
                      <a:r>
                        <a:rPr lang="es-CL" sz="2000" b="0" i="0" u="none" strike="noStrike" dirty="0">
                          <a:solidFill>
                            <a:srgbClr val="00B050"/>
                          </a:solidFill>
                          <a:latin typeface="Consolas" pitchFamily="49" charset="0"/>
                        </a:rPr>
                        <a:t> a and b</a:t>
                      </a:r>
                    </a:p>
                  </a:txBody>
                  <a:tcPr marL="8164" marR="8164" marT="8164"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2"/>
                  </a:ext>
                </a:extLst>
              </a:tr>
              <a:tr h="69220">
                <a:tc>
                  <a:txBody>
                    <a:bodyPr/>
                    <a:lstStyle/>
                    <a:p>
                      <a:pPr algn="ctr" fontAlgn="t"/>
                      <a:r>
                        <a:rPr lang="es-CL" sz="2000" b="0" i="0" u="none" strike="noStrike" dirty="0">
                          <a:solidFill>
                            <a:schemeClr val="bg1">
                              <a:lumMod val="65000"/>
                            </a:schemeClr>
                          </a:solidFill>
                          <a:latin typeface="Consolas" pitchFamily="49" charset="0"/>
                        </a:rPr>
                        <a:t>- </a:t>
                      </a:r>
                    </a:p>
                  </a:txBody>
                  <a:tcPr marL="8164" marR="8164" marT="8164" marB="0">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t"/>
                      <a:r>
                        <a:rPr lang="es-CL" sz="2000" b="0" i="0" u="none" strike="noStrike" dirty="0" err="1">
                          <a:solidFill>
                            <a:srgbClr val="000000"/>
                          </a:solidFill>
                          <a:latin typeface="Consolas" pitchFamily="49" charset="0"/>
                        </a:rPr>
                        <a:t>diff</a:t>
                      </a:r>
                      <a:r>
                        <a:rPr lang="es-CL" sz="2000" b="0" i="0" u="none" strike="noStrike" dirty="0">
                          <a:solidFill>
                            <a:srgbClr val="000000"/>
                          </a:solidFill>
                          <a:latin typeface="Consolas" pitchFamily="49" charset="0"/>
                        </a:rPr>
                        <a:t> = a - b ; </a:t>
                      </a:r>
                    </a:p>
                  </a:txBody>
                  <a:tcPr marL="8164" marR="8164" marT="8164" marB="0">
                    <a:lnL>
                      <a:noFill/>
                    </a:lnL>
                    <a:lnR>
                      <a:noFill/>
                    </a:lnR>
                    <a:lnT>
                      <a:noFill/>
                    </a:lnT>
                    <a:lnB>
                      <a:noFill/>
                    </a:lnB>
                  </a:tcPr>
                </a:tc>
                <a:tc>
                  <a:txBody>
                    <a:bodyPr/>
                    <a:lstStyle/>
                    <a:p>
                      <a:pPr algn="l" fontAlgn="t"/>
                      <a:r>
                        <a:rPr lang="es-CL" sz="2000" b="0" i="0" u="none" strike="noStrike" dirty="0">
                          <a:solidFill>
                            <a:srgbClr val="00B050"/>
                          </a:solidFill>
                          <a:latin typeface="Consolas" pitchFamily="49" charset="0"/>
                        </a:rPr>
                        <a:t>// </a:t>
                      </a:r>
                      <a:r>
                        <a:rPr lang="es-CL" sz="2000" b="0" i="0" u="none" strike="noStrike" dirty="0" err="1">
                          <a:solidFill>
                            <a:srgbClr val="00B050"/>
                          </a:solidFill>
                          <a:latin typeface="Consolas" pitchFamily="49" charset="0"/>
                        </a:rPr>
                        <a:t>subtract</a:t>
                      </a:r>
                      <a:r>
                        <a:rPr lang="es-CL" sz="2000" b="0" i="0" u="none" strike="noStrike" dirty="0">
                          <a:solidFill>
                            <a:srgbClr val="00B050"/>
                          </a:solidFill>
                          <a:latin typeface="Consolas" pitchFamily="49" charset="0"/>
                        </a:rPr>
                        <a:t> b </a:t>
                      </a:r>
                      <a:r>
                        <a:rPr lang="es-CL" sz="2000" b="0" i="0" u="none" strike="noStrike" dirty="0" err="1">
                          <a:solidFill>
                            <a:srgbClr val="00B050"/>
                          </a:solidFill>
                          <a:latin typeface="Consolas" pitchFamily="49" charset="0"/>
                        </a:rPr>
                        <a:t>from</a:t>
                      </a:r>
                      <a:r>
                        <a:rPr lang="es-CL" sz="2000" b="0" i="0" u="none" strike="noStrike" dirty="0">
                          <a:solidFill>
                            <a:srgbClr val="00B050"/>
                          </a:solidFill>
                          <a:latin typeface="Consolas" pitchFamily="49" charset="0"/>
                        </a:rPr>
                        <a:t> a</a:t>
                      </a:r>
                    </a:p>
                  </a:txBody>
                  <a:tcPr marL="8164" marR="8164" marT="8164"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3"/>
                  </a:ext>
                </a:extLst>
              </a:tr>
              <a:tr h="163286">
                <a:tc>
                  <a:txBody>
                    <a:bodyPr/>
                    <a:lstStyle/>
                    <a:p>
                      <a:pPr algn="ctr" fontAlgn="t"/>
                      <a:r>
                        <a:rPr lang="es-CL" sz="2000" b="0" i="0" u="none" strike="noStrike" dirty="0">
                          <a:solidFill>
                            <a:schemeClr val="bg1">
                              <a:lumMod val="65000"/>
                            </a:schemeClr>
                          </a:solidFill>
                          <a:latin typeface="Consolas" pitchFamily="49" charset="0"/>
                        </a:rPr>
                        <a:t>% </a:t>
                      </a:r>
                    </a:p>
                  </a:txBody>
                  <a:tcPr marL="8164" marR="8164" marT="8164" marB="0">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tcPr>
                </a:tc>
                <a:tc>
                  <a:txBody>
                    <a:bodyPr/>
                    <a:lstStyle/>
                    <a:p>
                      <a:pPr algn="ctr" fontAlgn="t"/>
                      <a:r>
                        <a:rPr lang="es-CL" sz="2000" b="0" i="0" u="none" strike="noStrike" dirty="0" err="1">
                          <a:solidFill>
                            <a:srgbClr val="000000"/>
                          </a:solidFill>
                          <a:latin typeface="Consolas" pitchFamily="49" charset="0"/>
                        </a:rPr>
                        <a:t>amodb</a:t>
                      </a:r>
                      <a:r>
                        <a:rPr lang="es-CL" sz="2000" b="0" i="0" u="none" strike="noStrike" dirty="0">
                          <a:solidFill>
                            <a:srgbClr val="000000"/>
                          </a:solidFill>
                          <a:latin typeface="Consolas" pitchFamily="49" charset="0"/>
                        </a:rPr>
                        <a:t> = a % b ; </a:t>
                      </a:r>
                    </a:p>
                  </a:txBody>
                  <a:tcPr marL="8164" marR="8164" marT="8164" marB="0">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t"/>
                      <a:r>
                        <a:rPr lang="es-CL" sz="2000" b="0" i="0" u="none" strike="noStrike" dirty="0">
                          <a:solidFill>
                            <a:srgbClr val="00B050"/>
                          </a:solidFill>
                          <a:latin typeface="Consolas" pitchFamily="49" charset="0"/>
                        </a:rPr>
                        <a:t>// a </a:t>
                      </a:r>
                      <a:r>
                        <a:rPr lang="es-CL" sz="2000" b="0" i="0" u="none" strike="noStrike" dirty="0" err="1">
                          <a:solidFill>
                            <a:srgbClr val="00B050"/>
                          </a:solidFill>
                          <a:latin typeface="Consolas" pitchFamily="49" charset="0"/>
                        </a:rPr>
                        <a:t>mod</a:t>
                      </a:r>
                      <a:r>
                        <a:rPr lang="es-CL" sz="2000" b="0" i="0" u="none" strike="noStrike" dirty="0">
                          <a:solidFill>
                            <a:srgbClr val="00B050"/>
                          </a:solidFill>
                          <a:latin typeface="Consolas" pitchFamily="49" charset="0"/>
                        </a:rPr>
                        <a:t>(b)</a:t>
                      </a:r>
                    </a:p>
                  </a:txBody>
                  <a:tcPr marL="8164" marR="8164" marT="8164" marB="0"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28311738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p:txBody>
          <a:bodyPr/>
          <a:lstStyle/>
          <a:p>
            <a:r>
              <a:rPr lang="en-US" dirty="0"/>
              <a:t>Logical operators evaluate to a 1-bit value</a:t>
            </a:r>
          </a:p>
          <a:p>
            <a:endParaRPr lang="en-US" dirty="0"/>
          </a:p>
          <a:p>
            <a:endParaRPr lang="en-US" dirty="0"/>
          </a:p>
          <a:p>
            <a:endParaRPr lang="en-US" dirty="0"/>
          </a:p>
          <a:p>
            <a:r>
              <a:rPr lang="en-US" dirty="0"/>
              <a:t>If an operand is not zero is treat as logical </a:t>
            </a:r>
            <a:r>
              <a:rPr lang="en-US" sz="2800" dirty="0">
                <a:latin typeface="Consolas" pitchFamily="49" charset="0"/>
                <a:cs typeface="Consolas" pitchFamily="49" charset="0"/>
              </a:rPr>
              <a:t>1</a:t>
            </a:r>
            <a:endParaRPr lang="en-US" dirty="0">
              <a:latin typeface="Consolas" pitchFamily="49" charset="0"/>
              <a:cs typeface="Consolas" pitchFamily="49" charset="0"/>
            </a:endParaRPr>
          </a:p>
          <a:p>
            <a:endParaRPr lang="en-US" dirty="0"/>
          </a:p>
          <a:p>
            <a:pPr>
              <a:buNone/>
            </a:pPr>
            <a:r>
              <a:rPr lang="en-US" dirty="0"/>
              <a:t> </a:t>
            </a:r>
          </a:p>
          <a:p>
            <a:endParaRPr lang="en-US" dirty="0"/>
          </a:p>
          <a:p>
            <a:r>
              <a:rPr lang="en-US" dirty="0"/>
              <a:t>If an operand is </a:t>
            </a:r>
            <a:r>
              <a:rPr lang="en-US" sz="2800" dirty="0">
                <a:latin typeface="Consolas" pitchFamily="49" charset="0"/>
                <a:cs typeface="Consolas" pitchFamily="49" charset="0"/>
              </a:rPr>
              <a:t>Z</a:t>
            </a:r>
            <a:r>
              <a:rPr lang="en-US" dirty="0"/>
              <a:t> o </a:t>
            </a:r>
            <a:r>
              <a:rPr lang="en-US" sz="2800" dirty="0">
                <a:latin typeface="Consolas" pitchFamily="49" charset="0"/>
                <a:cs typeface="Consolas" pitchFamily="49" charset="0"/>
              </a:rPr>
              <a:t>X</a:t>
            </a:r>
            <a:r>
              <a:rPr lang="en-US" dirty="0"/>
              <a:t> is treat as </a:t>
            </a:r>
            <a:r>
              <a:rPr lang="en-US" sz="2800" dirty="0">
                <a:latin typeface="Consolas" pitchFamily="49" charset="0"/>
                <a:cs typeface="Consolas" pitchFamily="49" charset="0"/>
              </a:rPr>
              <a:t>X</a:t>
            </a:r>
            <a:r>
              <a:rPr lang="en-US" dirty="0"/>
              <a:t> (false)</a:t>
            </a:r>
          </a:p>
        </p:txBody>
      </p:sp>
      <p:sp>
        <p:nvSpPr>
          <p:cNvPr id="2" name="Title 1"/>
          <p:cNvSpPr>
            <a:spLocks noGrp="1"/>
          </p:cNvSpPr>
          <p:nvPr>
            <p:ph type="title"/>
          </p:nvPr>
        </p:nvSpPr>
        <p:spPr/>
        <p:txBody>
          <a:bodyPr/>
          <a:lstStyle/>
          <a:p>
            <a:r>
              <a:rPr lang="en-US" dirty="0"/>
              <a:t>Logical operators</a:t>
            </a:r>
          </a:p>
        </p:txBody>
      </p:sp>
      <p:graphicFrame>
        <p:nvGraphicFramePr>
          <p:cNvPr id="5" name="Table 4"/>
          <p:cNvGraphicFramePr>
            <a:graphicFrameLocks noGrp="1"/>
          </p:cNvGraphicFramePr>
          <p:nvPr>
            <p:extLst>
              <p:ext uri="{D42A27DB-BD31-4B8C-83A1-F6EECF244321}">
                <p14:modId xmlns:p14="http://schemas.microsoft.com/office/powerpoint/2010/main" val="3385683979"/>
              </p:ext>
            </p:extLst>
          </p:nvPr>
        </p:nvGraphicFramePr>
        <p:xfrm>
          <a:off x="1116820" y="2036488"/>
          <a:ext cx="7848872" cy="966106"/>
        </p:xfrm>
        <a:graphic>
          <a:graphicData uri="http://schemas.openxmlformats.org/drawingml/2006/table">
            <a:tbl>
              <a:tblPr/>
              <a:tblGrid>
                <a:gridCol w="896305">
                  <a:extLst>
                    <a:ext uri="{9D8B030D-6E8A-4147-A177-3AD203B41FA5}">
                      <a16:colId xmlns:a16="http://schemas.microsoft.com/office/drawing/2014/main" val="20000"/>
                    </a:ext>
                  </a:extLst>
                </a:gridCol>
                <a:gridCol w="1984015">
                  <a:extLst>
                    <a:ext uri="{9D8B030D-6E8A-4147-A177-3AD203B41FA5}">
                      <a16:colId xmlns:a16="http://schemas.microsoft.com/office/drawing/2014/main" val="20001"/>
                    </a:ext>
                  </a:extLst>
                </a:gridCol>
                <a:gridCol w="4968552">
                  <a:extLst>
                    <a:ext uri="{9D8B030D-6E8A-4147-A177-3AD203B41FA5}">
                      <a16:colId xmlns:a16="http://schemas.microsoft.com/office/drawing/2014/main" val="20002"/>
                    </a:ext>
                  </a:extLst>
                </a:gridCol>
              </a:tblGrid>
              <a:tr h="326571">
                <a:tc>
                  <a:txBody>
                    <a:bodyPr/>
                    <a:lstStyle/>
                    <a:p>
                      <a:pPr algn="ctr" fontAlgn="t"/>
                      <a:r>
                        <a:rPr lang="es-CL" sz="2000" b="0" i="0" u="none" strike="noStrike" dirty="0">
                          <a:solidFill>
                            <a:schemeClr val="bg1">
                              <a:lumMod val="65000"/>
                            </a:schemeClr>
                          </a:solidFill>
                          <a:latin typeface="Consolas" pitchFamily="49" charset="0"/>
                          <a:cs typeface="Consolas" pitchFamily="49" charset="0"/>
                        </a:rPr>
                        <a:t>&amp;&amp;</a:t>
                      </a:r>
                    </a:p>
                  </a:txBody>
                  <a:tcPr marL="8164" marR="8164" marT="8164" marB="0">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tcPr>
                </a:tc>
                <a:tc>
                  <a:txBody>
                    <a:bodyPr/>
                    <a:lstStyle/>
                    <a:p>
                      <a:pPr algn="ctr" fontAlgn="t"/>
                      <a:r>
                        <a:rPr lang="es-CL" sz="2000" b="0" i="0" u="none" strike="noStrike" dirty="0">
                          <a:solidFill>
                            <a:srgbClr val="000000"/>
                          </a:solidFill>
                          <a:latin typeface="Consolas" pitchFamily="49" charset="0"/>
                          <a:cs typeface="Consolas" pitchFamily="49" charset="0"/>
                        </a:rPr>
                        <a:t>a &amp;&amp; b ; </a:t>
                      </a:r>
                    </a:p>
                  </a:txBody>
                  <a:tcPr marL="8164" marR="8164" marT="8164" marB="0">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t"/>
                      <a:r>
                        <a:rPr lang="en-US" sz="2000" b="0" i="0" u="none" strike="noStrike" dirty="0">
                          <a:solidFill>
                            <a:srgbClr val="00B050"/>
                          </a:solidFill>
                          <a:latin typeface="Calibri"/>
                        </a:rPr>
                        <a:t>// is a and b true?  returns 1-bit true/false</a:t>
                      </a:r>
                    </a:p>
                  </a:txBody>
                  <a:tcPr marL="8164" marR="8164" marT="8164"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10000"/>
                  </a:ext>
                </a:extLst>
              </a:tr>
              <a:tr h="326571">
                <a:tc>
                  <a:txBody>
                    <a:bodyPr/>
                    <a:lstStyle/>
                    <a:p>
                      <a:pPr algn="ctr" fontAlgn="t"/>
                      <a:r>
                        <a:rPr lang="es-CL" sz="2000" b="0" i="0" u="none" strike="noStrike" dirty="0">
                          <a:solidFill>
                            <a:schemeClr val="bg1">
                              <a:lumMod val="65000"/>
                            </a:schemeClr>
                          </a:solidFill>
                          <a:latin typeface="Consolas" pitchFamily="49" charset="0"/>
                          <a:cs typeface="Consolas" pitchFamily="49" charset="0"/>
                        </a:rPr>
                        <a:t>|| </a:t>
                      </a:r>
                    </a:p>
                  </a:txBody>
                  <a:tcPr marL="8164" marR="8164" marT="8164" marB="0">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t"/>
                      <a:r>
                        <a:rPr lang="es-CL" sz="2000" b="0" i="0" u="none" strike="noStrike" dirty="0">
                          <a:solidFill>
                            <a:srgbClr val="000000"/>
                          </a:solidFill>
                          <a:latin typeface="Consolas" pitchFamily="49" charset="0"/>
                          <a:cs typeface="Consolas" pitchFamily="49" charset="0"/>
                        </a:rPr>
                        <a:t>a || b ; </a:t>
                      </a:r>
                    </a:p>
                  </a:txBody>
                  <a:tcPr marL="8164" marR="8164" marT="8164" marB="0">
                    <a:lnL>
                      <a:noFill/>
                    </a:lnL>
                    <a:lnR>
                      <a:noFill/>
                    </a:lnR>
                    <a:lnT>
                      <a:noFill/>
                    </a:lnT>
                    <a:lnB>
                      <a:noFill/>
                    </a:lnB>
                  </a:tcPr>
                </a:tc>
                <a:tc>
                  <a:txBody>
                    <a:bodyPr/>
                    <a:lstStyle/>
                    <a:p>
                      <a:pPr algn="l" fontAlgn="t"/>
                      <a:r>
                        <a:rPr lang="en-US" sz="2000" b="0" i="0" u="none" strike="noStrike">
                          <a:solidFill>
                            <a:srgbClr val="00B050"/>
                          </a:solidFill>
                          <a:latin typeface="Calibri"/>
                        </a:rPr>
                        <a:t>// is a or b true?  returns 1-bit true/false</a:t>
                      </a:r>
                    </a:p>
                  </a:txBody>
                  <a:tcPr marL="8164" marR="8164" marT="8164"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1"/>
                  </a:ext>
                </a:extLst>
              </a:tr>
              <a:tr h="163286">
                <a:tc>
                  <a:txBody>
                    <a:bodyPr/>
                    <a:lstStyle/>
                    <a:p>
                      <a:pPr algn="ctr" fontAlgn="t"/>
                      <a:r>
                        <a:rPr lang="es-CL" sz="2000" b="0" i="0" u="none" strike="noStrike" dirty="0">
                          <a:solidFill>
                            <a:schemeClr val="bg1">
                              <a:lumMod val="65000"/>
                            </a:schemeClr>
                          </a:solidFill>
                          <a:latin typeface="Consolas" pitchFamily="49" charset="0"/>
                          <a:cs typeface="Consolas" pitchFamily="49" charset="0"/>
                        </a:rPr>
                        <a:t>! </a:t>
                      </a:r>
                    </a:p>
                  </a:txBody>
                  <a:tcPr marL="8164" marR="8164" marT="8164" marB="0">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tcPr>
                </a:tc>
                <a:tc>
                  <a:txBody>
                    <a:bodyPr/>
                    <a:lstStyle/>
                    <a:p>
                      <a:pPr algn="ctr" fontAlgn="t"/>
                      <a:r>
                        <a:rPr lang="es-CL" sz="2000" b="0" i="0" u="none" strike="noStrike" dirty="0" err="1">
                          <a:solidFill>
                            <a:srgbClr val="0070C0"/>
                          </a:solidFill>
                          <a:latin typeface="Consolas" pitchFamily="49" charset="0"/>
                          <a:cs typeface="Consolas" pitchFamily="49" charset="0"/>
                        </a:rPr>
                        <a:t>if</a:t>
                      </a:r>
                      <a:r>
                        <a:rPr lang="es-CL" sz="2000" b="0" i="0" u="none" strike="noStrike" dirty="0">
                          <a:solidFill>
                            <a:srgbClr val="000000"/>
                          </a:solidFill>
                          <a:latin typeface="Consolas" pitchFamily="49" charset="0"/>
                          <a:cs typeface="Consolas" pitchFamily="49" charset="0"/>
                        </a:rPr>
                        <a:t> (!a) c = b; </a:t>
                      </a:r>
                    </a:p>
                  </a:txBody>
                  <a:tcPr marL="8164" marR="8164" marT="8164" marB="0">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t"/>
                      <a:r>
                        <a:rPr lang="en-US" sz="2000" b="0" i="0" u="none" strike="noStrike" dirty="0">
                          <a:solidFill>
                            <a:srgbClr val="00B050"/>
                          </a:solidFill>
                          <a:latin typeface="Calibri"/>
                        </a:rPr>
                        <a:t>// if a is not true assign b to c</a:t>
                      </a:r>
                    </a:p>
                  </a:txBody>
                  <a:tcPr marL="8164" marR="8164" marT="8164" marB="0"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2" name="TextBox 11"/>
          <p:cNvSpPr txBox="1"/>
          <p:nvPr/>
        </p:nvSpPr>
        <p:spPr>
          <a:xfrm>
            <a:off x="1116820" y="3679191"/>
            <a:ext cx="7776864" cy="1015663"/>
          </a:xfrm>
          <a:prstGeom prst="rect">
            <a:avLst/>
          </a:prstGeom>
          <a:noFill/>
          <a:ln>
            <a:solidFill>
              <a:schemeClr val="tx1"/>
            </a:solidFill>
          </a:ln>
        </p:spPr>
        <p:txBody>
          <a:bodyPr wrap="square" rtlCol="0">
            <a:spAutoFit/>
          </a:bodyPr>
          <a:lstStyle/>
          <a:p>
            <a:r>
              <a:rPr lang="en-US" sz="2000" dirty="0">
                <a:latin typeface="Consolas" pitchFamily="49" charset="0"/>
                <a:cs typeface="Consolas" pitchFamily="49" charset="0"/>
              </a:rPr>
              <a:t>A=3; B=0;</a:t>
            </a:r>
          </a:p>
          <a:p>
            <a:r>
              <a:rPr lang="en-US" sz="2000" dirty="0">
                <a:latin typeface="Consolas" pitchFamily="49" charset="0"/>
                <a:cs typeface="Consolas" pitchFamily="49" charset="0"/>
              </a:rPr>
              <a:t>A&amp;&amp;B </a:t>
            </a:r>
            <a:r>
              <a:rPr lang="en-US" sz="2000" dirty="0">
                <a:solidFill>
                  <a:srgbClr val="00B050"/>
                </a:solidFill>
                <a:latin typeface="Consolas" pitchFamily="49" charset="0"/>
                <a:cs typeface="Consolas" pitchFamily="49" charset="0"/>
              </a:rPr>
              <a:t>//Evaluates to 0 same to (logical-1 &amp;&amp; logical-0)</a:t>
            </a:r>
          </a:p>
          <a:p>
            <a:r>
              <a:rPr lang="en-US" sz="2000" dirty="0">
                <a:latin typeface="Consolas" pitchFamily="49" charset="0"/>
                <a:cs typeface="Consolas" pitchFamily="49" charset="0"/>
              </a:rPr>
              <a:t>!B   </a:t>
            </a:r>
            <a:r>
              <a:rPr lang="en-US" sz="2000" dirty="0">
                <a:solidFill>
                  <a:srgbClr val="00B050"/>
                </a:solidFill>
                <a:latin typeface="Consolas" pitchFamily="49" charset="0"/>
                <a:cs typeface="Consolas" pitchFamily="49" charset="0"/>
              </a:rPr>
              <a:t>//Evaluates to 1 same to (!logical-0)</a:t>
            </a:r>
            <a:endParaRPr lang="en-US" sz="2000" dirty="0">
              <a:latin typeface="Consolas" pitchFamily="49" charset="0"/>
              <a:cs typeface="Consolas" pitchFamily="49" charset="0"/>
            </a:endParaRPr>
          </a:p>
        </p:txBody>
      </p:sp>
      <p:sp>
        <p:nvSpPr>
          <p:cNvPr id="13" name="TextBox 12"/>
          <p:cNvSpPr txBox="1"/>
          <p:nvPr/>
        </p:nvSpPr>
        <p:spPr>
          <a:xfrm>
            <a:off x="1116820" y="5343034"/>
            <a:ext cx="7704856" cy="707886"/>
          </a:xfrm>
          <a:prstGeom prst="rect">
            <a:avLst/>
          </a:prstGeom>
          <a:noFill/>
          <a:ln>
            <a:solidFill>
              <a:schemeClr val="tx1"/>
            </a:solidFill>
          </a:ln>
        </p:spPr>
        <p:txBody>
          <a:bodyPr wrap="square" rtlCol="0">
            <a:spAutoFit/>
          </a:bodyPr>
          <a:lstStyle/>
          <a:p>
            <a:r>
              <a:rPr lang="en-US" sz="2000" dirty="0">
                <a:latin typeface="Consolas" pitchFamily="49" charset="0"/>
                <a:cs typeface="Consolas" pitchFamily="49" charset="0"/>
              </a:rPr>
              <a:t>A=2’b0x; B=2’b10;</a:t>
            </a:r>
          </a:p>
          <a:p>
            <a:r>
              <a:rPr lang="en-US" sz="2000" dirty="0">
                <a:latin typeface="Consolas" pitchFamily="49" charset="0"/>
                <a:cs typeface="Consolas" pitchFamily="49" charset="0"/>
              </a:rPr>
              <a:t>A&amp;&amp;B </a:t>
            </a:r>
            <a:r>
              <a:rPr lang="en-US" sz="2000" dirty="0">
                <a:solidFill>
                  <a:srgbClr val="00B050"/>
                </a:solidFill>
                <a:latin typeface="Consolas" pitchFamily="49" charset="0"/>
                <a:cs typeface="Consolas" pitchFamily="49" charset="0"/>
              </a:rPr>
              <a:t>//Evaluates to x same to (x &amp;&amp; logical-0)</a:t>
            </a:r>
          </a:p>
        </p:txBody>
      </p:sp>
    </p:spTree>
    <p:extLst>
      <p:ext uri="{BB962C8B-B14F-4D97-AF65-F5344CB8AC3E}">
        <p14:creationId xmlns:p14="http://schemas.microsoft.com/office/powerpoint/2010/main" val="2551601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SystemVerilog is the industry's first unified hardware description and verification language</a:t>
            </a:r>
          </a:p>
          <a:p>
            <a:r>
              <a:rPr lang="en-US" dirty="0"/>
              <a:t>Started with </a:t>
            </a:r>
            <a:r>
              <a:rPr lang="en-US" dirty="0" err="1"/>
              <a:t>Superlog</a:t>
            </a:r>
            <a:r>
              <a:rPr lang="en-US" dirty="0"/>
              <a:t> language to </a:t>
            </a:r>
            <a:r>
              <a:rPr lang="en-US" dirty="0" err="1"/>
              <a:t>Accellera</a:t>
            </a:r>
            <a:r>
              <a:rPr lang="en-US" dirty="0"/>
              <a:t>  in 2002</a:t>
            </a:r>
          </a:p>
          <a:p>
            <a:r>
              <a:rPr lang="en-US" dirty="0"/>
              <a:t>Verification functionality (base on </a:t>
            </a:r>
            <a:r>
              <a:rPr lang="en-US" dirty="0" err="1"/>
              <a:t>OpenVera</a:t>
            </a:r>
            <a:r>
              <a:rPr lang="en-US" dirty="0"/>
              <a:t> language) came from Synopsys </a:t>
            </a:r>
          </a:p>
          <a:p>
            <a:r>
              <a:rPr lang="en-US" dirty="0"/>
              <a:t>In 2005 SystemVerilog was adopted as IEEE Standard (1800-2005). The current version is 1800-2009</a:t>
            </a:r>
          </a:p>
        </p:txBody>
      </p:sp>
      <p:sp>
        <p:nvSpPr>
          <p:cNvPr id="2" name="Title 1"/>
          <p:cNvSpPr>
            <a:spLocks noGrp="1"/>
          </p:cNvSpPr>
          <p:nvPr>
            <p:ph type="title"/>
          </p:nvPr>
        </p:nvSpPr>
        <p:spPr/>
        <p:txBody>
          <a:bodyPr/>
          <a:lstStyle/>
          <a:p>
            <a:r>
              <a:rPr lang="en-US" dirty="0"/>
              <a:t>SystemVerilog</a:t>
            </a:r>
          </a:p>
        </p:txBody>
      </p:sp>
      <p:pic>
        <p:nvPicPr>
          <p:cNvPr id="4098" name="Picture 2" descr="Accellera Systems Initiativ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4953001"/>
            <a:ext cx="1492406" cy="757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131065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Equality and Identity operators</a:t>
            </a:r>
          </a:p>
        </p:txBody>
      </p:sp>
      <p:graphicFrame>
        <p:nvGraphicFramePr>
          <p:cNvPr id="6" name="Table 5"/>
          <p:cNvGraphicFramePr>
            <a:graphicFrameLocks noGrp="1"/>
          </p:cNvGraphicFramePr>
          <p:nvPr>
            <p:extLst>
              <p:ext uri="{D42A27DB-BD31-4B8C-83A1-F6EECF244321}">
                <p14:modId xmlns:p14="http://schemas.microsoft.com/office/powerpoint/2010/main" val="3842244735"/>
              </p:ext>
            </p:extLst>
          </p:nvPr>
        </p:nvGraphicFramePr>
        <p:xfrm>
          <a:off x="1356628" y="1717037"/>
          <a:ext cx="7776863" cy="3423926"/>
        </p:xfrm>
        <a:graphic>
          <a:graphicData uri="http://schemas.openxmlformats.org/drawingml/2006/table">
            <a:tbl>
              <a:tblPr/>
              <a:tblGrid>
                <a:gridCol w="874109">
                  <a:extLst>
                    <a:ext uri="{9D8B030D-6E8A-4147-A177-3AD203B41FA5}">
                      <a16:colId xmlns:a16="http://schemas.microsoft.com/office/drawing/2014/main" val="20000"/>
                    </a:ext>
                  </a:extLst>
                </a:gridCol>
                <a:gridCol w="1763262">
                  <a:extLst>
                    <a:ext uri="{9D8B030D-6E8A-4147-A177-3AD203B41FA5}">
                      <a16:colId xmlns:a16="http://schemas.microsoft.com/office/drawing/2014/main" val="20001"/>
                    </a:ext>
                  </a:extLst>
                </a:gridCol>
                <a:gridCol w="5139492">
                  <a:extLst>
                    <a:ext uri="{9D8B030D-6E8A-4147-A177-3AD203B41FA5}">
                      <a16:colId xmlns:a16="http://schemas.microsoft.com/office/drawing/2014/main" val="20002"/>
                    </a:ext>
                  </a:extLst>
                </a:gridCol>
              </a:tblGrid>
              <a:tr h="1656184">
                <a:tc>
                  <a:txBody>
                    <a:bodyPr/>
                    <a:lstStyle/>
                    <a:p>
                      <a:pPr algn="ctr" fontAlgn="t"/>
                      <a:r>
                        <a:rPr lang="es-CL" sz="2400" b="0" i="0" u="none" strike="noStrike" dirty="0">
                          <a:solidFill>
                            <a:schemeClr val="bg1">
                              <a:lumMod val="65000"/>
                            </a:schemeClr>
                          </a:solidFill>
                          <a:latin typeface="Consolas" pitchFamily="49" charset="0"/>
                          <a:cs typeface="Consolas" pitchFamily="49" charset="0"/>
                        </a:rPr>
                        <a:t>== </a:t>
                      </a:r>
                    </a:p>
                  </a:txBody>
                  <a:tcPr marL="8164" marR="8164" marT="8164" marB="0">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tcPr>
                </a:tc>
                <a:tc>
                  <a:txBody>
                    <a:bodyPr/>
                    <a:lstStyle/>
                    <a:p>
                      <a:pPr algn="l" fontAlgn="t"/>
                      <a:r>
                        <a:rPr lang="es-CL" sz="2400" b="0" i="0" u="none" strike="noStrike" dirty="0">
                          <a:solidFill>
                            <a:srgbClr val="000000"/>
                          </a:solidFill>
                          <a:latin typeface="Consolas" pitchFamily="49" charset="0"/>
                          <a:cs typeface="Consolas" pitchFamily="49" charset="0"/>
                        </a:rPr>
                        <a:t>c == a ; </a:t>
                      </a:r>
                    </a:p>
                  </a:txBody>
                  <a:tcPr marL="8164" marR="8164" marT="8164" marB="0">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t"/>
                      <a:r>
                        <a:rPr lang="en-US" sz="2400" b="0" i="0" u="none" strike="noStrike" dirty="0">
                          <a:solidFill>
                            <a:srgbClr val="00B050"/>
                          </a:solidFill>
                          <a:latin typeface="Calibri"/>
                        </a:rPr>
                        <a:t>/* is c equal to a returns 1-bit true/false applies for 1 or 0, logic equality, using X or Z operands returns always false </a:t>
                      </a:r>
                    </a:p>
                    <a:p>
                      <a:pPr algn="l" fontAlgn="t"/>
                      <a:r>
                        <a:rPr lang="en-US" sz="2400" b="0" i="0" u="none" strike="noStrike" dirty="0">
                          <a:solidFill>
                            <a:srgbClr val="00B050"/>
                          </a:solidFill>
                          <a:latin typeface="Calibri"/>
                        </a:rPr>
                        <a:t>(</a:t>
                      </a:r>
                      <a:r>
                        <a:rPr lang="en-US" sz="2400" dirty="0">
                          <a:solidFill>
                            <a:srgbClr val="00B050"/>
                          </a:solidFill>
                          <a:latin typeface="+mn-lt"/>
                        </a:rPr>
                        <a:t>'</a:t>
                      </a:r>
                      <a:r>
                        <a:rPr lang="en-US" sz="2400" b="0" i="0" u="none" strike="noStrike" dirty="0" err="1">
                          <a:solidFill>
                            <a:srgbClr val="00B050"/>
                          </a:solidFill>
                          <a:latin typeface="Calibri"/>
                        </a:rPr>
                        <a:t>hx</a:t>
                      </a:r>
                      <a:r>
                        <a:rPr lang="en-US" sz="2400" b="0" i="0" u="none" strike="noStrike" dirty="0">
                          <a:solidFill>
                            <a:srgbClr val="00B050"/>
                          </a:solidFill>
                          <a:latin typeface="Calibri"/>
                        </a:rPr>
                        <a:t> == </a:t>
                      </a:r>
                      <a:r>
                        <a:rPr lang="en-US" sz="2400" dirty="0">
                          <a:solidFill>
                            <a:srgbClr val="00B050"/>
                          </a:solidFill>
                          <a:latin typeface="+mn-lt"/>
                        </a:rPr>
                        <a:t>'</a:t>
                      </a:r>
                      <a:r>
                        <a:rPr lang="en-US" sz="2400" b="0" i="0" u="none" strike="noStrike" dirty="0">
                          <a:solidFill>
                            <a:srgbClr val="00B050"/>
                          </a:solidFill>
                          <a:latin typeface="Calibri"/>
                        </a:rPr>
                        <a:t>h5 returns 0) */</a:t>
                      </a:r>
                    </a:p>
                  </a:txBody>
                  <a:tcPr marL="8164" marR="8164" marT="8164"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10000"/>
                  </a:ext>
                </a:extLst>
              </a:tr>
              <a:tr h="444361">
                <a:tc>
                  <a:txBody>
                    <a:bodyPr/>
                    <a:lstStyle/>
                    <a:p>
                      <a:pPr algn="ctr" fontAlgn="t"/>
                      <a:r>
                        <a:rPr lang="es-CL" sz="2400" b="0" i="0" u="none" strike="noStrike" dirty="0">
                          <a:solidFill>
                            <a:schemeClr val="bg1">
                              <a:lumMod val="65000"/>
                            </a:schemeClr>
                          </a:solidFill>
                          <a:latin typeface="Consolas" pitchFamily="49" charset="0"/>
                          <a:cs typeface="Consolas" pitchFamily="49" charset="0"/>
                        </a:rPr>
                        <a:t>!= </a:t>
                      </a:r>
                    </a:p>
                  </a:txBody>
                  <a:tcPr marL="8164" marR="8164" marT="8164"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t"/>
                      <a:r>
                        <a:rPr lang="es-CL" sz="2400" b="0" i="0" u="none" strike="noStrike" dirty="0">
                          <a:solidFill>
                            <a:srgbClr val="000000"/>
                          </a:solidFill>
                          <a:latin typeface="Consolas" pitchFamily="49" charset="0"/>
                          <a:cs typeface="Consolas" pitchFamily="49" charset="0"/>
                        </a:rPr>
                        <a:t>c != a ; </a:t>
                      </a:r>
                    </a:p>
                  </a:txBody>
                  <a:tcPr marL="8164" marR="8164" marT="8164" marB="0" anchor="ctr">
                    <a:lnL>
                      <a:noFill/>
                    </a:lnL>
                    <a:lnR>
                      <a:noFill/>
                    </a:lnR>
                    <a:lnT>
                      <a:noFill/>
                    </a:lnT>
                    <a:lnB>
                      <a:noFill/>
                    </a:lnB>
                  </a:tcPr>
                </a:tc>
                <a:tc>
                  <a:txBody>
                    <a:bodyPr/>
                    <a:lstStyle/>
                    <a:p>
                      <a:pPr algn="l" fontAlgn="t"/>
                      <a:r>
                        <a:rPr lang="en-US" sz="2400" b="0" i="0" u="none" strike="noStrike" dirty="0">
                          <a:solidFill>
                            <a:srgbClr val="00B050"/>
                          </a:solidFill>
                          <a:latin typeface="Calibri"/>
                        </a:rPr>
                        <a:t>// is c not equal to a, returns 1-bit true</a:t>
                      </a:r>
                    </a:p>
                  </a:txBody>
                  <a:tcPr marL="8164" marR="8164" marT="8164"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1"/>
                  </a:ext>
                </a:extLst>
              </a:tr>
              <a:tr h="444361">
                <a:tc>
                  <a:txBody>
                    <a:bodyPr/>
                    <a:lstStyle/>
                    <a:p>
                      <a:pPr algn="ctr" fontAlgn="t"/>
                      <a:r>
                        <a:rPr lang="es-CL" sz="2400" b="0" i="0" u="none" strike="noStrike" dirty="0">
                          <a:solidFill>
                            <a:schemeClr val="bg1">
                              <a:lumMod val="65000"/>
                            </a:schemeClr>
                          </a:solidFill>
                          <a:latin typeface="Consolas" pitchFamily="49" charset="0"/>
                          <a:cs typeface="Consolas" pitchFamily="49" charset="0"/>
                        </a:rPr>
                        <a:t>=== </a:t>
                      </a:r>
                    </a:p>
                  </a:txBody>
                  <a:tcPr marL="8164" marR="8164" marT="8164"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t"/>
                      <a:r>
                        <a:rPr lang="es-CL" sz="2400" b="0" i="0" u="none" strike="noStrike" dirty="0">
                          <a:solidFill>
                            <a:srgbClr val="000000"/>
                          </a:solidFill>
                          <a:latin typeface="Consolas" pitchFamily="49" charset="0"/>
                          <a:cs typeface="Consolas" pitchFamily="49" charset="0"/>
                        </a:rPr>
                        <a:t>a === b ; </a:t>
                      </a:r>
                    </a:p>
                  </a:txBody>
                  <a:tcPr marL="8164" marR="8164" marT="8164" marB="0" anchor="ctr">
                    <a:lnL>
                      <a:noFill/>
                    </a:lnL>
                    <a:lnR>
                      <a:noFill/>
                    </a:lnR>
                    <a:lnT>
                      <a:noFill/>
                    </a:lnT>
                    <a:lnB>
                      <a:noFill/>
                    </a:lnB>
                  </a:tcPr>
                </a:tc>
                <a:tc>
                  <a:txBody>
                    <a:bodyPr/>
                    <a:lstStyle/>
                    <a:p>
                      <a:pPr algn="l" fontAlgn="t"/>
                      <a:r>
                        <a:rPr lang="en-US" sz="2400" b="0" i="0" u="none" strike="noStrike" dirty="0">
                          <a:solidFill>
                            <a:srgbClr val="00B050"/>
                          </a:solidFill>
                          <a:latin typeface="Calibri"/>
                        </a:rPr>
                        <a:t>// is a identical to b (includes 0, 1, x, z) </a:t>
                      </a:r>
                    </a:p>
                  </a:txBody>
                  <a:tcPr marL="8164" marR="8164" marT="8164"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2"/>
                  </a:ext>
                </a:extLst>
              </a:tr>
              <a:tr h="879020">
                <a:tc>
                  <a:txBody>
                    <a:bodyPr/>
                    <a:lstStyle/>
                    <a:p>
                      <a:pPr algn="ctr" fontAlgn="t"/>
                      <a:r>
                        <a:rPr lang="es-CL" sz="2400" b="0" i="0" u="none" strike="noStrike" dirty="0">
                          <a:solidFill>
                            <a:schemeClr val="bg1">
                              <a:lumMod val="65000"/>
                            </a:schemeClr>
                          </a:solidFill>
                          <a:latin typeface="Consolas" pitchFamily="49" charset="0"/>
                          <a:cs typeface="Consolas" pitchFamily="49" charset="0"/>
                        </a:rPr>
                        <a:t>!== </a:t>
                      </a:r>
                    </a:p>
                  </a:txBody>
                  <a:tcPr marL="8164" marR="8164" marT="8164" marB="0"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tcPr>
                </a:tc>
                <a:tc>
                  <a:txBody>
                    <a:bodyPr/>
                    <a:lstStyle/>
                    <a:p>
                      <a:pPr algn="l" fontAlgn="t"/>
                      <a:r>
                        <a:rPr lang="es-CL" sz="2400" b="0" i="0" u="none" strike="noStrike" dirty="0">
                          <a:solidFill>
                            <a:srgbClr val="000000"/>
                          </a:solidFill>
                          <a:latin typeface="Consolas" pitchFamily="49" charset="0"/>
                          <a:cs typeface="Consolas" pitchFamily="49" charset="0"/>
                        </a:rPr>
                        <a:t>a !== b ; </a:t>
                      </a:r>
                    </a:p>
                  </a:txBody>
                  <a:tcPr marL="8164" marR="8164" marT="8164"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t"/>
                      <a:r>
                        <a:rPr lang="en-US" sz="2400" b="0" i="0" u="none" strike="noStrike" dirty="0">
                          <a:solidFill>
                            <a:srgbClr val="00B050"/>
                          </a:solidFill>
                          <a:latin typeface="Calibri"/>
                        </a:rPr>
                        <a:t>/* is a not identical to b returns 1-bit true/false*/</a:t>
                      </a:r>
                    </a:p>
                  </a:txBody>
                  <a:tcPr marL="8164" marR="8164" marT="8164" marB="0"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4496393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Bitwise and Reduction operations</a:t>
            </a:r>
          </a:p>
        </p:txBody>
      </p:sp>
      <p:graphicFrame>
        <p:nvGraphicFramePr>
          <p:cNvPr id="5" name="Table 4"/>
          <p:cNvGraphicFramePr>
            <a:graphicFrameLocks noGrp="1"/>
          </p:cNvGraphicFramePr>
          <p:nvPr>
            <p:extLst>
              <p:ext uri="{D42A27DB-BD31-4B8C-83A1-F6EECF244321}">
                <p14:modId xmlns:p14="http://schemas.microsoft.com/office/powerpoint/2010/main" val="34307537"/>
              </p:ext>
            </p:extLst>
          </p:nvPr>
        </p:nvGraphicFramePr>
        <p:xfrm>
          <a:off x="1219626" y="1658722"/>
          <a:ext cx="8424937" cy="3744416"/>
        </p:xfrm>
        <a:graphic>
          <a:graphicData uri="http://schemas.openxmlformats.org/drawingml/2006/table">
            <a:tbl>
              <a:tblPr/>
              <a:tblGrid>
                <a:gridCol w="1492371">
                  <a:extLst>
                    <a:ext uri="{9D8B030D-6E8A-4147-A177-3AD203B41FA5}">
                      <a16:colId xmlns:a16="http://schemas.microsoft.com/office/drawing/2014/main" val="20000"/>
                    </a:ext>
                  </a:extLst>
                </a:gridCol>
                <a:gridCol w="3016916">
                  <a:extLst>
                    <a:ext uri="{9D8B030D-6E8A-4147-A177-3AD203B41FA5}">
                      <a16:colId xmlns:a16="http://schemas.microsoft.com/office/drawing/2014/main" val="20001"/>
                    </a:ext>
                  </a:extLst>
                </a:gridCol>
                <a:gridCol w="3915650">
                  <a:extLst>
                    <a:ext uri="{9D8B030D-6E8A-4147-A177-3AD203B41FA5}">
                      <a16:colId xmlns:a16="http://schemas.microsoft.com/office/drawing/2014/main" val="20002"/>
                    </a:ext>
                  </a:extLst>
                </a:gridCol>
              </a:tblGrid>
              <a:tr h="679986">
                <a:tc>
                  <a:txBody>
                    <a:bodyPr/>
                    <a:lstStyle/>
                    <a:p>
                      <a:pPr algn="ctr" fontAlgn="t"/>
                      <a:r>
                        <a:rPr lang="es-CL" sz="2000" b="0" i="0" u="none" strike="noStrike" dirty="0">
                          <a:solidFill>
                            <a:schemeClr val="bg1">
                              <a:lumMod val="65000"/>
                            </a:schemeClr>
                          </a:solidFill>
                          <a:latin typeface="Consolas" pitchFamily="49" charset="0"/>
                        </a:rPr>
                        <a:t>&amp; </a:t>
                      </a:r>
                    </a:p>
                  </a:txBody>
                  <a:tcPr marL="8164" marR="8164" marT="8164"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tcPr>
                </a:tc>
                <a:tc>
                  <a:txBody>
                    <a:bodyPr/>
                    <a:lstStyle/>
                    <a:p>
                      <a:pPr algn="ctr" fontAlgn="t"/>
                      <a:r>
                        <a:rPr lang="es-CL" sz="2000" b="0" i="0" u="none" strike="noStrike" dirty="0">
                          <a:solidFill>
                            <a:srgbClr val="000000"/>
                          </a:solidFill>
                          <a:latin typeface="Consolas" pitchFamily="49" charset="0"/>
                        </a:rPr>
                        <a:t>b = &amp;a ; </a:t>
                      </a:r>
                    </a:p>
                  </a:txBody>
                  <a:tcPr marL="8164" marR="8164" marT="8164"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t"/>
                      <a:r>
                        <a:rPr lang="en-US" sz="2000" b="0" i="0" u="none" strike="noStrike" dirty="0">
                          <a:solidFill>
                            <a:srgbClr val="00B050"/>
                          </a:solidFill>
                          <a:latin typeface="Consolas" pitchFamily="49" charset="0"/>
                        </a:rPr>
                        <a:t>/*</a:t>
                      </a:r>
                      <a:r>
                        <a:rPr lang="en-US" sz="2000" b="0" i="0" u="none" strike="noStrike" baseline="0" dirty="0">
                          <a:solidFill>
                            <a:srgbClr val="00B050"/>
                          </a:solidFill>
                          <a:latin typeface="Consolas" pitchFamily="49" charset="0"/>
                        </a:rPr>
                        <a:t> </a:t>
                      </a:r>
                      <a:r>
                        <a:rPr lang="en-US" sz="2000" b="0" i="0" u="none" strike="noStrike" dirty="0">
                          <a:solidFill>
                            <a:srgbClr val="00B050"/>
                          </a:solidFill>
                          <a:latin typeface="Consolas" pitchFamily="49" charset="0"/>
                        </a:rPr>
                        <a:t>AND all bits of a (reduction) */</a:t>
                      </a:r>
                    </a:p>
                  </a:txBody>
                  <a:tcPr marL="8164" marR="8164" marT="8164"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10000"/>
                  </a:ext>
                </a:extLst>
              </a:tr>
              <a:tr h="344486">
                <a:tc>
                  <a:txBody>
                    <a:bodyPr/>
                    <a:lstStyle/>
                    <a:p>
                      <a:pPr algn="ctr" fontAlgn="t"/>
                      <a:r>
                        <a:rPr lang="es-CL" sz="2000" b="0" i="0" u="none" strike="noStrike" dirty="0">
                          <a:solidFill>
                            <a:schemeClr val="bg1">
                              <a:lumMod val="65000"/>
                            </a:schemeClr>
                          </a:solidFill>
                          <a:latin typeface="Consolas" pitchFamily="49" charset="0"/>
                        </a:rPr>
                        <a:t>| </a:t>
                      </a:r>
                    </a:p>
                  </a:txBody>
                  <a:tcPr marL="8164" marR="8164" marT="8164"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t"/>
                      <a:r>
                        <a:rPr lang="es-CL" sz="2000" b="0" i="0" u="none" strike="noStrike" dirty="0">
                          <a:solidFill>
                            <a:srgbClr val="000000"/>
                          </a:solidFill>
                          <a:latin typeface="Consolas" pitchFamily="49" charset="0"/>
                        </a:rPr>
                        <a:t>b = |a ; </a:t>
                      </a:r>
                    </a:p>
                  </a:txBody>
                  <a:tcPr marL="8164" marR="8164" marT="8164" marB="0" anchor="ctr">
                    <a:lnL>
                      <a:noFill/>
                    </a:lnL>
                    <a:lnR>
                      <a:noFill/>
                    </a:lnR>
                    <a:lnT>
                      <a:noFill/>
                    </a:lnT>
                    <a:lnB>
                      <a:noFill/>
                    </a:lnB>
                  </a:tcPr>
                </a:tc>
                <a:tc>
                  <a:txBody>
                    <a:bodyPr/>
                    <a:lstStyle/>
                    <a:p>
                      <a:pPr algn="l" fontAlgn="t"/>
                      <a:r>
                        <a:rPr lang="es-CL" sz="2000" b="0" i="0" u="none" strike="noStrike" dirty="0">
                          <a:solidFill>
                            <a:srgbClr val="00B050"/>
                          </a:solidFill>
                          <a:latin typeface="Consolas" pitchFamily="49" charset="0"/>
                        </a:rPr>
                        <a:t>/*</a:t>
                      </a:r>
                      <a:r>
                        <a:rPr lang="en-US" sz="2000" b="0" i="0" u="none" strike="noStrike" noProof="0" dirty="0">
                          <a:solidFill>
                            <a:srgbClr val="00B050"/>
                          </a:solidFill>
                          <a:latin typeface="Consolas" pitchFamily="49" charset="0"/>
                        </a:rPr>
                        <a:t>OR all bits (reduction)*/</a:t>
                      </a:r>
                    </a:p>
                  </a:txBody>
                  <a:tcPr marL="8164" marR="8164" marT="8164"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1"/>
                  </a:ext>
                </a:extLst>
              </a:tr>
              <a:tr h="679986">
                <a:tc>
                  <a:txBody>
                    <a:bodyPr/>
                    <a:lstStyle/>
                    <a:p>
                      <a:pPr algn="ctr" fontAlgn="t"/>
                      <a:r>
                        <a:rPr lang="es-CL" sz="2000" b="0" i="0" u="none" strike="noStrike" dirty="0">
                          <a:solidFill>
                            <a:schemeClr val="bg1">
                              <a:lumMod val="65000"/>
                            </a:schemeClr>
                          </a:solidFill>
                          <a:latin typeface="Consolas" pitchFamily="49" charset="0"/>
                        </a:rPr>
                        <a:t>^ </a:t>
                      </a:r>
                    </a:p>
                  </a:txBody>
                  <a:tcPr marL="8164" marR="8164" marT="8164"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t"/>
                      <a:r>
                        <a:rPr lang="es-CL" sz="2000" b="0" i="0" u="none" strike="noStrike" dirty="0">
                          <a:solidFill>
                            <a:srgbClr val="000000"/>
                          </a:solidFill>
                          <a:latin typeface="Consolas" pitchFamily="49" charset="0"/>
                        </a:rPr>
                        <a:t>b = ^a ; </a:t>
                      </a:r>
                    </a:p>
                  </a:txBody>
                  <a:tcPr marL="8164" marR="8164" marT="8164" marB="0" anchor="ctr">
                    <a:lnL>
                      <a:noFill/>
                    </a:lnL>
                    <a:lnR>
                      <a:noFill/>
                    </a:lnR>
                    <a:lnT>
                      <a:noFill/>
                    </a:lnT>
                    <a:lnB>
                      <a:noFill/>
                    </a:lnB>
                  </a:tcPr>
                </a:tc>
                <a:tc>
                  <a:txBody>
                    <a:bodyPr/>
                    <a:lstStyle/>
                    <a:p>
                      <a:pPr algn="l" fontAlgn="t"/>
                      <a:r>
                        <a:rPr lang="en-US" sz="2000" b="0" i="0" u="none" strike="noStrike" dirty="0">
                          <a:solidFill>
                            <a:srgbClr val="00B050"/>
                          </a:solidFill>
                          <a:latin typeface="Consolas" pitchFamily="49" charset="0"/>
                        </a:rPr>
                        <a:t>/*Exclusive or all bits of a (reduction)*/</a:t>
                      </a:r>
                    </a:p>
                  </a:txBody>
                  <a:tcPr marL="8164" marR="8164" marT="8164"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2"/>
                  </a:ext>
                </a:extLst>
              </a:tr>
              <a:tr h="679986">
                <a:tc>
                  <a:txBody>
                    <a:bodyPr/>
                    <a:lstStyle/>
                    <a:p>
                      <a:pPr algn="ctr" fontAlgn="t"/>
                      <a:r>
                        <a:rPr lang="es-CL" sz="2000" b="0" i="0" u="none" strike="noStrike" dirty="0">
                          <a:solidFill>
                            <a:schemeClr val="bg1">
                              <a:lumMod val="65000"/>
                            </a:schemeClr>
                          </a:solidFill>
                          <a:latin typeface="Consolas" pitchFamily="49" charset="0"/>
                        </a:rPr>
                        <a:t>~&amp;,~|,~^</a:t>
                      </a:r>
                    </a:p>
                  </a:txBody>
                  <a:tcPr marL="8164" marR="8164" marT="8164"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t"/>
                      <a:r>
                        <a:rPr lang="es-CL" sz="2000" b="0" i="0" u="none" strike="noStrike" dirty="0">
                          <a:solidFill>
                            <a:srgbClr val="000000"/>
                          </a:solidFill>
                          <a:latin typeface="Consolas" pitchFamily="49" charset="0"/>
                        </a:rPr>
                        <a:t>c = ~&amp; b ; </a:t>
                      </a:r>
                    </a:p>
                  </a:txBody>
                  <a:tcPr marL="8164" marR="8164" marT="8164" marB="0" anchor="ctr">
                    <a:lnL>
                      <a:noFill/>
                    </a:lnL>
                    <a:lnR>
                      <a:noFill/>
                    </a:lnR>
                    <a:lnT>
                      <a:noFill/>
                    </a:lnT>
                    <a:lnB>
                      <a:noFill/>
                    </a:lnB>
                  </a:tcPr>
                </a:tc>
                <a:tc>
                  <a:txBody>
                    <a:bodyPr/>
                    <a:lstStyle/>
                    <a:p>
                      <a:pPr algn="l" fontAlgn="t"/>
                      <a:r>
                        <a:rPr lang="en-US" sz="2000" b="0" i="0" u="none" strike="noStrike" dirty="0">
                          <a:solidFill>
                            <a:srgbClr val="00B050"/>
                          </a:solidFill>
                          <a:latin typeface="Consolas" pitchFamily="49" charset="0"/>
                        </a:rPr>
                        <a:t>/*</a:t>
                      </a:r>
                      <a:r>
                        <a:rPr lang="en-US" sz="2000" b="0" i="0" u="none" strike="noStrike" baseline="0" dirty="0">
                          <a:solidFill>
                            <a:srgbClr val="00B050"/>
                          </a:solidFill>
                          <a:latin typeface="Consolas" pitchFamily="49" charset="0"/>
                        </a:rPr>
                        <a:t> </a:t>
                      </a:r>
                      <a:r>
                        <a:rPr lang="en-US" sz="2000" b="0" i="0" u="none" strike="noStrike" dirty="0">
                          <a:solidFill>
                            <a:srgbClr val="00B050"/>
                          </a:solidFill>
                          <a:latin typeface="Consolas" pitchFamily="49" charset="0"/>
                        </a:rPr>
                        <a:t>NAND, NOR, EX-NOR all bits together */</a:t>
                      </a:r>
                    </a:p>
                  </a:txBody>
                  <a:tcPr marL="8164" marR="8164" marT="8164"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3"/>
                  </a:ext>
                </a:extLst>
              </a:tr>
              <a:tr h="679986">
                <a:tc>
                  <a:txBody>
                    <a:bodyPr/>
                    <a:lstStyle/>
                    <a:p>
                      <a:pPr algn="ctr" fontAlgn="t"/>
                      <a:r>
                        <a:rPr lang="es-CL" sz="2000" b="0" i="0" u="none" strike="noStrike" dirty="0">
                          <a:solidFill>
                            <a:schemeClr val="bg1">
                              <a:lumMod val="65000"/>
                            </a:schemeClr>
                          </a:solidFill>
                          <a:latin typeface="Consolas" pitchFamily="49" charset="0"/>
                        </a:rPr>
                        <a:t>~,&amp;,|,^ </a:t>
                      </a:r>
                    </a:p>
                  </a:txBody>
                  <a:tcPr marL="8164" marR="8164" marT="8164"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t"/>
                      <a:r>
                        <a:rPr lang="pt-BR" sz="2000" b="0" i="0" u="none" strike="noStrike" dirty="0">
                          <a:solidFill>
                            <a:srgbClr val="000000"/>
                          </a:solidFill>
                          <a:latin typeface="Consolas" pitchFamily="49" charset="0"/>
                        </a:rPr>
                        <a:t>b = ~a ; e = b | a</a:t>
                      </a:r>
                    </a:p>
                  </a:txBody>
                  <a:tcPr marL="8164" marR="8164" marT="8164" marB="0" anchor="ctr">
                    <a:lnL>
                      <a:noFill/>
                    </a:lnL>
                    <a:lnR>
                      <a:noFill/>
                    </a:lnR>
                    <a:lnT>
                      <a:noFill/>
                    </a:lnT>
                    <a:lnB>
                      <a:noFill/>
                    </a:lnB>
                  </a:tcPr>
                </a:tc>
                <a:tc>
                  <a:txBody>
                    <a:bodyPr/>
                    <a:lstStyle/>
                    <a:p>
                      <a:pPr algn="l" fontAlgn="t"/>
                      <a:r>
                        <a:rPr lang="en-US" sz="2000" b="0" i="0" u="none" strike="noStrike" dirty="0">
                          <a:solidFill>
                            <a:srgbClr val="00B050"/>
                          </a:solidFill>
                          <a:latin typeface="Consolas" pitchFamily="49" charset="0"/>
                        </a:rPr>
                        <a:t>/*bit-wise NOT, AND, OR, EX-OR*/</a:t>
                      </a:r>
                    </a:p>
                  </a:txBody>
                  <a:tcPr marL="8164" marR="8164" marT="8164"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4"/>
                  </a:ext>
                </a:extLst>
              </a:tr>
              <a:tr h="679986">
                <a:tc>
                  <a:txBody>
                    <a:bodyPr/>
                    <a:lstStyle/>
                    <a:p>
                      <a:pPr algn="ctr" fontAlgn="t"/>
                      <a:r>
                        <a:rPr lang="es-CL" sz="2000" b="0" i="0" u="none" strike="noStrike" dirty="0">
                          <a:solidFill>
                            <a:schemeClr val="bg1">
                              <a:lumMod val="65000"/>
                            </a:schemeClr>
                          </a:solidFill>
                          <a:latin typeface="Consolas" pitchFamily="49" charset="0"/>
                        </a:rPr>
                        <a:t>~&amp;,~|,~^</a:t>
                      </a:r>
                    </a:p>
                  </a:txBody>
                  <a:tcPr marL="8164" marR="8164" marT="8164" marB="0"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pt-BR" sz="2000" b="0" i="0" u="none" strike="noStrike" dirty="0">
                          <a:solidFill>
                            <a:srgbClr val="000000"/>
                          </a:solidFill>
                          <a:latin typeface="Consolas" pitchFamily="49" charset="0"/>
                        </a:rPr>
                        <a:t>e = a ~^ b ;</a:t>
                      </a:r>
                    </a:p>
                  </a:txBody>
                  <a:tcPr marL="8164" marR="8164" marT="8164"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t"/>
                      <a:r>
                        <a:rPr lang="es-CL" sz="2000" b="0" i="0" u="none" strike="noStrike" dirty="0">
                          <a:solidFill>
                            <a:srgbClr val="00B050"/>
                          </a:solidFill>
                          <a:latin typeface="Consolas" pitchFamily="49" charset="0"/>
                        </a:rPr>
                        <a:t>/*bit-</a:t>
                      </a:r>
                      <a:r>
                        <a:rPr lang="es-CL" sz="2000" b="0" i="0" u="none" strike="noStrike" dirty="0" err="1">
                          <a:solidFill>
                            <a:srgbClr val="00B050"/>
                          </a:solidFill>
                          <a:latin typeface="Consolas" pitchFamily="49" charset="0"/>
                        </a:rPr>
                        <a:t>wise</a:t>
                      </a:r>
                      <a:r>
                        <a:rPr lang="es-CL" sz="2000" b="0" i="0" u="none" strike="noStrike" dirty="0">
                          <a:solidFill>
                            <a:srgbClr val="00B050"/>
                          </a:solidFill>
                          <a:latin typeface="Consolas" pitchFamily="49" charset="0"/>
                        </a:rPr>
                        <a:t> NAND, NOR, EX-NOR*/</a:t>
                      </a:r>
                    </a:p>
                  </a:txBody>
                  <a:tcPr marL="8164" marR="8164" marT="8164" marB="0"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8611172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Shift and other operator</a:t>
            </a:r>
            <a:endParaRPr lang="es-CL" dirty="0"/>
          </a:p>
        </p:txBody>
      </p:sp>
      <p:graphicFrame>
        <p:nvGraphicFramePr>
          <p:cNvPr id="6" name="Table 5"/>
          <p:cNvGraphicFramePr>
            <a:graphicFrameLocks noGrp="1"/>
          </p:cNvGraphicFramePr>
          <p:nvPr>
            <p:extLst>
              <p:ext uri="{D42A27DB-BD31-4B8C-83A1-F6EECF244321}">
                <p14:modId xmlns:p14="http://schemas.microsoft.com/office/powerpoint/2010/main" val="2505500917"/>
              </p:ext>
            </p:extLst>
          </p:nvPr>
        </p:nvGraphicFramePr>
        <p:xfrm>
          <a:off x="1284619" y="1388996"/>
          <a:ext cx="8064896" cy="4248473"/>
        </p:xfrm>
        <a:graphic>
          <a:graphicData uri="http://schemas.openxmlformats.org/drawingml/2006/table">
            <a:tbl>
              <a:tblPr/>
              <a:tblGrid>
                <a:gridCol w="799224">
                  <a:extLst>
                    <a:ext uri="{9D8B030D-6E8A-4147-A177-3AD203B41FA5}">
                      <a16:colId xmlns:a16="http://schemas.microsoft.com/office/drawing/2014/main" val="20000"/>
                    </a:ext>
                  </a:extLst>
                </a:gridCol>
                <a:gridCol w="3233224">
                  <a:extLst>
                    <a:ext uri="{9D8B030D-6E8A-4147-A177-3AD203B41FA5}">
                      <a16:colId xmlns:a16="http://schemas.microsoft.com/office/drawing/2014/main" val="20001"/>
                    </a:ext>
                  </a:extLst>
                </a:gridCol>
                <a:gridCol w="4032448">
                  <a:extLst>
                    <a:ext uri="{9D8B030D-6E8A-4147-A177-3AD203B41FA5}">
                      <a16:colId xmlns:a16="http://schemas.microsoft.com/office/drawing/2014/main" val="20002"/>
                    </a:ext>
                  </a:extLst>
                </a:gridCol>
              </a:tblGrid>
              <a:tr h="349162">
                <a:tc>
                  <a:txBody>
                    <a:bodyPr/>
                    <a:lstStyle/>
                    <a:p>
                      <a:pPr algn="ctr" fontAlgn="t"/>
                      <a:r>
                        <a:rPr lang="es-CL" sz="1800" b="0" i="0" u="none" strike="noStrike" dirty="0">
                          <a:solidFill>
                            <a:schemeClr val="bg1">
                              <a:lumMod val="65000"/>
                            </a:schemeClr>
                          </a:solidFill>
                          <a:latin typeface="Consolas" pitchFamily="49" charset="0"/>
                        </a:rPr>
                        <a:t>&lt;&lt; </a:t>
                      </a:r>
                    </a:p>
                  </a:txBody>
                  <a:tcPr marL="8164" marR="8164" marT="8164"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tcPr>
                </a:tc>
                <a:tc>
                  <a:txBody>
                    <a:bodyPr/>
                    <a:lstStyle/>
                    <a:p>
                      <a:pPr algn="ctr" fontAlgn="t"/>
                      <a:r>
                        <a:rPr lang="es-CL" sz="1800" b="0" i="0" u="none" strike="noStrike" dirty="0">
                          <a:solidFill>
                            <a:srgbClr val="000000"/>
                          </a:solidFill>
                          <a:latin typeface="Consolas" pitchFamily="49" charset="0"/>
                        </a:rPr>
                        <a:t>a &lt;&lt; 1 ; </a:t>
                      </a:r>
                    </a:p>
                  </a:txBody>
                  <a:tcPr marL="8164" marR="8164" marT="8164"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t"/>
                      <a:r>
                        <a:rPr lang="en-US" sz="1800" b="0" i="0" u="none" strike="noStrike" dirty="0">
                          <a:solidFill>
                            <a:srgbClr val="00B050"/>
                          </a:solidFill>
                          <a:latin typeface="Consolas" pitchFamily="49" charset="0"/>
                        </a:rPr>
                        <a:t>// shift left a by 1-bit</a:t>
                      </a:r>
                    </a:p>
                  </a:txBody>
                  <a:tcPr marL="8164" marR="8164" marT="8164"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10000"/>
                  </a:ext>
                </a:extLst>
              </a:tr>
              <a:tr h="349162">
                <a:tc>
                  <a:txBody>
                    <a:bodyPr/>
                    <a:lstStyle/>
                    <a:p>
                      <a:pPr algn="ctr" fontAlgn="t"/>
                      <a:r>
                        <a:rPr lang="es-CL" sz="1800" b="0" i="0" u="none" strike="noStrike" dirty="0">
                          <a:solidFill>
                            <a:schemeClr val="bg1">
                              <a:lumMod val="65000"/>
                            </a:schemeClr>
                          </a:solidFill>
                          <a:latin typeface="Consolas" pitchFamily="49" charset="0"/>
                        </a:rPr>
                        <a:t>&gt;&gt; </a:t>
                      </a:r>
                    </a:p>
                  </a:txBody>
                  <a:tcPr marL="8164" marR="8164" marT="8164"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t"/>
                      <a:r>
                        <a:rPr lang="es-CL" sz="1800" b="0" i="0" u="none" strike="noStrike" dirty="0">
                          <a:solidFill>
                            <a:srgbClr val="000000"/>
                          </a:solidFill>
                          <a:latin typeface="Consolas" pitchFamily="49" charset="0"/>
                        </a:rPr>
                        <a:t>a &gt;&gt; 1 ; </a:t>
                      </a:r>
                    </a:p>
                  </a:txBody>
                  <a:tcPr marL="8164" marR="8164" marT="8164" marB="0" anchor="ctr">
                    <a:lnL>
                      <a:noFill/>
                    </a:lnL>
                    <a:lnR>
                      <a:noFill/>
                    </a:lnR>
                    <a:lnT>
                      <a:noFill/>
                    </a:lnT>
                    <a:lnB>
                      <a:noFill/>
                    </a:lnB>
                  </a:tcPr>
                </a:tc>
                <a:tc>
                  <a:txBody>
                    <a:bodyPr/>
                    <a:lstStyle/>
                    <a:p>
                      <a:pPr algn="l" fontAlgn="t"/>
                      <a:r>
                        <a:rPr lang="en-US" sz="1800" b="0" i="0" u="none" strike="noStrike" dirty="0">
                          <a:solidFill>
                            <a:srgbClr val="00B050"/>
                          </a:solidFill>
                          <a:latin typeface="Consolas" pitchFamily="49" charset="0"/>
                        </a:rPr>
                        <a:t>// shift right a by 1</a:t>
                      </a:r>
                    </a:p>
                  </a:txBody>
                  <a:tcPr marL="8164" marR="8164" marT="8164"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1"/>
                  </a:ext>
                </a:extLst>
              </a:tr>
              <a:tr h="403655">
                <a:tc>
                  <a:txBody>
                    <a:bodyPr/>
                    <a:lstStyle/>
                    <a:p>
                      <a:pPr algn="ctr" fontAlgn="t"/>
                      <a:r>
                        <a:rPr lang="es-CL" sz="1800" b="0" i="0" u="none" strike="noStrike" dirty="0">
                          <a:solidFill>
                            <a:schemeClr val="bg1">
                              <a:lumMod val="65000"/>
                            </a:schemeClr>
                          </a:solidFill>
                          <a:latin typeface="Consolas" pitchFamily="49" charset="0"/>
                        </a:rPr>
                        <a:t>&lt;&lt;&lt;</a:t>
                      </a:r>
                    </a:p>
                  </a:txBody>
                  <a:tcPr marL="8164" marR="8164" marT="8164"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s-CL" sz="1800" b="0" i="0" u="none" strike="noStrike" dirty="0">
                          <a:solidFill>
                            <a:srgbClr val="000000"/>
                          </a:solidFill>
                          <a:latin typeface="Consolas" pitchFamily="49" charset="0"/>
                        </a:rPr>
                        <a:t>b &lt;&lt;&lt; 1 ; </a:t>
                      </a:r>
                    </a:p>
                  </a:txBody>
                  <a:tcPr marL="8164" marR="8164" marT="8164" marB="0" anchor="ctr">
                    <a:lnL>
                      <a:noFill/>
                    </a:lnL>
                    <a:lnR>
                      <a:noFill/>
                    </a:lnR>
                    <a:lnT>
                      <a:noFill/>
                    </a:lnT>
                    <a:lnB>
                      <a:noFill/>
                    </a:lnB>
                  </a:tcPr>
                </a:tc>
                <a:tc>
                  <a:txBody>
                    <a:bodyPr/>
                    <a:lstStyle/>
                    <a:p>
                      <a:pPr algn="l" fontAlgn="t"/>
                      <a:r>
                        <a:rPr lang="en-US" sz="1800" b="0" i="0" u="none" strike="noStrike" dirty="0">
                          <a:solidFill>
                            <a:srgbClr val="00B050"/>
                          </a:solidFill>
                          <a:latin typeface="Consolas" pitchFamily="49" charset="0"/>
                        </a:rPr>
                        <a:t>// arithmetic shift by 1</a:t>
                      </a:r>
                    </a:p>
                  </a:txBody>
                  <a:tcPr marL="8164" marR="8164" marT="8164"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2"/>
                  </a:ext>
                </a:extLst>
              </a:tr>
              <a:tr h="403655">
                <a:tc>
                  <a:txBody>
                    <a:bodyPr/>
                    <a:lstStyle/>
                    <a:p>
                      <a:pPr algn="ctr" fontAlgn="t"/>
                      <a:r>
                        <a:rPr lang="es-CL" sz="1800" b="0" i="0" u="none" strike="noStrike" dirty="0">
                          <a:solidFill>
                            <a:schemeClr val="bg1">
                              <a:lumMod val="65000"/>
                            </a:schemeClr>
                          </a:solidFill>
                          <a:latin typeface="Consolas" pitchFamily="49" charset="0"/>
                        </a:rPr>
                        <a:t>&gt;&gt;&gt;</a:t>
                      </a:r>
                    </a:p>
                  </a:txBody>
                  <a:tcPr marL="8164" marR="8164" marT="8164"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s-CL" sz="1800" b="0" i="0" u="none" strike="noStrike" dirty="0">
                          <a:solidFill>
                            <a:srgbClr val="000000"/>
                          </a:solidFill>
                          <a:latin typeface="Consolas" pitchFamily="49" charset="0"/>
                        </a:rPr>
                        <a:t>b &gt;&gt;&gt; 1 ; </a:t>
                      </a:r>
                    </a:p>
                  </a:txBody>
                  <a:tcPr marL="8164" marR="8164" marT="8164" marB="0" anchor="ctr">
                    <a:lnL>
                      <a:noFill/>
                    </a:lnL>
                    <a:lnR>
                      <a:noFill/>
                    </a:lnR>
                    <a:lnT>
                      <a:noFill/>
                    </a:lnT>
                    <a:lnB>
                      <a:noFill/>
                    </a:lnB>
                  </a:tcPr>
                </a:tc>
                <a:tc>
                  <a:txBody>
                    <a:bodyPr/>
                    <a:lstStyle/>
                    <a:p>
                      <a:pPr algn="l" fontAlgn="t"/>
                      <a:r>
                        <a:rPr lang="en-US" sz="1800" b="0" i="0" u="none" strike="noStrike" dirty="0">
                          <a:solidFill>
                            <a:srgbClr val="00B050"/>
                          </a:solidFill>
                          <a:latin typeface="Consolas" pitchFamily="49" charset="0"/>
                        </a:rPr>
                        <a:t>// arithmetic shift by 1</a:t>
                      </a:r>
                    </a:p>
                  </a:txBody>
                  <a:tcPr marL="8164" marR="8164" marT="8164"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3"/>
                  </a:ext>
                </a:extLst>
              </a:tr>
              <a:tr h="688233">
                <a:tc>
                  <a:txBody>
                    <a:bodyPr/>
                    <a:lstStyle/>
                    <a:p>
                      <a:pPr algn="ctr" fontAlgn="t"/>
                      <a:r>
                        <a:rPr lang="es-CL" sz="1800" b="0" i="0" u="none" strike="noStrike" dirty="0">
                          <a:solidFill>
                            <a:schemeClr val="bg1">
                              <a:lumMod val="65000"/>
                            </a:schemeClr>
                          </a:solidFill>
                          <a:latin typeface="Consolas" pitchFamily="49" charset="0"/>
                        </a:rPr>
                        <a:t>?: </a:t>
                      </a:r>
                    </a:p>
                  </a:txBody>
                  <a:tcPr marL="8164" marR="8164" marT="8164"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t"/>
                      <a:r>
                        <a:rPr lang="es-CL" sz="1800" b="0" i="0" u="none" strike="noStrike" dirty="0">
                          <a:solidFill>
                            <a:srgbClr val="000000"/>
                          </a:solidFill>
                          <a:latin typeface="Consolas" pitchFamily="49" charset="0"/>
                        </a:rPr>
                        <a:t>c = </a:t>
                      </a:r>
                      <a:r>
                        <a:rPr lang="es-CL" sz="1800" b="0" i="0" u="none" strike="noStrike" dirty="0" err="1">
                          <a:solidFill>
                            <a:srgbClr val="000000"/>
                          </a:solidFill>
                          <a:latin typeface="Consolas" pitchFamily="49" charset="0"/>
                        </a:rPr>
                        <a:t>sel</a:t>
                      </a:r>
                      <a:r>
                        <a:rPr lang="es-CL" sz="1800" b="0" i="0" u="none" strike="noStrike" dirty="0">
                          <a:solidFill>
                            <a:srgbClr val="000000"/>
                          </a:solidFill>
                          <a:latin typeface="Consolas" pitchFamily="49" charset="0"/>
                        </a:rPr>
                        <a:t> ? a : b ; </a:t>
                      </a:r>
                    </a:p>
                  </a:txBody>
                  <a:tcPr marL="8164" marR="8164" marT="8164" marB="0" anchor="ctr">
                    <a:lnL>
                      <a:noFill/>
                    </a:lnL>
                    <a:lnR>
                      <a:noFill/>
                    </a:lnR>
                    <a:lnT>
                      <a:noFill/>
                    </a:lnT>
                    <a:lnB>
                      <a:noFill/>
                    </a:lnB>
                  </a:tcPr>
                </a:tc>
                <a:tc>
                  <a:txBody>
                    <a:bodyPr/>
                    <a:lstStyle/>
                    <a:p>
                      <a:pPr algn="l" fontAlgn="t"/>
                      <a:r>
                        <a:rPr lang="en-US" sz="1800" b="0" i="0" u="none" strike="noStrike" dirty="0">
                          <a:solidFill>
                            <a:srgbClr val="00B050"/>
                          </a:solidFill>
                          <a:latin typeface="Consolas" pitchFamily="49" charset="0"/>
                        </a:rPr>
                        <a:t>/* if </a:t>
                      </a:r>
                      <a:r>
                        <a:rPr lang="en-US" sz="1800" b="0" i="0" u="none" strike="noStrike" dirty="0" err="1">
                          <a:solidFill>
                            <a:srgbClr val="00B050"/>
                          </a:solidFill>
                          <a:latin typeface="Consolas" pitchFamily="49" charset="0"/>
                        </a:rPr>
                        <a:t>sel</a:t>
                      </a:r>
                      <a:r>
                        <a:rPr lang="en-US" sz="1800" b="0" i="0" u="none" strike="noStrike" dirty="0">
                          <a:solidFill>
                            <a:srgbClr val="00B050"/>
                          </a:solidFill>
                          <a:latin typeface="Consolas" pitchFamily="49" charset="0"/>
                        </a:rPr>
                        <a:t> is true c = a, else c = b , ?: ternary operator */</a:t>
                      </a:r>
                    </a:p>
                  </a:txBody>
                  <a:tcPr marL="8164" marR="8164" marT="8164"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4"/>
                  </a:ext>
                </a:extLst>
              </a:tr>
              <a:tr h="1366373">
                <a:tc>
                  <a:txBody>
                    <a:bodyPr/>
                    <a:lstStyle/>
                    <a:p>
                      <a:pPr algn="ctr" fontAlgn="t"/>
                      <a:r>
                        <a:rPr lang="es-CL" sz="1800" b="0" i="0" u="none" strike="noStrike" dirty="0">
                          <a:solidFill>
                            <a:schemeClr val="bg1">
                              <a:lumMod val="65000"/>
                            </a:schemeClr>
                          </a:solidFill>
                          <a:latin typeface="Consolas" pitchFamily="49" charset="0"/>
                        </a:rPr>
                        <a:t>{} </a:t>
                      </a:r>
                    </a:p>
                  </a:txBody>
                  <a:tcPr marL="8164" marR="8164" marT="8164"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t"/>
                      <a:r>
                        <a:rPr lang="it-IT" sz="1800" b="0" i="0" u="none" strike="noStrike" dirty="0">
                          <a:solidFill>
                            <a:srgbClr val="000000"/>
                          </a:solidFill>
                          <a:latin typeface="Consolas" pitchFamily="49" charset="0"/>
                        </a:rPr>
                        <a:t>{co, sum} = a + b + ci;</a:t>
                      </a:r>
                    </a:p>
                  </a:txBody>
                  <a:tcPr marL="8164" marR="8164" marT="8164" marB="0" anchor="ctr">
                    <a:lnL>
                      <a:noFill/>
                    </a:lnL>
                    <a:lnR>
                      <a:noFill/>
                    </a:lnR>
                    <a:lnT>
                      <a:noFill/>
                    </a:lnT>
                    <a:lnB>
                      <a:noFill/>
                    </a:lnB>
                  </a:tcPr>
                </a:tc>
                <a:tc>
                  <a:txBody>
                    <a:bodyPr/>
                    <a:lstStyle/>
                    <a:p>
                      <a:pPr algn="l" fontAlgn="t"/>
                      <a:r>
                        <a:rPr lang="en-US" sz="1800" b="0" i="0" u="none" strike="noStrike" dirty="0">
                          <a:solidFill>
                            <a:srgbClr val="00B050"/>
                          </a:solidFill>
                          <a:latin typeface="Consolas" pitchFamily="49" charset="0"/>
                        </a:rPr>
                        <a:t>/* add a, b, </a:t>
                      </a:r>
                      <a:r>
                        <a:rPr lang="en-US" sz="1800" b="0" i="0" u="none" strike="noStrike" dirty="0" err="1">
                          <a:solidFill>
                            <a:srgbClr val="00B050"/>
                          </a:solidFill>
                          <a:latin typeface="Consolas" pitchFamily="49" charset="0"/>
                        </a:rPr>
                        <a:t>ci</a:t>
                      </a:r>
                      <a:r>
                        <a:rPr lang="en-US" sz="1800" b="0" i="0" u="none" strike="noStrike" dirty="0">
                          <a:solidFill>
                            <a:srgbClr val="00B050"/>
                          </a:solidFill>
                          <a:latin typeface="Consolas" pitchFamily="49" charset="0"/>
                        </a:rPr>
                        <a:t> assign the overflow to co and the result to sum: operator is called concatenation */</a:t>
                      </a:r>
                    </a:p>
                  </a:txBody>
                  <a:tcPr marL="8164" marR="8164" marT="8164"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5"/>
                  </a:ext>
                </a:extLst>
              </a:tr>
              <a:tr h="688233">
                <a:tc>
                  <a:txBody>
                    <a:bodyPr/>
                    <a:lstStyle/>
                    <a:p>
                      <a:pPr algn="ctr" fontAlgn="t"/>
                      <a:r>
                        <a:rPr lang="es-CL" sz="1800" b="0" i="0" u="none" strike="noStrike" dirty="0">
                          <a:solidFill>
                            <a:schemeClr val="bg1">
                              <a:lumMod val="65000"/>
                            </a:schemeClr>
                          </a:solidFill>
                          <a:latin typeface="Consolas" pitchFamily="49" charset="0"/>
                        </a:rPr>
                        <a:t>{{}} </a:t>
                      </a:r>
                    </a:p>
                  </a:txBody>
                  <a:tcPr marL="8164" marR="8164" marT="8164" marB="0"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tcPr>
                </a:tc>
                <a:tc>
                  <a:txBody>
                    <a:bodyPr/>
                    <a:lstStyle/>
                    <a:p>
                      <a:pPr algn="ctr" fontAlgn="t"/>
                      <a:r>
                        <a:rPr lang="es-CL" sz="1800" b="0" i="0" u="none" strike="noStrike" dirty="0">
                          <a:solidFill>
                            <a:srgbClr val="000000"/>
                          </a:solidFill>
                          <a:latin typeface="Consolas" pitchFamily="49" charset="0"/>
                        </a:rPr>
                        <a:t>b = {3{a}} </a:t>
                      </a:r>
                    </a:p>
                  </a:txBody>
                  <a:tcPr marL="8164" marR="8164" marT="8164"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t"/>
                      <a:r>
                        <a:rPr lang="en-US" sz="1800" b="0" i="0" u="none" strike="noStrike" dirty="0">
                          <a:solidFill>
                            <a:srgbClr val="00B050"/>
                          </a:solidFill>
                          <a:latin typeface="Consolas" pitchFamily="49" charset="0"/>
                        </a:rPr>
                        <a:t>/* replicate a 3 times, equivalent to {a,a,a} */</a:t>
                      </a:r>
                    </a:p>
                  </a:txBody>
                  <a:tcPr marL="8164" marR="8164" marT="8164" marB="0"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24891520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Operators precedence</a:t>
            </a:r>
          </a:p>
        </p:txBody>
      </p:sp>
      <p:graphicFrame>
        <p:nvGraphicFramePr>
          <p:cNvPr id="9" name="Table 8"/>
          <p:cNvGraphicFramePr>
            <a:graphicFrameLocks noGrp="1"/>
          </p:cNvGraphicFramePr>
          <p:nvPr>
            <p:extLst>
              <p:ext uri="{D42A27DB-BD31-4B8C-83A1-F6EECF244321}">
                <p14:modId xmlns:p14="http://schemas.microsoft.com/office/powerpoint/2010/main" val="1501188322"/>
              </p:ext>
            </p:extLst>
          </p:nvPr>
        </p:nvGraphicFramePr>
        <p:xfrm>
          <a:off x="2063552" y="1868388"/>
          <a:ext cx="7920881" cy="4152900"/>
        </p:xfrm>
        <a:graphic>
          <a:graphicData uri="http://schemas.openxmlformats.org/drawingml/2006/table">
            <a:tbl>
              <a:tblPr/>
              <a:tblGrid>
                <a:gridCol w="3096345">
                  <a:extLst>
                    <a:ext uri="{9D8B030D-6E8A-4147-A177-3AD203B41FA5}">
                      <a16:colId xmlns:a16="http://schemas.microsoft.com/office/drawing/2014/main" val="20000"/>
                    </a:ext>
                  </a:extLst>
                </a:gridCol>
                <a:gridCol w="2828723">
                  <a:extLst>
                    <a:ext uri="{9D8B030D-6E8A-4147-A177-3AD203B41FA5}">
                      <a16:colId xmlns:a16="http://schemas.microsoft.com/office/drawing/2014/main" val="20001"/>
                    </a:ext>
                  </a:extLst>
                </a:gridCol>
                <a:gridCol w="1995813">
                  <a:extLst>
                    <a:ext uri="{9D8B030D-6E8A-4147-A177-3AD203B41FA5}">
                      <a16:colId xmlns:a16="http://schemas.microsoft.com/office/drawing/2014/main" val="20002"/>
                    </a:ext>
                  </a:extLst>
                </a:gridCol>
              </a:tblGrid>
              <a:tr h="190500">
                <a:tc rowSpan="2">
                  <a:txBody>
                    <a:bodyPr/>
                    <a:lstStyle/>
                    <a:p>
                      <a:pPr algn="ctr" fontAlgn="b"/>
                      <a:r>
                        <a:rPr lang="en-US" sz="1800" b="0" i="0" u="none" strike="noStrike" noProof="0" dirty="0">
                          <a:solidFill>
                            <a:srgbClr val="000000"/>
                          </a:solidFill>
                          <a:latin typeface="+mn-lt"/>
                        </a:rPr>
                        <a:t>Unary, Multiply,</a:t>
                      </a:r>
                      <a:r>
                        <a:rPr lang="en-US" sz="1800" b="0" i="0" u="none" strike="noStrike" baseline="0" noProof="0" dirty="0">
                          <a:solidFill>
                            <a:srgbClr val="000000"/>
                          </a:solidFill>
                          <a:latin typeface="+mn-lt"/>
                        </a:rPr>
                        <a:t> Divide, Modulus</a:t>
                      </a:r>
                      <a:endParaRPr lang="en-US" sz="1800" b="0" i="0" u="none" strike="noStrike" noProof="0" dirty="0">
                        <a:solidFill>
                          <a:srgbClr val="000000"/>
                        </a:solidFill>
                        <a:latin typeface="+mn-lt"/>
                      </a:endParaRP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noProof="0" dirty="0">
                          <a:solidFill>
                            <a:srgbClr val="000000"/>
                          </a:solidFill>
                          <a:latin typeface="Consolas" pitchFamily="49" charset="0"/>
                        </a:rPr>
                        <a:t>+,-,!,~</a:t>
                      </a:r>
                    </a:p>
                  </a:txBody>
                  <a:tcPr marL="9525" marR="9525" marT="9525" marB="0" anchor="b">
                    <a:lnL>
                      <a:noFill/>
                    </a:lnL>
                    <a:lnR>
                      <a:noFill/>
                    </a:lnR>
                    <a:lnT>
                      <a:noFill/>
                    </a:lnT>
                    <a:lnB>
                      <a:noFill/>
                    </a:lnB>
                  </a:tcPr>
                </a:tc>
                <a:tc>
                  <a:txBody>
                    <a:bodyPr/>
                    <a:lstStyle/>
                    <a:p>
                      <a:pPr algn="ctr" fontAlgn="b"/>
                      <a:r>
                        <a:rPr lang="en-US" sz="2000" b="0" i="0" u="none" strike="noStrike" noProof="0">
                          <a:solidFill>
                            <a:srgbClr val="000000"/>
                          </a:solidFill>
                          <a:latin typeface="Calibri"/>
                        </a:rPr>
                        <a:t>Highest</a:t>
                      </a:r>
                    </a:p>
                  </a:txBody>
                  <a:tcPr marL="9525" marR="9525" marT="9525" marB="0" anchor="b">
                    <a:lnL>
                      <a:noFill/>
                    </a:lnL>
                    <a:lnR>
                      <a:noFill/>
                    </a:lnR>
                    <a:lnT>
                      <a:noFill/>
                    </a:lnT>
                    <a:lnB>
                      <a:noFill/>
                    </a:lnB>
                  </a:tcPr>
                </a:tc>
                <a:extLst>
                  <a:ext uri="{0D108BD9-81ED-4DB2-BD59-A6C34878D82A}">
                    <a16:rowId xmlns:a16="http://schemas.microsoft.com/office/drawing/2014/main" val="10000"/>
                  </a:ext>
                </a:extLst>
              </a:tr>
              <a:tr h="190500">
                <a:tc vMerge="1">
                  <a:txBody>
                    <a:bodyPr/>
                    <a:lstStyle/>
                    <a:p>
                      <a:pPr algn="l" fontAlgn="b"/>
                      <a:endParaRPr lang="es-CL" sz="1800" b="0" i="0" u="none" strike="noStrike" dirty="0">
                        <a:solidFill>
                          <a:srgbClr val="000000"/>
                        </a:solidFill>
                        <a:latin typeface="Consolas" pitchFamily="49" charset="0"/>
                      </a:endParaRPr>
                    </a:p>
                  </a:txBody>
                  <a:tcPr marL="9525" marR="9525" marT="9525" marB="0" anchor="b">
                    <a:lnL>
                      <a:noFill/>
                    </a:lnL>
                    <a:lnR>
                      <a:noFill/>
                    </a:lnR>
                    <a:lnT>
                      <a:noFill/>
                    </a:lnT>
                    <a:lnB>
                      <a:noFill/>
                    </a:lnB>
                  </a:tcPr>
                </a:tc>
                <a:tc>
                  <a:txBody>
                    <a:bodyPr/>
                    <a:lstStyle/>
                    <a:p>
                      <a:pPr algn="ctr" fontAlgn="b"/>
                      <a:r>
                        <a:rPr lang="en-US" sz="1800" b="0" i="0" u="none" strike="noStrike" noProof="0" dirty="0">
                          <a:solidFill>
                            <a:srgbClr val="000000"/>
                          </a:solidFill>
                          <a:latin typeface="Consolas" pitchFamily="49" charset="0"/>
                        </a:rPr>
                        <a:t>*, / %</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endParaRPr lang="en-US" sz="2000" b="0" i="0" u="none" strike="noStrike" noProof="0">
                        <a:solidFill>
                          <a:srgbClr val="000000"/>
                        </a:solidFill>
                        <a:latin typeface="Calibri"/>
                      </a:endParaRPr>
                    </a:p>
                  </a:txBody>
                  <a:tcPr marL="9525" marR="9525" marT="9525" marB="0" anchor="b">
                    <a:lnL>
                      <a:noFill/>
                    </a:lnL>
                    <a:lnR>
                      <a:noFill/>
                    </a:lnR>
                    <a:lnT>
                      <a:noFill/>
                    </a:lnT>
                    <a:lnB>
                      <a:noFill/>
                    </a:lnB>
                  </a:tcPr>
                </a:tc>
                <a:extLst>
                  <a:ext uri="{0D108BD9-81ED-4DB2-BD59-A6C34878D82A}">
                    <a16:rowId xmlns:a16="http://schemas.microsoft.com/office/drawing/2014/main" val="10001"/>
                  </a:ext>
                </a:extLst>
              </a:tr>
              <a:tr h="190500">
                <a:tc rowSpan="2">
                  <a:txBody>
                    <a:bodyPr/>
                    <a:lstStyle/>
                    <a:p>
                      <a:pPr algn="ctr" fontAlgn="b"/>
                      <a:r>
                        <a:rPr lang="en-US" sz="1800" b="0" i="0" u="none" strike="noStrike" noProof="0" dirty="0">
                          <a:solidFill>
                            <a:srgbClr val="000000"/>
                          </a:solidFill>
                          <a:latin typeface="+mn-lt"/>
                        </a:rPr>
                        <a:t>Add,</a:t>
                      </a:r>
                      <a:r>
                        <a:rPr lang="en-US" sz="1800" b="0" i="0" u="none" strike="noStrike" baseline="0" noProof="0" dirty="0">
                          <a:solidFill>
                            <a:srgbClr val="000000"/>
                          </a:solidFill>
                          <a:latin typeface="+mn-lt"/>
                        </a:rPr>
                        <a:t> subtract, shift</a:t>
                      </a:r>
                      <a:endParaRPr lang="en-US" sz="1800" b="0" i="0" u="none" strike="noStrike" noProof="0" dirty="0">
                        <a:solidFill>
                          <a:srgbClr val="000000"/>
                        </a:solidFill>
                        <a:latin typeface="+mn-lt"/>
                      </a:endParaRPr>
                    </a:p>
                  </a:txBody>
                  <a:tcPr marL="9525" marR="9525" marT="952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noProof="0" dirty="0">
                          <a:solidFill>
                            <a:srgbClr val="000000"/>
                          </a:solidFill>
                          <a:latin typeface="Consolas" pitchFamily="49" charset="0"/>
                        </a:rPr>
                        <a:t>+, - </a:t>
                      </a:r>
                      <a:endParaRPr lang="en-US" sz="1800" b="0" i="0" u="none" strike="noStrike" noProof="0" dirty="0">
                        <a:solidFill>
                          <a:srgbClr val="000000"/>
                        </a:solidFill>
                        <a:latin typeface="+mn-lt"/>
                      </a:endParaRP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endParaRPr lang="en-US" sz="2000" b="0" i="0" u="none" strike="noStrike" noProof="0">
                        <a:solidFill>
                          <a:srgbClr val="000000"/>
                        </a:solidFill>
                        <a:latin typeface="Calibri"/>
                      </a:endParaRPr>
                    </a:p>
                  </a:txBody>
                  <a:tcPr marL="9525" marR="9525" marT="9525" marB="0" anchor="b">
                    <a:lnL>
                      <a:noFill/>
                    </a:lnL>
                    <a:lnR>
                      <a:noFill/>
                    </a:lnR>
                    <a:lnT>
                      <a:noFill/>
                    </a:lnT>
                    <a:lnB>
                      <a:noFill/>
                    </a:lnB>
                  </a:tcPr>
                </a:tc>
                <a:extLst>
                  <a:ext uri="{0D108BD9-81ED-4DB2-BD59-A6C34878D82A}">
                    <a16:rowId xmlns:a16="http://schemas.microsoft.com/office/drawing/2014/main" val="10002"/>
                  </a:ext>
                </a:extLst>
              </a:tr>
              <a:tr h="190500">
                <a:tc vMerge="1">
                  <a:txBody>
                    <a:bodyPr/>
                    <a:lstStyle/>
                    <a:p>
                      <a:pPr algn="l" fontAlgn="b"/>
                      <a:endParaRPr lang="es-CL" sz="1800" b="0" i="0" u="none" strike="noStrike" dirty="0">
                        <a:solidFill>
                          <a:srgbClr val="000000"/>
                        </a:solidFill>
                        <a:latin typeface="Consolas" pitchFamily="49" charset="0"/>
                      </a:endParaRPr>
                    </a:p>
                  </a:txBody>
                  <a:tcPr marL="9525" marR="9525" marT="9525" marB="0" anchor="b">
                    <a:lnL>
                      <a:noFill/>
                    </a:lnL>
                    <a:lnR>
                      <a:noFill/>
                    </a:lnR>
                    <a:lnT>
                      <a:noFill/>
                    </a:lnT>
                    <a:lnB>
                      <a:noFill/>
                    </a:lnB>
                  </a:tcPr>
                </a:tc>
                <a:tc>
                  <a:txBody>
                    <a:bodyPr/>
                    <a:lstStyle/>
                    <a:p>
                      <a:pPr algn="ctr" fontAlgn="b"/>
                      <a:r>
                        <a:rPr lang="en-US" sz="1800" b="0" i="0" u="none" strike="noStrike" noProof="0" dirty="0">
                          <a:solidFill>
                            <a:srgbClr val="000000"/>
                          </a:solidFill>
                          <a:latin typeface="Consolas" pitchFamily="49" charset="0"/>
                        </a:rPr>
                        <a:t>&lt;&lt;. &gt;&gt;</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endParaRPr lang="en-US" sz="2000" b="0" i="0" u="none" strike="noStrike" noProof="0">
                        <a:solidFill>
                          <a:srgbClr val="000000"/>
                        </a:solidFill>
                        <a:latin typeface="Calibri"/>
                      </a:endParaRPr>
                    </a:p>
                  </a:txBody>
                  <a:tcPr marL="9525" marR="9525" marT="9525" marB="0" anchor="b">
                    <a:lnL>
                      <a:noFill/>
                    </a:lnL>
                    <a:lnR>
                      <a:noFill/>
                    </a:lnR>
                    <a:lnT>
                      <a:noFill/>
                    </a:lnT>
                    <a:lnB>
                      <a:noFill/>
                    </a:lnB>
                  </a:tcPr>
                </a:tc>
                <a:extLst>
                  <a:ext uri="{0D108BD9-81ED-4DB2-BD59-A6C34878D82A}">
                    <a16:rowId xmlns:a16="http://schemas.microsoft.com/office/drawing/2014/main" val="10003"/>
                  </a:ext>
                </a:extLst>
              </a:tr>
              <a:tr h="190500">
                <a:tc rowSpan="3">
                  <a:txBody>
                    <a:bodyPr/>
                    <a:lstStyle/>
                    <a:p>
                      <a:pPr algn="ctr" fontAlgn="b"/>
                      <a:r>
                        <a:rPr lang="en-US" sz="1800" b="0" i="0" u="none" strike="noStrike" noProof="0" dirty="0">
                          <a:solidFill>
                            <a:srgbClr val="000000"/>
                          </a:solidFill>
                          <a:latin typeface="+mn-lt"/>
                        </a:rPr>
                        <a:t>Relational </a:t>
                      </a:r>
                      <a:br>
                        <a:rPr lang="en-US" sz="1800" b="0" i="0" u="none" strike="noStrike" noProof="0" dirty="0">
                          <a:solidFill>
                            <a:srgbClr val="000000"/>
                          </a:solidFill>
                          <a:latin typeface="+mn-lt"/>
                        </a:rPr>
                      </a:br>
                      <a:r>
                        <a:rPr lang="en-US" sz="1800" b="0" i="0" u="none" strike="noStrike" noProof="0" dirty="0">
                          <a:solidFill>
                            <a:srgbClr val="000000"/>
                          </a:solidFill>
                          <a:latin typeface="+mn-lt"/>
                        </a:rPr>
                        <a:t>Equality</a:t>
                      </a:r>
                    </a:p>
                  </a:txBody>
                  <a:tcPr marL="9525" marR="9525" marT="952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noProof="0" dirty="0">
                          <a:solidFill>
                            <a:srgbClr val="000000"/>
                          </a:solidFill>
                          <a:latin typeface="Consolas" pitchFamily="49" charset="0"/>
                        </a:rPr>
                        <a:t>&lt;, &lt; =, &gt;, &gt;=</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endParaRPr lang="en-US" sz="2000" b="0" i="0" u="none" strike="noStrike" noProof="0">
                        <a:solidFill>
                          <a:srgbClr val="000000"/>
                        </a:solidFill>
                        <a:latin typeface="Calibri"/>
                      </a:endParaRPr>
                    </a:p>
                  </a:txBody>
                  <a:tcPr marL="9525" marR="9525" marT="9525" marB="0" anchor="b">
                    <a:lnL>
                      <a:noFill/>
                    </a:lnL>
                    <a:lnR>
                      <a:noFill/>
                    </a:lnR>
                    <a:lnT>
                      <a:noFill/>
                    </a:lnT>
                    <a:lnB>
                      <a:noFill/>
                    </a:lnB>
                  </a:tcPr>
                </a:tc>
                <a:extLst>
                  <a:ext uri="{0D108BD9-81ED-4DB2-BD59-A6C34878D82A}">
                    <a16:rowId xmlns:a16="http://schemas.microsoft.com/office/drawing/2014/main" val="10004"/>
                  </a:ext>
                </a:extLst>
              </a:tr>
              <a:tr h="190500">
                <a:tc vMerge="1">
                  <a:txBody>
                    <a:bodyPr/>
                    <a:lstStyle/>
                    <a:p>
                      <a:pPr algn="l" fontAlgn="b"/>
                      <a:endParaRPr lang="es-CL" sz="1800" b="0" i="0" u="none" strike="noStrike" dirty="0">
                        <a:solidFill>
                          <a:srgbClr val="000000"/>
                        </a:solidFill>
                        <a:latin typeface="Consolas" pitchFamily="49" charset="0"/>
                      </a:endParaRPr>
                    </a:p>
                  </a:txBody>
                  <a:tcPr marL="9525" marR="9525" marT="9525" marB="0" anchor="b">
                    <a:lnL>
                      <a:noFill/>
                    </a:lnL>
                    <a:lnR>
                      <a:noFill/>
                    </a:lnR>
                    <a:lnT>
                      <a:noFill/>
                    </a:lnT>
                    <a:lnB>
                      <a:noFill/>
                    </a:lnB>
                  </a:tcPr>
                </a:tc>
                <a:tc>
                  <a:txBody>
                    <a:bodyPr/>
                    <a:lstStyle/>
                    <a:p>
                      <a:pPr algn="ctr" fontAlgn="b"/>
                      <a:r>
                        <a:rPr lang="en-US" sz="1800" b="0" i="0" u="none" strike="noStrike" noProof="0" dirty="0">
                          <a:solidFill>
                            <a:srgbClr val="000000"/>
                          </a:solidFill>
                          <a:latin typeface="Consolas" pitchFamily="49" charset="0"/>
                        </a:rPr>
                        <a:t>=, ==. !=</a:t>
                      </a:r>
                    </a:p>
                  </a:txBody>
                  <a:tcPr marL="9525" marR="9525" marT="9525" marB="0" anchor="b">
                    <a:lnL>
                      <a:noFill/>
                    </a:lnL>
                    <a:lnR>
                      <a:noFill/>
                    </a:lnR>
                    <a:lnT>
                      <a:noFill/>
                    </a:lnT>
                    <a:lnB>
                      <a:noFill/>
                    </a:lnB>
                  </a:tcPr>
                </a:tc>
                <a:tc>
                  <a:txBody>
                    <a:bodyPr/>
                    <a:lstStyle/>
                    <a:p>
                      <a:pPr algn="l" fontAlgn="b"/>
                      <a:endParaRPr lang="en-US" sz="2000" b="0" i="0" u="none" strike="noStrike" noProof="0" dirty="0">
                        <a:solidFill>
                          <a:srgbClr val="000000"/>
                        </a:solidFill>
                        <a:latin typeface="Calibri"/>
                      </a:endParaRPr>
                    </a:p>
                  </a:txBody>
                  <a:tcPr marL="9525" marR="9525" marT="9525" marB="0" anchor="b">
                    <a:lnL>
                      <a:noFill/>
                    </a:lnL>
                    <a:lnR>
                      <a:noFill/>
                    </a:lnR>
                    <a:lnT>
                      <a:noFill/>
                    </a:lnT>
                    <a:lnB>
                      <a:noFill/>
                    </a:lnB>
                  </a:tcPr>
                </a:tc>
                <a:extLst>
                  <a:ext uri="{0D108BD9-81ED-4DB2-BD59-A6C34878D82A}">
                    <a16:rowId xmlns:a16="http://schemas.microsoft.com/office/drawing/2014/main" val="10005"/>
                  </a:ext>
                </a:extLst>
              </a:tr>
              <a:tr h="190500">
                <a:tc vMerge="1">
                  <a:txBody>
                    <a:bodyPr/>
                    <a:lstStyle/>
                    <a:p>
                      <a:pPr algn="l" fontAlgn="b"/>
                      <a:endParaRPr lang="es-CL" sz="1800" b="0" i="0" u="none" strike="noStrike" dirty="0">
                        <a:solidFill>
                          <a:srgbClr val="000000"/>
                        </a:solidFill>
                        <a:latin typeface="Consolas" pitchFamily="49" charset="0"/>
                      </a:endParaRPr>
                    </a:p>
                  </a:txBody>
                  <a:tcPr marL="9525" marR="9525" marT="9525" marB="0" anchor="b">
                    <a:lnL>
                      <a:noFill/>
                    </a:lnL>
                    <a:lnR>
                      <a:noFill/>
                    </a:lnR>
                    <a:lnT>
                      <a:noFill/>
                    </a:lnT>
                    <a:lnB>
                      <a:noFill/>
                    </a:lnB>
                  </a:tcPr>
                </a:tc>
                <a:tc>
                  <a:txBody>
                    <a:bodyPr/>
                    <a:lstStyle/>
                    <a:p>
                      <a:pPr algn="ctr" fontAlgn="b"/>
                      <a:r>
                        <a:rPr lang="en-US" sz="1800" b="0" i="0" u="none" strike="noStrike" noProof="0" dirty="0">
                          <a:solidFill>
                            <a:srgbClr val="000000"/>
                          </a:solidFill>
                          <a:latin typeface="Consolas" pitchFamily="49" charset="0"/>
                        </a:rPr>
                        <a:t>===, !==</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endParaRPr lang="en-US" sz="2000" b="0" i="0" u="none" strike="noStrike" noProof="0">
                        <a:solidFill>
                          <a:srgbClr val="000000"/>
                        </a:solidFill>
                        <a:latin typeface="Calibri"/>
                      </a:endParaRPr>
                    </a:p>
                  </a:txBody>
                  <a:tcPr marL="9525" marR="9525" marT="9525" marB="0" anchor="b">
                    <a:lnL>
                      <a:noFill/>
                    </a:lnL>
                    <a:lnR>
                      <a:noFill/>
                    </a:lnR>
                    <a:lnT>
                      <a:noFill/>
                    </a:lnT>
                    <a:lnB>
                      <a:noFill/>
                    </a:lnB>
                  </a:tcPr>
                </a:tc>
                <a:extLst>
                  <a:ext uri="{0D108BD9-81ED-4DB2-BD59-A6C34878D82A}">
                    <a16:rowId xmlns:a16="http://schemas.microsoft.com/office/drawing/2014/main" val="10006"/>
                  </a:ext>
                </a:extLst>
              </a:tr>
              <a:tr h="190500">
                <a:tc rowSpan="5">
                  <a:txBody>
                    <a:bodyPr/>
                    <a:lstStyle/>
                    <a:p>
                      <a:pPr algn="ctr" fontAlgn="b"/>
                      <a:r>
                        <a:rPr lang="en-US" sz="1800" b="0" i="0" u="none" strike="noStrike" noProof="0" dirty="0">
                          <a:solidFill>
                            <a:srgbClr val="000000"/>
                          </a:solidFill>
                          <a:latin typeface="+mn-lt"/>
                        </a:rPr>
                        <a:t>Reduction</a:t>
                      </a:r>
                      <a:br>
                        <a:rPr lang="en-US" sz="1800" b="0" i="0" u="none" strike="noStrike" noProof="0" dirty="0">
                          <a:solidFill>
                            <a:srgbClr val="000000"/>
                          </a:solidFill>
                          <a:latin typeface="+mn-lt"/>
                        </a:rPr>
                      </a:br>
                      <a:r>
                        <a:rPr lang="en-US" sz="1800" b="0" i="0" u="none" strike="noStrike" noProof="0" dirty="0">
                          <a:solidFill>
                            <a:srgbClr val="000000"/>
                          </a:solidFill>
                          <a:latin typeface="+mn-lt"/>
                        </a:rPr>
                        <a:t>Logical</a:t>
                      </a:r>
                    </a:p>
                  </a:txBody>
                  <a:tcPr marL="9525" marR="9525" marT="952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noProof="0" dirty="0">
                          <a:solidFill>
                            <a:srgbClr val="000000"/>
                          </a:solidFill>
                          <a:latin typeface="Consolas" pitchFamily="49" charset="0"/>
                        </a:rPr>
                        <a:t>&amp;, ~&amp;</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endParaRPr lang="en-US" sz="2000" b="0" i="0" u="none" strike="noStrike" noProof="0">
                        <a:solidFill>
                          <a:srgbClr val="000000"/>
                        </a:solidFill>
                        <a:latin typeface="Calibri"/>
                      </a:endParaRPr>
                    </a:p>
                  </a:txBody>
                  <a:tcPr marL="9525" marR="9525" marT="9525" marB="0" anchor="b">
                    <a:lnL>
                      <a:noFill/>
                    </a:lnL>
                    <a:lnR>
                      <a:noFill/>
                    </a:lnR>
                    <a:lnT>
                      <a:noFill/>
                    </a:lnT>
                    <a:lnB>
                      <a:noFill/>
                    </a:lnB>
                  </a:tcPr>
                </a:tc>
                <a:extLst>
                  <a:ext uri="{0D108BD9-81ED-4DB2-BD59-A6C34878D82A}">
                    <a16:rowId xmlns:a16="http://schemas.microsoft.com/office/drawing/2014/main" val="10007"/>
                  </a:ext>
                </a:extLst>
              </a:tr>
              <a:tr h="190500">
                <a:tc vMerge="1">
                  <a:txBody>
                    <a:bodyPr/>
                    <a:lstStyle/>
                    <a:p>
                      <a:pPr algn="l" fontAlgn="b"/>
                      <a:endParaRPr lang="es-CL" sz="1800" b="0" i="0" u="none" strike="noStrike" dirty="0">
                        <a:solidFill>
                          <a:srgbClr val="000000"/>
                        </a:solidFill>
                        <a:latin typeface="Consolas" pitchFamily="49" charset="0"/>
                      </a:endParaRPr>
                    </a:p>
                  </a:txBody>
                  <a:tcPr marL="9525" marR="9525" marT="9525" marB="0" anchor="b">
                    <a:lnL>
                      <a:noFill/>
                    </a:lnL>
                    <a:lnR>
                      <a:noFill/>
                    </a:lnR>
                    <a:lnT>
                      <a:noFill/>
                    </a:lnT>
                    <a:lnB>
                      <a:noFill/>
                    </a:lnB>
                  </a:tcPr>
                </a:tc>
                <a:tc>
                  <a:txBody>
                    <a:bodyPr/>
                    <a:lstStyle/>
                    <a:p>
                      <a:pPr algn="ctr" fontAlgn="b"/>
                      <a:r>
                        <a:rPr lang="en-US" sz="1800" b="0" i="0" u="none" strike="noStrike" noProof="0" dirty="0">
                          <a:solidFill>
                            <a:srgbClr val="000000"/>
                          </a:solidFill>
                          <a:latin typeface="Consolas" pitchFamily="49" charset="0"/>
                        </a:rPr>
                        <a:t>^, ^~</a:t>
                      </a:r>
                    </a:p>
                  </a:txBody>
                  <a:tcPr marL="9525" marR="9525" marT="9525" marB="0" anchor="b">
                    <a:lnL>
                      <a:noFill/>
                    </a:lnL>
                    <a:lnR>
                      <a:noFill/>
                    </a:lnR>
                    <a:lnT>
                      <a:noFill/>
                    </a:lnT>
                    <a:lnB>
                      <a:noFill/>
                    </a:lnB>
                  </a:tcPr>
                </a:tc>
                <a:tc>
                  <a:txBody>
                    <a:bodyPr/>
                    <a:lstStyle/>
                    <a:p>
                      <a:pPr algn="l" fontAlgn="b"/>
                      <a:endParaRPr lang="en-US" sz="2000" b="0" i="0" u="none" strike="noStrike" noProof="0">
                        <a:solidFill>
                          <a:srgbClr val="000000"/>
                        </a:solidFill>
                        <a:latin typeface="Calibri"/>
                      </a:endParaRPr>
                    </a:p>
                  </a:txBody>
                  <a:tcPr marL="9525" marR="9525" marT="9525" marB="0" anchor="b">
                    <a:lnL>
                      <a:noFill/>
                    </a:lnL>
                    <a:lnR>
                      <a:noFill/>
                    </a:lnR>
                    <a:lnT>
                      <a:noFill/>
                    </a:lnT>
                    <a:lnB>
                      <a:noFill/>
                    </a:lnB>
                  </a:tcPr>
                </a:tc>
                <a:extLst>
                  <a:ext uri="{0D108BD9-81ED-4DB2-BD59-A6C34878D82A}">
                    <a16:rowId xmlns:a16="http://schemas.microsoft.com/office/drawing/2014/main" val="10008"/>
                  </a:ext>
                </a:extLst>
              </a:tr>
              <a:tr h="190500">
                <a:tc vMerge="1">
                  <a:txBody>
                    <a:bodyPr/>
                    <a:lstStyle/>
                    <a:p>
                      <a:pPr algn="l" fontAlgn="b"/>
                      <a:endParaRPr lang="es-CL" sz="1800" b="0" i="0" u="none" strike="noStrike" dirty="0">
                        <a:solidFill>
                          <a:srgbClr val="000000"/>
                        </a:solidFill>
                        <a:latin typeface="Consolas" pitchFamily="49" charset="0"/>
                      </a:endParaRPr>
                    </a:p>
                  </a:txBody>
                  <a:tcPr marL="9525" marR="9525" marT="9525" marB="0" anchor="b">
                    <a:lnL>
                      <a:noFill/>
                    </a:lnL>
                    <a:lnR>
                      <a:noFill/>
                    </a:lnR>
                    <a:lnT>
                      <a:noFill/>
                    </a:lnT>
                    <a:lnB>
                      <a:noFill/>
                    </a:lnB>
                  </a:tcPr>
                </a:tc>
                <a:tc>
                  <a:txBody>
                    <a:bodyPr/>
                    <a:lstStyle/>
                    <a:p>
                      <a:pPr algn="ctr" fontAlgn="b"/>
                      <a:r>
                        <a:rPr lang="en-US" sz="1800" b="0" i="0" u="none" strike="noStrike" noProof="0" dirty="0">
                          <a:solidFill>
                            <a:srgbClr val="000000"/>
                          </a:solidFill>
                          <a:latin typeface="Consolas" pitchFamily="49" charset="0"/>
                        </a:rPr>
                        <a:t>|, ~|</a:t>
                      </a:r>
                    </a:p>
                  </a:txBody>
                  <a:tcPr marL="9525" marR="9525" marT="9525" marB="0" anchor="b">
                    <a:lnL>
                      <a:noFill/>
                    </a:lnL>
                    <a:lnR>
                      <a:noFill/>
                    </a:lnR>
                    <a:lnT>
                      <a:noFill/>
                    </a:lnT>
                    <a:lnB>
                      <a:noFill/>
                    </a:lnB>
                  </a:tcPr>
                </a:tc>
                <a:tc>
                  <a:txBody>
                    <a:bodyPr/>
                    <a:lstStyle/>
                    <a:p>
                      <a:pPr algn="l" fontAlgn="b"/>
                      <a:endParaRPr lang="en-US" sz="2000" b="0" i="0" u="none" strike="noStrike" noProof="0">
                        <a:solidFill>
                          <a:srgbClr val="000000"/>
                        </a:solidFill>
                        <a:latin typeface="Calibri"/>
                      </a:endParaRPr>
                    </a:p>
                  </a:txBody>
                  <a:tcPr marL="9525" marR="9525" marT="9525" marB="0" anchor="b">
                    <a:lnL>
                      <a:noFill/>
                    </a:lnL>
                    <a:lnR>
                      <a:noFill/>
                    </a:lnR>
                    <a:lnT>
                      <a:noFill/>
                    </a:lnT>
                    <a:lnB>
                      <a:noFill/>
                    </a:lnB>
                  </a:tcPr>
                </a:tc>
                <a:extLst>
                  <a:ext uri="{0D108BD9-81ED-4DB2-BD59-A6C34878D82A}">
                    <a16:rowId xmlns:a16="http://schemas.microsoft.com/office/drawing/2014/main" val="10009"/>
                  </a:ext>
                </a:extLst>
              </a:tr>
              <a:tr h="190500">
                <a:tc vMerge="1">
                  <a:txBody>
                    <a:bodyPr/>
                    <a:lstStyle/>
                    <a:p>
                      <a:pPr algn="l" fontAlgn="b"/>
                      <a:endParaRPr lang="es-CL" sz="1800" b="0" i="0" u="none" strike="noStrike" dirty="0">
                        <a:solidFill>
                          <a:srgbClr val="000000"/>
                        </a:solidFill>
                        <a:latin typeface="Consolas" pitchFamily="49" charset="0"/>
                      </a:endParaRPr>
                    </a:p>
                  </a:txBody>
                  <a:tcPr marL="9525" marR="9525" marT="9525" marB="0" anchor="b">
                    <a:lnL>
                      <a:noFill/>
                    </a:lnL>
                    <a:lnR>
                      <a:noFill/>
                    </a:lnR>
                    <a:lnT>
                      <a:noFill/>
                    </a:lnT>
                    <a:lnB>
                      <a:noFill/>
                    </a:lnB>
                  </a:tcPr>
                </a:tc>
                <a:tc>
                  <a:txBody>
                    <a:bodyPr/>
                    <a:lstStyle/>
                    <a:p>
                      <a:pPr algn="ctr" fontAlgn="b"/>
                      <a:r>
                        <a:rPr lang="en-US" sz="1800" b="0" i="0" u="none" strike="noStrike" noProof="0" dirty="0">
                          <a:solidFill>
                            <a:srgbClr val="000000"/>
                          </a:solidFill>
                          <a:latin typeface="Consolas" pitchFamily="49" charset="0"/>
                        </a:rPr>
                        <a:t>&amp;&amp;</a:t>
                      </a:r>
                    </a:p>
                  </a:txBody>
                  <a:tcPr marL="9525" marR="9525" marT="9525" marB="0" anchor="b">
                    <a:lnL>
                      <a:noFill/>
                    </a:lnL>
                    <a:lnR>
                      <a:noFill/>
                    </a:lnR>
                    <a:lnT>
                      <a:noFill/>
                    </a:lnT>
                    <a:lnB>
                      <a:noFill/>
                    </a:lnB>
                  </a:tcPr>
                </a:tc>
                <a:tc>
                  <a:txBody>
                    <a:bodyPr/>
                    <a:lstStyle/>
                    <a:p>
                      <a:pPr algn="l" fontAlgn="b"/>
                      <a:endParaRPr lang="en-US" sz="2000" b="0" i="0" u="none" strike="noStrike" noProof="0">
                        <a:solidFill>
                          <a:srgbClr val="000000"/>
                        </a:solidFill>
                        <a:latin typeface="Calibri"/>
                      </a:endParaRPr>
                    </a:p>
                  </a:txBody>
                  <a:tcPr marL="9525" marR="9525" marT="9525" marB="0" anchor="b">
                    <a:lnL>
                      <a:noFill/>
                    </a:lnL>
                    <a:lnR>
                      <a:noFill/>
                    </a:lnR>
                    <a:lnT>
                      <a:noFill/>
                    </a:lnT>
                    <a:lnB>
                      <a:noFill/>
                    </a:lnB>
                  </a:tcPr>
                </a:tc>
                <a:extLst>
                  <a:ext uri="{0D108BD9-81ED-4DB2-BD59-A6C34878D82A}">
                    <a16:rowId xmlns:a16="http://schemas.microsoft.com/office/drawing/2014/main" val="10010"/>
                  </a:ext>
                </a:extLst>
              </a:tr>
              <a:tr h="190500">
                <a:tc vMerge="1">
                  <a:txBody>
                    <a:bodyPr/>
                    <a:lstStyle/>
                    <a:p>
                      <a:pPr algn="l" fontAlgn="b"/>
                      <a:endParaRPr lang="es-CL" sz="1800" b="0" i="0" u="none" strike="noStrike" dirty="0">
                        <a:solidFill>
                          <a:srgbClr val="000000"/>
                        </a:solidFill>
                        <a:latin typeface="Consolas" pitchFamily="49" charset="0"/>
                      </a:endParaRPr>
                    </a:p>
                  </a:txBody>
                  <a:tcPr marL="9525" marR="9525" marT="9525" marB="0" anchor="b">
                    <a:lnL>
                      <a:noFill/>
                    </a:lnL>
                    <a:lnR>
                      <a:noFill/>
                    </a:lnR>
                    <a:lnT>
                      <a:noFill/>
                    </a:lnT>
                    <a:lnB>
                      <a:noFill/>
                    </a:lnB>
                  </a:tcPr>
                </a:tc>
                <a:tc>
                  <a:txBody>
                    <a:bodyPr/>
                    <a:lstStyle/>
                    <a:p>
                      <a:pPr algn="ctr" fontAlgn="b"/>
                      <a:r>
                        <a:rPr lang="en-US" sz="1800" b="0" i="0" u="none" strike="noStrike" noProof="0" dirty="0">
                          <a:solidFill>
                            <a:srgbClr val="000000"/>
                          </a:solidFill>
                          <a:latin typeface="Consolas" pitchFamily="49" charset="0"/>
                        </a:rPr>
                        <a:t>||</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endParaRPr lang="en-US" sz="2000" b="0" i="0" u="none" strike="noStrike" noProof="0">
                        <a:solidFill>
                          <a:srgbClr val="000000"/>
                        </a:solidFill>
                        <a:latin typeface="Calibri"/>
                      </a:endParaRPr>
                    </a:p>
                  </a:txBody>
                  <a:tcPr marL="9525" marR="9525" marT="9525" marB="0" anchor="b">
                    <a:lnL>
                      <a:noFill/>
                    </a:lnL>
                    <a:lnR>
                      <a:noFill/>
                    </a:lnR>
                    <a:lnT>
                      <a:noFill/>
                    </a:lnT>
                    <a:lnB>
                      <a:noFill/>
                    </a:lnB>
                  </a:tcPr>
                </a:tc>
                <a:extLst>
                  <a:ext uri="{0D108BD9-81ED-4DB2-BD59-A6C34878D82A}">
                    <a16:rowId xmlns:a16="http://schemas.microsoft.com/office/drawing/2014/main" val="10011"/>
                  </a:ext>
                </a:extLst>
              </a:tr>
              <a:tr h="381000">
                <a:tc>
                  <a:txBody>
                    <a:bodyPr/>
                    <a:lstStyle/>
                    <a:p>
                      <a:pPr algn="ctr" fontAlgn="b"/>
                      <a:r>
                        <a:rPr lang="en-US" sz="1800" b="0" i="0" u="none" strike="noStrike" noProof="0" dirty="0">
                          <a:solidFill>
                            <a:srgbClr val="000000"/>
                          </a:solidFill>
                          <a:latin typeface="+mn-lt"/>
                        </a:rPr>
                        <a:t>Conditional</a:t>
                      </a:r>
                    </a:p>
                  </a:txBody>
                  <a:tcPr marL="9525" marR="9525" marT="9525"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en-US" sz="1800" b="0" i="0" u="none" strike="noStrike" noProof="0" dirty="0">
                          <a:solidFill>
                            <a:srgbClr val="000000"/>
                          </a:solidFill>
                          <a:latin typeface="Consolas" pitchFamily="49" charset="0"/>
                        </a:rPr>
                        <a:t>?: </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en-US" sz="2000" b="0" i="0" u="none" strike="noStrike" noProof="0" dirty="0">
                          <a:solidFill>
                            <a:srgbClr val="000000"/>
                          </a:solidFill>
                          <a:latin typeface="Calibri"/>
                        </a:rPr>
                        <a:t>Lowest</a:t>
                      </a:r>
                    </a:p>
                  </a:txBody>
                  <a:tcPr marL="9525" marR="9525" marT="9525" marB="0" anchor="b">
                    <a:lnL>
                      <a:noFill/>
                    </a:lnL>
                    <a:lnR>
                      <a:noFill/>
                    </a:lnR>
                    <a:lnT>
                      <a:noFill/>
                    </a:lnT>
                    <a:lnB>
                      <a:noFill/>
                    </a:lnB>
                  </a:tcPr>
                </a:tc>
                <a:extLst>
                  <a:ext uri="{0D108BD9-81ED-4DB2-BD59-A6C34878D82A}">
                    <a16:rowId xmlns:a16="http://schemas.microsoft.com/office/drawing/2014/main" val="10012"/>
                  </a:ext>
                </a:extLst>
              </a:tr>
            </a:tbl>
          </a:graphicData>
        </a:graphic>
      </p:graphicFrame>
      <p:sp>
        <p:nvSpPr>
          <p:cNvPr id="10" name="Rectangle 9"/>
          <p:cNvSpPr/>
          <p:nvPr/>
        </p:nvSpPr>
        <p:spPr>
          <a:xfrm rot="16200000">
            <a:off x="8072736" y="3676214"/>
            <a:ext cx="2364750" cy="369332"/>
          </a:xfrm>
          <a:prstGeom prst="rect">
            <a:avLst/>
          </a:prstGeom>
        </p:spPr>
        <p:txBody>
          <a:bodyPr wrap="none">
            <a:spAutoFit/>
          </a:bodyPr>
          <a:lstStyle/>
          <a:p>
            <a:r>
              <a:rPr lang="en-US" i="1" dirty="0"/>
              <a:t>Operator precedence</a:t>
            </a:r>
          </a:p>
        </p:txBody>
      </p:sp>
      <p:sp>
        <p:nvSpPr>
          <p:cNvPr id="14" name="Down Arrow 13"/>
          <p:cNvSpPr/>
          <p:nvPr/>
        </p:nvSpPr>
        <p:spPr>
          <a:xfrm>
            <a:off x="8832304" y="2348880"/>
            <a:ext cx="214314" cy="3024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756252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dirty="0">
                <a:solidFill>
                  <a:schemeClr val="bg1">
                    <a:lumMod val="65000"/>
                  </a:schemeClr>
                </a:solidFill>
              </a:rPr>
              <a:t>Lexical elements</a:t>
            </a:r>
          </a:p>
          <a:p>
            <a:r>
              <a:rPr lang="en-US" dirty="0">
                <a:solidFill>
                  <a:schemeClr val="bg1">
                    <a:lumMod val="65000"/>
                  </a:schemeClr>
                </a:solidFill>
              </a:rPr>
              <a:t>Data type representation</a:t>
            </a:r>
          </a:p>
          <a:p>
            <a:r>
              <a:rPr lang="en-US" dirty="0">
                <a:solidFill>
                  <a:schemeClr val="bg1">
                    <a:lumMod val="65000"/>
                  </a:schemeClr>
                </a:solidFill>
              </a:rPr>
              <a:t>Structures and Hierarchy</a:t>
            </a:r>
          </a:p>
          <a:p>
            <a:r>
              <a:rPr lang="en-US" dirty="0">
                <a:solidFill>
                  <a:schemeClr val="bg1">
                    <a:lumMod val="65000"/>
                  </a:schemeClr>
                </a:solidFill>
              </a:rPr>
              <a:t>Operators</a:t>
            </a:r>
          </a:p>
          <a:p>
            <a:r>
              <a:rPr lang="en-US" dirty="0"/>
              <a:t>Blocks and Assignments</a:t>
            </a:r>
          </a:p>
          <a:p>
            <a:r>
              <a:rPr lang="en-US" dirty="0">
                <a:solidFill>
                  <a:schemeClr val="bg1">
                    <a:lumMod val="65000"/>
                  </a:schemeClr>
                </a:solidFill>
              </a:rPr>
              <a:t>Control statements</a:t>
            </a:r>
          </a:p>
          <a:p>
            <a:r>
              <a:rPr lang="en-US" dirty="0">
                <a:solidFill>
                  <a:schemeClr val="bg1">
                    <a:lumMod val="65000"/>
                  </a:schemeClr>
                </a:solidFill>
              </a:rPr>
              <a:t>Task and functions</a:t>
            </a:r>
          </a:p>
          <a:p>
            <a:r>
              <a:rPr lang="en-US" dirty="0">
                <a:solidFill>
                  <a:schemeClr val="bg1">
                    <a:lumMod val="65000"/>
                  </a:schemeClr>
                </a:solidFill>
              </a:rPr>
              <a:t>Generate blocks</a:t>
            </a:r>
          </a:p>
        </p:txBody>
      </p:sp>
      <p:sp>
        <p:nvSpPr>
          <p:cNvPr id="6" name="Title 5"/>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77244119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3000" dirty="0"/>
              <a:t>Blocks of code with no well-defined order relative to one another</a:t>
            </a:r>
          </a:p>
          <a:p>
            <a:pPr lvl="1"/>
            <a:r>
              <a:rPr lang="en-US" sz="2400" b="1" dirty="0"/>
              <a:t>Module</a:t>
            </a:r>
            <a:r>
              <a:rPr lang="en-US" sz="2400" i="1" dirty="0"/>
              <a:t> </a:t>
            </a:r>
            <a:r>
              <a:rPr lang="en-US" sz="2400" b="1" dirty="0"/>
              <a:t>instance</a:t>
            </a:r>
            <a:r>
              <a:rPr lang="en-US" sz="2400" dirty="0"/>
              <a:t> is the most important concurrent block</a:t>
            </a:r>
          </a:p>
          <a:p>
            <a:pPr lvl="1"/>
            <a:endParaRPr lang="en-US" sz="2400" dirty="0"/>
          </a:p>
          <a:p>
            <a:pPr lvl="1"/>
            <a:endParaRPr lang="en-US" sz="2400" dirty="0"/>
          </a:p>
          <a:p>
            <a:pPr lvl="1"/>
            <a:endParaRPr lang="en-US" sz="2400" dirty="0"/>
          </a:p>
          <a:p>
            <a:pPr lvl="1"/>
            <a:endParaRPr lang="en-US" sz="2400" b="1" dirty="0"/>
          </a:p>
          <a:p>
            <a:pPr lvl="1"/>
            <a:r>
              <a:rPr lang="en-US" sz="2400" b="1" dirty="0"/>
              <a:t>Continuous assignments</a:t>
            </a:r>
            <a:r>
              <a:rPr lang="en-US" sz="2400" dirty="0"/>
              <a:t> are concurrent within a module</a:t>
            </a:r>
          </a:p>
          <a:p>
            <a:pPr lvl="1"/>
            <a:r>
              <a:rPr lang="en-US" sz="2400" b="1" dirty="0"/>
              <a:t>Procedural blocks </a:t>
            </a:r>
            <a:r>
              <a:rPr lang="en-US" sz="2400" dirty="0"/>
              <a:t>are concurrent within a module</a:t>
            </a:r>
          </a:p>
        </p:txBody>
      </p:sp>
      <p:sp>
        <p:nvSpPr>
          <p:cNvPr id="2" name="Title 1"/>
          <p:cNvSpPr>
            <a:spLocks noGrp="1"/>
          </p:cNvSpPr>
          <p:nvPr>
            <p:ph type="title"/>
          </p:nvPr>
        </p:nvSpPr>
        <p:spPr/>
        <p:txBody>
          <a:bodyPr>
            <a:normAutofit/>
          </a:bodyPr>
          <a:lstStyle/>
          <a:p>
            <a:r>
              <a:rPr lang="en-US" dirty="0"/>
              <a:t>Concurrent blocks</a:t>
            </a:r>
            <a:endParaRPr lang="en-US" i="1" dirty="0"/>
          </a:p>
        </p:txBody>
      </p:sp>
      <p:sp>
        <p:nvSpPr>
          <p:cNvPr id="4" name="TextBox 3"/>
          <p:cNvSpPr txBox="1"/>
          <p:nvPr/>
        </p:nvSpPr>
        <p:spPr>
          <a:xfrm>
            <a:off x="1657542" y="2668792"/>
            <a:ext cx="4248472" cy="1520416"/>
          </a:xfrm>
          <a:prstGeom prst="rect">
            <a:avLst/>
          </a:prstGeom>
          <a:noFill/>
          <a:ln>
            <a:solidFill>
              <a:schemeClr val="tx1"/>
            </a:solidFill>
          </a:ln>
        </p:spPr>
        <p:txBody>
          <a:bodyPr wrap="square" rtlCol="0">
            <a:spAutoFit/>
          </a:bodyPr>
          <a:lstStyle/>
          <a:p>
            <a:pPr marL="342900" indent="-342900">
              <a:spcBef>
                <a:spcPct val="20000"/>
              </a:spcBef>
              <a:defRPr/>
            </a:pPr>
            <a:r>
              <a:rPr lang="en-US" sz="1600" dirty="0">
                <a:solidFill>
                  <a:srgbClr val="0070C0"/>
                </a:solidFill>
                <a:latin typeface="Consolas" pitchFamily="49" charset="0"/>
              </a:rPr>
              <a:t>module</a:t>
            </a:r>
            <a:r>
              <a:rPr lang="en-US" sz="1600" dirty="0">
                <a:latin typeface="Consolas" pitchFamily="49" charset="0"/>
              </a:rPr>
              <a:t> AND  (</a:t>
            </a:r>
            <a:r>
              <a:rPr lang="en-US" sz="1600" dirty="0">
                <a:solidFill>
                  <a:srgbClr val="0070C0"/>
                </a:solidFill>
                <a:latin typeface="Consolas" pitchFamily="49" charset="0"/>
              </a:rPr>
              <a:t>input</a:t>
            </a:r>
            <a:r>
              <a:rPr lang="en-US" sz="1600" dirty="0">
                <a:latin typeface="Consolas" pitchFamily="49" charset="0"/>
              </a:rPr>
              <a:t> A, B, </a:t>
            </a:r>
            <a:r>
              <a:rPr lang="en-US" sz="1600" dirty="0">
                <a:solidFill>
                  <a:srgbClr val="0070C0"/>
                </a:solidFill>
                <a:latin typeface="Consolas" pitchFamily="49" charset="0"/>
              </a:rPr>
              <a:t>output</a:t>
            </a:r>
            <a:r>
              <a:rPr lang="en-US" sz="1600" dirty="0">
                <a:latin typeface="Consolas" pitchFamily="49" charset="0"/>
              </a:rPr>
              <a:t> C);</a:t>
            </a:r>
          </a:p>
          <a:p>
            <a:pPr marL="342900" indent="-342900">
              <a:spcBef>
                <a:spcPct val="20000"/>
              </a:spcBef>
              <a:defRPr/>
            </a:pPr>
            <a:r>
              <a:rPr lang="en-US" sz="1600" dirty="0">
                <a:solidFill>
                  <a:srgbClr val="0070C0"/>
                </a:solidFill>
                <a:latin typeface="Consolas" pitchFamily="49" charset="0"/>
              </a:rPr>
              <a:t>wire</a:t>
            </a:r>
            <a:r>
              <a:rPr lang="en-US" sz="1600" dirty="0">
                <a:latin typeface="Consolas" pitchFamily="49" charset="0"/>
              </a:rPr>
              <a:t> w;</a:t>
            </a:r>
          </a:p>
          <a:p>
            <a:pPr marL="342900" indent="-342900">
              <a:spcBef>
                <a:spcPct val="20000"/>
              </a:spcBef>
            </a:pPr>
            <a:r>
              <a:rPr lang="en-US" sz="1600" dirty="0">
                <a:solidFill>
                  <a:srgbClr val="0070C0"/>
                </a:solidFill>
                <a:latin typeface="Consolas" pitchFamily="49" charset="0"/>
              </a:rPr>
              <a:t>NAND </a:t>
            </a:r>
            <a:r>
              <a:rPr lang="en-US" sz="1600" dirty="0">
                <a:latin typeface="Consolas" pitchFamily="49" charset="0"/>
              </a:rPr>
              <a:t>U1 (A, B, w);</a:t>
            </a:r>
          </a:p>
          <a:p>
            <a:pPr marL="342900" indent="-342900">
              <a:spcBef>
                <a:spcPct val="20000"/>
              </a:spcBef>
            </a:pPr>
            <a:r>
              <a:rPr lang="en-US" sz="1600" dirty="0">
                <a:solidFill>
                  <a:srgbClr val="0070C0"/>
                </a:solidFill>
                <a:latin typeface="Consolas" pitchFamily="49" charset="0"/>
              </a:rPr>
              <a:t>NAND </a:t>
            </a:r>
            <a:r>
              <a:rPr lang="en-US" sz="1600" dirty="0">
                <a:latin typeface="Consolas" pitchFamily="49" charset="0"/>
              </a:rPr>
              <a:t>U2 (w, w, C);</a:t>
            </a:r>
          </a:p>
          <a:p>
            <a:pPr marL="342900" indent="-342900">
              <a:spcBef>
                <a:spcPct val="20000"/>
              </a:spcBef>
              <a:defRPr/>
            </a:pPr>
            <a:r>
              <a:rPr lang="en-US" sz="1600" dirty="0" err="1">
                <a:solidFill>
                  <a:srgbClr val="0070C0"/>
                </a:solidFill>
                <a:latin typeface="Consolas" pitchFamily="49" charset="0"/>
              </a:rPr>
              <a:t>endmodule</a:t>
            </a:r>
            <a:endParaRPr lang="es-CL" sz="1600" dirty="0">
              <a:solidFill>
                <a:srgbClr val="0070C0"/>
              </a:solidFill>
              <a:latin typeface="Consolas" pitchFamily="49" charset="0"/>
            </a:endParaRPr>
          </a:p>
        </p:txBody>
      </p:sp>
    </p:spTree>
    <p:extLst>
      <p:ext uri="{BB962C8B-B14F-4D97-AF65-F5344CB8AC3E}">
        <p14:creationId xmlns:p14="http://schemas.microsoft.com/office/powerpoint/2010/main" val="323421070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t>Continuous assignments imply that whenever any change on the RHS of the assignment occurs, it is evaluated and assigned to the LHS</a:t>
            </a:r>
          </a:p>
          <a:p>
            <a:r>
              <a:rPr lang="en-US" sz="2400" dirty="0"/>
              <a:t>Continuous assignments always implement combinational logic</a:t>
            </a:r>
          </a:p>
          <a:p>
            <a:r>
              <a:rPr lang="en-US" sz="2400" dirty="0"/>
              <a:t>Continuous assignments drive wire variables</a:t>
            </a:r>
          </a:p>
          <a:p>
            <a:endParaRPr lang="en-US" sz="2400" dirty="0"/>
          </a:p>
        </p:txBody>
      </p:sp>
      <p:sp>
        <p:nvSpPr>
          <p:cNvPr id="2" name="Title 1"/>
          <p:cNvSpPr>
            <a:spLocks noGrp="1"/>
          </p:cNvSpPr>
          <p:nvPr>
            <p:ph type="title"/>
          </p:nvPr>
        </p:nvSpPr>
        <p:spPr/>
        <p:txBody>
          <a:bodyPr/>
          <a:lstStyle/>
          <a:p>
            <a:r>
              <a:rPr lang="en-US" dirty="0"/>
              <a:t>Continuous assignments</a:t>
            </a:r>
          </a:p>
        </p:txBody>
      </p:sp>
      <p:sp>
        <p:nvSpPr>
          <p:cNvPr id="6" name="TextBox 5"/>
          <p:cNvSpPr txBox="1"/>
          <p:nvPr/>
        </p:nvSpPr>
        <p:spPr>
          <a:xfrm>
            <a:off x="1188285" y="3429000"/>
            <a:ext cx="3744416" cy="830997"/>
          </a:xfrm>
          <a:prstGeom prst="rect">
            <a:avLst/>
          </a:prstGeom>
          <a:noFill/>
          <a:ln>
            <a:solidFill>
              <a:schemeClr val="tx1"/>
            </a:solidFill>
          </a:ln>
        </p:spPr>
        <p:txBody>
          <a:bodyPr wrap="square" rtlCol="0">
            <a:spAutoFit/>
          </a:bodyPr>
          <a:lstStyle/>
          <a:p>
            <a:r>
              <a:rPr lang="en-US" sz="2400" dirty="0">
                <a:solidFill>
                  <a:srgbClr val="0070C0"/>
                </a:solidFill>
                <a:latin typeface="Consolas" pitchFamily="49" charset="0"/>
              </a:rPr>
              <a:t>wire</a:t>
            </a:r>
            <a:r>
              <a:rPr lang="en-US" sz="2400" dirty="0">
                <a:latin typeface="Consolas" pitchFamily="49" charset="0"/>
              </a:rPr>
              <a:t> A;</a:t>
            </a:r>
          </a:p>
          <a:p>
            <a:r>
              <a:rPr lang="en-US" sz="2400" dirty="0">
                <a:solidFill>
                  <a:srgbClr val="0070C0"/>
                </a:solidFill>
                <a:latin typeface="Consolas" pitchFamily="49" charset="0"/>
              </a:rPr>
              <a:t>assign</a:t>
            </a:r>
            <a:r>
              <a:rPr lang="en-US" sz="2400" dirty="0">
                <a:latin typeface="Consolas" pitchFamily="49" charset="0"/>
              </a:rPr>
              <a:t>  A = (B|C)&amp;D;</a:t>
            </a:r>
          </a:p>
        </p:txBody>
      </p:sp>
    </p:spTree>
    <p:extLst>
      <p:ext uri="{BB962C8B-B14F-4D97-AF65-F5344CB8AC3E}">
        <p14:creationId xmlns:p14="http://schemas.microsoft.com/office/powerpoint/2010/main" val="334650554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t>Implicit continuous assignment</a:t>
            </a:r>
          </a:p>
          <a:p>
            <a:pPr lvl="1"/>
            <a:r>
              <a:rPr lang="en-US" sz="2000" dirty="0"/>
              <a:t>Continuous assignment can be placed when the net is declared</a:t>
            </a:r>
          </a:p>
          <a:p>
            <a:pPr lvl="1">
              <a:buNone/>
            </a:pPr>
            <a:endParaRPr lang="en-US" sz="2000" dirty="0"/>
          </a:p>
          <a:p>
            <a:endParaRPr lang="en-US" sz="2400" dirty="0"/>
          </a:p>
          <a:p>
            <a:r>
              <a:rPr lang="en-US" sz="2400" dirty="0"/>
              <a:t>Implicit net declaration (not recommended)</a:t>
            </a:r>
          </a:p>
          <a:p>
            <a:pPr lvl="1"/>
            <a:r>
              <a:rPr lang="en-US" sz="2000" dirty="0"/>
              <a:t>If a signal name is used to the left of a continuous assignment, a implicit net declaration will be inferred</a:t>
            </a:r>
          </a:p>
        </p:txBody>
      </p:sp>
      <p:sp>
        <p:nvSpPr>
          <p:cNvPr id="2" name="Title 1"/>
          <p:cNvSpPr>
            <a:spLocks noGrp="1"/>
          </p:cNvSpPr>
          <p:nvPr>
            <p:ph type="title"/>
          </p:nvPr>
        </p:nvSpPr>
        <p:spPr/>
        <p:txBody>
          <a:bodyPr/>
          <a:lstStyle/>
          <a:p>
            <a:r>
              <a:rPr lang="en-US" dirty="0"/>
              <a:t>Continuous assignments</a:t>
            </a:r>
          </a:p>
        </p:txBody>
      </p:sp>
      <p:sp>
        <p:nvSpPr>
          <p:cNvPr id="6" name="TextBox 5"/>
          <p:cNvSpPr txBox="1"/>
          <p:nvPr/>
        </p:nvSpPr>
        <p:spPr>
          <a:xfrm>
            <a:off x="1505307" y="2525375"/>
            <a:ext cx="3528392" cy="461665"/>
          </a:xfrm>
          <a:prstGeom prst="rect">
            <a:avLst/>
          </a:prstGeom>
          <a:noFill/>
          <a:ln>
            <a:solidFill>
              <a:schemeClr val="tx1"/>
            </a:solidFill>
          </a:ln>
        </p:spPr>
        <p:txBody>
          <a:bodyPr wrap="square" rtlCol="0">
            <a:spAutoFit/>
          </a:bodyPr>
          <a:lstStyle/>
          <a:p>
            <a:pPr algn="ctr"/>
            <a:r>
              <a:rPr lang="en-US" sz="2400" dirty="0">
                <a:solidFill>
                  <a:srgbClr val="0070C0"/>
                </a:solidFill>
                <a:latin typeface="Consolas" pitchFamily="49" charset="0"/>
              </a:rPr>
              <a:t>wire</a:t>
            </a:r>
            <a:r>
              <a:rPr lang="en-US" sz="2400" dirty="0">
                <a:latin typeface="Consolas" pitchFamily="49" charset="0"/>
              </a:rPr>
              <a:t> A = i1 &amp; i2;</a:t>
            </a:r>
          </a:p>
        </p:txBody>
      </p:sp>
      <p:sp>
        <p:nvSpPr>
          <p:cNvPr id="7" name="TextBox 6"/>
          <p:cNvSpPr txBox="1"/>
          <p:nvPr/>
        </p:nvSpPr>
        <p:spPr>
          <a:xfrm>
            <a:off x="1505307" y="4515421"/>
            <a:ext cx="3600400" cy="830997"/>
          </a:xfrm>
          <a:prstGeom prst="rect">
            <a:avLst/>
          </a:prstGeom>
          <a:noFill/>
          <a:ln>
            <a:solidFill>
              <a:schemeClr val="tx1"/>
            </a:solidFill>
          </a:ln>
        </p:spPr>
        <p:txBody>
          <a:bodyPr wrap="square" rtlCol="0">
            <a:spAutoFit/>
          </a:bodyPr>
          <a:lstStyle/>
          <a:p>
            <a:r>
              <a:rPr lang="en-US" sz="2400" dirty="0">
                <a:solidFill>
                  <a:srgbClr val="0070C0"/>
                </a:solidFill>
                <a:latin typeface="Consolas" pitchFamily="49" charset="0"/>
              </a:rPr>
              <a:t>wire</a:t>
            </a:r>
            <a:r>
              <a:rPr lang="en-US" sz="2400" dirty="0">
                <a:latin typeface="Consolas" pitchFamily="49" charset="0"/>
              </a:rPr>
              <a:t> i1, i2;</a:t>
            </a:r>
          </a:p>
          <a:p>
            <a:r>
              <a:rPr lang="en-US" sz="2400" dirty="0">
                <a:solidFill>
                  <a:srgbClr val="0070C0"/>
                </a:solidFill>
                <a:latin typeface="Consolas" pitchFamily="49" charset="0"/>
              </a:rPr>
              <a:t>assign</a:t>
            </a:r>
            <a:r>
              <a:rPr lang="en-US" sz="2400" dirty="0">
                <a:latin typeface="Consolas" pitchFamily="49" charset="0"/>
              </a:rPr>
              <a:t> A = i1 &amp; i2;</a:t>
            </a:r>
          </a:p>
        </p:txBody>
      </p:sp>
    </p:spTree>
    <p:extLst>
      <p:ext uri="{BB962C8B-B14F-4D97-AF65-F5344CB8AC3E}">
        <p14:creationId xmlns:p14="http://schemas.microsoft.com/office/powerpoint/2010/main" val="239878280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s-CL" dirty="0"/>
          </a:p>
        </p:txBody>
      </p:sp>
      <p:grpSp>
        <p:nvGrpSpPr>
          <p:cNvPr id="15" name="Group 14"/>
          <p:cNvGrpSpPr/>
          <p:nvPr/>
        </p:nvGrpSpPr>
        <p:grpSpPr>
          <a:xfrm>
            <a:off x="1940958" y="1572181"/>
            <a:ext cx="2143140" cy="1083712"/>
            <a:chOff x="785786" y="2357430"/>
            <a:chExt cx="2143140" cy="1083712"/>
          </a:xfrm>
        </p:grpSpPr>
        <p:sp>
          <p:nvSpPr>
            <p:cNvPr id="4" name="Flowchart: Delay 3"/>
            <p:cNvSpPr/>
            <p:nvPr/>
          </p:nvSpPr>
          <p:spPr>
            <a:xfrm>
              <a:off x="1357290" y="2500306"/>
              <a:ext cx="928694" cy="785818"/>
            </a:xfrm>
            <a:prstGeom prst="flowChartDelay">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CL"/>
            </a:p>
          </p:txBody>
        </p:sp>
        <p:sp>
          <p:nvSpPr>
            <p:cNvPr id="5" name="Flowchart: Connector 4"/>
            <p:cNvSpPr/>
            <p:nvPr/>
          </p:nvSpPr>
          <p:spPr>
            <a:xfrm>
              <a:off x="2285984" y="2803215"/>
              <a:ext cx="180000" cy="18000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CL"/>
            </a:p>
          </p:txBody>
        </p:sp>
        <p:cxnSp>
          <p:nvCxnSpPr>
            <p:cNvPr id="9" name="Straight Connector 8"/>
            <p:cNvCxnSpPr/>
            <p:nvPr/>
          </p:nvCxnSpPr>
          <p:spPr>
            <a:xfrm>
              <a:off x="928662" y="3071810"/>
              <a:ext cx="428628" cy="1588"/>
            </a:xfrm>
            <a:prstGeom prst="line">
              <a:avLst/>
            </a:prstGeom>
          </p:spPr>
          <p:style>
            <a:lnRef idx="2">
              <a:schemeClr val="dk1"/>
            </a:lnRef>
            <a:fillRef idx="1">
              <a:schemeClr val="lt1"/>
            </a:fillRef>
            <a:effectRef idx="0">
              <a:schemeClr val="dk1"/>
            </a:effectRef>
            <a:fontRef idx="minor">
              <a:schemeClr val="dk1"/>
            </a:fontRef>
          </p:style>
        </p:cxnSp>
        <p:cxnSp>
          <p:nvCxnSpPr>
            <p:cNvPr id="10" name="Straight Connector 9"/>
            <p:cNvCxnSpPr/>
            <p:nvPr/>
          </p:nvCxnSpPr>
          <p:spPr>
            <a:xfrm>
              <a:off x="928662" y="2714620"/>
              <a:ext cx="428628" cy="1588"/>
            </a:xfrm>
            <a:prstGeom prst="line">
              <a:avLst/>
            </a:prstGeom>
          </p:spPr>
          <p:style>
            <a:lnRef idx="2">
              <a:schemeClr val="dk1"/>
            </a:lnRef>
            <a:fillRef idx="1">
              <a:schemeClr val="lt1"/>
            </a:fillRef>
            <a:effectRef idx="0">
              <a:schemeClr val="dk1"/>
            </a:effectRef>
            <a:fontRef idx="minor">
              <a:schemeClr val="dk1"/>
            </a:fontRef>
          </p:style>
        </p:cxnSp>
        <p:cxnSp>
          <p:nvCxnSpPr>
            <p:cNvPr id="11" name="Straight Connector 10"/>
            <p:cNvCxnSpPr/>
            <p:nvPr/>
          </p:nvCxnSpPr>
          <p:spPr>
            <a:xfrm>
              <a:off x="2468548" y="2892421"/>
              <a:ext cx="428628" cy="1588"/>
            </a:xfrm>
            <a:prstGeom prst="line">
              <a:avLst/>
            </a:prstGeom>
          </p:spPr>
          <p:style>
            <a:lnRef idx="2">
              <a:schemeClr val="dk1"/>
            </a:lnRef>
            <a:fillRef idx="1">
              <a:schemeClr val="lt1"/>
            </a:fillRef>
            <a:effectRef idx="0">
              <a:schemeClr val="dk1"/>
            </a:effectRef>
            <a:fontRef idx="minor">
              <a:schemeClr val="dk1"/>
            </a:fontRef>
          </p:style>
        </p:cxnSp>
        <p:sp>
          <p:nvSpPr>
            <p:cNvPr id="12" name="TextBox 11"/>
            <p:cNvSpPr txBox="1"/>
            <p:nvPr/>
          </p:nvSpPr>
          <p:spPr>
            <a:xfrm>
              <a:off x="785786" y="2357430"/>
              <a:ext cx="357190" cy="369332"/>
            </a:xfrm>
            <a:prstGeom prst="rect">
              <a:avLst/>
            </a:prstGeom>
            <a:noFill/>
          </p:spPr>
          <p:txBody>
            <a:bodyPr wrap="square" rtlCol="0">
              <a:spAutoFit/>
            </a:bodyPr>
            <a:lstStyle/>
            <a:p>
              <a:r>
                <a:rPr lang="en-US" dirty="0"/>
                <a:t>A</a:t>
              </a:r>
              <a:endParaRPr lang="es-CL" dirty="0"/>
            </a:p>
          </p:txBody>
        </p:sp>
        <p:sp>
          <p:nvSpPr>
            <p:cNvPr id="13" name="TextBox 12"/>
            <p:cNvSpPr txBox="1"/>
            <p:nvPr/>
          </p:nvSpPr>
          <p:spPr>
            <a:xfrm>
              <a:off x="857224" y="3071810"/>
              <a:ext cx="357190" cy="369332"/>
            </a:xfrm>
            <a:prstGeom prst="rect">
              <a:avLst/>
            </a:prstGeom>
            <a:noFill/>
          </p:spPr>
          <p:txBody>
            <a:bodyPr wrap="square" rtlCol="0">
              <a:spAutoFit/>
            </a:bodyPr>
            <a:lstStyle/>
            <a:p>
              <a:r>
                <a:rPr lang="en-US" dirty="0"/>
                <a:t>B</a:t>
              </a:r>
              <a:endParaRPr lang="es-CL" dirty="0"/>
            </a:p>
          </p:txBody>
        </p:sp>
        <p:sp>
          <p:nvSpPr>
            <p:cNvPr id="14" name="TextBox 13"/>
            <p:cNvSpPr txBox="1"/>
            <p:nvPr/>
          </p:nvSpPr>
          <p:spPr>
            <a:xfrm>
              <a:off x="2571736" y="2500306"/>
              <a:ext cx="357190" cy="369332"/>
            </a:xfrm>
            <a:prstGeom prst="rect">
              <a:avLst/>
            </a:prstGeom>
            <a:noFill/>
          </p:spPr>
          <p:txBody>
            <a:bodyPr wrap="square" rtlCol="0">
              <a:spAutoFit/>
            </a:bodyPr>
            <a:lstStyle/>
            <a:p>
              <a:r>
                <a:rPr lang="en-US" dirty="0"/>
                <a:t>C</a:t>
              </a:r>
              <a:endParaRPr lang="es-CL" dirty="0"/>
            </a:p>
          </p:txBody>
        </p:sp>
      </p:grpSp>
      <p:grpSp>
        <p:nvGrpSpPr>
          <p:cNvPr id="16" name="Group 15"/>
          <p:cNvGrpSpPr/>
          <p:nvPr/>
        </p:nvGrpSpPr>
        <p:grpSpPr>
          <a:xfrm>
            <a:off x="1876475" y="4215387"/>
            <a:ext cx="2143140" cy="1083712"/>
            <a:chOff x="785786" y="2357430"/>
            <a:chExt cx="2143140" cy="1083712"/>
          </a:xfrm>
        </p:grpSpPr>
        <p:sp>
          <p:nvSpPr>
            <p:cNvPr id="17" name="Flowchart: Delay 16"/>
            <p:cNvSpPr/>
            <p:nvPr/>
          </p:nvSpPr>
          <p:spPr>
            <a:xfrm>
              <a:off x="1357290" y="2500306"/>
              <a:ext cx="928694" cy="785818"/>
            </a:xfrm>
            <a:prstGeom prst="flowChartDelay">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CL"/>
            </a:p>
          </p:txBody>
        </p:sp>
        <p:cxnSp>
          <p:nvCxnSpPr>
            <p:cNvPr id="19" name="Straight Connector 18"/>
            <p:cNvCxnSpPr/>
            <p:nvPr/>
          </p:nvCxnSpPr>
          <p:spPr>
            <a:xfrm>
              <a:off x="928662" y="3071810"/>
              <a:ext cx="428628" cy="1588"/>
            </a:xfrm>
            <a:prstGeom prst="line">
              <a:avLst/>
            </a:prstGeom>
          </p:spPr>
          <p:style>
            <a:lnRef idx="2">
              <a:schemeClr val="dk1"/>
            </a:lnRef>
            <a:fillRef idx="1">
              <a:schemeClr val="lt1"/>
            </a:fillRef>
            <a:effectRef idx="0">
              <a:schemeClr val="dk1"/>
            </a:effectRef>
            <a:fontRef idx="minor">
              <a:schemeClr val="dk1"/>
            </a:fontRef>
          </p:style>
        </p:cxnSp>
        <p:cxnSp>
          <p:nvCxnSpPr>
            <p:cNvPr id="20" name="Straight Connector 19"/>
            <p:cNvCxnSpPr/>
            <p:nvPr/>
          </p:nvCxnSpPr>
          <p:spPr>
            <a:xfrm>
              <a:off x="928662" y="2714620"/>
              <a:ext cx="428628" cy="1588"/>
            </a:xfrm>
            <a:prstGeom prst="line">
              <a:avLst/>
            </a:prstGeom>
          </p:spPr>
          <p:style>
            <a:lnRef idx="2">
              <a:schemeClr val="dk1"/>
            </a:lnRef>
            <a:fillRef idx="1">
              <a:schemeClr val="lt1"/>
            </a:fillRef>
            <a:effectRef idx="0">
              <a:schemeClr val="dk1"/>
            </a:effectRef>
            <a:fontRef idx="minor">
              <a:schemeClr val="dk1"/>
            </a:fontRef>
          </p:style>
        </p:cxnSp>
        <p:cxnSp>
          <p:nvCxnSpPr>
            <p:cNvPr id="21" name="Straight Connector 20"/>
            <p:cNvCxnSpPr/>
            <p:nvPr/>
          </p:nvCxnSpPr>
          <p:spPr>
            <a:xfrm>
              <a:off x="2295509" y="2892421"/>
              <a:ext cx="428628" cy="1588"/>
            </a:xfrm>
            <a:prstGeom prst="line">
              <a:avLst/>
            </a:prstGeom>
          </p:spPr>
          <p:style>
            <a:lnRef idx="2">
              <a:schemeClr val="dk1"/>
            </a:lnRef>
            <a:fillRef idx="1">
              <a:schemeClr val="lt1"/>
            </a:fillRef>
            <a:effectRef idx="0">
              <a:schemeClr val="dk1"/>
            </a:effectRef>
            <a:fontRef idx="minor">
              <a:schemeClr val="dk1"/>
            </a:fontRef>
          </p:style>
        </p:cxnSp>
        <p:sp>
          <p:nvSpPr>
            <p:cNvPr id="22" name="TextBox 21"/>
            <p:cNvSpPr txBox="1"/>
            <p:nvPr/>
          </p:nvSpPr>
          <p:spPr>
            <a:xfrm>
              <a:off x="785786" y="2357430"/>
              <a:ext cx="357190" cy="369332"/>
            </a:xfrm>
            <a:prstGeom prst="rect">
              <a:avLst/>
            </a:prstGeom>
            <a:noFill/>
          </p:spPr>
          <p:txBody>
            <a:bodyPr wrap="square" rtlCol="0">
              <a:spAutoFit/>
            </a:bodyPr>
            <a:lstStyle/>
            <a:p>
              <a:r>
                <a:rPr lang="en-US" dirty="0"/>
                <a:t>A</a:t>
              </a:r>
              <a:endParaRPr lang="es-CL" dirty="0"/>
            </a:p>
          </p:txBody>
        </p:sp>
        <p:sp>
          <p:nvSpPr>
            <p:cNvPr id="23" name="TextBox 22"/>
            <p:cNvSpPr txBox="1"/>
            <p:nvPr/>
          </p:nvSpPr>
          <p:spPr>
            <a:xfrm>
              <a:off x="857224" y="3071810"/>
              <a:ext cx="357190" cy="369332"/>
            </a:xfrm>
            <a:prstGeom prst="rect">
              <a:avLst/>
            </a:prstGeom>
            <a:noFill/>
          </p:spPr>
          <p:txBody>
            <a:bodyPr wrap="square" rtlCol="0">
              <a:spAutoFit/>
            </a:bodyPr>
            <a:lstStyle/>
            <a:p>
              <a:r>
                <a:rPr lang="en-US" dirty="0"/>
                <a:t>B</a:t>
              </a:r>
              <a:endParaRPr lang="es-CL" dirty="0"/>
            </a:p>
          </p:txBody>
        </p:sp>
        <p:sp>
          <p:nvSpPr>
            <p:cNvPr id="24" name="TextBox 23"/>
            <p:cNvSpPr txBox="1"/>
            <p:nvPr/>
          </p:nvSpPr>
          <p:spPr>
            <a:xfrm>
              <a:off x="2571736" y="2500306"/>
              <a:ext cx="357190" cy="369332"/>
            </a:xfrm>
            <a:prstGeom prst="rect">
              <a:avLst/>
            </a:prstGeom>
            <a:noFill/>
          </p:spPr>
          <p:txBody>
            <a:bodyPr wrap="square" rtlCol="0">
              <a:spAutoFit/>
            </a:bodyPr>
            <a:lstStyle/>
            <a:p>
              <a:r>
                <a:rPr lang="en-US" dirty="0"/>
                <a:t>C</a:t>
              </a:r>
              <a:endParaRPr lang="es-CL" dirty="0"/>
            </a:p>
          </p:txBody>
        </p:sp>
      </p:grpSp>
      <p:grpSp>
        <p:nvGrpSpPr>
          <p:cNvPr id="44" name="Group 43"/>
          <p:cNvGrpSpPr/>
          <p:nvPr/>
        </p:nvGrpSpPr>
        <p:grpSpPr>
          <a:xfrm>
            <a:off x="2441024" y="5501271"/>
            <a:ext cx="1714512" cy="357190"/>
            <a:chOff x="571472" y="5572140"/>
            <a:chExt cx="1714512" cy="357190"/>
          </a:xfrm>
        </p:grpSpPr>
        <p:sp>
          <p:nvSpPr>
            <p:cNvPr id="28" name="Flowchart: Delay 27"/>
            <p:cNvSpPr/>
            <p:nvPr/>
          </p:nvSpPr>
          <p:spPr>
            <a:xfrm>
              <a:off x="758133" y="5572140"/>
              <a:ext cx="404431" cy="357190"/>
            </a:xfrm>
            <a:prstGeom prst="flowChartDelay">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CL"/>
            </a:p>
          </p:txBody>
        </p:sp>
        <p:sp>
          <p:nvSpPr>
            <p:cNvPr id="29" name="Flowchart: Connector 28"/>
            <p:cNvSpPr/>
            <p:nvPr/>
          </p:nvSpPr>
          <p:spPr>
            <a:xfrm>
              <a:off x="1162564" y="5709826"/>
              <a:ext cx="78387" cy="81818"/>
            </a:xfrm>
            <a:prstGeom prst="flowChartConnector">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CL"/>
            </a:p>
          </p:txBody>
        </p:sp>
        <p:cxnSp>
          <p:nvCxnSpPr>
            <p:cNvPr id="30" name="Straight Connector 29"/>
            <p:cNvCxnSpPr/>
            <p:nvPr/>
          </p:nvCxnSpPr>
          <p:spPr>
            <a:xfrm>
              <a:off x="571472" y="5831915"/>
              <a:ext cx="186661" cy="722"/>
            </a:xfrm>
            <a:prstGeom prst="line">
              <a:avLst/>
            </a:prstGeom>
            <a:ln w="19050">
              <a:solidFill>
                <a:schemeClr val="tx1"/>
              </a:solidFill>
            </a:ln>
          </p:spPr>
          <p:style>
            <a:lnRef idx="2">
              <a:schemeClr val="dk1"/>
            </a:lnRef>
            <a:fillRef idx="1">
              <a:schemeClr val="lt1"/>
            </a:fillRef>
            <a:effectRef idx="0">
              <a:schemeClr val="dk1"/>
            </a:effectRef>
            <a:fontRef idx="minor">
              <a:schemeClr val="dk1"/>
            </a:fontRef>
          </p:style>
        </p:cxnSp>
        <p:cxnSp>
          <p:nvCxnSpPr>
            <p:cNvPr id="31" name="Straight Connector 30"/>
            <p:cNvCxnSpPr/>
            <p:nvPr/>
          </p:nvCxnSpPr>
          <p:spPr>
            <a:xfrm>
              <a:off x="571472" y="5669555"/>
              <a:ext cx="186661" cy="722"/>
            </a:xfrm>
            <a:prstGeom prst="line">
              <a:avLst/>
            </a:prstGeom>
            <a:ln w="19050">
              <a:solidFill>
                <a:schemeClr val="tx1"/>
              </a:solidFill>
            </a:ln>
          </p:spPr>
          <p:style>
            <a:lnRef idx="2">
              <a:schemeClr val="dk1"/>
            </a:lnRef>
            <a:fillRef idx="1">
              <a:schemeClr val="lt1"/>
            </a:fillRef>
            <a:effectRef idx="0">
              <a:schemeClr val="dk1"/>
            </a:effectRef>
            <a:fontRef idx="minor">
              <a:schemeClr val="dk1"/>
            </a:fontRef>
          </p:style>
        </p:cxnSp>
        <p:cxnSp>
          <p:nvCxnSpPr>
            <p:cNvPr id="32" name="Straight Connector 31"/>
            <p:cNvCxnSpPr/>
            <p:nvPr/>
          </p:nvCxnSpPr>
          <p:spPr>
            <a:xfrm>
              <a:off x="1242067" y="5750374"/>
              <a:ext cx="186661" cy="722"/>
            </a:xfrm>
            <a:prstGeom prst="line">
              <a:avLst/>
            </a:prstGeom>
            <a:ln w="19050">
              <a:solidFill>
                <a:schemeClr val="tx1"/>
              </a:solidFill>
            </a:ln>
          </p:spPr>
          <p:style>
            <a:lnRef idx="2">
              <a:schemeClr val="dk1"/>
            </a:lnRef>
            <a:fillRef idx="1">
              <a:schemeClr val="lt1"/>
            </a:fillRef>
            <a:effectRef idx="0">
              <a:schemeClr val="dk1"/>
            </a:effectRef>
            <a:fontRef idx="minor">
              <a:schemeClr val="dk1"/>
            </a:fontRef>
          </p:style>
        </p:cxnSp>
        <p:sp>
          <p:nvSpPr>
            <p:cNvPr id="37" name="Flowchart: Delay 36"/>
            <p:cNvSpPr/>
            <p:nvPr/>
          </p:nvSpPr>
          <p:spPr>
            <a:xfrm>
              <a:off x="1615389" y="5572140"/>
              <a:ext cx="404431" cy="357190"/>
            </a:xfrm>
            <a:prstGeom prst="flowChartDelay">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CL"/>
            </a:p>
          </p:txBody>
        </p:sp>
        <p:sp>
          <p:nvSpPr>
            <p:cNvPr id="38" name="Flowchart: Connector 37"/>
            <p:cNvSpPr/>
            <p:nvPr/>
          </p:nvSpPr>
          <p:spPr>
            <a:xfrm>
              <a:off x="2019820" y="5709826"/>
              <a:ext cx="78387" cy="81818"/>
            </a:xfrm>
            <a:prstGeom prst="flowChartConnector">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CL"/>
            </a:p>
          </p:txBody>
        </p:sp>
        <p:cxnSp>
          <p:nvCxnSpPr>
            <p:cNvPr id="39" name="Straight Connector 38"/>
            <p:cNvCxnSpPr/>
            <p:nvPr/>
          </p:nvCxnSpPr>
          <p:spPr>
            <a:xfrm>
              <a:off x="1428728" y="5830327"/>
              <a:ext cx="186661" cy="722"/>
            </a:xfrm>
            <a:prstGeom prst="line">
              <a:avLst/>
            </a:prstGeom>
            <a:ln w="19050">
              <a:solidFill>
                <a:schemeClr val="tx1"/>
              </a:solidFill>
            </a:ln>
          </p:spPr>
          <p:style>
            <a:lnRef idx="2">
              <a:schemeClr val="dk1"/>
            </a:lnRef>
            <a:fillRef idx="1">
              <a:schemeClr val="lt1"/>
            </a:fillRef>
            <a:effectRef idx="0">
              <a:schemeClr val="dk1"/>
            </a:effectRef>
            <a:fontRef idx="minor">
              <a:schemeClr val="dk1"/>
            </a:fontRef>
          </p:style>
        </p:cxnSp>
        <p:cxnSp>
          <p:nvCxnSpPr>
            <p:cNvPr id="40" name="Straight Connector 39"/>
            <p:cNvCxnSpPr/>
            <p:nvPr/>
          </p:nvCxnSpPr>
          <p:spPr>
            <a:xfrm>
              <a:off x="1428728" y="5666381"/>
              <a:ext cx="186661" cy="722"/>
            </a:xfrm>
            <a:prstGeom prst="line">
              <a:avLst/>
            </a:prstGeom>
            <a:ln w="19050">
              <a:solidFill>
                <a:schemeClr val="tx1"/>
              </a:solidFill>
            </a:ln>
          </p:spPr>
          <p:style>
            <a:lnRef idx="2">
              <a:schemeClr val="dk1"/>
            </a:lnRef>
            <a:fillRef idx="1">
              <a:schemeClr val="lt1"/>
            </a:fillRef>
            <a:effectRef idx="0">
              <a:schemeClr val="dk1"/>
            </a:effectRef>
            <a:fontRef idx="minor">
              <a:schemeClr val="dk1"/>
            </a:fontRef>
          </p:style>
        </p:cxnSp>
        <p:cxnSp>
          <p:nvCxnSpPr>
            <p:cNvPr id="41" name="Straight Connector 40"/>
            <p:cNvCxnSpPr/>
            <p:nvPr/>
          </p:nvCxnSpPr>
          <p:spPr>
            <a:xfrm>
              <a:off x="2099323" y="5750374"/>
              <a:ext cx="186661" cy="722"/>
            </a:xfrm>
            <a:prstGeom prst="line">
              <a:avLst/>
            </a:prstGeom>
            <a:ln w="19050">
              <a:solidFill>
                <a:schemeClr val="tx1"/>
              </a:solidFill>
            </a:ln>
          </p:spPr>
          <p:style>
            <a:lnRef idx="2">
              <a:schemeClr val="dk1"/>
            </a:lnRef>
            <a:fillRef idx="1">
              <a:schemeClr val="lt1"/>
            </a:fillRef>
            <a:effectRef idx="0">
              <a:schemeClr val="dk1"/>
            </a:effectRef>
            <a:fontRef idx="minor">
              <a:schemeClr val="dk1"/>
            </a:fontRef>
          </p:style>
        </p:cxnSp>
        <p:cxnSp>
          <p:nvCxnSpPr>
            <p:cNvPr id="43" name="Straight Connector 42"/>
            <p:cNvCxnSpPr/>
            <p:nvPr/>
          </p:nvCxnSpPr>
          <p:spPr>
            <a:xfrm rot="5400000">
              <a:off x="1339522" y="5745946"/>
              <a:ext cx="1800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6" name="TextBox 35"/>
          <p:cNvSpPr txBox="1"/>
          <p:nvPr/>
        </p:nvSpPr>
        <p:spPr>
          <a:xfrm>
            <a:off x="4719630" y="1484784"/>
            <a:ext cx="3816424" cy="1754326"/>
          </a:xfrm>
          <a:prstGeom prst="rect">
            <a:avLst/>
          </a:prstGeom>
          <a:noFill/>
          <a:ln>
            <a:solidFill>
              <a:schemeClr val="tx1"/>
            </a:solidFill>
          </a:ln>
        </p:spPr>
        <p:txBody>
          <a:bodyPr wrap="square" rtlCol="0">
            <a:spAutoFit/>
          </a:bodyPr>
          <a:lstStyle/>
          <a:p>
            <a:pPr>
              <a:buNone/>
            </a:pPr>
            <a:r>
              <a:rPr lang="en-US" dirty="0">
                <a:solidFill>
                  <a:srgbClr val="0070C0"/>
                </a:solidFill>
                <a:latin typeface="Consolas" pitchFamily="49" charset="0"/>
              </a:rPr>
              <a:t>module</a:t>
            </a:r>
            <a:r>
              <a:rPr lang="en-US" dirty="0">
                <a:latin typeface="Consolas" pitchFamily="49" charset="0"/>
              </a:rPr>
              <a:t> NAND (A, B, C);</a:t>
            </a:r>
          </a:p>
          <a:p>
            <a:pPr>
              <a:buNone/>
            </a:pPr>
            <a:r>
              <a:rPr lang="en-US" dirty="0">
                <a:solidFill>
                  <a:srgbClr val="0070C0"/>
                </a:solidFill>
                <a:latin typeface="Consolas" pitchFamily="49" charset="0"/>
              </a:rPr>
              <a:t>input</a:t>
            </a:r>
            <a:r>
              <a:rPr lang="en-US" dirty="0">
                <a:latin typeface="Consolas" pitchFamily="49" charset="0"/>
              </a:rPr>
              <a:t> A, B;</a:t>
            </a:r>
          </a:p>
          <a:p>
            <a:pPr>
              <a:buNone/>
            </a:pPr>
            <a:r>
              <a:rPr lang="en-US" dirty="0">
                <a:solidFill>
                  <a:srgbClr val="0070C0"/>
                </a:solidFill>
                <a:latin typeface="Consolas" pitchFamily="49" charset="0"/>
              </a:rPr>
              <a:t>output</a:t>
            </a:r>
            <a:r>
              <a:rPr lang="en-US" dirty="0">
                <a:latin typeface="Consolas" pitchFamily="49" charset="0"/>
              </a:rPr>
              <a:t> C;</a:t>
            </a:r>
          </a:p>
          <a:p>
            <a:pPr>
              <a:buNone/>
            </a:pPr>
            <a:r>
              <a:rPr lang="en-US" dirty="0">
                <a:solidFill>
                  <a:srgbClr val="00B050"/>
                </a:solidFill>
                <a:latin typeface="Consolas" pitchFamily="49" charset="0"/>
              </a:rPr>
              <a:t>// Continuous assignments </a:t>
            </a:r>
          </a:p>
          <a:p>
            <a:pPr>
              <a:buNone/>
            </a:pPr>
            <a:r>
              <a:rPr lang="en-US" dirty="0">
                <a:solidFill>
                  <a:srgbClr val="0070C0"/>
                </a:solidFill>
                <a:latin typeface="Consolas" pitchFamily="49" charset="0"/>
              </a:rPr>
              <a:t>assign</a:t>
            </a:r>
            <a:r>
              <a:rPr lang="en-US" dirty="0">
                <a:latin typeface="Consolas" pitchFamily="49" charset="0"/>
              </a:rPr>
              <a:t> C = ~(A&amp;B);</a:t>
            </a:r>
          </a:p>
          <a:p>
            <a:pPr>
              <a:buNone/>
            </a:pPr>
            <a:r>
              <a:rPr lang="en-US" dirty="0" err="1">
                <a:solidFill>
                  <a:srgbClr val="0070C0"/>
                </a:solidFill>
                <a:latin typeface="Consolas" pitchFamily="49" charset="0"/>
              </a:rPr>
              <a:t>endmodule</a:t>
            </a:r>
            <a:endParaRPr lang="es-CL" dirty="0">
              <a:solidFill>
                <a:srgbClr val="0070C0"/>
              </a:solidFill>
              <a:latin typeface="Consolas" pitchFamily="49" charset="0"/>
            </a:endParaRPr>
          </a:p>
        </p:txBody>
      </p:sp>
      <p:sp>
        <p:nvSpPr>
          <p:cNvPr id="42" name="TextBox 41"/>
          <p:cNvSpPr txBox="1"/>
          <p:nvPr/>
        </p:nvSpPr>
        <p:spPr>
          <a:xfrm>
            <a:off x="4719630" y="3429000"/>
            <a:ext cx="3816424" cy="2696123"/>
          </a:xfrm>
          <a:prstGeom prst="rect">
            <a:avLst/>
          </a:prstGeom>
          <a:noFill/>
          <a:ln>
            <a:solidFill>
              <a:schemeClr val="tx1"/>
            </a:solidFill>
          </a:ln>
        </p:spPr>
        <p:txBody>
          <a:bodyPr wrap="square" rtlCol="0">
            <a:spAutoFit/>
          </a:bodyPr>
          <a:lstStyle/>
          <a:p>
            <a:pPr marL="342900" indent="-342900">
              <a:spcBef>
                <a:spcPct val="20000"/>
              </a:spcBef>
              <a:defRPr/>
            </a:pPr>
            <a:r>
              <a:rPr lang="en-US" dirty="0">
                <a:solidFill>
                  <a:srgbClr val="0070C0"/>
                </a:solidFill>
                <a:latin typeface="Consolas" pitchFamily="49" charset="0"/>
              </a:rPr>
              <a:t>module</a:t>
            </a:r>
            <a:r>
              <a:rPr lang="en-US" dirty="0">
                <a:latin typeface="Consolas" pitchFamily="49" charset="0"/>
              </a:rPr>
              <a:t> AND (A, B, C);</a:t>
            </a:r>
          </a:p>
          <a:p>
            <a:pPr marL="342900" indent="-342900">
              <a:spcBef>
                <a:spcPct val="20000"/>
              </a:spcBef>
              <a:defRPr/>
            </a:pPr>
            <a:r>
              <a:rPr lang="en-US" dirty="0">
                <a:solidFill>
                  <a:srgbClr val="0070C0"/>
                </a:solidFill>
                <a:latin typeface="Consolas" pitchFamily="49" charset="0"/>
              </a:rPr>
              <a:t>input</a:t>
            </a:r>
            <a:r>
              <a:rPr lang="en-US" dirty="0">
                <a:latin typeface="Consolas" pitchFamily="49" charset="0"/>
              </a:rPr>
              <a:t> A, B;</a:t>
            </a:r>
          </a:p>
          <a:p>
            <a:pPr marL="342900" indent="-342900">
              <a:spcBef>
                <a:spcPct val="20000"/>
              </a:spcBef>
              <a:defRPr/>
            </a:pPr>
            <a:r>
              <a:rPr lang="en-US" dirty="0">
                <a:solidFill>
                  <a:srgbClr val="0070C0"/>
                </a:solidFill>
                <a:latin typeface="Consolas" pitchFamily="49" charset="0"/>
              </a:rPr>
              <a:t>output</a:t>
            </a:r>
            <a:r>
              <a:rPr lang="en-US" dirty="0">
                <a:latin typeface="Consolas" pitchFamily="49" charset="0"/>
              </a:rPr>
              <a:t> C;</a:t>
            </a:r>
          </a:p>
          <a:p>
            <a:pPr marL="342900" indent="-342900">
              <a:spcBef>
                <a:spcPct val="20000"/>
              </a:spcBef>
              <a:defRPr/>
            </a:pPr>
            <a:r>
              <a:rPr lang="en-US" dirty="0">
                <a:solidFill>
                  <a:srgbClr val="0070C0"/>
                </a:solidFill>
                <a:latin typeface="Consolas" pitchFamily="49" charset="0"/>
              </a:rPr>
              <a:t>wire</a:t>
            </a:r>
            <a:r>
              <a:rPr lang="en-US" dirty="0">
                <a:latin typeface="Consolas" pitchFamily="49" charset="0"/>
              </a:rPr>
              <a:t> w;</a:t>
            </a:r>
          </a:p>
          <a:p>
            <a:pPr marL="342900" indent="-342900">
              <a:spcBef>
                <a:spcPct val="20000"/>
              </a:spcBef>
              <a:defRPr/>
            </a:pPr>
            <a:r>
              <a:rPr lang="en-US" dirty="0">
                <a:solidFill>
                  <a:srgbClr val="00B050"/>
                </a:solidFill>
                <a:latin typeface="Consolas" pitchFamily="49" charset="0"/>
              </a:rPr>
              <a:t>// 2 NAND instantiations</a:t>
            </a:r>
          </a:p>
          <a:p>
            <a:pPr marL="342900" indent="-342900">
              <a:spcBef>
                <a:spcPct val="20000"/>
              </a:spcBef>
            </a:pPr>
            <a:r>
              <a:rPr lang="en-US" dirty="0">
                <a:solidFill>
                  <a:srgbClr val="0070C0"/>
                </a:solidFill>
                <a:latin typeface="Consolas" pitchFamily="49" charset="0"/>
              </a:rPr>
              <a:t>NAND </a:t>
            </a:r>
            <a:r>
              <a:rPr lang="en-US" dirty="0">
                <a:latin typeface="Consolas" pitchFamily="49" charset="0"/>
              </a:rPr>
              <a:t>U1 (A, B, w);</a:t>
            </a:r>
          </a:p>
          <a:p>
            <a:pPr marL="342900" indent="-342900">
              <a:spcBef>
                <a:spcPct val="20000"/>
              </a:spcBef>
            </a:pPr>
            <a:r>
              <a:rPr lang="en-US" dirty="0">
                <a:solidFill>
                  <a:srgbClr val="0070C0"/>
                </a:solidFill>
                <a:latin typeface="Consolas" pitchFamily="49" charset="0"/>
              </a:rPr>
              <a:t>NAND </a:t>
            </a:r>
            <a:r>
              <a:rPr lang="en-US" dirty="0">
                <a:latin typeface="Consolas" pitchFamily="49" charset="0"/>
              </a:rPr>
              <a:t>U2 (w, w, C);</a:t>
            </a:r>
          </a:p>
          <a:p>
            <a:pPr marL="342900" indent="-342900">
              <a:spcBef>
                <a:spcPct val="20000"/>
              </a:spcBef>
              <a:defRPr/>
            </a:pPr>
            <a:r>
              <a:rPr lang="en-US" dirty="0" err="1">
                <a:solidFill>
                  <a:srgbClr val="0070C0"/>
                </a:solidFill>
                <a:latin typeface="Consolas" pitchFamily="49" charset="0"/>
              </a:rPr>
              <a:t>endmodule</a:t>
            </a:r>
            <a:endParaRPr lang="es-CL" dirty="0">
              <a:solidFill>
                <a:srgbClr val="0070C0"/>
              </a:solidFill>
              <a:latin typeface="Consolas" pitchFamily="49" charset="0"/>
            </a:endParaRPr>
          </a:p>
        </p:txBody>
      </p:sp>
    </p:spTree>
    <p:extLst>
      <p:ext uri="{BB962C8B-B14F-4D97-AF65-F5344CB8AC3E}">
        <p14:creationId xmlns:p14="http://schemas.microsoft.com/office/powerpoint/2010/main" val="3327337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44"/>
                                        </p:tgtEl>
                                        <p:attrNameLst>
                                          <p:attrName>style.visibility</p:attrName>
                                        </p:attrNameLst>
                                      </p:cBhvr>
                                      <p:to>
                                        <p:strVal val="visible"/>
                                      </p:to>
                                    </p:set>
                                    <p:anim calcmode="lin" valueType="num">
                                      <p:cBhvr>
                                        <p:cTn id="14" dur="500" fill="hold"/>
                                        <p:tgtEl>
                                          <p:spTgt spid="44"/>
                                        </p:tgtEl>
                                        <p:attrNameLst>
                                          <p:attrName>ppt_w</p:attrName>
                                        </p:attrNameLst>
                                      </p:cBhvr>
                                      <p:tavLst>
                                        <p:tav tm="0">
                                          <p:val>
                                            <p:fltVal val="0"/>
                                          </p:val>
                                        </p:tav>
                                        <p:tav tm="100000">
                                          <p:val>
                                            <p:strVal val="#ppt_w"/>
                                          </p:val>
                                        </p:tav>
                                      </p:tavLst>
                                    </p:anim>
                                    <p:anim calcmode="lin" valueType="num">
                                      <p:cBhvr>
                                        <p:cTn id="15" dur="500" fill="hold"/>
                                        <p:tgtEl>
                                          <p:spTgt spid="44"/>
                                        </p:tgtEl>
                                        <p:attrNameLst>
                                          <p:attrName>ppt_h</p:attrName>
                                        </p:attrNameLst>
                                      </p:cBhvr>
                                      <p:tavLst>
                                        <p:tav tm="0">
                                          <p:val>
                                            <p:fltVal val="0"/>
                                          </p:val>
                                        </p:tav>
                                        <p:tav tm="100000">
                                          <p:val>
                                            <p:strVal val="#ppt_h"/>
                                          </p:val>
                                        </p:tav>
                                      </p:tavLst>
                                    </p:anim>
                                    <p:animEffect transition="in" filter="fade">
                                      <p:cBhvr>
                                        <p:cTn id="16" dur="500"/>
                                        <p:tgtEl>
                                          <p:spTgt spid="4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42"/>
                                        </p:tgtEl>
                                        <p:attrNameLst>
                                          <p:attrName>style.visibility</p:attrName>
                                        </p:attrNameLst>
                                      </p:cBhvr>
                                      <p:to>
                                        <p:strVal val="visible"/>
                                      </p:to>
                                    </p:set>
                                    <p:anim calcmode="lin" valueType="num">
                                      <p:cBhvr>
                                        <p:cTn id="21" dur="500" fill="hold"/>
                                        <p:tgtEl>
                                          <p:spTgt spid="42"/>
                                        </p:tgtEl>
                                        <p:attrNameLst>
                                          <p:attrName>ppt_w</p:attrName>
                                        </p:attrNameLst>
                                      </p:cBhvr>
                                      <p:tavLst>
                                        <p:tav tm="0">
                                          <p:val>
                                            <p:fltVal val="0"/>
                                          </p:val>
                                        </p:tav>
                                        <p:tav tm="100000">
                                          <p:val>
                                            <p:strVal val="#ppt_w"/>
                                          </p:val>
                                        </p:tav>
                                      </p:tavLst>
                                    </p:anim>
                                    <p:anim calcmode="lin" valueType="num">
                                      <p:cBhvr>
                                        <p:cTn id="22" dur="500" fill="hold"/>
                                        <p:tgtEl>
                                          <p:spTgt spid="42"/>
                                        </p:tgtEl>
                                        <p:attrNameLst>
                                          <p:attrName>ppt_h</p:attrName>
                                        </p:attrNameLst>
                                      </p:cBhvr>
                                      <p:tavLst>
                                        <p:tav tm="0">
                                          <p:val>
                                            <p:fltVal val="0"/>
                                          </p:val>
                                        </p:tav>
                                        <p:tav tm="100000">
                                          <p:val>
                                            <p:strVal val="#ppt_h"/>
                                          </p:val>
                                        </p:tav>
                                      </p:tavLst>
                                    </p:anim>
                                    <p:animEffect transition="in" filter="fade">
                                      <p:cBhvr>
                                        <p:cTn id="2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42"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Each procedural block represent a separate activity flow in Verilog</a:t>
            </a:r>
          </a:p>
          <a:p>
            <a:r>
              <a:rPr lang="en-US" dirty="0"/>
              <a:t>Procedural blocks</a:t>
            </a:r>
          </a:p>
          <a:p>
            <a:pPr lvl="1"/>
            <a:r>
              <a:rPr lang="en-US" sz="2600" dirty="0">
                <a:solidFill>
                  <a:srgbClr val="0070C0"/>
                </a:solidFill>
                <a:latin typeface="Consolas" pitchFamily="49" charset="0"/>
                <a:cs typeface="Consolas" pitchFamily="49" charset="0"/>
              </a:rPr>
              <a:t>always</a:t>
            </a:r>
            <a:r>
              <a:rPr lang="en-US" dirty="0"/>
              <a:t> blocks</a:t>
            </a:r>
          </a:p>
          <a:p>
            <a:pPr lvl="2"/>
            <a:r>
              <a:rPr lang="en-US" dirty="0"/>
              <a:t>Model a block of activity that is repeated continuously</a:t>
            </a:r>
          </a:p>
          <a:p>
            <a:pPr lvl="1"/>
            <a:r>
              <a:rPr lang="en-US" sz="2600" dirty="0">
                <a:solidFill>
                  <a:srgbClr val="0070C0"/>
                </a:solidFill>
                <a:latin typeface="Consolas" pitchFamily="49" charset="0"/>
                <a:cs typeface="Consolas" pitchFamily="49" charset="0"/>
              </a:rPr>
              <a:t>initial</a:t>
            </a:r>
            <a:r>
              <a:rPr lang="en-US" dirty="0"/>
              <a:t> blocks </a:t>
            </a:r>
            <a:r>
              <a:rPr lang="en-US" i="1" dirty="0">
                <a:solidFill>
                  <a:schemeClr val="bg1">
                    <a:lumMod val="65000"/>
                  </a:schemeClr>
                </a:solidFill>
              </a:rPr>
              <a:t>simulation only</a:t>
            </a:r>
          </a:p>
          <a:p>
            <a:pPr lvl="2"/>
            <a:r>
              <a:rPr lang="en-US" dirty="0"/>
              <a:t>Model a block of activity that is executed at the beginning</a:t>
            </a:r>
          </a:p>
          <a:p>
            <a:r>
              <a:rPr lang="en-US" dirty="0"/>
              <a:t>Multiple behavioral statements can be grouped using keywords </a:t>
            </a:r>
            <a:r>
              <a:rPr lang="en-US" sz="3000" dirty="0">
                <a:solidFill>
                  <a:srgbClr val="0070C0"/>
                </a:solidFill>
                <a:latin typeface="Consolas" pitchFamily="49" charset="0"/>
                <a:cs typeface="Consolas" pitchFamily="49" charset="0"/>
              </a:rPr>
              <a:t>begin</a:t>
            </a:r>
            <a:r>
              <a:rPr lang="en-US" dirty="0"/>
              <a:t> and </a:t>
            </a:r>
            <a:r>
              <a:rPr lang="en-US" sz="3000" dirty="0">
                <a:solidFill>
                  <a:srgbClr val="0070C0"/>
                </a:solidFill>
                <a:latin typeface="Consolas" pitchFamily="49" charset="0"/>
                <a:cs typeface="Consolas" pitchFamily="49" charset="0"/>
              </a:rPr>
              <a:t>end</a:t>
            </a:r>
            <a:endParaRPr lang="en-US" dirty="0">
              <a:solidFill>
                <a:srgbClr val="0070C0"/>
              </a:solidFill>
              <a:latin typeface="Consolas" pitchFamily="49" charset="0"/>
              <a:cs typeface="Consolas" pitchFamily="49" charset="0"/>
            </a:endParaRPr>
          </a:p>
        </p:txBody>
      </p:sp>
      <p:sp>
        <p:nvSpPr>
          <p:cNvPr id="2" name="Title 1"/>
          <p:cNvSpPr>
            <a:spLocks noGrp="1"/>
          </p:cNvSpPr>
          <p:nvPr>
            <p:ph type="title"/>
          </p:nvPr>
        </p:nvSpPr>
        <p:spPr/>
        <p:txBody>
          <a:bodyPr/>
          <a:lstStyle/>
          <a:p>
            <a:r>
              <a:rPr lang="en-US" dirty="0"/>
              <a:t>Procedural blocks</a:t>
            </a:r>
          </a:p>
        </p:txBody>
      </p:sp>
    </p:spTree>
    <p:extLst>
      <p:ext uri="{BB962C8B-B14F-4D97-AF65-F5344CB8AC3E}">
        <p14:creationId xmlns:p14="http://schemas.microsoft.com/office/powerpoint/2010/main" val="2111045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IEEE-1364 / IEEE-1800</a:t>
            </a:r>
            <a:endParaRPr lang="en-US" dirty="0"/>
          </a:p>
        </p:txBody>
      </p:sp>
      <p:pic>
        <p:nvPicPr>
          <p:cNvPr id="148484" name="Picture 4"/>
          <p:cNvPicPr>
            <a:picLocks noChangeAspect="1" noChangeArrowheads="1"/>
          </p:cNvPicPr>
          <p:nvPr/>
        </p:nvPicPr>
        <p:blipFill>
          <a:blip r:embed="rId3" cstate="print"/>
          <a:srcRect/>
          <a:stretch>
            <a:fillRect/>
          </a:stretch>
        </p:blipFill>
        <p:spPr bwMode="auto">
          <a:xfrm>
            <a:off x="7032104" y="1268760"/>
            <a:ext cx="2088232" cy="2700007"/>
          </a:xfrm>
          <a:prstGeom prst="rect">
            <a:avLst/>
          </a:prstGeom>
          <a:ln w="3175">
            <a:solidFill>
              <a:schemeClr val="tx1"/>
            </a:solidFill>
          </a:ln>
          <a:effectLst>
            <a:outerShdw blurRad="292100" dist="139700" dir="2700000" algn="tl" rotWithShape="0">
              <a:srgbClr val="333333">
                <a:alpha val="65000"/>
              </a:srgbClr>
            </a:outerShdw>
          </a:effectLst>
        </p:spPr>
      </p:pic>
      <p:sp>
        <p:nvSpPr>
          <p:cNvPr id="9" name="TextBox 8"/>
          <p:cNvSpPr txBox="1"/>
          <p:nvPr/>
        </p:nvSpPr>
        <p:spPr>
          <a:xfrm>
            <a:off x="2279576" y="1700808"/>
            <a:ext cx="4248472" cy="1938992"/>
          </a:xfrm>
          <a:prstGeom prst="rect">
            <a:avLst/>
          </a:prstGeom>
          <a:noFill/>
        </p:spPr>
        <p:txBody>
          <a:bodyPr wrap="square" rtlCol="0">
            <a:spAutoFit/>
          </a:bodyPr>
          <a:lstStyle/>
          <a:p>
            <a:r>
              <a:rPr lang="en-US" sz="2400" dirty="0"/>
              <a:t>Verilog 2005 (IEEE Standard 1364-2005) consists of minor corrections, spec clarifications, and a few new language features</a:t>
            </a:r>
          </a:p>
        </p:txBody>
      </p:sp>
      <p:sp>
        <p:nvSpPr>
          <p:cNvPr id="10" name="TextBox 9"/>
          <p:cNvSpPr txBox="1"/>
          <p:nvPr/>
        </p:nvSpPr>
        <p:spPr>
          <a:xfrm>
            <a:off x="5591944" y="4149080"/>
            <a:ext cx="4176464" cy="1938992"/>
          </a:xfrm>
          <a:prstGeom prst="rect">
            <a:avLst/>
          </a:prstGeom>
          <a:noFill/>
        </p:spPr>
        <p:txBody>
          <a:bodyPr wrap="square" rtlCol="0">
            <a:spAutoFit/>
          </a:bodyPr>
          <a:lstStyle/>
          <a:p>
            <a:r>
              <a:rPr lang="en-US" sz="2400" dirty="0"/>
              <a:t>SystemVerilog is a superset of Verilog-2005, with many new features and capabilities to aid design-verification and design-modeling</a:t>
            </a:r>
          </a:p>
        </p:txBody>
      </p:sp>
      <p:pic>
        <p:nvPicPr>
          <p:cNvPr id="148485" name="Picture 5"/>
          <p:cNvPicPr>
            <a:picLocks noChangeAspect="1" noChangeArrowheads="1"/>
          </p:cNvPicPr>
          <p:nvPr/>
        </p:nvPicPr>
        <p:blipFill>
          <a:blip r:embed="rId4" cstate="print"/>
          <a:srcRect/>
          <a:stretch>
            <a:fillRect/>
          </a:stretch>
        </p:blipFill>
        <p:spPr bwMode="auto">
          <a:xfrm>
            <a:off x="2711624" y="3861049"/>
            <a:ext cx="2074504" cy="2682255"/>
          </a:xfrm>
          <a:prstGeom prst="rect">
            <a:avLst/>
          </a:prstGeom>
          <a:ln>
            <a:solidFill>
              <a:schemeClr val="tx1"/>
            </a:solidFill>
          </a:ln>
          <a:effectLst>
            <a:outerShdw blurRad="292100" dist="139700" dir="2700000" algn="tl" rotWithShape="0">
              <a:srgbClr val="333333">
                <a:alpha val="65000"/>
              </a:srgbClr>
            </a:outerShdw>
          </a:effectLst>
        </p:spPr>
      </p:pic>
      <p:pic>
        <p:nvPicPr>
          <p:cNvPr id="5122" name="Picture 2" descr="IEEE Advancing Technology for Humanit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20336" y="339952"/>
            <a:ext cx="1238250" cy="695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779907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3000" dirty="0"/>
              <a:t>Procedural assignment changes the state of a </a:t>
            </a:r>
            <a:r>
              <a:rPr lang="en-US" sz="2600" dirty="0" err="1">
                <a:solidFill>
                  <a:srgbClr val="0070C0"/>
                </a:solidFill>
                <a:latin typeface="Consolas" pitchFamily="49" charset="0"/>
              </a:rPr>
              <a:t>reg</a:t>
            </a:r>
            <a:endParaRPr lang="en-US" sz="2600" dirty="0">
              <a:solidFill>
                <a:srgbClr val="0070C0"/>
              </a:solidFill>
              <a:latin typeface="Consolas" pitchFamily="49" charset="0"/>
            </a:endParaRPr>
          </a:p>
          <a:p>
            <a:r>
              <a:rPr lang="en-US" sz="3000" dirty="0"/>
              <a:t>Used for both </a:t>
            </a:r>
            <a:r>
              <a:rPr lang="en-US" sz="3000" b="1" dirty="0"/>
              <a:t>combinational and sequential logic inference</a:t>
            </a:r>
          </a:p>
          <a:p>
            <a:r>
              <a:rPr lang="en-US" sz="3000" dirty="0"/>
              <a:t>All procedural statements must be within </a:t>
            </a:r>
            <a:r>
              <a:rPr lang="en-US" sz="2600" dirty="0">
                <a:solidFill>
                  <a:srgbClr val="0070C0"/>
                </a:solidFill>
                <a:latin typeface="Consolas" pitchFamily="49" charset="0"/>
              </a:rPr>
              <a:t>always </a:t>
            </a:r>
            <a:r>
              <a:rPr lang="en-US" sz="2800" dirty="0"/>
              <a:t>(or </a:t>
            </a:r>
            <a:r>
              <a:rPr lang="en-US" sz="2600" dirty="0">
                <a:solidFill>
                  <a:srgbClr val="0070C0"/>
                </a:solidFill>
                <a:latin typeface="Consolas" pitchFamily="49" charset="0"/>
              </a:rPr>
              <a:t>initial</a:t>
            </a:r>
            <a:r>
              <a:rPr lang="en-US" sz="2800" dirty="0"/>
              <a:t>) </a:t>
            </a:r>
            <a:r>
              <a:rPr lang="en-US" sz="3000" dirty="0"/>
              <a:t>block</a:t>
            </a:r>
          </a:p>
          <a:p>
            <a:endParaRPr lang="en-US" dirty="0"/>
          </a:p>
          <a:p>
            <a:endParaRPr lang="es-CL" dirty="0"/>
          </a:p>
        </p:txBody>
      </p:sp>
      <p:sp>
        <p:nvSpPr>
          <p:cNvPr id="2" name="Title 1"/>
          <p:cNvSpPr>
            <a:spLocks noGrp="1"/>
          </p:cNvSpPr>
          <p:nvPr>
            <p:ph type="title"/>
          </p:nvPr>
        </p:nvSpPr>
        <p:spPr/>
        <p:txBody>
          <a:bodyPr/>
          <a:lstStyle/>
          <a:p>
            <a:r>
              <a:rPr lang="en-US" dirty="0"/>
              <a:t>Procedural assignments</a:t>
            </a:r>
          </a:p>
        </p:txBody>
      </p:sp>
      <p:sp>
        <p:nvSpPr>
          <p:cNvPr id="6" name="TextBox 5"/>
          <p:cNvSpPr txBox="1"/>
          <p:nvPr/>
        </p:nvSpPr>
        <p:spPr>
          <a:xfrm>
            <a:off x="1732974" y="3977640"/>
            <a:ext cx="4464496" cy="1938992"/>
          </a:xfrm>
          <a:prstGeom prst="rect">
            <a:avLst/>
          </a:prstGeom>
          <a:noFill/>
          <a:ln>
            <a:solidFill>
              <a:schemeClr val="tx1"/>
            </a:solidFill>
          </a:ln>
        </p:spPr>
        <p:txBody>
          <a:bodyPr wrap="square" rtlCol="0">
            <a:spAutoFit/>
          </a:bodyPr>
          <a:lstStyle/>
          <a:p>
            <a:r>
              <a:rPr lang="en-US" sz="2400" dirty="0" err="1">
                <a:solidFill>
                  <a:srgbClr val="0070C0"/>
                </a:solidFill>
                <a:latin typeface="Consolas" pitchFamily="49" charset="0"/>
              </a:rPr>
              <a:t>reg</a:t>
            </a:r>
            <a:r>
              <a:rPr lang="en-US" sz="2400" dirty="0">
                <a:latin typeface="Consolas" pitchFamily="49" charset="0"/>
              </a:rPr>
              <a:t> A;</a:t>
            </a:r>
          </a:p>
          <a:p>
            <a:r>
              <a:rPr lang="en-US" sz="2400" dirty="0">
                <a:solidFill>
                  <a:srgbClr val="0070C0"/>
                </a:solidFill>
                <a:latin typeface="Consolas" pitchFamily="49" charset="0"/>
              </a:rPr>
              <a:t>always</a:t>
            </a:r>
            <a:r>
              <a:rPr lang="en-US" sz="2400" dirty="0">
                <a:latin typeface="Consolas" pitchFamily="49" charset="0"/>
              </a:rPr>
              <a:t> @ (B or C)</a:t>
            </a:r>
          </a:p>
          <a:p>
            <a:r>
              <a:rPr lang="en-US" sz="2400" dirty="0">
                <a:solidFill>
                  <a:srgbClr val="0070C0"/>
                </a:solidFill>
                <a:latin typeface="Consolas" pitchFamily="49" charset="0"/>
              </a:rPr>
              <a:t>begin</a:t>
            </a:r>
          </a:p>
          <a:p>
            <a:r>
              <a:rPr lang="en-US" sz="2400" dirty="0">
                <a:latin typeface="Consolas" pitchFamily="49" charset="0"/>
              </a:rPr>
              <a:t>  A = ~(B &amp; C);</a:t>
            </a:r>
          </a:p>
          <a:p>
            <a:r>
              <a:rPr lang="en-US" sz="2400" dirty="0">
                <a:solidFill>
                  <a:srgbClr val="0070C0"/>
                </a:solidFill>
                <a:latin typeface="Consolas" pitchFamily="49" charset="0"/>
              </a:rPr>
              <a:t>end</a:t>
            </a:r>
          </a:p>
        </p:txBody>
      </p:sp>
    </p:spTree>
    <p:extLst>
      <p:ext uri="{BB962C8B-B14F-4D97-AF65-F5344CB8AC3E}">
        <p14:creationId xmlns:p14="http://schemas.microsoft.com/office/powerpoint/2010/main" val="376252100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Always blocks model an activity that is repeated continuously </a:t>
            </a:r>
          </a:p>
          <a:p>
            <a:r>
              <a:rPr lang="en-US" sz="3200" dirty="0">
                <a:latin typeface="Consolas" pitchFamily="49" charset="0"/>
                <a:cs typeface="Consolas" pitchFamily="49" charset="0"/>
              </a:rPr>
              <a:t>@</a:t>
            </a:r>
            <a:r>
              <a:rPr lang="en-US" sz="2400" dirty="0"/>
              <a:t> can control the execution</a:t>
            </a:r>
          </a:p>
          <a:p>
            <a:pPr lvl="1"/>
            <a:r>
              <a:rPr lang="en-US" sz="2800" dirty="0" err="1">
                <a:solidFill>
                  <a:srgbClr val="0070C0"/>
                </a:solidFill>
                <a:latin typeface="Consolas" pitchFamily="49" charset="0"/>
                <a:cs typeface="Consolas" pitchFamily="49" charset="0"/>
              </a:rPr>
              <a:t>posedge</a:t>
            </a:r>
            <a:r>
              <a:rPr lang="en-US" sz="2800" dirty="0"/>
              <a:t>  </a:t>
            </a:r>
            <a:r>
              <a:rPr lang="en-US" sz="2000" dirty="0"/>
              <a:t>or </a:t>
            </a:r>
            <a:r>
              <a:rPr lang="en-US" sz="2800" dirty="0" err="1">
                <a:solidFill>
                  <a:srgbClr val="0070C0"/>
                </a:solidFill>
                <a:latin typeface="Consolas" pitchFamily="49" charset="0"/>
                <a:cs typeface="Consolas" pitchFamily="49" charset="0"/>
              </a:rPr>
              <a:t>negedge</a:t>
            </a:r>
            <a:r>
              <a:rPr lang="en-US" sz="2800" dirty="0"/>
              <a:t> </a:t>
            </a:r>
            <a:r>
              <a:rPr lang="en-US" sz="2000" dirty="0"/>
              <a:t>make sensitive to edge</a:t>
            </a:r>
          </a:p>
          <a:p>
            <a:pPr lvl="1"/>
            <a:r>
              <a:rPr lang="en-US" sz="2800" dirty="0">
                <a:latin typeface="Consolas" pitchFamily="49" charset="0"/>
                <a:cs typeface="Consolas" pitchFamily="49" charset="0"/>
              </a:rPr>
              <a:t>@*</a:t>
            </a:r>
            <a:r>
              <a:rPr lang="en-US" sz="2800" dirty="0"/>
              <a:t> / </a:t>
            </a:r>
            <a:r>
              <a:rPr lang="en-US" sz="2800" dirty="0">
                <a:latin typeface="Consolas" pitchFamily="49" charset="0"/>
                <a:cs typeface="Consolas" pitchFamily="49" charset="0"/>
              </a:rPr>
              <a:t>@(*)</a:t>
            </a:r>
            <a:r>
              <a:rPr lang="en-US" sz="2000" dirty="0"/>
              <a:t>, are sensitive to any signal that may be read in the statement  group</a:t>
            </a:r>
          </a:p>
          <a:p>
            <a:pPr lvl="1"/>
            <a:r>
              <a:rPr lang="en-US" sz="2000" dirty="0"/>
              <a:t>Use “</a:t>
            </a:r>
            <a:r>
              <a:rPr lang="en-US" sz="2800" dirty="0">
                <a:latin typeface="Consolas" pitchFamily="49" charset="0"/>
                <a:cs typeface="Consolas" pitchFamily="49" charset="0"/>
              </a:rPr>
              <a:t>,</a:t>
            </a:r>
            <a:r>
              <a:rPr lang="en-US" sz="2000" dirty="0"/>
              <a:t>”/</a:t>
            </a:r>
            <a:r>
              <a:rPr lang="en-US" sz="2800" dirty="0">
                <a:solidFill>
                  <a:srgbClr val="0070C0"/>
                </a:solidFill>
                <a:latin typeface="Consolas" pitchFamily="49" charset="0"/>
                <a:cs typeface="Consolas" pitchFamily="49" charset="0"/>
              </a:rPr>
              <a:t>or</a:t>
            </a:r>
            <a:r>
              <a:rPr lang="en-US" sz="2000" dirty="0"/>
              <a:t> for multiple signals</a:t>
            </a:r>
          </a:p>
        </p:txBody>
      </p:sp>
      <p:sp>
        <p:nvSpPr>
          <p:cNvPr id="2" name="Title 1"/>
          <p:cNvSpPr>
            <a:spLocks noGrp="1"/>
          </p:cNvSpPr>
          <p:nvPr>
            <p:ph type="title"/>
          </p:nvPr>
        </p:nvSpPr>
        <p:spPr/>
        <p:txBody>
          <a:bodyPr/>
          <a:lstStyle/>
          <a:p>
            <a:r>
              <a:rPr lang="en-US" dirty="0"/>
              <a:t>Always block – Event control (@)</a:t>
            </a:r>
          </a:p>
        </p:txBody>
      </p:sp>
    </p:spTree>
    <p:extLst>
      <p:ext uri="{BB962C8B-B14F-4D97-AF65-F5344CB8AC3E}">
        <p14:creationId xmlns:p14="http://schemas.microsoft.com/office/powerpoint/2010/main" val="224217010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Always block – Event control (@)</a:t>
            </a:r>
          </a:p>
        </p:txBody>
      </p:sp>
      <p:sp>
        <p:nvSpPr>
          <p:cNvPr id="7" name="TextBox 6"/>
          <p:cNvSpPr txBox="1"/>
          <p:nvPr/>
        </p:nvSpPr>
        <p:spPr>
          <a:xfrm>
            <a:off x="1438719" y="1443841"/>
            <a:ext cx="6984776" cy="3970318"/>
          </a:xfrm>
          <a:prstGeom prst="rect">
            <a:avLst/>
          </a:prstGeom>
          <a:noFill/>
          <a:ln>
            <a:solidFill>
              <a:schemeClr val="tx1"/>
            </a:solidFill>
          </a:ln>
        </p:spPr>
        <p:txBody>
          <a:bodyPr wrap="square" rtlCol="0">
            <a:spAutoFit/>
          </a:bodyPr>
          <a:lstStyle/>
          <a:p>
            <a:pPr>
              <a:buNone/>
            </a:pPr>
            <a:r>
              <a:rPr lang="en-US" dirty="0">
                <a:solidFill>
                  <a:srgbClr val="0070C0"/>
                </a:solidFill>
                <a:latin typeface="Consolas" pitchFamily="49" charset="0"/>
              </a:rPr>
              <a:t>module</a:t>
            </a:r>
            <a:r>
              <a:rPr lang="en-US" dirty="0">
                <a:latin typeface="Consolas" pitchFamily="49" charset="0"/>
              </a:rPr>
              <a:t> M1 (</a:t>
            </a:r>
            <a:r>
              <a:rPr lang="en-US" dirty="0">
                <a:solidFill>
                  <a:srgbClr val="0070C0"/>
                </a:solidFill>
                <a:latin typeface="Consolas" pitchFamily="49" charset="0"/>
              </a:rPr>
              <a:t>input</a:t>
            </a:r>
            <a:r>
              <a:rPr lang="en-US" dirty="0">
                <a:latin typeface="Consolas" pitchFamily="49" charset="0"/>
              </a:rPr>
              <a:t> B, C, </a:t>
            </a:r>
            <a:r>
              <a:rPr lang="en-US" dirty="0" err="1">
                <a:latin typeface="Consolas" pitchFamily="49" charset="0"/>
              </a:rPr>
              <a:t>clk</a:t>
            </a:r>
            <a:r>
              <a:rPr lang="en-US" dirty="0">
                <a:latin typeface="Consolas" pitchFamily="49" charset="0"/>
              </a:rPr>
              <a:t>, </a:t>
            </a:r>
            <a:r>
              <a:rPr lang="en-US" dirty="0" err="1">
                <a:latin typeface="Consolas" pitchFamily="49" charset="0"/>
              </a:rPr>
              <a:t>rst</a:t>
            </a:r>
            <a:r>
              <a:rPr lang="en-US" dirty="0">
                <a:latin typeface="Consolas" pitchFamily="49" charset="0"/>
              </a:rPr>
              <a:t>, </a:t>
            </a:r>
            <a:r>
              <a:rPr lang="en-US" dirty="0">
                <a:solidFill>
                  <a:srgbClr val="0070C0"/>
                </a:solidFill>
                <a:latin typeface="Consolas" pitchFamily="49" charset="0"/>
              </a:rPr>
              <a:t>output</a:t>
            </a:r>
            <a:r>
              <a:rPr lang="en-US" dirty="0">
                <a:latin typeface="Consolas" pitchFamily="49" charset="0"/>
              </a:rPr>
              <a:t> </a:t>
            </a:r>
            <a:r>
              <a:rPr lang="en-US" dirty="0" err="1">
                <a:solidFill>
                  <a:srgbClr val="0070C0"/>
                </a:solidFill>
                <a:latin typeface="Consolas" pitchFamily="49" charset="0"/>
              </a:rPr>
              <a:t>reg</a:t>
            </a:r>
            <a:r>
              <a:rPr lang="en-US" dirty="0">
                <a:latin typeface="Consolas" pitchFamily="49" charset="0"/>
              </a:rPr>
              <a:t> X, Y,Z);</a:t>
            </a:r>
          </a:p>
          <a:p>
            <a:pPr>
              <a:buNone/>
            </a:pPr>
            <a:r>
              <a:rPr lang="en-US" dirty="0">
                <a:solidFill>
                  <a:srgbClr val="00B050"/>
                </a:solidFill>
                <a:latin typeface="Consolas" pitchFamily="49" charset="0"/>
              </a:rPr>
              <a:t>// controlled by any value change in B or C</a:t>
            </a:r>
          </a:p>
          <a:p>
            <a:pPr>
              <a:buNone/>
            </a:pPr>
            <a:r>
              <a:rPr lang="en-US" dirty="0">
                <a:solidFill>
                  <a:srgbClr val="0070C0"/>
                </a:solidFill>
                <a:latin typeface="Consolas" pitchFamily="49" charset="0"/>
              </a:rPr>
              <a:t>always</a:t>
            </a:r>
            <a:r>
              <a:rPr lang="en-US" dirty="0">
                <a:latin typeface="Consolas" pitchFamily="49" charset="0"/>
              </a:rPr>
              <a:t> @ (B or C) </a:t>
            </a:r>
          </a:p>
          <a:p>
            <a:pPr>
              <a:buNone/>
            </a:pPr>
            <a:r>
              <a:rPr lang="en-US" dirty="0">
                <a:latin typeface="Consolas" pitchFamily="49" charset="0"/>
              </a:rPr>
              <a:t>  X = B &amp; C;</a:t>
            </a:r>
          </a:p>
          <a:p>
            <a:pPr>
              <a:buNone/>
            </a:pPr>
            <a:endParaRPr lang="en-US" dirty="0">
              <a:latin typeface="Consolas" pitchFamily="49" charset="0"/>
            </a:endParaRPr>
          </a:p>
          <a:p>
            <a:pPr>
              <a:buNone/>
            </a:pPr>
            <a:r>
              <a:rPr lang="en-US" dirty="0">
                <a:solidFill>
                  <a:srgbClr val="00B050"/>
                </a:solidFill>
                <a:latin typeface="Consolas" pitchFamily="49" charset="0"/>
              </a:rPr>
              <a:t>// Controlled by positive edge of </a:t>
            </a:r>
            <a:r>
              <a:rPr lang="en-US" dirty="0" err="1">
                <a:solidFill>
                  <a:srgbClr val="00B050"/>
                </a:solidFill>
                <a:latin typeface="Consolas" pitchFamily="49" charset="0"/>
              </a:rPr>
              <a:t>clk</a:t>
            </a:r>
            <a:endParaRPr lang="en-US" dirty="0">
              <a:solidFill>
                <a:srgbClr val="00B050"/>
              </a:solidFill>
              <a:latin typeface="Consolas" pitchFamily="49" charset="0"/>
            </a:endParaRPr>
          </a:p>
          <a:p>
            <a:pPr>
              <a:buNone/>
            </a:pPr>
            <a:r>
              <a:rPr lang="en-US" dirty="0">
                <a:solidFill>
                  <a:srgbClr val="0070C0"/>
                </a:solidFill>
                <a:latin typeface="Consolas" pitchFamily="49" charset="0"/>
              </a:rPr>
              <a:t>always</a:t>
            </a:r>
            <a:r>
              <a:rPr lang="en-US" dirty="0">
                <a:latin typeface="Consolas" pitchFamily="49" charset="0"/>
              </a:rPr>
              <a:t> @(</a:t>
            </a:r>
            <a:r>
              <a:rPr lang="en-US" dirty="0" err="1">
                <a:solidFill>
                  <a:srgbClr val="0070C0"/>
                </a:solidFill>
                <a:latin typeface="Consolas" pitchFamily="49" charset="0"/>
              </a:rPr>
              <a:t>posedge</a:t>
            </a:r>
            <a:r>
              <a:rPr lang="en-US" dirty="0">
                <a:latin typeface="Consolas" pitchFamily="49" charset="0"/>
              </a:rPr>
              <a:t> </a:t>
            </a:r>
            <a:r>
              <a:rPr lang="en-US" dirty="0" err="1">
                <a:latin typeface="Consolas" pitchFamily="49" charset="0"/>
              </a:rPr>
              <a:t>clk</a:t>
            </a:r>
            <a:r>
              <a:rPr lang="en-US" dirty="0">
                <a:latin typeface="Consolas" pitchFamily="49" charset="0"/>
              </a:rPr>
              <a:t>) </a:t>
            </a:r>
          </a:p>
          <a:p>
            <a:pPr>
              <a:buNone/>
            </a:pPr>
            <a:r>
              <a:rPr lang="en-US" dirty="0">
                <a:latin typeface="Consolas" pitchFamily="49" charset="0"/>
              </a:rPr>
              <a:t>  Y = B &amp; C; </a:t>
            </a:r>
          </a:p>
          <a:p>
            <a:pPr>
              <a:buNone/>
            </a:pPr>
            <a:endParaRPr lang="en-US" dirty="0">
              <a:latin typeface="Consolas" pitchFamily="49" charset="0"/>
            </a:endParaRPr>
          </a:p>
          <a:p>
            <a:pPr>
              <a:buNone/>
            </a:pPr>
            <a:r>
              <a:rPr lang="en-US" dirty="0">
                <a:solidFill>
                  <a:srgbClr val="00B050"/>
                </a:solidFill>
                <a:latin typeface="Consolas" pitchFamily="49" charset="0"/>
              </a:rPr>
              <a:t>// Controlled by negative edge of </a:t>
            </a:r>
            <a:r>
              <a:rPr lang="en-US" dirty="0" err="1">
                <a:solidFill>
                  <a:srgbClr val="00B050"/>
                </a:solidFill>
                <a:latin typeface="Consolas" pitchFamily="49" charset="0"/>
              </a:rPr>
              <a:t>clk</a:t>
            </a:r>
            <a:r>
              <a:rPr lang="en-US" dirty="0">
                <a:solidFill>
                  <a:srgbClr val="00B050"/>
                </a:solidFill>
                <a:latin typeface="Consolas" pitchFamily="49" charset="0"/>
              </a:rPr>
              <a:t> or </a:t>
            </a:r>
            <a:r>
              <a:rPr lang="en-US" dirty="0" err="1">
                <a:solidFill>
                  <a:srgbClr val="00B050"/>
                </a:solidFill>
                <a:latin typeface="Consolas" pitchFamily="49" charset="0"/>
              </a:rPr>
              <a:t>rst</a:t>
            </a:r>
            <a:endParaRPr lang="en-US" dirty="0">
              <a:solidFill>
                <a:srgbClr val="00B050"/>
              </a:solidFill>
              <a:latin typeface="Consolas" pitchFamily="49" charset="0"/>
            </a:endParaRPr>
          </a:p>
          <a:p>
            <a:pPr>
              <a:buNone/>
            </a:pPr>
            <a:r>
              <a:rPr lang="en-US" dirty="0">
                <a:solidFill>
                  <a:srgbClr val="0070C0"/>
                </a:solidFill>
                <a:latin typeface="Consolas" pitchFamily="49" charset="0"/>
              </a:rPr>
              <a:t>always</a:t>
            </a:r>
            <a:r>
              <a:rPr lang="en-US" dirty="0">
                <a:latin typeface="Consolas" pitchFamily="49" charset="0"/>
              </a:rPr>
              <a:t> @(</a:t>
            </a:r>
            <a:r>
              <a:rPr lang="en-US" dirty="0" err="1">
                <a:solidFill>
                  <a:srgbClr val="0070C0"/>
                </a:solidFill>
                <a:latin typeface="Consolas" pitchFamily="49" charset="0"/>
              </a:rPr>
              <a:t>negedge</a:t>
            </a:r>
            <a:r>
              <a:rPr lang="en-US" dirty="0">
                <a:latin typeface="Consolas" pitchFamily="49" charset="0"/>
              </a:rPr>
              <a:t> </a:t>
            </a:r>
            <a:r>
              <a:rPr lang="en-US" dirty="0" err="1">
                <a:latin typeface="Consolas" pitchFamily="49" charset="0"/>
              </a:rPr>
              <a:t>clk</a:t>
            </a:r>
            <a:r>
              <a:rPr lang="en-US" dirty="0">
                <a:latin typeface="Consolas" pitchFamily="49" charset="0"/>
              </a:rPr>
              <a:t>, </a:t>
            </a:r>
            <a:r>
              <a:rPr lang="en-US" dirty="0" err="1">
                <a:solidFill>
                  <a:srgbClr val="0070C0"/>
                </a:solidFill>
                <a:latin typeface="Consolas" pitchFamily="49" charset="0"/>
              </a:rPr>
              <a:t>negedge</a:t>
            </a:r>
            <a:r>
              <a:rPr lang="en-US" dirty="0">
                <a:latin typeface="Consolas" pitchFamily="49" charset="0"/>
              </a:rPr>
              <a:t> </a:t>
            </a:r>
            <a:r>
              <a:rPr lang="en-US" dirty="0" err="1">
                <a:latin typeface="Consolas" pitchFamily="49" charset="0"/>
              </a:rPr>
              <a:t>rst</a:t>
            </a:r>
            <a:r>
              <a:rPr lang="en-US" dirty="0">
                <a:latin typeface="Consolas" pitchFamily="49" charset="0"/>
              </a:rPr>
              <a:t>) </a:t>
            </a:r>
          </a:p>
          <a:p>
            <a:pPr>
              <a:buNone/>
            </a:pPr>
            <a:r>
              <a:rPr lang="en-US" dirty="0">
                <a:solidFill>
                  <a:srgbClr val="0070C0"/>
                </a:solidFill>
                <a:latin typeface="Consolas" pitchFamily="49" charset="0"/>
              </a:rPr>
              <a:t>  if</a:t>
            </a:r>
            <a:r>
              <a:rPr lang="en-US" dirty="0">
                <a:latin typeface="Consolas" pitchFamily="49" charset="0"/>
              </a:rPr>
              <a:t> (!</a:t>
            </a:r>
            <a:r>
              <a:rPr lang="en-US" dirty="0" err="1">
                <a:latin typeface="Consolas" pitchFamily="49" charset="0"/>
              </a:rPr>
              <a:t>rst</a:t>
            </a:r>
            <a:r>
              <a:rPr lang="en-US" dirty="0">
                <a:latin typeface="Consolas" pitchFamily="49" charset="0"/>
              </a:rPr>
              <a:t>) Z = 1’b0; </a:t>
            </a:r>
          </a:p>
          <a:p>
            <a:pPr>
              <a:buNone/>
            </a:pPr>
            <a:r>
              <a:rPr lang="en-US" dirty="0">
                <a:solidFill>
                  <a:srgbClr val="0070C0"/>
                </a:solidFill>
                <a:latin typeface="Consolas" pitchFamily="49" charset="0"/>
              </a:rPr>
              <a:t>  else</a:t>
            </a:r>
            <a:r>
              <a:rPr lang="en-US" dirty="0">
                <a:latin typeface="Consolas" pitchFamily="49" charset="0"/>
              </a:rPr>
              <a:t>      Z = B | C;</a:t>
            </a:r>
          </a:p>
          <a:p>
            <a:pPr>
              <a:buNone/>
            </a:pPr>
            <a:r>
              <a:rPr lang="en-US" dirty="0" err="1">
                <a:solidFill>
                  <a:srgbClr val="0070C0"/>
                </a:solidFill>
                <a:latin typeface="Consolas" pitchFamily="49" charset="0"/>
              </a:rPr>
              <a:t>endmodule</a:t>
            </a:r>
            <a:r>
              <a:rPr lang="en-US" dirty="0">
                <a:latin typeface="Consolas" pitchFamily="49" charset="0"/>
              </a:rPr>
              <a:t> </a:t>
            </a:r>
          </a:p>
        </p:txBody>
      </p:sp>
    </p:spTree>
    <p:extLst>
      <p:ext uri="{BB962C8B-B14F-4D97-AF65-F5344CB8AC3E}">
        <p14:creationId xmlns:p14="http://schemas.microsoft.com/office/powerpoint/2010/main" val="47753208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Example</a:t>
            </a:r>
            <a:endParaRPr lang="es-CL" dirty="0"/>
          </a:p>
        </p:txBody>
      </p:sp>
      <p:grpSp>
        <p:nvGrpSpPr>
          <p:cNvPr id="37" name="Group 36"/>
          <p:cNvGrpSpPr/>
          <p:nvPr/>
        </p:nvGrpSpPr>
        <p:grpSpPr>
          <a:xfrm>
            <a:off x="6953256" y="1500174"/>
            <a:ext cx="1648694" cy="1071570"/>
            <a:chOff x="1783108" y="1285860"/>
            <a:chExt cx="1648694" cy="1071570"/>
          </a:xfrm>
        </p:grpSpPr>
        <p:sp>
          <p:nvSpPr>
            <p:cNvPr id="6" name="Rectangle 5"/>
            <p:cNvSpPr/>
            <p:nvPr/>
          </p:nvSpPr>
          <p:spPr>
            <a:xfrm>
              <a:off x="2143108" y="1285860"/>
              <a:ext cx="928694" cy="107157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s-CL"/>
            </a:p>
          </p:txBody>
        </p:sp>
        <p:cxnSp>
          <p:nvCxnSpPr>
            <p:cNvPr id="8" name="Straight Connector 7"/>
            <p:cNvCxnSpPr/>
            <p:nvPr/>
          </p:nvCxnSpPr>
          <p:spPr>
            <a:xfrm>
              <a:off x="1783108" y="1485432"/>
              <a:ext cx="360000" cy="1588"/>
            </a:xfrm>
            <a:prstGeom prst="line">
              <a:avLst/>
            </a:prstGeom>
            <a:ln w="19050"/>
          </p:spPr>
          <p:style>
            <a:lnRef idx="2">
              <a:schemeClr val="dk1"/>
            </a:lnRef>
            <a:fillRef idx="1">
              <a:schemeClr val="lt1"/>
            </a:fillRef>
            <a:effectRef idx="0">
              <a:schemeClr val="dk1"/>
            </a:effectRef>
            <a:fontRef idx="minor">
              <a:schemeClr val="dk1"/>
            </a:fontRef>
          </p:style>
        </p:cxnSp>
        <p:cxnSp>
          <p:nvCxnSpPr>
            <p:cNvPr id="9" name="Straight Connector 8"/>
            <p:cNvCxnSpPr/>
            <p:nvPr/>
          </p:nvCxnSpPr>
          <p:spPr>
            <a:xfrm>
              <a:off x="3071802" y="1485432"/>
              <a:ext cx="360000" cy="1588"/>
            </a:xfrm>
            <a:prstGeom prst="line">
              <a:avLst/>
            </a:prstGeom>
            <a:ln w="19050"/>
          </p:spPr>
          <p:style>
            <a:lnRef idx="2">
              <a:schemeClr val="dk1"/>
            </a:lnRef>
            <a:fillRef idx="1">
              <a:schemeClr val="lt1"/>
            </a:fillRef>
            <a:effectRef idx="0">
              <a:schemeClr val="dk1"/>
            </a:effectRef>
            <a:fontRef idx="minor">
              <a:schemeClr val="dk1"/>
            </a:fontRef>
          </p:style>
        </p:cxnSp>
        <p:cxnSp>
          <p:nvCxnSpPr>
            <p:cNvPr id="11" name="Straight Connector 10"/>
            <p:cNvCxnSpPr/>
            <p:nvPr/>
          </p:nvCxnSpPr>
          <p:spPr>
            <a:xfrm>
              <a:off x="1783108" y="2141528"/>
              <a:ext cx="360000" cy="1588"/>
            </a:xfrm>
            <a:prstGeom prst="line">
              <a:avLst/>
            </a:prstGeom>
            <a:ln w="19050"/>
          </p:spPr>
          <p:style>
            <a:lnRef idx="2">
              <a:schemeClr val="dk1"/>
            </a:lnRef>
            <a:fillRef idx="1">
              <a:schemeClr val="lt1"/>
            </a:fillRef>
            <a:effectRef idx="0">
              <a:schemeClr val="dk1"/>
            </a:effectRef>
            <a:fontRef idx="minor">
              <a:schemeClr val="dk1"/>
            </a:fontRef>
          </p:style>
        </p:cxnSp>
        <p:sp>
          <p:nvSpPr>
            <p:cNvPr id="12" name="TextBox 11"/>
            <p:cNvSpPr txBox="1"/>
            <p:nvPr/>
          </p:nvSpPr>
          <p:spPr>
            <a:xfrm>
              <a:off x="2143108" y="1988098"/>
              <a:ext cx="428628" cy="369332"/>
            </a:xfrm>
            <a:prstGeom prst="rect">
              <a:avLst/>
            </a:prstGeom>
            <a:noFill/>
          </p:spPr>
          <p:txBody>
            <a:bodyPr wrap="square" rtlCol="0">
              <a:spAutoFit/>
            </a:bodyPr>
            <a:lstStyle/>
            <a:p>
              <a:r>
                <a:rPr lang="en-US" dirty="0"/>
                <a:t>G</a:t>
              </a:r>
              <a:endParaRPr lang="es-CL" dirty="0"/>
            </a:p>
          </p:txBody>
        </p:sp>
        <p:sp>
          <p:nvSpPr>
            <p:cNvPr id="13" name="TextBox 12"/>
            <p:cNvSpPr txBox="1"/>
            <p:nvPr/>
          </p:nvSpPr>
          <p:spPr>
            <a:xfrm>
              <a:off x="2143108" y="1285860"/>
              <a:ext cx="428628" cy="369332"/>
            </a:xfrm>
            <a:prstGeom prst="rect">
              <a:avLst/>
            </a:prstGeom>
            <a:noFill/>
          </p:spPr>
          <p:txBody>
            <a:bodyPr wrap="square" rtlCol="0">
              <a:spAutoFit/>
            </a:bodyPr>
            <a:lstStyle/>
            <a:p>
              <a:r>
                <a:rPr lang="en-US" dirty="0"/>
                <a:t>D</a:t>
              </a:r>
              <a:endParaRPr lang="es-CL" dirty="0"/>
            </a:p>
          </p:txBody>
        </p:sp>
        <p:sp>
          <p:nvSpPr>
            <p:cNvPr id="15" name="TextBox 14"/>
            <p:cNvSpPr txBox="1"/>
            <p:nvPr/>
          </p:nvSpPr>
          <p:spPr>
            <a:xfrm>
              <a:off x="2643174" y="1285860"/>
              <a:ext cx="428628" cy="369332"/>
            </a:xfrm>
            <a:prstGeom prst="rect">
              <a:avLst/>
            </a:prstGeom>
            <a:noFill/>
          </p:spPr>
          <p:txBody>
            <a:bodyPr wrap="square" rtlCol="0">
              <a:spAutoFit/>
            </a:bodyPr>
            <a:lstStyle/>
            <a:p>
              <a:r>
                <a:rPr lang="en-US" dirty="0"/>
                <a:t>Q</a:t>
              </a:r>
              <a:endParaRPr lang="es-CL" dirty="0"/>
            </a:p>
          </p:txBody>
        </p:sp>
      </p:grpSp>
      <p:grpSp>
        <p:nvGrpSpPr>
          <p:cNvPr id="38" name="Group 37"/>
          <p:cNvGrpSpPr/>
          <p:nvPr/>
        </p:nvGrpSpPr>
        <p:grpSpPr>
          <a:xfrm>
            <a:off x="2809852" y="1500174"/>
            <a:ext cx="1648694" cy="1071570"/>
            <a:chOff x="1285852" y="1357298"/>
            <a:chExt cx="1648694" cy="1071570"/>
          </a:xfrm>
        </p:grpSpPr>
        <p:sp>
          <p:nvSpPr>
            <p:cNvPr id="25" name="Rectangle 24"/>
            <p:cNvSpPr/>
            <p:nvPr/>
          </p:nvSpPr>
          <p:spPr>
            <a:xfrm>
              <a:off x="1645852" y="1357298"/>
              <a:ext cx="928694" cy="107157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s-CL"/>
            </a:p>
          </p:txBody>
        </p:sp>
        <p:cxnSp>
          <p:nvCxnSpPr>
            <p:cNvPr id="26" name="Straight Connector 25"/>
            <p:cNvCxnSpPr/>
            <p:nvPr/>
          </p:nvCxnSpPr>
          <p:spPr>
            <a:xfrm>
              <a:off x="1285852" y="1558230"/>
              <a:ext cx="360000" cy="1588"/>
            </a:xfrm>
            <a:prstGeom prst="line">
              <a:avLst/>
            </a:prstGeom>
            <a:ln w="19050"/>
          </p:spPr>
          <p:style>
            <a:lnRef idx="2">
              <a:schemeClr val="dk1"/>
            </a:lnRef>
            <a:fillRef idx="1">
              <a:schemeClr val="lt1"/>
            </a:fillRef>
            <a:effectRef idx="0">
              <a:schemeClr val="dk1"/>
            </a:effectRef>
            <a:fontRef idx="minor">
              <a:schemeClr val="dk1"/>
            </a:fontRef>
          </p:style>
        </p:cxnSp>
        <p:cxnSp>
          <p:nvCxnSpPr>
            <p:cNvPr id="27" name="Straight Connector 26"/>
            <p:cNvCxnSpPr/>
            <p:nvPr/>
          </p:nvCxnSpPr>
          <p:spPr>
            <a:xfrm>
              <a:off x="2574546" y="1558230"/>
              <a:ext cx="360000" cy="1588"/>
            </a:xfrm>
            <a:prstGeom prst="line">
              <a:avLst/>
            </a:prstGeom>
            <a:ln w="19050"/>
          </p:spPr>
          <p:style>
            <a:lnRef idx="2">
              <a:schemeClr val="dk1"/>
            </a:lnRef>
            <a:fillRef idx="1">
              <a:schemeClr val="lt1"/>
            </a:fillRef>
            <a:effectRef idx="0">
              <a:schemeClr val="dk1"/>
            </a:effectRef>
            <a:fontRef idx="minor">
              <a:schemeClr val="dk1"/>
            </a:fontRef>
          </p:style>
        </p:cxnSp>
        <p:cxnSp>
          <p:nvCxnSpPr>
            <p:cNvPr id="29" name="Straight Connector 28"/>
            <p:cNvCxnSpPr/>
            <p:nvPr/>
          </p:nvCxnSpPr>
          <p:spPr>
            <a:xfrm>
              <a:off x="1285852" y="2212966"/>
              <a:ext cx="360000" cy="1588"/>
            </a:xfrm>
            <a:prstGeom prst="line">
              <a:avLst/>
            </a:prstGeom>
            <a:ln w="19050"/>
          </p:spPr>
          <p:style>
            <a:lnRef idx="2">
              <a:schemeClr val="dk1"/>
            </a:lnRef>
            <a:fillRef idx="1">
              <a:schemeClr val="lt1"/>
            </a:fillRef>
            <a:effectRef idx="0">
              <a:schemeClr val="dk1"/>
            </a:effectRef>
            <a:fontRef idx="minor">
              <a:schemeClr val="dk1"/>
            </a:fontRef>
          </p:style>
        </p:cxnSp>
        <p:sp>
          <p:nvSpPr>
            <p:cNvPr id="30" name="TextBox 29"/>
            <p:cNvSpPr txBox="1"/>
            <p:nvPr/>
          </p:nvSpPr>
          <p:spPr>
            <a:xfrm>
              <a:off x="1645852" y="2059536"/>
              <a:ext cx="428628" cy="369332"/>
            </a:xfrm>
            <a:prstGeom prst="rect">
              <a:avLst/>
            </a:prstGeom>
            <a:noFill/>
          </p:spPr>
          <p:txBody>
            <a:bodyPr wrap="square" rtlCol="0">
              <a:spAutoFit/>
            </a:bodyPr>
            <a:lstStyle/>
            <a:p>
              <a:r>
                <a:rPr lang="en-US" dirty="0"/>
                <a:t>R</a:t>
              </a:r>
              <a:endParaRPr lang="es-CL" dirty="0"/>
            </a:p>
          </p:txBody>
        </p:sp>
        <p:sp>
          <p:nvSpPr>
            <p:cNvPr id="31" name="TextBox 30"/>
            <p:cNvSpPr txBox="1"/>
            <p:nvPr/>
          </p:nvSpPr>
          <p:spPr>
            <a:xfrm>
              <a:off x="1645852" y="1357298"/>
              <a:ext cx="428628" cy="369332"/>
            </a:xfrm>
            <a:prstGeom prst="rect">
              <a:avLst/>
            </a:prstGeom>
            <a:noFill/>
          </p:spPr>
          <p:txBody>
            <a:bodyPr wrap="square" rtlCol="0">
              <a:spAutoFit/>
            </a:bodyPr>
            <a:lstStyle/>
            <a:p>
              <a:r>
                <a:rPr lang="en-US" dirty="0"/>
                <a:t>D</a:t>
              </a:r>
              <a:endParaRPr lang="es-CL" dirty="0"/>
            </a:p>
          </p:txBody>
        </p:sp>
        <p:sp>
          <p:nvSpPr>
            <p:cNvPr id="33" name="TextBox 32"/>
            <p:cNvSpPr txBox="1"/>
            <p:nvPr/>
          </p:nvSpPr>
          <p:spPr>
            <a:xfrm>
              <a:off x="2145918" y="1357298"/>
              <a:ext cx="428628" cy="369332"/>
            </a:xfrm>
            <a:prstGeom prst="rect">
              <a:avLst/>
            </a:prstGeom>
            <a:noFill/>
          </p:spPr>
          <p:txBody>
            <a:bodyPr wrap="square" rtlCol="0">
              <a:spAutoFit/>
            </a:bodyPr>
            <a:lstStyle/>
            <a:p>
              <a:r>
                <a:rPr lang="en-US" dirty="0"/>
                <a:t>Q</a:t>
              </a:r>
              <a:endParaRPr lang="es-CL" dirty="0"/>
            </a:p>
          </p:txBody>
        </p:sp>
        <p:sp>
          <p:nvSpPr>
            <p:cNvPr id="34" name="Isosceles Triangle 33"/>
            <p:cNvSpPr/>
            <p:nvPr/>
          </p:nvSpPr>
          <p:spPr>
            <a:xfrm rot="5400000">
              <a:off x="1645852" y="1785926"/>
              <a:ext cx="214314" cy="214314"/>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s-CL"/>
            </a:p>
          </p:txBody>
        </p:sp>
        <p:cxnSp>
          <p:nvCxnSpPr>
            <p:cNvPr id="35" name="Straight Connector 34"/>
            <p:cNvCxnSpPr/>
            <p:nvPr/>
          </p:nvCxnSpPr>
          <p:spPr>
            <a:xfrm>
              <a:off x="1288662" y="1880224"/>
              <a:ext cx="360000" cy="1588"/>
            </a:xfrm>
            <a:prstGeom prst="line">
              <a:avLst/>
            </a:prstGeom>
            <a:ln w="19050"/>
          </p:spPr>
          <p:style>
            <a:lnRef idx="2">
              <a:schemeClr val="dk1"/>
            </a:lnRef>
            <a:fillRef idx="1">
              <a:schemeClr val="lt1"/>
            </a:fillRef>
            <a:effectRef idx="0">
              <a:schemeClr val="dk1"/>
            </a:effectRef>
            <a:fontRef idx="minor">
              <a:schemeClr val="dk1"/>
            </a:fontRef>
          </p:style>
        </p:cxnSp>
      </p:grpSp>
      <p:sp>
        <p:nvSpPr>
          <p:cNvPr id="28" name="TextBox 27"/>
          <p:cNvSpPr txBox="1"/>
          <p:nvPr/>
        </p:nvSpPr>
        <p:spPr>
          <a:xfrm>
            <a:off x="1919536" y="2924944"/>
            <a:ext cx="3744416" cy="2862322"/>
          </a:xfrm>
          <a:prstGeom prst="rect">
            <a:avLst/>
          </a:prstGeom>
          <a:noFill/>
          <a:ln>
            <a:solidFill>
              <a:schemeClr val="tx1"/>
            </a:solidFill>
          </a:ln>
        </p:spPr>
        <p:txBody>
          <a:bodyPr wrap="square" rtlCol="0">
            <a:spAutoFit/>
          </a:bodyPr>
          <a:lstStyle/>
          <a:p>
            <a:pPr>
              <a:buNone/>
            </a:pPr>
            <a:r>
              <a:rPr lang="en-US" dirty="0">
                <a:solidFill>
                  <a:srgbClr val="0070C0"/>
                </a:solidFill>
                <a:latin typeface="Consolas" pitchFamily="49" charset="0"/>
              </a:rPr>
              <a:t>module</a:t>
            </a:r>
            <a:r>
              <a:rPr lang="en-US" dirty="0">
                <a:latin typeface="Consolas" pitchFamily="49" charset="0"/>
              </a:rPr>
              <a:t> FFD (</a:t>
            </a:r>
            <a:r>
              <a:rPr lang="en-US" dirty="0">
                <a:solidFill>
                  <a:srgbClr val="0070C0"/>
                </a:solidFill>
                <a:latin typeface="Consolas" pitchFamily="49" charset="0"/>
              </a:rPr>
              <a:t>input</a:t>
            </a:r>
            <a:r>
              <a:rPr lang="en-US" dirty="0">
                <a:latin typeface="Consolas" pitchFamily="49" charset="0"/>
              </a:rPr>
              <a:t> </a:t>
            </a:r>
            <a:r>
              <a:rPr lang="en-US" dirty="0" err="1">
                <a:latin typeface="Consolas" pitchFamily="49" charset="0"/>
              </a:rPr>
              <a:t>Clk</a:t>
            </a:r>
            <a:r>
              <a:rPr lang="en-US" dirty="0">
                <a:latin typeface="Consolas" pitchFamily="49" charset="0"/>
              </a:rPr>
              <a:t>, R, D,</a:t>
            </a:r>
          </a:p>
          <a:p>
            <a:pPr>
              <a:buNone/>
            </a:pPr>
            <a:r>
              <a:rPr lang="en-US" dirty="0">
                <a:latin typeface="Consolas" pitchFamily="49" charset="0"/>
              </a:rPr>
              <a:t>            </a:t>
            </a:r>
            <a:r>
              <a:rPr lang="en-US" dirty="0">
                <a:solidFill>
                  <a:srgbClr val="0070C0"/>
                </a:solidFill>
                <a:latin typeface="Consolas" pitchFamily="49" charset="0"/>
              </a:rPr>
              <a:t>output</a:t>
            </a:r>
            <a:r>
              <a:rPr lang="en-US" dirty="0">
                <a:latin typeface="Consolas" pitchFamily="49" charset="0"/>
              </a:rPr>
              <a:t> </a:t>
            </a:r>
            <a:r>
              <a:rPr lang="en-US" dirty="0" err="1">
                <a:latin typeface="Consolas" pitchFamily="49" charset="0"/>
              </a:rPr>
              <a:t>reg</a:t>
            </a:r>
            <a:r>
              <a:rPr lang="en-US" dirty="0">
                <a:latin typeface="Consolas" pitchFamily="49" charset="0"/>
              </a:rPr>
              <a:t> Q);</a:t>
            </a:r>
          </a:p>
          <a:p>
            <a:pPr>
              <a:buNone/>
            </a:pPr>
            <a:r>
              <a:rPr lang="es-CL" dirty="0" err="1">
                <a:solidFill>
                  <a:srgbClr val="0070C0"/>
                </a:solidFill>
                <a:latin typeface="Consolas" pitchFamily="49" charset="0"/>
              </a:rPr>
              <a:t>always</a:t>
            </a:r>
            <a:r>
              <a:rPr lang="es-CL" dirty="0">
                <a:latin typeface="Consolas" pitchFamily="49" charset="0"/>
              </a:rPr>
              <a:t> @ (</a:t>
            </a:r>
            <a:r>
              <a:rPr lang="es-CL" dirty="0" err="1">
                <a:solidFill>
                  <a:srgbClr val="0070C0"/>
                </a:solidFill>
                <a:latin typeface="Consolas" pitchFamily="49" charset="0"/>
              </a:rPr>
              <a:t>posedge</a:t>
            </a:r>
            <a:r>
              <a:rPr lang="es-CL" dirty="0">
                <a:latin typeface="Consolas" pitchFamily="49" charset="0"/>
              </a:rPr>
              <a:t> </a:t>
            </a:r>
            <a:r>
              <a:rPr lang="es-CL" dirty="0" err="1">
                <a:latin typeface="Consolas" pitchFamily="49" charset="0"/>
              </a:rPr>
              <a:t>Clk</a:t>
            </a:r>
            <a:r>
              <a:rPr lang="es-CL" dirty="0">
                <a:latin typeface="Consolas" pitchFamily="49" charset="0"/>
              </a:rPr>
              <a:t>)</a:t>
            </a:r>
          </a:p>
          <a:p>
            <a:pPr>
              <a:buNone/>
            </a:pPr>
            <a:r>
              <a:rPr lang="es-CL" dirty="0" err="1">
                <a:solidFill>
                  <a:srgbClr val="0070C0"/>
                </a:solidFill>
                <a:latin typeface="Consolas" pitchFamily="49" charset="0"/>
              </a:rPr>
              <a:t>begin</a:t>
            </a:r>
            <a:endParaRPr lang="es-CL" dirty="0">
              <a:solidFill>
                <a:srgbClr val="0070C0"/>
              </a:solidFill>
              <a:latin typeface="Consolas" pitchFamily="49" charset="0"/>
            </a:endParaRPr>
          </a:p>
          <a:p>
            <a:pPr>
              <a:buNone/>
            </a:pPr>
            <a:r>
              <a:rPr lang="es-CL" dirty="0">
                <a:latin typeface="Consolas" pitchFamily="49" charset="0"/>
              </a:rPr>
              <a:t>  </a:t>
            </a:r>
            <a:r>
              <a:rPr lang="es-CL" dirty="0" err="1">
                <a:solidFill>
                  <a:srgbClr val="0070C0"/>
                </a:solidFill>
                <a:latin typeface="Consolas" pitchFamily="49" charset="0"/>
              </a:rPr>
              <a:t>if</a:t>
            </a:r>
            <a:r>
              <a:rPr lang="es-CL" dirty="0">
                <a:latin typeface="Consolas" pitchFamily="49" charset="0"/>
              </a:rPr>
              <a:t> (R)</a:t>
            </a:r>
          </a:p>
          <a:p>
            <a:pPr>
              <a:buNone/>
            </a:pPr>
            <a:r>
              <a:rPr lang="es-CL" dirty="0">
                <a:latin typeface="Consolas" pitchFamily="49" charset="0"/>
              </a:rPr>
              <a:t>    Q = 1'b0;</a:t>
            </a:r>
          </a:p>
          <a:p>
            <a:pPr>
              <a:buNone/>
            </a:pPr>
            <a:r>
              <a:rPr lang="es-CL" dirty="0">
                <a:latin typeface="Consolas" pitchFamily="49" charset="0"/>
              </a:rPr>
              <a:t>  </a:t>
            </a:r>
            <a:r>
              <a:rPr lang="es-CL" dirty="0" err="1">
                <a:solidFill>
                  <a:srgbClr val="0070C0"/>
                </a:solidFill>
                <a:latin typeface="Consolas" pitchFamily="49" charset="0"/>
              </a:rPr>
              <a:t>else</a:t>
            </a:r>
            <a:endParaRPr lang="es-CL" dirty="0">
              <a:solidFill>
                <a:srgbClr val="0070C0"/>
              </a:solidFill>
              <a:latin typeface="Consolas" pitchFamily="49" charset="0"/>
            </a:endParaRPr>
          </a:p>
          <a:p>
            <a:pPr>
              <a:buNone/>
            </a:pPr>
            <a:r>
              <a:rPr lang="es-CL" dirty="0">
                <a:latin typeface="Consolas" pitchFamily="49" charset="0"/>
              </a:rPr>
              <a:t>    Q = D;</a:t>
            </a:r>
          </a:p>
          <a:p>
            <a:pPr>
              <a:buNone/>
            </a:pPr>
            <a:r>
              <a:rPr lang="es-CL" dirty="0" err="1">
                <a:solidFill>
                  <a:srgbClr val="0070C0"/>
                </a:solidFill>
                <a:latin typeface="Consolas" pitchFamily="49" charset="0"/>
              </a:rPr>
              <a:t>end</a:t>
            </a:r>
            <a:endParaRPr lang="es-CL" dirty="0">
              <a:solidFill>
                <a:srgbClr val="0070C0"/>
              </a:solidFill>
              <a:latin typeface="Consolas" pitchFamily="49" charset="0"/>
            </a:endParaRPr>
          </a:p>
          <a:p>
            <a:pPr>
              <a:buNone/>
            </a:pPr>
            <a:r>
              <a:rPr lang="es-CL" dirty="0" err="1">
                <a:solidFill>
                  <a:srgbClr val="0070C0"/>
                </a:solidFill>
                <a:latin typeface="Consolas" pitchFamily="49" charset="0"/>
              </a:rPr>
              <a:t>endmodule</a:t>
            </a:r>
            <a:endParaRPr lang="es-CL" dirty="0">
              <a:solidFill>
                <a:srgbClr val="0070C0"/>
              </a:solidFill>
              <a:latin typeface="Consolas" pitchFamily="49" charset="0"/>
            </a:endParaRPr>
          </a:p>
        </p:txBody>
      </p:sp>
      <p:sp>
        <p:nvSpPr>
          <p:cNvPr id="32" name="TextBox 31"/>
          <p:cNvSpPr txBox="1"/>
          <p:nvPr/>
        </p:nvSpPr>
        <p:spPr>
          <a:xfrm>
            <a:off x="6528048" y="2924944"/>
            <a:ext cx="3384376" cy="2862322"/>
          </a:xfrm>
          <a:prstGeom prst="rect">
            <a:avLst/>
          </a:prstGeom>
          <a:noFill/>
          <a:ln>
            <a:solidFill>
              <a:schemeClr val="tx1"/>
            </a:solidFill>
          </a:ln>
        </p:spPr>
        <p:txBody>
          <a:bodyPr wrap="square" rtlCol="0">
            <a:spAutoFit/>
          </a:bodyPr>
          <a:lstStyle/>
          <a:p>
            <a:pPr>
              <a:buNone/>
            </a:pPr>
            <a:r>
              <a:rPr lang="en-US" dirty="0">
                <a:solidFill>
                  <a:srgbClr val="0070C0"/>
                </a:solidFill>
                <a:latin typeface="Consolas" pitchFamily="49" charset="0"/>
              </a:rPr>
              <a:t>module</a:t>
            </a:r>
            <a:r>
              <a:rPr lang="en-US" dirty="0">
                <a:latin typeface="Consolas" pitchFamily="49" charset="0"/>
              </a:rPr>
              <a:t> LD (G, D, Q);</a:t>
            </a:r>
          </a:p>
          <a:p>
            <a:pPr>
              <a:buNone/>
            </a:pPr>
            <a:r>
              <a:rPr lang="es-CL" dirty="0">
                <a:solidFill>
                  <a:srgbClr val="0070C0"/>
                </a:solidFill>
                <a:latin typeface="Consolas" pitchFamily="49" charset="0"/>
              </a:rPr>
              <a:t>input</a:t>
            </a:r>
            <a:r>
              <a:rPr lang="es-CL" dirty="0">
                <a:latin typeface="Consolas" pitchFamily="49" charset="0"/>
              </a:rPr>
              <a:t> G, D;</a:t>
            </a:r>
          </a:p>
          <a:p>
            <a:pPr>
              <a:buNone/>
            </a:pPr>
            <a:r>
              <a:rPr lang="es-CL" dirty="0">
                <a:solidFill>
                  <a:srgbClr val="0070C0"/>
                </a:solidFill>
                <a:latin typeface="Consolas" pitchFamily="49" charset="0"/>
              </a:rPr>
              <a:t>output</a:t>
            </a:r>
            <a:r>
              <a:rPr lang="es-CL" dirty="0">
                <a:latin typeface="Consolas" pitchFamily="49" charset="0"/>
              </a:rPr>
              <a:t> Q;</a:t>
            </a:r>
          </a:p>
          <a:p>
            <a:pPr>
              <a:buNone/>
            </a:pPr>
            <a:r>
              <a:rPr lang="es-CL" dirty="0" err="1">
                <a:solidFill>
                  <a:srgbClr val="0070C0"/>
                </a:solidFill>
                <a:latin typeface="Consolas" pitchFamily="49" charset="0"/>
              </a:rPr>
              <a:t>reg</a:t>
            </a:r>
            <a:r>
              <a:rPr lang="es-CL" dirty="0">
                <a:latin typeface="Consolas" pitchFamily="49" charset="0"/>
              </a:rPr>
              <a:t> Q;</a:t>
            </a:r>
          </a:p>
          <a:p>
            <a:pPr>
              <a:buNone/>
            </a:pPr>
            <a:r>
              <a:rPr lang="es-CL" dirty="0" err="1">
                <a:solidFill>
                  <a:srgbClr val="0070C0"/>
                </a:solidFill>
                <a:latin typeface="Consolas" pitchFamily="49" charset="0"/>
              </a:rPr>
              <a:t>always</a:t>
            </a:r>
            <a:r>
              <a:rPr lang="es-CL" dirty="0">
                <a:latin typeface="Consolas" pitchFamily="49" charset="0"/>
              </a:rPr>
              <a:t> @ (G </a:t>
            </a:r>
            <a:r>
              <a:rPr lang="es-CL" dirty="0" err="1">
                <a:latin typeface="Consolas" pitchFamily="49" charset="0"/>
              </a:rPr>
              <a:t>or</a:t>
            </a:r>
            <a:r>
              <a:rPr lang="es-CL" dirty="0">
                <a:latin typeface="Consolas" pitchFamily="49" charset="0"/>
              </a:rPr>
              <a:t> D)</a:t>
            </a:r>
          </a:p>
          <a:p>
            <a:pPr>
              <a:buNone/>
            </a:pPr>
            <a:r>
              <a:rPr lang="es-CL" dirty="0" err="1">
                <a:solidFill>
                  <a:srgbClr val="0070C0"/>
                </a:solidFill>
                <a:latin typeface="Consolas" pitchFamily="49" charset="0"/>
              </a:rPr>
              <a:t>if</a:t>
            </a:r>
            <a:r>
              <a:rPr lang="es-CL" dirty="0">
                <a:latin typeface="Consolas" pitchFamily="49" charset="0"/>
              </a:rPr>
              <a:t> (G)</a:t>
            </a:r>
          </a:p>
          <a:p>
            <a:pPr>
              <a:buNone/>
            </a:pPr>
            <a:r>
              <a:rPr lang="es-CL" dirty="0">
                <a:latin typeface="Consolas" pitchFamily="49" charset="0"/>
              </a:rPr>
              <a:t>   Q  = D;</a:t>
            </a:r>
          </a:p>
          <a:p>
            <a:pPr>
              <a:buNone/>
            </a:pPr>
            <a:r>
              <a:rPr lang="es-CL" dirty="0" err="1">
                <a:solidFill>
                  <a:srgbClr val="0070C0"/>
                </a:solidFill>
                <a:latin typeface="Consolas" pitchFamily="49" charset="0"/>
              </a:rPr>
              <a:t>endmodule</a:t>
            </a:r>
            <a:endParaRPr lang="es-CL" dirty="0">
              <a:solidFill>
                <a:srgbClr val="0070C0"/>
              </a:solidFill>
              <a:latin typeface="Consolas" pitchFamily="49" charset="0"/>
            </a:endParaRPr>
          </a:p>
          <a:p>
            <a:pPr>
              <a:buNone/>
            </a:pPr>
            <a:endParaRPr lang="es-CL" dirty="0">
              <a:solidFill>
                <a:srgbClr val="0070C0"/>
              </a:solidFill>
              <a:latin typeface="Consolas" pitchFamily="49" charset="0"/>
            </a:endParaRPr>
          </a:p>
          <a:p>
            <a:pPr>
              <a:buNone/>
            </a:pPr>
            <a:endParaRPr lang="es-CL" dirty="0">
              <a:solidFill>
                <a:srgbClr val="0070C0"/>
              </a:solidFill>
              <a:latin typeface="Consolas" pitchFamily="49" charset="0"/>
            </a:endParaRPr>
          </a:p>
        </p:txBody>
      </p:sp>
    </p:spTree>
    <p:extLst>
      <p:ext uri="{BB962C8B-B14F-4D97-AF65-F5344CB8AC3E}">
        <p14:creationId xmlns:p14="http://schemas.microsoft.com/office/powerpoint/2010/main" val="1741559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32"/>
                                        </p:tgtEl>
                                        <p:attrNameLst>
                                          <p:attrName>style.visibility</p:attrName>
                                        </p:attrNameLst>
                                      </p:cBhvr>
                                      <p:to>
                                        <p:strVal val="visible"/>
                                      </p:to>
                                    </p:set>
                                    <p:anim calcmode="lin" valueType="num">
                                      <p:cBhvr>
                                        <p:cTn id="14" dur="500" fill="hold"/>
                                        <p:tgtEl>
                                          <p:spTgt spid="32"/>
                                        </p:tgtEl>
                                        <p:attrNameLst>
                                          <p:attrName>ppt_w</p:attrName>
                                        </p:attrNameLst>
                                      </p:cBhvr>
                                      <p:tavLst>
                                        <p:tav tm="0">
                                          <p:val>
                                            <p:fltVal val="0"/>
                                          </p:val>
                                        </p:tav>
                                        <p:tav tm="100000">
                                          <p:val>
                                            <p:strVal val="#ppt_w"/>
                                          </p:val>
                                        </p:tav>
                                      </p:tavLst>
                                    </p:anim>
                                    <p:anim calcmode="lin" valueType="num">
                                      <p:cBhvr>
                                        <p:cTn id="15" dur="500" fill="hold"/>
                                        <p:tgtEl>
                                          <p:spTgt spid="32"/>
                                        </p:tgtEl>
                                        <p:attrNameLst>
                                          <p:attrName>ppt_h</p:attrName>
                                        </p:attrNameLst>
                                      </p:cBhvr>
                                      <p:tavLst>
                                        <p:tav tm="0">
                                          <p:val>
                                            <p:fltVal val="0"/>
                                          </p:val>
                                        </p:tav>
                                        <p:tav tm="100000">
                                          <p:val>
                                            <p:strVal val="#ppt_h"/>
                                          </p:val>
                                        </p:tav>
                                      </p:tavLst>
                                    </p:anim>
                                    <p:animEffect transition="in" filter="fade">
                                      <p:cBhvr>
                                        <p:cTn id="1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2"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Blocking / Non-Blocking assignment</a:t>
            </a:r>
          </a:p>
        </p:txBody>
      </p:sp>
      <p:sp>
        <p:nvSpPr>
          <p:cNvPr id="4" name="Content Placeholder 3"/>
          <p:cNvSpPr>
            <a:spLocks noGrp="1"/>
          </p:cNvSpPr>
          <p:nvPr>
            <p:ph sz="half" idx="1"/>
          </p:nvPr>
        </p:nvSpPr>
        <p:spPr>
          <a:ln>
            <a:noFill/>
          </a:ln>
        </p:spPr>
        <p:txBody>
          <a:bodyPr>
            <a:noAutofit/>
          </a:bodyPr>
          <a:lstStyle/>
          <a:p>
            <a:pPr>
              <a:buNone/>
            </a:pPr>
            <a:r>
              <a:rPr lang="en-US" b="1" dirty="0"/>
              <a:t>Blocking assignment</a:t>
            </a:r>
          </a:p>
          <a:p>
            <a:r>
              <a:rPr lang="en-US" dirty="0"/>
              <a:t> (= operator) acts much like in traditional programming languages</a:t>
            </a:r>
          </a:p>
          <a:p>
            <a:r>
              <a:rPr lang="en-US" dirty="0"/>
              <a:t>The whole statement is done before control passes on to the next statement.</a:t>
            </a:r>
          </a:p>
          <a:p>
            <a:pPr>
              <a:buNone/>
            </a:pPr>
            <a:r>
              <a:rPr lang="en-US" b="1" dirty="0"/>
              <a:t>Non-blocking assignment</a:t>
            </a:r>
          </a:p>
          <a:p>
            <a:r>
              <a:rPr lang="en-US" dirty="0"/>
              <a:t>(&lt;= operator) Evaluates all the right-hand sides for the current time unit and assigns the left-hand sides at the end of the time unit.</a:t>
            </a:r>
          </a:p>
          <a:p>
            <a:pPr>
              <a:buNone/>
            </a:pPr>
            <a:endParaRPr lang="es-CL" dirty="0"/>
          </a:p>
        </p:txBody>
      </p:sp>
      <p:sp>
        <p:nvSpPr>
          <p:cNvPr id="5" name="Content Placeholder 4"/>
          <p:cNvSpPr>
            <a:spLocks noGrp="1"/>
          </p:cNvSpPr>
          <p:nvPr>
            <p:ph sz="half" idx="2"/>
          </p:nvPr>
        </p:nvSpPr>
        <p:spPr>
          <a:ln>
            <a:solidFill>
              <a:schemeClr val="tx1"/>
            </a:solidFill>
          </a:ln>
        </p:spPr>
        <p:txBody>
          <a:bodyPr>
            <a:normAutofit fontScale="85000" lnSpcReduction="20000"/>
          </a:bodyPr>
          <a:lstStyle/>
          <a:p>
            <a:pPr>
              <a:buNone/>
              <a:defRPr/>
            </a:pPr>
            <a:r>
              <a:rPr lang="en-US" sz="2600" dirty="0">
                <a:solidFill>
                  <a:srgbClr val="0070C0"/>
                </a:solidFill>
                <a:latin typeface="Consolas" pitchFamily="49" charset="0"/>
              </a:rPr>
              <a:t>always</a:t>
            </a:r>
            <a:r>
              <a:rPr lang="en-US" sz="2600" dirty="0">
                <a:latin typeface="Consolas" pitchFamily="49" charset="0"/>
              </a:rPr>
              <a:t> @(</a:t>
            </a:r>
            <a:r>
              <a:rPr lang="en-US" sz="2600" dirty="0" err="1">
                <a:solidFill>
                  <a:srgbClr val="0070C0"/>
                </a:solidFill>
                <a:latin typeface="Consolas" pitchFamily="49" charset="0"/>
              </a:rPr>
              <a:t>posedge</a:t>
            </a:r>
            <a:r>
              <a:rPr lang="en-US" sz="2600" dirty="0">
                <a:latin typeface="Consolas" pitchFamily="49" charset="0"/>
              </a:rPr>
              <a:t> </a:t>
            </a:r>
            <a:r>
              <a:rPr lang="en-US" sz="2600" dirty="0" err="1">
                <a:latin typeface="Consolas" pitchFamily="49" charset="0"/>
              </a:rPr>
              <a:t>Clk</a:t>
            </a:r>
            <a:r>
              <a:rPr lang="en-US" sz="2600" dirty="0">
                <a:latin typeface="Consolas" pitchFamily="49" charset="0"/>
              </a:rPr>
              <a:t>) </a:t>
            </a:r>
          </a:p>
          <a:p>
            <a:pPr>
              <a:buNone/>
              <a:defRPr/>
            </a:pPr>
            <a:r>
              <a:rPr lang="en-US" sz="2600" dirty="0">
                <a:solidFill>
                  <a:srgbClr val="0070C0"/>
                </a:solidFill>
                <a:latin typeface="Consolas" pitchFamily="49" charset="0"/>
              </a:rPr>
              <a:t>begin</a:t>
            </a:r>
          </a:p>
          <a:p>
            <a:pPr>
              <a:buNone/>
              <a:defRPr/>
            </a:pPr>
            <a:r>
              <a:rPr lang="en-US" sz="2600" dirty="0">
                <a:solidFill>
                  <a:srgbClr val="00B050"/>
                </a:solidFill>
                <a:latin typeface="Consolas" pitchFamily="49" charset="0"/>
              </a:rPr>
              <a:t>  //blocking procedural assignment</a:t>
            </a:r>
          </a:p>
          <a:p>
            <a:pPr>
              <a:buNone/>
              <a:defRPr/>
            </a:pPr>
            <a:r>
              <a:rPr lang="en-US" sz="2600" dirty="0">
                <a:latin typeface="Consolas" pitchFamily="49" charset="0"/>
              </a:rPr>
              <a:t>  C = C + 1;</a:t>
            </a:r>
          </a:p>
          <a:p>
            <a:pPr>
              <a:buNone/>
              <a:defRPr/>
            </a:pPr>
            <a:r>
              <a:rPr lang="en-US" sz="2600" dirty="0">
                <a:latin typeface="Consolas" pitchFamily="49" charset="0"/>
              </a:rPr>
              <a:t>  A = C + 1;</a:t>
            </a:r>
          </a:p>
          <a:p>
            <a:pPr>
              <a:buNone/>
              <a:defRPr/>
            </a:pPr>
            <a:r>
              <a:rPr lang="en-US" sz="2600" dirty="0">
                <a:solidFill>
                  <a:srgbClr val="0070C0"/>
                </a:solidFill>
                <a:latin typeface="Consolas" pitchFamily="49" charset="0"/>
              </a:rPr>
              <a:t>end</a:t>
            </a:r>
          </a:p>
          <a:p>
            <a:pPr>
              <a:buNone/>
              <a:defRPr/>
            </a:pPr>
            <a:endParaRPr lang="en-US" sz="2600" dirty="0">
              <a:solidFill>
                <a:srgbClr val="0070C0"/>
              </a:solidFill>
              <a:latin typeface="Consolas" pitchFamily="49" charset="0"/>
            </a:endParaRPr>
          </a:p>
          <a:p>
            <a:pPr>
              <a:buNone/>
              <a:defRPr/>
            </a:pPr>
            <a:r>
              <a:rPr lang="en-US" sz="2600" dirty="0">
                <a:solidFill>
                  <a:srgbClr val="0070C0"/>
                </a:solidFill>
                <a:latin typeface="Consolas" pitchFamily="49" charset="0"/>
              </a:rPr>
              <a:t>always</a:t>
            </a:r>
            <a:r>
              <a:rPr lang="en-US" sz="2600" dirty="0">
                <a:latin typeface="Consolas" pitchFamily="49" charset="0"/>
              </a:rPr>
              <a:t> @(</a:t>
            </a:r>
            <a:r>
              <a:rPr lang="en-US" sz="2600" dirty="0" err="1">
                <a:solidFill>
                  <a:srgbClr val="0070C0"/>
                </a:solidFill>
                <a:latin typeface="Consolas" pitchFamily="49" charset="0"/>
              </a:rPr>
              <a:t>posedge</a:t>
            </a:r>
            <a:r>
              <a:rPr lang="en-US" sz="2600" dirty="0">
                <a:latin typeface="Consolas" pitchFamily="49" charset="0"/>
              </a:rPr>
              <a:t> </a:t>
            </a:r>
            <a:r>
              <a:rPr lang="en-US" sz="2600" dirty="0" err="1">
                <a:latin typeface="Consolas" pitchFamily="49" charset="0"/>
              </a:rPr>
              <a:t>Clk</a:t>
            </a:r>
            <a:r>
              <a:rPr lang="en-US" sz="2600" dirty="0">
                <a:latin typeface="Consolas" pitchFamily="49" charset="0"/>
              </a:rPr>
              <a:t>) </a:t>
            </a:r>
          </a:p>
          <a:p>
            <a:pPr>
              <a:buNone/>
              <a:defRPr/>
            </a:pPr>
            <a:r>
              <a:rPr lang="en-US" sz="2600" dirty="0">
                <a:solidFill>
                  <a:srgbClr val="0070C0"/>
                </a:solidFill>
                <a:latin typeface="Consolas" pitchFamily="49" charset="0"/>
              </a:rPr>
              <a:t>begin</a:t>
            </a:r>
          </a:p>
          <a:p>
            <a:pPr>
              <a:buNone/>
              <a:defRPr/>
            </a:pPr>
            <a:r>
              <a:rPr lang="en-US" sz="2600" dirty="0">
                <a:solidFill>
                  <a:srgbClr val="00B050"/>
                </a:solidFill>
                <a:latin typeface="Consolas" pitchFamily="49" charset="0"/>
              </a:rPr>
              <a:t> //non-blocking procedural assignment</a:t>
            </a:r>
          </a:p>
          <a:p>
            <a:pPr>
              <a:buNone/>
              <a:defRPr/>
            </a:pPr>
            <a:r>
              <a:rPr lang="en-US" sz="2600" dirty="0">
                <a:latin typeface="Consolas" pitchFamily="49" charset="0"/>
              </a:rPr>
              <a:t>  D &lt;= D + 1;</a:t>
            </a:r>
          </a:p>
          <a:p>
            <a:pPr>
              <a:buNone/>
              <a:defRPr/>
            </a:pPr>
            <a:r>
              <a:rPr lang="en-US" sz="2600" dirty="0">
                <a:latin typeface="Consolas" pitchFamily="49" charset="0"/>
              </a:rPr>
              <a:t>  B &lt;= D + 1;</a:t>
            </a:r>
          </a:p>
          <a:p>
            <a:pPr>
              <a:buNone/>
              <a:defRPr/>
            </a:pPr>
            <a:r>
              <a:rPr lang="en-US" sz="2600" dirty="0">
                <a:solidFill>
                  <a:srgbClr val="0070C0"/>
                </a:solidFill>
                <a:latin typeface="Consolas" pitchFamily="49" charset="0"/>
              </a:rPr>
              <a:t>end</a:t>
            </a:r>
          </a:p>
        </p:txBody>
      </p:sp>
      <p:sp>
        <p:nvSpPr>
          <p:cNvPr id="9" name="TextBox 8"/>
          <p:cNvSpPr txBox="1"/>
          <p:nvPr/>
        </p:nvSpPr>
        <p:spPr>
          <a:xfrm>
            <a:off x="1429415" y="5172705"/>
            <a:ext cx="4320480" cy="923330"/>
          </a:xfrm>
          <a:prstGeom prst="rect">
            <a:avLst/>
          </a:prstGeom>
          <a:noFill/>
        </p:spPr>
        <p:txBody>
          <a:bodyPr wrap="square" rtlCol="0">
            <a:spAutoFit/>
          </a:bodyPr>
          <a:lstStyle/>
          <a:p>
            <a:pPr>
              <a:buNone/>
            </a:pPr>
            <a:r>
              <a:rPr lang="en-US" b="1" dirty="0"/>
              <a:t>Example: During every clock cycle</a:t>
            </a:r>
          </a:p>
          <a:p>
            <a:r>
              <a:rPr lang="en-US" dirty="0"/>
              <a:t>A is ahead of C by 1</a:t>
            </a:r>
          </a:p>
          <a:p>
            <a:r>
              <a:rPr lang="en-US" dirty="0"/>
              <a:t>B is same as D</a:t>
            </a:r>
          </a:p>
        </p:txBody>
      </p:sp>
    </p:spTree>
    <p:extLst>
      <p:ext uri="{BB962C8B-B14F-4D97-AF65-F5344CB8AC3E}">
        <p14:creationId xmlns:p14="http://schemas.microsoft.com/office/powerpoint/2010/main" val="92896128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Blocking/Non-Blocking example</a:t>
            </a:r>
          </a:p>
        </p:txBody>
      </p:sp>
      <p:sp>
        <p:nvSpPr>
          <p:cNvPr id="3" name="Content Placeholder 2"/>
          <p:cNvSpPr>
            <a:spLocks noGrp="1"/>
          </p:cNvSpPr>
          <p:nvPr>
            <p:ph sz="half" idx="4294967295"/>
          </p:nvPr>
        </p:nvSpPr>
        <p:spPr>
          <a:xfrm>
            <a:off x="1837499" y="1656833"/>
            <a:ext cx="4038600" cy="1973263"/>
          </a:xfrm>
          <a:ln w="3175">
            <a:solidFill>
              <a:schemeClr val="tx1"/>
            </a:solidFill>
          </a:ln>
        </p:spPr>
        <p:txBody>
          <a:bodyPr>
            <a:normAutofit fontScale="47500" lnSpcReduction="20000"/>
          </a:bodyPr>
          <a:lstStyle/>
          <a:p>
            <a:pPr marL="0" indent="0">
              <a:buNone/>
            </a:pPr>
            <a:r>
              <a:rPr lang="en-US" sz="2700" dirty="0">
                <a:solidFill>
                  <a:srgbClr val="0070C0"/>
                </a:solidFill>
                <a:latin typeface="Consolas" pitchFamily="49" charset="0"/>
              </a:rPr>
              <a:t>module</a:t>
            </a:r>
            <a:r>
              <a:rPr lang="en-US" sz="2700" dirty="0">
                <a:latin typeface="Consolas" pitchFamily="49" charset="0"/>
                <a:cs typeface="Consolas" pitchFamily="49" charset="0"/>
              </a:rPr>
              <a:t> t (</a:t>
            </a:r>
            <a:r>
              <a:rPr lang="en-US" sz="2700" dirty="0">
                <a:solidFill>
                  <a:srgbClr val="0070C0"/>
                </a:solidFill>
                <a:latin typeface="Consolas" pitchFamily="49" charset="0"/>
              </a:rPr>
              <a:t>input</a:t>
            </a:r>
            <a:r>
              <a:rPr lang="en-US" sz="2700" dirty="0">
                <a:latin typeface="Consolas" pitchFamily="49" charset="0"/>
                <a:cs typeface="Consolas" pitchFamily="49" charset="0"/>
              </a:rPr>
              <a:t> </a:t>
            </a:r>
            <a:r>
              <a:rPr lang="en-US" sz="2700" dirty="0" err="1">
                <a:latin typeface="Consolas" pitchFamily="49" charset="0"/>
                <a:cs typeface="Consolas" pitchFamily="49" charset="0"/>
              </a:rPr>
              <a:t>clk</a:t>
            </a:r>
            <a:r>
              <a:rPr lang="en-US" sz="2700" dirty="0">
                <a:latin typeface="Consolas" pitchFamily="49" charset="0"/>
                <a:cs typeface="Consolas" pitchFamily="49" charset="0"/>
              </a:rPr>
              <a:t>, A, </a:t>
            </a:r>
          </a:p>
          <a:p>
            <a:pPr marL="0" indent="0">
              <a:buNone/>
            </a:pPr>
            <a:r>
              <a:rPr lang="en-US" sz="2700" dirty="0">
                <a:solidFill>
                  <a:srgbClr val="0070C0"/>
                </a:solidFill>
                <a:latin typeface="Consolas" pitchFamily="49" charset="0"/>
                <a:cs typeface="Consolas" pitchFamily="49" charset="0"/>
              </a:rPr>
              <a:t>          </a:t>
            </a:r>
            <a:r>
              <a:rPr lang="en-US" sz="2700" dirty="0">
                <a:solidFill>
                  <a:srgbClr val="0070C0"/>
                </a:solidFill>
                <a:latin typeface="Consolas" pitchFamily="49" charset="0"/>
              </a:rPr>
              <a:t>output</a:t>
            </a:r>
            <a:r>
              <a:rPr lang="en-US" sz="2700" dirty="0">
                <a:latin typeface="Consolas" pitchFamily="49" charset="0"/>
                <a:cs typeface="Consolas" pitchFamily="49" charset="0"/>
              </a:rPr>
              <a:t> </a:t>
            </a:r>
            <a:r>
              <a:rPr lang="en-US" sz="2700" dirty="0" err="1">
                <a:solidFill>
                  <a:srgbClr val="0070C0"/>
                </a:solidFill>
                <a:latin typeface="Consolas" pitchFamily="49" charset="0"/>
              </a:rPr>
              <a:t>reg</a:t>
            </a:r>
            <a:r>
              <a:rPr lang="en-US" sz="2700" dirty="0">
                <a:latin typeface="Consolas" pitchFamily="49" charset="0"/>
                <a:cs typeface="Consolas" pitchFamily="49" charset="0"/>
              </a:rPr>
              <a:t> B, C);</a:t>
            </a:r>
          </a:p>
          <a:p>
            <a:pPr marL="0" indent="0">
              <a:buNone/>
            </a:pPr>
            <a:r>
              <a:rPr lang="en-US" sz="2700" dirty="0">
                <a:solidFill>
                  <a:srgbClr val="0070C0"/>
                </a:solidFill>
                <a:latin typeface="Consolas" pitchFamily="49" charset="0"/>
              </a:rPr>
              <a:t>always</a:t>
            </a:r>
            <a:r>
              <a:rPr lang="en-US" sz="2700" dirty="0">
                <a:latin typeface="Consolas" pitchFamily="49" charset="0"/>
                <a:cs typeface="Consolas" pitchFamily="49" charset="0"/>
              </a:rPr>
              <a:t> @(</a:t>
            </a:r>
            <a:r>
              <a:rPr lang="en-US" sz="2700" dirty="0" err="1">
                <a:solidFill>
                  <a:srgbClr val="0070C0"/>
                </a:solidFill>
                <a:latin typeface="Consolas" pitchFamily="49" charset="0"/>
              </a:rPr>
              <a:t>posedge</a:t>
            </a:r>
            <a:r>
              <a:rPr lang="en-US" sz="2700" dirty="0">
                <a:latin typeface="Consolas" pitchFamily="49" charset="0"/>
                <a:cs typeface="Consolas" pitchFamily="49" charset="0"/>
              </a:rPr>
              <a:t> </a:t>
            </a:r>
            <a:r>
              <a:rPr lang="en-US" sz="2700" dirty="0" err="1">
                <a:latin typeface="Consolas" pitchFamily="49" charset="0"/>
                <a:cs typeface="Consolas" pitchFamily="49" charset="0"/>
              </a:rPr>
              <a:t>clk</a:t>
            </a:r>
            <a:r>
              <a:rPr lang="en-US" sz="2700" dirty="0">
                <a:latin typeface="Consolas" pitchFamily="49" charset="0"/>
                <a:cs typeface="Consolas" pitchFamily="49" charset="0"/>
              </a:rPr>
              <a:t>)</a:t>
            </a:r>
          </a:p>
          <a:p>
            <a:pPr marL="0" indent="0">
              <a:buNone/>
            </a:pPr>
            <a:r>
              <a:rPr lang="en-US" sz="2700" dirty="0">
                <a:solidFill>
                  <a:srgbClr val="0070C0"/>
                </a:solidFill>
                <a:latin typeface="Consolas" pitchFamily="49" charset="0"/>
              </a:rPr>
              <a:t>begin</a:t>
            </a:r>
          </a:p>
          <a:p>
            <a:pPr marL="0" indent="0">
              <a:buNone/>
            </a:pPr>
            <a:r>
              <a:rPr lang="en-US" sz="2700" dirty="0">
                <a:latin typeface="Consolas" pitchFamily="49" charset="0"/>
                <a:cs typeface="Consolas" pitchFamily="49" charset="0"/>
              </a:rPr>
              <a:t>  B &lt;= A;</a:t>
            </a:r>
          </a:p>
          <a:p>
            <a:pPr marL="0" indent="0">
              <a:buNone/>
            </a:pPr>
            <a:r>
              <a:rPr lang="en-US" sz="2700" dirty="0">
                <a:latin typeface="Consolas" pitchFamily="49" charset="0"/>
                <a:cs typeface="Consolas" pitchFamily="49" charset="0"/>
              </a:rPr>
              <a:t>  C &lt;= B;</a:t>
            </a:r>
          </a:p>
          <a:p>
            <a:pPr marL="0" indent="0">
              <a:buNone/>
            </a:pPr>
            <a:r>
              <a:rPr lang="en-US" sz="2700" dirty="0">
                <a:solidFill>
                  <a:srgbClr val="0070C0"/>
                </a:solidFill>
                <a:latin typeface="Consolas" pitchFamily="49" charset="0"/>
              </a:rPr>
              <a:t>end</a:t>
            </a:r>
          </a:p>
          <a:p>
            <a:pPr marL="0" indent="0">
              <a:buNone/>
            </a:pPr>
            <a:r>
              <a:rPr lang="en-US" sz="2700" dirty="0" err="1">
                <a:solidFill>
                  <a:srgbClr val="0070C0"/>
                </a:solidFill>
                <a:latin typeface="Consolas" pitchFamily="49" charset="0"/>
              </a:rPr>
              <a:t>endmodule</a:t>
            </a:r>
            <a:endParaRPr lang="en-US" sz="2700" dirty="0">
              <a:solidFill>
                <a:srgbClr val="0070C0"/>
              </a:solidFill>
              <a:latin typeface="Consolas" pitchFamily="49" charset="0"/>
            </a:endParaRPr>
          </a:p>
        </p:txBody>
      </p:sp>
      <p:sp>
        <p:nvSpPr>
          <p:cNvPr id="4" name="Content Placeholder 3"/>
          <p:cNvSpPr>
            <a:spLocks noGrp="1"/>
          </p:cNvSpPr>
          <p:nvPr>
            <p:ph sz="half" idx="4294967295"/>
          </p:nvPr>
        </p:nvSpPr>
        <p:spPr>
          <a:xfrm>
            <a:off x="6715518" y="1656833"/>
            <a:ext cx="4038600" cy="1973263"/>
          </a:xfrm>
          <a:ln w="3175">
            <a:solidFill>
              <a:schemeClr val="tx1"/>
            </a:solidFill>
          </a:ln>
        </p:spPr>
        <p:txBody>
          <a:bodyPr>
            <a:normAutofit fontScale="47500" lnSpcReduction="20000"/>
          </a:bodyPr>
          <a:lstStyle/>
          <a:p>
            <a:pPr marL="0" indent="0">
              <a:buNone/>
            </a:pPr>
            <a:r>
              <a:rPr lang="en-US" sz="2700" dirty="0">
                <a:solidFill>
                  <a:srgbClr val="0070C0"/>
                </a:solidFill>
                <a:latin typeface="Consolas" pitchFamily="49" charset="0"/>
              </a:rPr>
              <a:t>module</a:t>
            </a:r>
            <a:r>
              <a:rPr lang="en-US" dirty="0">
                <a:latin typeface="Consolas" pitchFamily="49" charset="0"/>
                <a:cs typeface="Consolas" pitchFamily="49" charset="0"/>
              </a:rPr>
              <a:t> t (</a:t>
            </a:r>
            <a:r>
              <a:rPr lang="en-US" sz="2700" dirty="0">
                <a:solidFill>
                  <a:srgbClr val="0070C0"/>
                </a:solidFill>
                <a:latin typeface="Consolas" pitchFamily="49" charset="0"/>
              </a:rPr>
              <a:t>input</a:t>
            </a:r>
            <a:r>
              <a:rPr lang="en-US" dirty="0">
                <a:latin typeface="Consolas" pitchFamily="49" charset="0"/>
                <a:cs typeface="Consolas" pitchFamily="49" charset="0"/>
              </a:rPr>
              <a:t> </a:t>
            </a:r>
            <a:r>
              <a:rPr lang="en-US" dirty="0" err="1">
                <a:latin typeface="Consolas" pitchFamily="49" charset="0"/>
                <a:cs typeface="Consolas" pitchFamily="49" charset="0"/>
              </a:rPr>
              <a:t>clk</a:t>
            </a:r>
            <a:r>
              <a:rPr lang="en-US" dirty="0">
                <a:latin typeface="Consolas" pitchFamily="49" charset="0"/>
                <a:cs typeface="Consolas" pitchFamily="49" charset="0"/>
              </a:rPr>
              <a:t>, A, </a:t>
            </a:r>
          </a:p>
          <a:p>
            <a:pPr marL="0" indent="0">
              <a:buNone/>
            </a:pPr>
            <a:r>
              <a:rPr lang="en-US" sz="2700" dirty="0">
                <a:solidFill>
                  <a:srgbClr val="0070C0"/>
                </a:solidFill>
                <a:latin typeface="Consolas" pitchFamily="49" charset="0"/>
                <a:cs typeface="Consolas" pitchFamily="49" charset="0"/>
              </a:rPr>
              <a:t>          </a:t>
            </a:r>
            <a:r>
              <a:rPr lang="en-US" sz="2700" dirty="0">
                <a:solidFill>
                  <a:srgbClr val="0070C0"/>
                </a:solidFill>
                <a:latin typeface="Consolas" pitchFamily="49" charset="0"/>
              </a:rPr>
              <a:t>output</a:t>
            </a:r>
            <a:r>
              <a:rPr lang="en-US" dirty="0">
                <a:latin typeface="Consolas" pitchFamily="49" charset="0"/>
                <a:cs typeface="Consolas" pitchFamily="49" charset="0"/>
              </a:rPr>
              <a:t> </a:t>
            </a:r>
            <a:r>
              <a:rPr lang="en-US" sz="2700" dirty="0" err="1">
                <a:solidFill>
                  <a:srgbClr val="0070C0"/>
                </a:solidFill>
                <a:latin typeface="Consolas" pitchFamily="49" charset="0"/>
              </a:rPr>
              <a:t>reg</a:t>
            </a:r>
            <a:r>
              <a:rPr lang="en-US" dirty="0">
                <a:latin typeface="Consolas" pitchFamily="49" charset="0"/>
                <a:cs typeface="Consolas" pitchFamily="49" charset="0"/>
              </a:rPr>
              <a:t> B, C);</a:t>
            </a:r>
          </a:p>
          <a:p>
            <a:pPr marL="0" indent="0">
              <a:buNone/>
            </a:pPr>
            <a:r>
              <a:rPr lang="en-US" sz="2700" dirty="0">
                <a:solidFill>
                  <a:srgbClr val="0070C0"/>
                </a:solidFill>
                <a:latin typeface="Consolas" pitchFamily="49" charset="0"/>
              </a:rPr>
              <a:t>always</a:t>
            </a:r>
            <a:r>
              <a:rPr lang="en-US" dirty="0">
                <a:latin typeface="Consolas" pitchFamily="49" charset="0"/>
                <a:cs typeface="Consolas" pitchFamily="49" charset="0"/>
              </a:rPr>
              <a:t> @(</a:t>
            </a:r>
            <a:r>
              <a:rPr lang="en-US" sz="2700" dirty="0" err="1">
                <a:solidFill>
                  <a:srgbClr val="0070C0"/>
                </a:solidFill>
                <a:latin typeface="Consolas" pitchFamily="49" charset="0"/>
              </a:rPr>
              <a:t>posedge</a:t>
            </a:r>
            <a:r>
              <a:rPr lang="en-US" dirty="0">
                <a:latin typeface="Consolas" pitchFamily="49" charset="0"/>
                <a:cs typeface="Consolas" pitchFamily="49" charset="0"/>
              </a:rPr>
              <a:t> </a:t>
            </a:r>
            <a:r>
              <a:rPr lang="en-US" dirty="0" err="1">
                <a:latin typeface="Consolas" pitchFamily="49" charset="0"/>
                <a:cs typeface="Consolas" pitchFamily="49" charset="0"/>
              </a:rPr>
              <a:t>clk</a:t>
            </a:r>
            <a:r>
              <a:rPr lang="en-US" dirty="0">
                <a:latin typeface="Consolas" pitchFamily="49" charset="0"/>
                <a:cs typeface="Consolas" pitchFamily="49" charset="0"/>
              </a:rPr>
              <a:t>)</a:t>
            </a:r>
          </a:p>
          <a:p>
            <a:pPr marL="0" indent="0">
              <a:buNone/>
            </a:pPr>
            <a:r>
              <a:rPr lang="en-US" sz="2700" dirty="0">
                <a:solidFill>
                  <a:srgbClr val="0070C0"/>
                </a:solidFill>
                <a:latin typeface="Consolas" pitchFamily="49" charset="0"/>
              </a:rPr>
              <a:t>begin</a:t>
            </a:r>
          </a:p>
          <a:p>
            <a:pPr marL="0" indent="0">
              <a:buNone/>
            </a:pPr>
            <a:r>
              <a:rPr lang="en-US" dirty="0">
                <a:latin typeface="Consolas" pitchFamily="49" charset="0"/>
                <a:cs typeface="Consolas" pitchFamily="49" charset="0"/>
              </a:rPr>
              <a:t>  B = A;</a:t>
            </a:r>
          </a:p>
          <a:p>
            <a:pPr marL="0" indent="0">
              <a:buNone/>
            </a:pPr>
            <a:r>
              <a:rPr lang="en-US" dirty="0">
                <a:latin typeface="Consolas" pitchFamily="49" charset="0"/>
                <a:cs typeface="Consolas" pitchFamily="49" charset="0"/>
              </a:rPr>
              <a:t>  C = B;</a:t>
            </a:r>
          </a:p>
          <a:p>
            <a:pPr marL="0" indent="0">
              <a:buNone/>
            </a:pPr>
            <a:r>
              <a:rPr lang="en-US" sz="2700" dirty="0">
                <a:solidFill>
                  <a:srgbClr val="0070C0"/>
                </a:solidFill>
                <a:latin typeface="Consolas" pitchFamily="49" charset="0"/>
              </a:rPr>
              <a:t>end</a:t>
            </a:r>
          </a:p>
          <a:p>
            <a:pPr marL="0" indent="0">
              <a:buNone/>
            </a:pPr>
            <a:r>
              <a:rPr lang="en-US" sz="2700" dirty="0" err="1">
                <a:solidFill>
                  <a:srgbClr val="0070C0"/>
                </a:solidFill>
                <a:latin typeface="Consolas" pitchFamily="49" charset="0"/>
              </a:rPr>
              <a:t>endmodule</a:t>
            </a:r>
            <a:endParaRPr lang="en-US" sz="2700" dirty="0">
              <a:solidFill>
                <a:srgbClr val="0070C0"/>
              </a:solidFill>
              <a:latin typeface="Consolas" pitchFamily="49" charset="0"/>
            </a:endParaRPr>
          </a:p>
        </p:txBody>
      </p:sp>
      <p:grpSp>
        <p:nvGrpSpPr>
          <p:cNvPr id="13" name="Group 12"/>
          <p:cNvGrpSpPr/>
          <p:nvPr/>
        </p:nvGrpSpPr>
        <p:grpSpPr>
          <a:xfrm>
            <a:off x="1910148" y="3866333"/>
            <a:ext cx="4464496" cy="1866923"/>
            <a:chOff x="467544" y="4074095"/>
            <a:chExt cx="3744417" cy="1426768"/>
          </a:xfrm>
        </p:grpSpPr>
        <p:grpSp>
          <p:nvGrpSpPr>
            <p:cNvPr id="73" name="Group 72"/>
            <p:cNvGrpSpPr/>
            <p:nvPr/>
          </p:nvGrpSpPr>
          <p:grpSpPr>
            <a:xfrm>
              <a:off x="467544" y="4074095"/>
              <a:ext cx="3744417" cy="1426768"/>
              <a:chOff x="467544" y="3930079"/>
              <a:chExt cx="3744417" cy="1426768"/>
            </a:xfrm>
          </p:grpSpPr>
          <p:grpSp>
            <p:nvGrpSpPr>
              <p:cNvPr id="37" name="Group 36"/>
              <p:cNvGrpSpPr/>
              <p:nvPr/>
            </p:nvGrpSpPr>
            <p:grpSpPr>
              <a:xfrm>
                <a:off x="1531521" y="4235231"/>
                <a:ext cx="576387" cy="928284"/>
                <a:chOff x="2699468" y="4835386"/>
                <a:chExt cx="576387" cy="928284"/>
              </a:xfrm>
            </p:grpSpPr>
            <p:sp>
              <p:nvSpPr>
                <p:cNvPr id="50" name="Rectangle 6"/>
                <p:cNvSpPr/>
                <p:nvPr/>
              </p:nvSpPr>
              <p:spPr>
                <a:xfrm>
                  <a:off x="2699468" y="4835386"/>
                  <a:ext cx="576387" cy="928284"/>
                </a:xfrm>
                <a:custGeom>
                  <a:avLst/>
                  <a:gdLst>
                    <a:gd name="connsiteX0" fmla="*/ 0 w 575805"/>
                    <a:gd name="connsiteY0" fmla="*/ 0 h 928284"/>
                    <a:gd name="connsiteX1" fmla="*/ 575805 w 575805"/>
                    <a:gd name="connsiteY1" fmla="*/ 0 h 928284"/>
                    <a:gd name="connsiteX2" fmla="*/ 575805 w 575805"/>
                    <a:gd name="connsiteY2" fmla="*/ 928284 h 928284"/>
                    <a:gd name="connsiteX3" fmla="*/ 0 w 575805"/>
                    <a:gd name="connsiteY3" fmla="*/ 928284 h 928284"/>
                    <a:gd name="connsiteX4" fmla="*/ 0 w 575805"/>
                    <a:gd name="connsiteY4" fmla="*/ 0 h 928284"/>
                    <a:gd name="connsiteX0" fmla="*/ 582 w 576387"/>
                    <a:gd name="connsiteY0" fmla="*/ 0 h 928284"/>
                    <a:gd name="connsiteX1" fmla="*/ 576387 w 576387"/>
                    <a:gd name="connsiteY1" fmla="*/ 0 h 928284"/>
                    <a:gd name="connsiteX2" fmla="*/ 576387 w 576387"/>
                    <a:gd name="connsiteY2" fmla="*/ 928284 h 928284"/>
                    <a:gd name="connsiteX3" fmla="*/ 582 w 576387"/>
                    <a:gd name="connsiteY3" fmla="*/ 928284 h 928284"/>
                    <a:gd name="connsiteX4" fmla="*/ 0 w 576387"/>
                    <a:gd name="connsiteY4" fmla="*/ 229595 h 928284"/>
                    <a:gd name="connsiteX5" fmla="*/ 582 w 576387"/>
                    <a:gd name="connsiteY5" fmla="*/ 0 h 928284"/>
                    <a:gd name="connsiteX0" fmla="*/ 582 w 576387"/>
                    <a:gd name="connsiteY0" fmla="*/ 0 h 928284"/>
                    <a:gd name="connsiteX1" fmla="*/ 576387 w 576387"/>
                    <a:gd name="connsiteY1" fmla="*/ 0 h 928284"/>
                    <a:gd name="connsiteX2" fmla="*/ 572494 w 576387"/>
                    <a:gd name="connsiteY2" fmla="*/ 217668 h 928284"/>
                    <a:gd name="connsiteX3" fmla="*/ 576387 w 576387"/>
                    <a:gd name="connsiteY3" fmla="*/ 928284 h 928284"/>
                    <a:gd name="connsiteX4" fmla="*/ 582 w 576387"/>
                    <a:gd name="connsiteY4" fmla="*/ 928284 h 928284"/>
                    <a:gd name="connsiteX5" fmla="*/ 0 w 576387"/>
                    <a:gd name="connsiteY5" fmla="*/ 229595 h 928284"/>
                    <a:gd name="connsiteX6" fmla="*/ 582 w 576387"/>
                    <a:gd name="connsiteY6" fmla="*/ 0 h 92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6387" h="928284">
                      <a:moveTo>
                        <a:pt x="582" y="0"/>
                      </a:moveTo>
                      <a:lnTo>
                        <a:pt x="576387" y="0"/>
                      </a:lnTo>
                      <a:cubicBezTo>
                        <a:pt x="575089" y="72556"/>
                        <a:pt x="573792" y="145112"/>
                        <a:pt x="572494" y="217668"/>
                      </a:cubicBezTo>
                      <a:cubicBezTo>
                        <a:pt x="573792" y="454540"/>
                        <a:pt x="575089" y="691412"/>
                        <a:pt x="576387" y="928284"/>
                      </a:cubicBezTo>
                      <a:lnTo>
                        <a:pt x="582" y="928284"/>
                      </a:lnTo>
                      <a:lnTo>
                        <a:pt x="0" y="229595"/>
                      </a:lnTo>
                      <a:lnTo>
                        <a:pt x="582" y="0"/>
                      </a:lnTo>
                      <a:close/>
                    </a:path>
                  </a:pathLst>
                </a:cu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DFF</a:t>
                  </a:r>
                  <a:endParaRPr lang="en-US" dirty="0"/>
                </a:p>
              </p:txBody>
            </p:sp>
            <p:sp>
              <p:nvSpPr>
                <p:cNvPr id="51" name="Isosceles Triangle 50"/>
                <p:cNvSpPr/>
                <p:nvPr/>
              </p:nvSpPr>
              <p:spPr>
                <a:xfrm rot="5400000">
                  <a:off x="2679014" y="5563191"/>
                  <a:ext cx="137524" cy="95967"/>
                </a:xfrm>
                <a:prstGeom prst="triangl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38" name="Down Arrow 37"/>
              <p:cNvSpPr/>
              <p:nvPr/>
            </p:nvSpPr>
            <p:spPr>
              <a:xfrm rot="16200000">
                <a:off x="923610" y="4875726"/>
                <a:ext cx="91440" cy="274320"/>
              </a:xfrm>
              <a:prstGeom prst="downArrow">
                <a:avLst>
                  <a:gd name="adj1" fmla="val 100000"/>
                  <a:gd name="adj2" fmla="val 86075"/>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39" name="Straight Connector 38"/>
              <p:cNvCxnSpPr>
                <a:stCxn id="38" idx="2"/>
                <a:endCxn id="51" idx="3"/>
              </p:cNvCxnSpPr>
              <p:nvPr/>
            </p:nvCxnSpPr>
            <p:spPr>
              <a:xfrm flipV="1">
                <a:off x="1106490" y="5011020"/>
                <a:ext cx="425356" cy="1866"/>
              </a:xfrm>
              <a:prstGeom prst="line">
                <a:avLst/>
              </a:prstGeom>
              <a:ln w="9525">
                <a:solidFill>
                  <a:schemeClr val="tx1"/>
                </a:solidFill>
              </a:ln>
            </p:spPr>
            <p:style>
              <a:lnRef idx="2">
                <a:schemeClr val="dk1"/>
              </a:lnRef>
              <a:fillRef idx="1">
                <a:schemeClr val="lt1"/>
              </a:fillRef>
              <a:effectRef idx="0">
                <a:schemeClr val="dk1"/>
              </a:effectRef>
              <a:fontRef idx="minor">
                <a:schemeClr val="dk1"/>
              </a:fontRef>
            </p:style>
          </p:cxnSp>
          <p:sp>
            <p:nvSpPr>
              <p:cNvPr id="40" name="Down Arrow 39"/>
              <p:cNvSpPr/>
              <p:nvPr/>
            </p:nvSpPr>
            <p:spPr>
              <a:xfrm rot="16200000">
                <a:off x="919025" y="4329533"/>
                <a:ext cx="91440" cy="274320"/>
              </a:xfrm>
              <a:prstGeom prst="downArrow">
                <a:avLst>
                  <a:gd name="adj1" fmla="val 100000"/>
                  <a:gd name="adj2" fmla="val 86075"/>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1" name="Straight Connector 40"/>
              <p:cNvCxnSpPr>
                <a:stCxn id="40" idx="2"/>
                <a:endCxn id="50" idx="5"/>
              </p:cNvCxnSpPr>
              <p:nvPr/>
            </p:nvCxnSpPr>
            <p:spPr>
              <a:xfrm flipV="1">
                <a:off x="1101905" y="4464826"/>
                <a:ext cx="429616" cy="1867"/>
              </a:xfrm>
              <a:prstGeom prst="line">
                <a:avLst/>
              </a:prstGeom>
              <a:ln w="12700"/>
            </p:spPr>
            <p:style>
              <a:lnRef idx="2">
                <a:schemeClr val="dk1"/>
              </a:lnRef>
              <a:fillRef idx="1">
                <a:schemeClr val="lt1"/>
              </a:fillRef>
              <a:effectRef idx="0">
                <a:schemeClr val="dk1"/>
              </a:effectRef>
              <a:fontRef idx="minor">
                <a:schemeClr val="dk1"/>
              </a:fontRef>
            </p:style>
          </p:cxnSp>
          <p:sp>
            <p:nvSpPr>
              <p:cNvPr id="42" name="Down Arrow 41"/>
              <p:cNvSpPr/>
              <p:nvPr/>
            </p:nvSpPr>
            <p:spPr>
              <a:xfrm rot="16200000">
                <a:off x="3655329" y="3908335"/>
                <a:ext cx="91440" cy="274320"/>
              </a:xfrm>
              <a:prstGeom prst="downArrow">
                <a:avLst>
                  <a:gd name="adj1" fmla="val 100000"/>
                  <a:gd name="adj2" fmla="val 86075"/>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3" name="Down Arrow 42"/>
              <p:cNvSpPr/>
              <p:nvPr/>
            </p:nvSpPr>
            <p:spPr>
              <a:xfrm rot="16200000">
                <a:off x="3655328" y="4322430"/>
                <a:ext cx="91440" cy="274320"/>
              </a:xfrm>
              <a:prstGeom prst="downArrow">
                <a:avLst>
                  <a:gd name="adj1" fmla="val 100000"/>
                  <a:gd name="adj2" fmla="val 86075"/>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4" name="Elbow Connector 43"/>
              <p:cNvCxnSpPr>
                <a:stCxn id="50" idx="2"/>
                <a:endCxn id="42" idx="0"/>
              </p:cNvCxnSpPr>
              <p:nvPr/>
            </p:nvCxnSpPr>
            <p:spPr>
              <a:xfrm flipV="1">
                <a:off x="2104015" y="4045495"/>
                <a:ext cx="1459874" cy="407404"/>
              </a:xfrm>
              <a:prstGeom prst="bentConnector3">
                <a:avLst>
                  <a:gd name="adj1" fmla="val 18943"/>
                </a:avLst>
              </a:prstGeom>
              <a:ln w="12700"/>
            </p:spPr>
            <p:style>
              <a:lnRef idx="2">
                <a:schemeClr val="dk1"/>
              </a:lnRef>
              <a:fillRef idx="1">
                <a:schemeClr val="lt1"/>
              </a:fillRef>
              <a:effectRef idx="0">
                <a:schemeClr val="dk1"/>
              </a:effectRef>
              <a:fontRef idx="minor">
                <a:schemeClr val="dk1"/>
              </a:fontRef>
            </p:style>
          </p:cxnSp>
          <p:sp>
            <p:nvSpPr>
              <p:cNvPr id="46" name="TextBox 45"/>
              <p:cNvSpPr txBox="1"/>
              <p:nvPr/>
            </p:nvSpPr>
            <p:spPr>
              <a:xfrm>
                <a:off x="467544" y="4897470"/>
                <a:ext cx="360040" cy="176410"/>
              </a:xfrm>
              <a:prstGeom prst="rect">
                <a:avLst/>
              </a:prstGeom>
              <a:noFill/>
            </p:spPr>
            <p:txBody>
              <a:bodyPr wrap="square" rtlCol="0">
                <a:spAutoFit/>
              </a:bodyPr>
              <a:lstStyle/>
              <a:p>
                <a:pPr algn="r"/>
                <a:r>
                  <a:rPr lang="en-US" sz="900" dirty="0"/>
                  <a:t>CLK</a:t>
                </a:r>
              </a:p>
            </p:txBody>
          </p:sp>
          <p:sp>
            <p:nvSpPr>
              <p:cNvPr id="47" name="TextBox 46"/>
              <p:cNvSpPr txBox="1"/>
              <p:nvPr/>
            </p:nvSpPr>
            <p:spPr>
              <a:xfrm>
                <a:off x="467544" y="4350343"/>
                <a:ext cx="360040" cy="176410"/>
              </a:xfrm>
              <a:prstGeom prst="rect">
                <a:avLst/>
              </a:prstGeom>
              <a:noFill/>
            </p:spPr>
            <p:txBody>
              <a:bodyPr wrap="square" rtlCol="0">
                <a:spAutoFit/>
              </a:bodyPr>
              <a:lstStyle/>
              <a:p>
                <a:pPr algn="r"/>
                <a:r>
                  <a:rPr lang="en-US" sz="900" dirty="0"/>
                  <a:t>A</a:t>
                </a:r>
              </a:p>
            </p:txBody>
          </p:sp>
          <p:sp>
            <p:nvSpPr>
              <p:cNvPr id="48" name="TextBox 47"/>
              <p:cNvSpPr txBox="1"/>
              <p:nvPr/>
            </p:nvSpPr>
            <p:spPr>
              <a:xfrm>
                <a:off x="3851921" y="3930079"/>
                <a:ext cx="360040" cy="176410"/>
              </a:xfrm>
              <a:prstGeom prst="rect">
                <a:avLst/>
              </a:prstGeom>
              <a:noFill/>
            </p:spPr>
            <p:txBody>
              <a:bodyPr wrap="square" rtlCol="0">
                <a:spAutoFit/>
              </a:bodyPr>
              <a:lstStyle/>
              <a:p>
                <a:r>
                  <a:rPr lang="en-US" sz="900" dirty="0"/>
                  <a:t>B</a:t>
                </a:r>
              </a:p>
            </p:txBody>
          </p:sp>
          <p:sp>
            <p:nvSpPr>
              <p:cNvPr id="49" name="TextBox 48"/>
              <p:cNvSpPr txBox="1"/>
              <p:nvPr/>
            </p:nvSpPr>
            <p:spPr>
              <a:xfrm>
                <a:off x="3851920" y="4365104"/>
                <a:ext cx="360040" cy="176410"/>
              </a:xfrm>
              <a:prstGeom prst="rect">
                <a:avLst/>
              </a:prstGeom>
              <a:noFill/>
            </p:spPr>
            <p:txBody>
              <a:bodyPr wrap="square" rtlCol="0">
                <a:spAutoFit/>
              </a:bodyPr>
              <a:lstStyle/>
              <a:p>
                <a:r>
                  <a:rPr lang="en-US" sz="900" dirty="0"/>
                  <a:t>C</a:t>
                </a:r>
              </a:p>
            </p:txBody>
          </p:sp>
          <p:grpSp>
            <p:nvGrpSpPr>
              <p:cNvPr id="57" name="Group 56"/>
              <p:cNvGrpSpPr/>
              <p:nvPr/>
            </p:nvGrpSpPr>
            <p:grpSpPr>
              <a:xfrm>
                <a:off x="2690666" y="4242755"/>
                <a:ext cx="576387" cy="928284"/>
                <a:chOff x="2690666" y="4242755"/>
                <a:chExt cx="576387" cy="928284"/>
              </a:xfrm>
            </p:grpSpPr>
            <p:sp>
              <p:nvSpPr>
                <p:cNvPr id="53" name="Rectangle 6"/>
                <p:cNvSpPr/>
                <p:nvPr/>
              </p:nvSpPr>
              <p:spPr>
                <a:xfrm>
                  <a:off x="2690666" y="4242755"/>
                  <a:ext cx="576387" cy="928284"/>
                </a:xfrm>
                <a:custGeom>
                  <a:avLst/>
                  <a:gdLst>
                    <a:gd name="connsiteX0" fmla="*/ 0 w 575805"/>
                    <a:gd name="connsiteY0" fmla="*/ 0 h 928284"/>
                    <a:gd name="connsiteX1" fmla="*/ 575805 w 575805"/>
                    <a:gd name="connsiteY1" fmla="*/ 0 h 928284"/>
                    <a:gd name="connsiteX2" fmla="*/ 575805 w 575805"/>
                    <a:gd name="connsiteY2" fmla="*/ 928284 h 928284"/>
                    <a:gd name="connsiteX3" fmla="*/ 0 w 575805"/>
                    <a:gd name="connsiteY3" fmla="*/ 928284 h 928284"/>
                    <a:gd name="connsiteX4" fmla="*/ 0 w 575805"/>
                    <a:gd name="connsiteY4" fmla="*/ 0 h 928284"/>
                    <a:gd name="connsiteX0" fmla="*/ 582 w 576387"/>
                    <a:gd name="connsiteY0" fmla="*/ 0 h 928284"/>
                    <a:gd name="connsiteX1" fmla="*/ 576387 w 576387"/>
                    <a:gd name="connsiteY1" fmla="*/ 0 h 928284"/>
                    <a:gd name="connsiteX2" fmla="*/ 576387 w 576387"/>
                    <a:gd name="connsiteY2" fmla="*/ 928284 h 928284"/>
                    <a:gd name="connsiteX3" fmla="*/ 582 w 576387"/>
                    <a:gd name="connsiteY3" fmla="*/ 928284 h 928284"/>
                    <a:gd name="connsiteX4" fmla="*/ 0 w 576387"/>
                    <a:gd name="connsiteY4" fmla="*/ 229595 h 928284"/>
                    <a:gd name="connsiteX5" fmla="*/ 582 w 576387"/>
                    <a:gd name="connsiteY5" fmla="*/ 0 h 928284"/>
                    <a:gd name="connsiteX0" fmla="*/ 582 w 576387"/>
                    <a:gd name="connsiteY0" fmla="*/ 0 h 928284"/>
                    <a:gd name="connsiteX1" fmla="*/ 576387 w 576387"/>
                    <a:gd name="connsiteY1" fmla="*/ 0 h 928284"/>
                    <a:gd name="connsiteX2" fmla="*/ 572494 w 576387"/>
                    <a:gd name="connsiteY2" fmla="*/ 217668 h 928284"/>
                    <a:gd name="connsiteX3" fmla="*/ 576387 w 576387"/>
                    <a:gd name="connsiteY3" fmla="*/ 928284 h 928284"/>
                    <a:gd name="connsiteX4" fmla="*/ 582 w 576387"/>
                    <a:gd name="connsiteY4" fmla="*/ 928284 h 928284"/>
                    <a:gd name="connsiteX5" fmla="*/ 0 w 576387"/>
                    <a:gd name="connsiteY5" fmla="*/ 229595 h 928284"/>
                    <a:gd name="connsiteX6" fmla="*/ 582 w 576387"/>
                    <a:gd name="connsiteY6" fmla="*/ 0 h 928284"/>
                    <a:gd name="connsiteX0" fmla="*/ 582 w 576387"/>
                    <a:gd name="connsiteY0" fmla="*/ 0 h 928284"/>
                    <a:gd name="connsiteX1" fmla="*/ 576387 w 576387"/>
                    <a:gd name="connsiteY1" fmla="*/ 0 h 928284"/>
                    <a:gd name="connsiteX2" fmla="*/ 572494 w 576387"/>
                    <a:gd name="connsiteY2" fmla="*/ 217668 h 928284"/>
                    <a:gd name="connsiteX3" fmla="*/ 576387 w 576387"/>
                    <a:gd name="connsiteY3" fmla="*/ 928284 h 928284"/>
                    <a:gd name="connsiteX4" fmla="*/ 582 w 576387"/>
                    <a:gd name="connsiteY4" fmla="*/ 928284 h 928284"/>
                    <a:gd name="connsiteX5" fmla="*/ 0 w 576387"/>
                    <a:gd name="connsiteY5" fmla="*/ 210545 h 928284"/>
                    <a:gd name="connsiteX6" fmla="*/ 582 w 576387"/>
                    <a:gd name="connsiteY6" fmla="*/ 0 h 92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6387" h="928284">
                      <a:moveTo>
                        <a:pt x="582" y="0"/>
                      </a:moveTo>
                      <a:lnTo>
                        <a:pt x="576387" y="0"/>
                      </a:lnTo>
                      <a:cubicBezTo>
                        <a:pt x="575089" y="72556"/>
                        <a:pt x="573792" y="145112"/>
                        <a:pt x="572494" y="217668"/>
                      </a:cubicBezTo>
                      <a:cubicBezTo>
                        <a:pt x="573792" y="454540"/>
                        <a:pt x="575089" y="691412"/>
                        <a:pt x="576387" y="928284"/>
                      </a:cubicBezTo>
                      <a:lnTo>
                        <a:pt x="582" y="928284"/>
                      </a:lnTo>
                      <a:lnTo>
                        <a:pt x="0" y="210545"/>
                      </a:lnTo>
                      <a:lnTo>
                        <a:pt x="582" y="0"/>
                      </a:lnTo>
                      <a:close/>
                    </a:path>
                  </a:pathLst>
                </a:cu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DFF</a:t>
                  </a:r>
                </a:p>
              </p:txBody>
            </p:sp>
            <p:sp>
              <p:nvSpPr>
                <p:cNvPr id="54" name="Isosceles Triangle 53"/>
                <p:cNvSpPr/>
                <p:nvPr/>
              </p:nvSpPr>
              <p:spPr>
                <a:xfrm rot="5400000">
                  <a:off x="2670212" y="4962940"/>
                  <a:ext cx="137524" cy="95967"/>
                </a:xfrm>
                <a:prstGeom prst="triangl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cxnSp>
            <p:nvCxnSpPr>
              <p:cNvPr id="55" name="Straight Connector 54"/>
              <p:cNvCxnSpPr>
                <a:stCxn id="50" idx="2"/>
                <a:endCxn id="53" idx="5"/>
              </p:cNvCxnSpPr>
              <p:nvPr/>
            </p:nvCxnSpPr>
            <p:spPr>
              <a:xfrm>
                <a:off x="2104015" y="4452899"/>
                <a:ext cx="586651" cy="401"/>
              </a:xfrm>
              <a:prstGeom prst="line">
                <a:avLst/>
              </a:prstGeom>
              <a:ln w="12700"/>
            </p:spPr>
            <p:style>
              <a:lnRef idx="2">
                <a:schemeClr val="dk1"/>
              </a:lnRef>
              <a:fillRef idx="1">
                <a:schemeClr val="lt1"/>
              </a:fillRef>
              <a:effectRef idx="0">
                <a:schemeClr val="dk1"/>
              </a:effectRef>
              <a:fontRef idx="minor">
                <a:schemeClr val="dk1"/>
              </a:fontRef>
            </p:style>
          </p:cxnSp>
          <p:cxnSp>
            <p:nvCxnSpPr>
              <p:cNvPr id="63" name="Elbow Connector 62"/>
              <p:cNvCxnSpPr>
                <a:stCxn id="38" idx="2"/>
              </p:cNvCxnSpPr>
              <p:nvPr/>
            </p:nvCxnSpPr>
            <p:spPr>
              <a:xfrm>
                <a:off x="1106491" y="5012886"/>
                <a:ext cx="729205" cy="343961"/>
              </a:xfrm>
              <a:prstGeom prst="bentConnector3">
                <a:avLst>
                  <a:gd name="adj1" fmla="val 36854"/>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Elbow Connector 64"/>
              <p:cNvCxnSpPr>
                <a:stCxn id="54" idx="3"/>
              </p:cNvCxnSpPr>
              <p:nvPr/>
            </p:nvCxnSpPr>
            <p:spPr>
              <a:xfrm rot="10800000" flipV="1">
                <a:off x="1819714" y="5010923"/>
                <a:ext cx="871277" cy="345924"/>
              </a:xfrm>
              <a:prstGeom prst="bentConnector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53" idx="2"/>
                <a:endCxn id="43" idx="0"/>
              </p:cNvCxnSpPr>
              <p:nvPr/>
            </p:nvCxnSpPr>
            <p:spPr>
              <a:xfrm flipV="1">
                <a:off x="3263160" y="4459590"/>
                <a:ext cx="300728" cy="833"/>
              </a:xfrm>
              <a:prstGeom prst="line">
                <a:avLst/>
              </a:prstGeom>
              <a:ln w="12700"/>
            </p:spPr>
            <p:style>
              <a:lnRef idx="2">
                <a:schemeClr val="dk1"/>
              </a:lnRef>
              <a:fillRef idx="1">
                <a:schemeClr val="lt1"/>
              </a:fillRef>
              <a:effectRef idx="0">
                <a:schemeClr val="dk1"/>
              </a:effectRef>
              <a:fontRef idx="minor">
                <a:schemeClr val="dk1"/>
              </a:fontRef>
            </p:style>
          </p:cxnSp>
        </p:grpSp>
        <p:sp>
          <p:nvSpPr>
            <p:cNvPr id="52" name="TextBox 51"/>
            <p:cNvSpPr txBox="1"/>
            <p:nvPr/>
          </p:nvSpPr>
          <p:spPr>
            <a:xfrm>
              <a:off x="1475656" y="4481499"/>
              <a:ext cx="231842" cy="176410"/>
            </a:xfrm>
            <a:prstGeom prst="rect">
              <a:avLst/>
            </a:prstGeom>
            <a:noFill/>
          </p:spPr>
          <p:txBody>
            <a:bodyPr wrap="square" rtlCol="0">
              <a:spAutoFit/>
            </a:bodyPr>
            <a:lstStyle/>
            <a:p>
              <a:r>
                <a:rPr lang="en-US" sz="900" dirty="0"/>
                <a:t>D</a:t>
              </a:r>
            </a:p>
          </p:txBody>
        </p:sp>
        <p:sp>
          <p:nvSpPr>
            <p:cNvPr id="56" name="TextBox 55"/>
            <p:cNvSpPr txBox="1"/>
            <p:nvPr/>
          </p:nvSpPr>
          <p:spPr>
            <a:xfrm>
              <a:off x="1907704" y="4481499"/>
              <a:ext cx="231842" cy="176410"/>
            </a:xfrm>
            <a:prstGeom prst="rect">
              <a:avLst/>
            </a:prstGeom>
            <a:noFill/>
          </p:spPr>
          <p:txBody>
            <a:bodyPr wrap="square" rtlCol="0">
              <a:spAutoFit/>
            </a:bodyPr>
            <a:lstStyle/>
            <a:p>
              <a:r>
                <a:rPr lang="en-US" sz="900" dirty="0"/>
                <a:t>Q</a:t>
              </a:r>
            </a:p>
          </p:txBody>
        </p:sp>
        <p:sp>
          <p:nvSpPr>
            <p:cNvPr id="58" name="TextBox 57"/>
            <p:cNvSpPr txBox="1"/>
            <p:nvPr/>
          </p:nvSpPr>
          <p:spPr>
            <a:xfrm>
              <a:off x="2633736" y="4492284"/>
              <a:ext cx="231842" cy="176410"/>
            </a:xfrm>
            <a:prstGeom prst="rect">
              <a:avLst/>
            </a:prstGeom>
            <a:noFill/>
          </p:spPr>
          <p:txBody>
            <a:bodyPr wrap="square" rtlCol="0">
              <a:spAutoFit/>
            </a:bodyPr>
            <a:lstStyle/>
            <a:p>
              <a:r>
                <a:rPr lang="en-US" sz="900" dirty="0"/>
                <a:t>D</a:t>
              </a:r>
            </a:p>
          </p:txBody>
        </p:sp>
        <p:sp>
          <p:nvSpPr>
            <p:cNvPr id="59" name="TextBox 58"/>
            <p:cNvSpPr txBox="1"/>
            <p:nvPr/>
          </p:nvSpPr>
          <p:spPr>
            <a:xfrm>
              <a:off x="3065784" y="4492284"/>
              <a:ext cx="231842" cy="176410"/>
            </a:xfrm>
            <a:prstGeom prst="rect">
              <a:avLst/>
            </a:prstGeom>
            <a:noFill/>
          </p:spPr>
          <p:txBody>
            <a:bodyPr wrap="square" rtlCol="0">
              <a:spAutoFit/>
            </a:bodyPr>
            <a:lstStyle/>
            <a:p>
              <a:r>
                <a:rPr lang="en-US" sz="900" dirty="0"/>
                <a:t>Q</a:t>
              </a:r>
            </a:p>
          </p:txBody>
        </p:sp>
      </p:grpSp>
      <p:grpSp>
        <p:nvGrpSpPr>
          <p:cNvPr id="11" name="Group 10"/>
          <p:cNvGrpSpPr/>
          <p:nvPr/>
        </p:nvGrpSpPr>
        <p:grpSpPr>
          <a:xfrm>
            <a:off x="6420036" y="3861048"/>
            <a:ext cx="3348372" cy="1656184"/>
            <a:chOff x="5148064" y="4146103"/>
            <a:chExt cx="2583162" cy="1233436"/>
          </a:xfrm>
        </p:grpSpPr>
        <p:grpSp>
          <p:nvGrpSpPr>
            <p:cNvPr id="35" name="Group 34"/>
            <p:cNvGrpSpPr/>
            <p:nvPr/>
          </p:nvGrpSpPr>
          <p:grpSpPr>
            <a:xfrm>
              <a:off x="5148064" y="4146103"/>
              <a:ext cx="2583162" cy="1233436"/>
              <a:chOff x="1052734" y="4636016"/>
              <a:chExt cx="2583162" cy="1233436"/>
            </a:xfrm>
          </p:grpSpPr>
          <p:grpSp>
            <p:nvGrpSpPr>
              <p:cNvPr id="14" name="Group 13"/>
              <p:cNvGrpSpPr/>
              <p:nvPr/>
            </p:nvGrpSpPr>
            <p:grpSpPr>
              <a:xfrm>
                <a:off x="2116711" y="4941168"/>
                <a:ext cx="576387" cy="928284"/>
                <a:chOff x="2699468" y="4835386"/>
                <a:chExt cx="576387" cy="928284"/>
              </a:xfrm>
            </p:grpSpPr>
            <p:sp>
              <p:nvSpPr>
                <p:cNvPr id="7" name="Rectangle 6"/>
                <p:cNvSpPr/>
                <p:nvPr/>
              </p:nvSpPr>
              <p:spPr>
                <a:xfrm>
                  <a:off x="2699468" y="4835386"/>
                  <a:ext cx="576387" cy="928284"/>
                </a:xfrm>
                <a:custGeom>
                  <a:avLst/>
                  <a:gdLst>
                    <a:gd name="connsiteX0" fmla="*/ 0 w 575805"/>
                    <a:gd name="connsiteY0" fmla="*/ 0 h 928284"/>
                    <a:gd name="connsiteX1" fmla="*/ 575805 w 575805"/>
                    <a:gd name="connsiteY1" fmla="*/ 0 h 928284"/>
                    <a:gd name="connsiteX2" fmla="*/ 575805 w 575805"/>
                    <a:gd name="connsiteY2" fmla="*/ 928284 h 928284"/>
                    <a:gd name="connsiteX3" fmla="*/ 0 w 575805"/>
                    <a:gd name="connsiteY3" fmla="*/ 928284 h 928284"/>
                    <a:gd name="connsiteX4" fmla="*/ 0 w 575805"/>
                    <a:gd name="connsiteY4" fmla="*/ 0 h 928284"/>
                    <a:gd name="connsiteX0" fmla="*/ 582 w 576387"/>
                    <a:gd name="connsiteY0" fmla="*/ 0 h 928284"/>
                    <a:gd name="connsiteX1" fmla="*/ 576387 w 576387"/>
                    <a:gd name="connsiteY1" fmla="*/ 0 h 928284"/>
                    <a:gd name="connsiteX2" fmla="*/ 576387 w 576387"/>
                    <a:gd name="connsiteY2" fmla="*/ 928284 h 928284"/>
                    <a:gd name="connsiteX3" fmla="*/ 582 w 576387"/>
                    <a:gd name="connsiteY3" fmla="*/ 928284 h 928284"/>
                    <a:gd name="connsiteX4" fmla="*/ 0 w 576387"/>
                    <a:gd name="connsiteY4" fmla="*/ 229595 h 928284"/>
                    <a:gd name="connsiteX5" fmla="*/ 582 w 576387"/>
                    <a:gd name="connsiteY5" fmla="*/ 0 h 928284"/>
                    <a:gd name="connsiteX0" fmla="*/ 582 w 576387"/>
                    <a:gd name="connsiteY0" fmla="*/ 0 h 928284"/>
                    <a:gd name="connsiteX1" fmla="*/ 576387 w 576387"/>
                    <a:gd name="connsiteY1" fmla="*/ 0 h 928284"/>
                    <a:gd name="connsiteX2" fmla="*/ 572494 w 576387"/>
                    <a:gd name="connsiteY2" fmla="*/ 217668 h 928284"/>
                    <a:gd name="connsiteX3" fmla="*/ 576387 w 576387"/>
                    <a:gd name="connsiteY3" fmla="*/ 928284 h 928284"/>
                    <a:gd name="connsiteX4" fmla="*/ 582 w 576387"/>
                    <a:gd name="connsiteY4" fmla="*/ 928284 h 928284"/>
                    <a:gd name="connsiteX5" fmla="*/ 0 w 576387"/>
                    <a:gd name="connsiteY5" fmla="*/ 229595 h 928284"/>
                    <a:gd name="connsiteX6" fmla="*/ 582 w 576387"/>
                    <a:gd name="connsiteY6" fmla="*/ 0 h 92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6387" h="928284">
                      <a:moveTo>
                        <a:pt x="582" y="0"/>
                      </a:moveTo>
                      <a:lnTo>
                        <a:pt x="576387" y="0"/>
                      </a:lnTo>
                      <a:cubicBezTo>
                        <a:pt x="575089" y="72556"/>
                        <a:pt x="573792" y="145112"/>
                        <a:pt x="572494" y="217668"/>
                      </a:cubicBezTo>
                      <a:cubicBezTo>
                        <a:pt x="573792" y="454540"/>
                        <a:pt x="575089" y="691412"/>
                        <a:pt x="576387" y="928284"/>
                      </a:cubicBezTo>
                      <a:lnTo>
                        <a:pt x="582" y="928284"/>
                      </a:lnTo>
                      <a:lnTo>
                        <a:pt x="0" y="229595"/>
                      </a:lnTo>
                      <a:lnTo>
                        <a:pt x="582" y="0"/>
                      </a:lnTo>
                      <a:close/>
                    </a:path>
                  </a:pathLst>
                </a:cu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DFF</a:t>
                  </a:r>
                  <a:endParaRPr lang="en-US" dirty="0"/>
                </a:p>
              </p:txBody>
            </p:sp>
            <p:sp>
              <p:nvSpPr>
                <p:cNvPr id="8" name="Isosceles Triangle 7"/>
                <p:cNvSpPr/>
                <p:nvPr/>
              </p:nvSpPr>
              <p:spPr>
                <a:xfrm rot="5400000">
                  <a:off x="2679014" y="5563191"/>
                  <a:ext cx="137524" cy="95967"/>
                </a:xfrm>
                <a:prstGeom prst="triangl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9" name="Down Arrow 8"/>
              <p:cNvSpPr/>
              <p:nvPr/>
            </p:nvSpPr>
            <p:spPr>
              <a:xfrm rot="16200000">
                <a:off x="1508800" y="5581663"/>
                <a:ext cx="91440" cy="274320"/>
              </a:xfrm>
              <a:prstGeom prst="downArrow">
                <a:avLst>
                  <a:gd name="adj1" fmla="val 100000"/>
                  <a:gd name="adj2" fmla="val 86075"/>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12" name="Straight Connector 11"/>
              <p:cNvCxnSpPr>
                <a:stCxn id="9" idx="2"/>
                <a:endCxn id="8" idx="3"/>
              </p:cNvCxnSpPr>
              <p:nvPr/>
            </p:nvCxnSpPr>
            <p:spPr>
              <a:xfrm flipV="1">
                <a:off x="1691680" y="5716957"/>
                <a:ext cx="425356" cy="1866"/>
              </a:xfrm>
              <a:prstGeom prst="line">
                <a:avLst/>
              </a:prstGeom>
              <a:ln w="12700"/>
            </p:spPr>
            <p:style>
              <a:lnRef idx="2">
                <a:schemeClr val="dk1"/>
              </a:lnRef>
              <a:fillRef idx="1">
                <a:schemeClr val="lt1"/>
              </a:fillRef>
              <a:effectRef idx="0">
                <a:schemeClr val="dk1"/>
              </a:effectRef>
              <a:fontRef idx="minor">
                <a:schemeClr val="dk1"/>
              </a:fontRef>
            </p:style>
          </p:cxnSp>
          <p:sp>
            <p:nvSpPr>
              <p:cNvPr id="15" name="Down Arrow 14"/>
              <p:cNvSpPr/>
              <p:nvPr/>
            </p:nvSpPr>
            <p:spPr>
              <a:xfrm rot="16200000">
                <a:off x="1504215" y="5035470"/>
                <a:ext cx="91440" cy="274320"/>
              </a:xfrm>
              <a:prstGeom prst="downArrow">
                <a:avLst>
                  <a:gd name="adj1" fmla="val 100000"/>
                  <a:gd name="adj2" fmla="val 86075"/>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8" name="Straight Connector 17"/>
              <p:cNvCxnSpPr>
                <a:stCxn id="15" idx="2"/>
                <a:endCxn id="7" idx="5"/>
              </p:cNvCxnSpPr>
              <p:nvPr/>
            </p:nvCxnSpPr>
            <p:spPr>
              <a:xfrm flipV="1">
                <a:off x="1687095" y="5170763"/>
                <a:ext cx="429616" cy="1867"/>
              </a:xfrm>
              <a:prstGeom prst="line">
                <a:avLst/>
              </a:prstGeom>
              <a:ln w="12700"/>
            </p:spPr>
            <p:style>
              <a:lnRef idx="2">
                <a:schemeClr val="dk1"/>
              </a:lnRef>
              <a:fillRef idx="1">
                <a:schemeClr val="lt1"/>
              </a:fillRef>
              <a:effectRef idx="0">
                <a:schemeClr val="dk1"/>
              </a:effectRef>
              <a:fontRef idx="minor">
                <a:schemeClr val="dk1"/>
              </a:fontRef>
            </p:style>
          </p:cxnSp>
          <p:sp>
            <p:nvSpPr>
              <p:cNvPr id="22" name="Down Arrow 21"/>
              <p:cNvSpPr/>
              <p:nvPr/>
            </p:nvSpPr>
            <p:spPr>
              <a:xfrm rot="16200000">
                <a:off x="3079264" y="4614272"/>
                <a:ext cx="91440" cy="274320"/>
              </a:xfrm>
              <a:prstGeom prst="downArrow">
                <a:avLst>
                  <a:gd name="adj1" fmla="val 100000"/>
                  <a:gd name="adj2" fmla="val 86075"/>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Down Arrow 25"/>
              <p:cNvSpPr/>
              <p:nvPr/>
            </p:nvSpPr>
            <p:spPr>
              <a:xfrm rot="16200000">
                <a:off x="3079264" y="5353784"/>
                <a:ext cx="91440" cy="274320"/>
              </a:xfrm>
              <a:prstGeom prst="downArrow">
                <a:avLst>
                  <a:gd name="adj1" fmla="val 100000"/>
                  <a:gd name="adj2" fmla="val 86075"/>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8" name="Elbow Connector 27"/>
              <p:cNvCxnSpPr>
                <a:stCxn id="7" idx="2"/>
                <a:endCxn id="22" idx="0"/>
              </p:cNvCxnSpPr>
              <p:nvPr/>
            </p:nvCxnSpPr>
            <p:spPr>
              <a:xfrm flipV="1">
                <a:off x="2689205" y="4751432"/>
                <a:ext cx="298619" cy="407404"/>
              </a:xfrm>
              <a:prstGeom prst="bentConnector3">
                <a:avLst/>
              </a:prstGeom>
              <a:ln w="12700"/>
            </p:spPr>
            <p:style>
              <a:lnRef idx="2">
                <a:schemeClr val="dk1"/>
              </a:lnRef>
              <a:fillRef idx="1">
                <a:schemeClr val="lt1"/>
              </a:fillRef>
              <a:effectRef idx="0">
                <a:schemeClr val="dk1"/>
              </a:effectRef>
              <a:fontRef idx="minor">
                <a:schemeClr val="dk1"/>
              </a:fontRef>
            </p:style>
          </p:cxnSp>
          <p:cxnSp>
            <p:nvCxnSpPr>
              <p:cNvPr id="30" name="Elbow Connector 29"/>
              <p:cNvCxnSpPr>
                <a:stCxn id="7" idx="2"/>
                <a:endCxn id="26" idx="0"/>
              </p:cNvCxnSpPr>
              <p:nvPr/>
            </p:nvCxnSpPr>
            <p:spPr>
              <a:xfrm>
                <a:off x="2689205" y="5158836"/>
                <a:ext cx="298619" cy="332108"/>
              </a:xfrm>
              <a:prstGeom prst="bentConnector3">
                <a:avLst/>
              </a:prstGeom>
              <a:ln w="12700"/>
            </p:spPr>
            <p:style>
              <a:lnRef idx="2">
                <a:schemeClr val="dk1"/>
              </a:lnRef>
              <a:fillRef idx="1">
                <a:schemeClr val="lt1"/>
              </a:fillRef>
              <a:effectRef idx="0">
                <a:schemeClr val="dk1"/>
              </a:effectRef>
              <a:fontRef idx="minor">
                <a:schemeClr val="dk1"/>
              </a:fontRef>
            </p:style>
          </p:cxnSp>
          <p:sp>
            <p:nvSpPr>
              <p:cNvPr id="31" name="TextBox 30"/>
              <p:cNvSpPr txBox="1"/>
              <p:nvPr/>
            </p:nvSpPr>
            <p:spPr>
              <a:xfrm>
                <a:off x="1052734" y="5603407"/>
                <a:ext cx="360040" cy="171911"/>
              </a:xfrm>
              <a:prstGeom prst="rect">
                <a:avLst/>
              </a:prstGeom>
              <a:noFill/>
            </p:spPr>
            <p:txBody>
              <a:bodyPr wrap="square" rtlCol="0">
                <a:spAutoFit/>
              </a:bodyPr>
              <a:lstStyle/>
              <a:p>
                <a:pPr algn="r"/>
                <a:r>
                  <a:rPr lang="en-US" sz="900" dirty="0"/>
                  <a:t>CLK</a:t>
                </a:r>
              </a:p>
            </p:txBody>
          </p:sp>
          <p:sp>
            <p:nvSpPr>
              <p:cNvPr id="32" name="TextBox 31"/>
              <p:cNvSpPr txBox="1"/>
              <p:nvPr/>
            </p:nvSpPr>
            <p:spPr>
              <a:xfrm>
                <a:off x="1052734" y="5056280"/>
                <a:ext cx="360040" cy="171911"/>
              </a:xfrm>
              <a:prstGeom prst="rect">
                <a:avLst/>
              </a:prstGeom>
              <a:noFill/>
            </p:spPr>
            <p:txBody>
              <a:bodyPr wrap="square" rtlCol="0">
                <a:spAutoFit/>
              </a:bodyPr>
              <a:lstStyle/>
              <a:p>
                <a:pPr algn="r"/>
                <a:r>
                  <a:rPr lang="en-US" sz="900" dirty="0"/>
                  <a:t>A</a:t>
                </a:r>
              </a:p>
            </p:txBody>
          </p:sp>
          <p:sp>
            <p:nvSpPr>
              <p:cNvPr id="33" name="TextBox 32"/>
              <p:cNvSpPr txBox="1"/>
              <p:nvPr/>
            </p:nvSpPr>
            <p:spPr>
              <a:xfrm>
                <a:off x="3275856" y="4636016"/>
                <a:ext cx="360040" cy="171911"/>
              </a:xfrm>
              <a:prstGeom prst="rect">
                <a:avLst/>
              </a:prstGeom>
              <a:noFill/>
            </p:spPr>
            <p:txBody>
              <a:bodyPr wrap="square" rtlCol="0">
                <a:spAutoFit/>
              </a:bodyPr>
              <a:lstStyle/>
              <a:p>
                <a:r>
                  <a:rPr lang="en-US" sz="900" dirty="0"/>
                  <a:t>B</a:t>
                </a:r>
              </a:p>
            </p:txBody>
          </p:sp>
          <p:sp>
            <p:nvSpPr>
              <p:cNvPr id="34" name="TextBox 33"/>
              <p:cNvSpPr txBox="1"/>
              <p:nvPr/>
            </p:nvSpPr>
            <p:spPr>
              <a:xfrm>
                <a:off x="3275856" y="5362623"/>
                <a:ext cx="360040" cy="171911"/>
              </a:xfrm>
              <a:prstGeom prst="rect">
                <a:avLst/>
              </a:prstGeom>
              <a:noFill/>
            </p:spPr>
            <p:txBody>
              <a:bodyPr wrap="square" rtlCol="0">
                <a:spAutoFit/>
              </a:bodyPr>
              <a:lstStyle/>
              <a:p>
                <a:r>
                  <a:rPr lang="en-US" sz="900" dirty="0"/>
                  <a:t>C</a:t>
                </a:r>
              </a:p>
            </p:txBody>
          </p:sp>
        </p:grpSp>
        <p:sp>
          <p:nvSpPr>
            <p:cNvPr id="60" name="TextBox 59"/>
            <p:cNvSpPr txBox="1"/>
            <p:nvPr/>
          </p:nvSpPr>
          <p:spPr>
            <a:xfrm>
              <a:off x="6156176" y="4564989"/>
              <a:ext cx="231842" cy="171911"/>
            </a:xfrm>
            <a:prstGeom prst="rect">
              <a:avLst/>
            </a:prstGeom>
            <a:noFill/>
          </p:spPr>
          <p:txBody>
            <a:bodyPr wrap="square" rtlCol="0">
              <a:spAutoFit/>
            </a:bodyPr>
            <a:lstStyle/>
            <a:p>
              <a:r>
                <a:rPr lang="en-US" sz="900" dirty="0"/>
                <a:t>D</a:t>
              </a:r>
            </a:p>
          </p:txBody>
        </p:sp>
        <p:sp>
          <p:nvSpPr>
            <p:cNvPr id="61" name="TextBox 60"/>
            <p:cNvSpPr txBox="1"/>
            <p:nvPr/>
          </p:nvSpPr>
          <p:spPr>
            <a:xfrm>
              <a:off x="6588224" y="4564989"/>
              <a:ext cx="231842" cy="171911"/>
            </a:xfrm>
            <a:prstGeom prst="rect">
              <a:avLst/>
            </a:prstGeom>
            <a:noFill/>
          </p:spPr>
          <p:txBody>
            <a:bodyPr wrap="square" rtlCol="0">
              <a:spAutoFit/>
            </a:bodyPr>
            <a:lstStyle/>
            <a:p>
              <a:r>
                <a:rPr lang="en-US" sz="900" dirty="0"/>
                <a:t>Q</a:t>
              </a:r>
            </a:p>
          </p:txBody>
        </p:sp>
      </p:grpSp>
    </p:spTree>
    <p:extLst>
      <p:ext uri="{BB962C8B-B14F-4D97-AF65-F5344CB8AC3E}">
        <p14:creationId xmlns:p14="http://schemas.microsoft.com/office/powerpoint/2010/main" val="137690651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Blocks of code within a procedural block are read (simulated, executed) in order</a:t>
            </a:r>
          </a:p>
          <a:p>
            <a:r>
              <a:rPr lang="en-US" dirty="0"/>
              <a:t>Procedural blocks may contain:</a:t>
            </a:r>
          </a:p>
          <a:p>
            <a:pPr lvl="1"/>
            <a:r>
              <a:rPr lang="en-US" dirty="0"/>
              <a:t>Blocking assignments</a:t>
            </a:r>
          </a:p>
          <a:p>
            <a:pPr lvl="1"/>
            <a:r>
              <a:rPr lang="en-US" dirty="0"/>
              <a:t>Non-blocking assignments</a:t>
            </a:r>
          </a:p>
          <a:p>
            <a:pPr lvl="1"/>
            <a:r>
              <a:rPr lang="en-US" dirty="0"/>
              <a:t>Procedural control statements (</a:t>
            </a:r>
            <a:r>
              <a:rPr lang="en-US" sz="2600" dirty="0">
                <a:solidFill>
                  <a:srgbClr val="0070C0"/>
                </a:solidFill>
                <a:latin typeface="Consolas" pitchFamily="49" charset="0"/>
                <a:cs typeface="Consolas" pitchFamily="49" charset="0"/>
              </a:rPr>
              <a:t>if</a:t>
            </a:r>
            <a:r>
              <a:rPr lang="en-US" dirty="0"/>
              <a:t>, </a:t>
            </a:r>
            <a:r>
              <a:rPr lang="en-US" sz="2600" dirty="0">
                <a:solidFill>
                  <a:srgbClr val="0070C0"/>
                </a:solidFill>
                <a:latin typeface="Consolas" pitchFamily="49" charset="0"/>
                <a:cs typeface="Consolas" pitchFamily="49" charset="0"/>
              </a:rPr>
              <a:t>for</a:t>
            </a:r>
            <a:r>
              <a:rPr lang="en-US" dirty="0"/>
              <a:t>, </a:t>
            </a:r>
            <a:r>
              <a:rPr lang="en-US" sz="2600" dirty="0">
                <a:solidFill>
                  <a:srgbClr val="0070C0"/>
                </a:solidFill>
                <a:latin typeface="Consolas" pitchFamily="49" charset="0"/>
                <a:cs typeface="Consolas" pitchFamily="49" charset="0"/>
              </a:rPr>
              <a:t>case</a:t>
            </a:r>
            <a:r>
              <a:rPr lang="en-US" dirty="0"/>
              <a:t>)</a:t>
            </a:r>
          </a:p>
          <a:p>
            <a:pPr lvl="1"/>
            <a:r>
              <a:rPr lang="en-US" sz="2600" dirty="0">
                <a:solidFill>
                  <a:srgbClr val="0070C0"/>
                </a:solidFill>
                <a:latin typeface="Consolas" pitchFamily="49" charset="0"/>
                <a:cs typeface="Consolas" pitchFamily="49" charset="0"/>
              </a:rPr>
              <a:t>function</a:t>
            </a:r>
            <a:r>
              <a:rPr lang="en-US" dirty="0"/>
              <a:t>, or </a:t>
            </a:r>
            <a:r>
              <a:rPr lang="en-US" sz="2600" dirty="0">
                <a:solidFill>
                  <a:srgbClr val="0070C0"/>
                </a:solidFill>
                <a:latin typeface="Consolas" pitchFamily="49" charset="0"/>
                <a:cs typeface="Consolas" pitchFamily="49" charset="0"/>
              </a:rPr>
              <a:t>task</a:t>
            </a:r>
            <a:r>
              <a:rPr lang="en-US" sz="2600" dirty="0"/>
              <a:t> </a:t>
            </a:r>
            <a:r>
              <a:rPr lang="en-US" dirty="0"/>
              <a:t>calls</a:t>
            </a:r>
          </a:p>
          <a:p>
            <a:pPr lvl="1"/>
            <a:r>
              <a:rPr lang="en-US" dirty="0"/>
              <a:t>Event control </a:t>
            </a:r>
            <a:r>
              <a:rPr lang="en-US" sz="2600" dirty="0">
                <a:latin typeface="Consolas" pitchFamily="49" charset="0"/>
                <a:cs typeface="Consolas" pitchFamily="49" charset="0"/>
              </a:rPr>
              <a:t>(‘@’)</a:t>
            </a:r>
            <a:endParaRPr lang="en-US" dirty="0">
              <a:latin typeface="Consolas" pitchFamily="49" charset="0"/>
              <a:cs typeface="Consolas" pitchFamily="49" charset="0"/>
            </a:endParaRPr>
          </a:p>
          <a:p>
            <a:pPr lvl="1"/>
            <a:r>
              <a:rPr lang="en-US" dirty="0"/>
              <a:t>Nested procedural blocks enclosed in </a:t>
            </a:r>
            <a:r>
              <a:rPr lang="en-US" sz="2600" dirty="0">
                <a:solidFill>
                  <a:srgbClr val="0070C0"/>
                </a:solidFill>
                <a:latin typeface="Consolas" pitchFamily="49" charset="0"/>
                <a:cs typeface="Consolas" pitchFamily="49" charset="0"/>
              </a:rPr>
              <a:t>begin</a:t>
            </a:r>
            <a:r>
              <a:rPr lang="en-US" sz="2600" dirty="0"/>
              <a:t> </a:t>
            </a:r>
            <a:r>
              <a:rPr lang="en-US" sz="2600" dirty="0">
                <a:latin typeface="Consolas" pitchFamily="49" charset="0"/>
                <a:cs typeface="Consolas" pitchFamily="49" charset="0"/>
              </a:rPr>
              <a:t>…</a:t>
            </a:r>
            <a:r>
              <a:rPr lang="en-US" sz="2600" dirty="0"/>
              <a:t> </a:t>
            </a:r>
            <a:r>
              <a:rPr lang="en-US" sz="2600" dirty="0">
                <a:solidFill>
                  <a:srgbClr val="0070C0"/>
                </a:solidFill>
                <a:latin typeface="Consolas" pitchFamily="49" charset="0"/>
                <a:cs typeface="Consolas" pitchFamily="49" charset="0"/>
              </a:rPr>
              <a:t>end</a:t>
            </a:r>
            <a:endParaRPr lang="en-US" dirty="0">
              <a:solidFill>
                <a:srgbClr val="0070C0"/>
              </a:solidFill>
              <a:latin typeface="Consolas" pitchFamily="49" charset="0"/>
              <a:cs typeface="Consolas" pitchFamily="49" charset="0"/>
            </a:endParaRPr>
          </a:p>
        </p:txBody>
      </p:sp>
      <p:sp>
        <p:nvSpPr>
          <p:cNvPr id="2" name="Title 1"/>
          <p:cNvSpPr>
            <a:spLocks noGrp="1"/>
          </p:cNvSpPr>
          <p:nvPr>
            <p:ph type="title"/>
          </p:nvPr>
        </p:nvSpPr>
        <p:spPr/>
        <p:txBody>
          <a:bodyPr>
            <a:normAutofit/>
          </a:bodyPr>
          <a:lstStyle/>
          <a:p>
            <a:r>
              <a:rPr lang="en-US" dirty="0"/>
              <a:t>Procedural blocks (summary)</a:t>
            </a:r>
          </a:p>
        </p:txBody>
      </p:sp>
    </p:spTree>
    <p:extLst>
      <p:ext uri="{BB962C8B-B14F-4D97-AF65-F5344CB8AC3E}">
        <p14:creationId xmlns:p14="http://schemas.microsoft.com/office/powerpoint/2010/main" val="14821892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dirty="0">
                <a:solidFill>
                  <a:schemeClr val="bg1">
                    <a:lumMod val="65000"/>
                  </a:schemeClr>
                </a:solidFill>
              </a:rPr>
              <a:t>Lexical elements</a:t>
            </a:r>
          </a:p>
          <a:p>
            <a:r>
              <a:rPr lang="en-US" dirty="0">
                <a:solidFill>
                  <a:schemeClr val="bg1">
                    <a:lumMod val="65000"/>
                  </a:schemeClr>
                </a:solidFill>
              </a:rPr>
              <a:t>Data type representation</a:t>
            </a:r>
          </a:p>
          <a:p>
            <a:r>
              <a:rPr lang="en-US" dirty="0">
                <a:solidFill>
                  <a:schemeClr val="bg1">
                    <a:lumMod val="65000"/>
                  </a:schemeClr>
                </a:solidFill>
              </a:rPr>
              <a:t>Structures and Hierarchy</a:t>
            </a:r>
          </a:p>
          <a:p>
            <a:r>
              <a:rPr lang="en-US" dirty="0">
                <a:solidFill>
                  <a:schemeClr val="bg1">
                    <a:lumMod val="65000"/>
                  </a:schemeClr>
                </a:solidFill>
              </a:rPr>
              <a:t>Operators</a:t>
            </a:r>
          </a:p>
          <a:p>
            <a:r>
              <a:rPr lang="en-US" dirty="0">
                <a:solidFill>
                  <a:schemeClr val="bg1">
                    <a:lumMod val="65000"/>
                  </a:schemeClr>
                </a:solidFill>
              </a:rPr>
              <a:t>Blocks and Assignments</a:t>
            </a:r>
          </a:p>
          <a:p>
            <a:r>
              <a:rPr lang="en-US" dirty="0"/>
              <a:t>Control statements</a:t>
            </a:r>
          </a:p>
          <a:p>
            <a:r>
              <a:rPr lang="en-US" dirty="0">
                <a:solidFill>
                  <a:schemeClr val="bg1">
                    <a:lumMod val="65000"/>
                  </a:schemeClr>
                </a:solidFill>
              </a:rPr>
              <a:t>Task and functions</a:t>
            </a:r>
          </a:p>
          <a:p>
            <a:r>
              <a:rPr lang="en-US" dirty="0">
                <a:solidFill>
                  <a:schemeClr val="bg1">
                    <a:lumMod val="65000"/>
                  </a:schemeClr>
                </a:solidFill>
              </a:rPr>
              <a:t>Generate blocks</a:t>
            </a:r>
          </a:p>
        </p:txBody>
      </p:sp>
      <p:sp>
        <p:nvSpPr>
          <p:cNvPr id="6" name="Title 5"/>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268751844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The statement occurs if the expressions controlling the if statement evaluates to true</a:t>
            </a:r>
          </a:p>
          <a:p>
            <a:pPr lvl="1"/>
            <a:r>
              <a:rPr lang="en-US" dirty="0"/>
              <a:t>True: </a:t>
            </a:r>
            <a:r>
              <a:rPr lang="en-US" dirty="0">
                <a:latin typeface="Consolas" pitchFamily="49" charset="0"/>
                <a:cs typeface="Consolas" pitchFamily="49" charset="0"/>
              </a:rPr>
              <a:t>1</a:t>
            </a:r>
            <a:r>
              <a:rPr lang="en-US" dirty="0"/>
              <a:t> or non-zero value</a:t>
            </a:r>
          </a:p>
          <a:p>
            <a:pPr lvl="1"/>
            <a:r>
              <a:rPr lang="en-US" dirty="0"/>
              <a:t>False: </a:t>
            </a:r>
            <a:r>
              <a:rPr lang="en-US" dirty="0">
                <a:latin typeface="Consolas" pitchFamily="49" charset="0"/>
                <a:cs typeface="Consolas" pitchFamily="49" charset="0"/>
              </a:rPr>
              <a:t>0</a:t>
            </a:r>
            <a:r>
              <a:rPr lang="en-US" dirty="0"/>
              <a:t> or ambiguous (</a:t>
            </a:r>
            <a:r>
              <a:rPr lang="en-US" dirty="0">
                <a:latin typeface="Consolas" pitchFamily="49" charset="0"/>
                <a:cs typeface="Consolas" pitchFamily="49" charset="0"/>
              </a:rPr>
              <a:t>X</a:t>
            </a:r>
            <a:r>
              <a:rPr lang="en-US" dirty="0"/>
              <a:t>)</a:t>
            </a:r>
          </a:p>
          <a:p>
            <a:pPr marL="342900" lvl="1" indent="-342900">
              <a:buFont typeface="Arial" pitchFamily="34" charset="0"/>
              <a:buChar char="•"/>
            </a:pPr>
            <a:r>
              <a:rPr lang="en-US" sz="2800" dirty="0"/>
              <a:t>Explicit priority</a:t>
            </a:r>
          </a:p>
          <a:p>
            <a:pPr>
              <a:buNone/>
            </a:pPr>
            <a:endParaRPr lang="en-US" dirty="0"/>
          </a:p>
        </p:txBody>
      </p:sp>
      <p:sp>
        <p:nvSpPr>
          <p:cNvPr id="2" name="Title 1"/>
          <p:cNvSpPr>
            <a:spLocks noGrp="1"/>
          </p:cNvSpPr>
          <p:nvPr>
            <p:ph type="title"/>
          </p:nvPr>
        </p:nvSpPr>
        <p:spPr/>
        <p:txBody>
          <a:bodyPr>
            <a:normAutofit/>
          </a:bodyPr>
          <a:lstStyle/>
          <a:p>
            <a:r>
              <a:rPr lang="en-US" dirty="0"/>
              <a:t>Conditional statements (</a:t>
            </a:r>
            <a:r>
              <a:rPr lang="en-US" sz="4000" dirty="0">
                <a:solidFill>
                  <a:srgbClr val="0070C0"/>
                </a:solidFill>
                <a:latin typeface="Consolas" pitchFamily="49" charset="0"/>
                <a:cs typeface="Consolas" pitchFamily="49" charset="0"/>
              </a:rPr>
              <a:t>if</a:t>
            </a:r>
            <a:r>
              <a:rPr lang="en-US" sz="4000" dirty="0">
                <a:latin typeface="Consolas" pitchFamily="49" charset="0"/>
                <a:cs typeface="Consolas" pitchFamily="49" charset="0"/>
              </a:rPr>
              <a:t> … </a:t>
            </a:r>
            <a:r>
              <a:rPr lang="en-US" sz="4000" dirty="0">
                <a:solidFill>
                  <a:srgbClr val="0070C0"/>
                </a:solidFill>
                <a:latin typeface="Consolas" pitchFamily="49" charset="0"/>
                <a:cs typeface="Consolas" pitchFamily="49" charset="0"/>
              </a:rPr>
              <a:t>else</a:t>
            </a:r>
            <a:r>
              <a:rPr lang="en-US" dirty="0"/>
              <a:t>)</a:t>
            </a:r>
          </a:p>
        </p:txBody>
      </p:sp>
      <p:sp>
        <p:nvSpPr>
          <p:cNvPr id="4" name="Content Placeholder 3"/>
          <p:cNvSpPr>
            <a:spLocks noGrp="1"/>
          </p:cNvSpPr>
          <p:nvPr>
            <p:ph sz="half" idx="4294967295"/>
          </p:nvPr>
        </p:nvSpPr>
        <p:spPr>
          <a:xfrm>
            <a:off x="7505524" y="2499360"/>
            <a:ext cx="3455987" cy="3548062"/>
          </a:xfrm>
          <a:ln>
            <a:solidFill>
              <a:schemeClr val="tx1"/>
            </a:solidFill>
          </a:ln>
        </p:spPr>
        <p:txBody>
          <a:bodyPr>
            <a:noAutofit/>
          </a:bodyPr>
          <a:lstStyle/>
          <a:p>
            <a:pPr>
              <a:buNone/>
            </a:pPr>
            <a:r>
              <a:rPr lang="en-US" sz="1600" dirty="0">
                <a:solidFill>
                  <a:srgbClr val="0070C0"/>
                </a:solidFill>
                <a:latin typeface="Consolas" pitchFamily="49" charset="0"/>
              </a:rPr>
              <a:t>always</a:t>
            </a:r>
            <a:r>
              <a:rPr lang="en-US" sz="1600" dirty="0">
                <a:latin typeface="Consolas" pitchFamily="49" charset="0"/>
              </a:rPr>
              <a:t> @ (WRITE or STATUS)</a:t>
            </a:r>
          </a:p>
          <a:p>
            <a:pPr>
              <a:buNone/>
            </a:pPr>
            <a:r>
              <a:rPr lang="en-US" sz="1600" dirty="0">
                <a:solidFill>
                  <a:srgbClr val="0070C0"/>
                </a:solidFill>
                <a:latin typeface="Consolas" pitchFamily="49" charset="0"/>
              </a:rPr>
              <a:t>begin</a:t>
            </a:r>
          </a:p>
          <a:p>
            <a:pPr>
              <a:buNone/>
            </a:pPr>
            <a:r>
              <a:rPr lang="en-US" sz="1600" dirty="0">
                <a:latin typeface="Consolas" pitchFamily="49" charset="0"/>
              </a:rPr>
              <a:t>  </a:t>
            </a:r>
            <a:r>
              <a:rPr lang="en-US" sz="1600" dirty="0">
                <a:solidFill>
                  <a:srgbClr val="0070C0"/>
                </a:solidFill>
                <a:latin typeface="Consolas" pitchFamily="49" charset="0"/>
              </a:rPr>
              <a:t>if</a:t>
            </a:r>
            <a:r>
              <a:rPr lang="en-US" sz="1600" dirty="0">
                <a:latin typeface="Consolas" pitchFamily="49" charset="0"/>
              </a:rPr>
              <a:t> (!WRITE)</a:t>
            </a:r>
          </a:p>
          <a:p>
            <a:pPr>
              <a:buNone/>
            </a:pPr>
            <a:r>
              <a:rPr lang="en-US" sz="1600" dirty="0">
                <a:latin typeface="Consolas" pitchFamily="49" charset="0"/>
              </a:rPr>
              <a:t>  </a:t>
            </a:r>
            <a:r>
              <a:rPr lang="en-US" sz="1600" dirty="0">
                <a:solidFill>
                  <a:srgbClr val="0070C0"/>
                </a:solidFill>
                <a:latin typeface="Consolas" pitchFamily="49" charset="0"/>
              </a:rPr>
              <a:t>begin</a:t>
            </a:r>
          </a:p>
          <a:p>
            <a:pPr>
              <a:buNone/>
            </a:pPr>
            <a:r>
              <a:rPr lang="en-US" sz="1600" dirty="0">
                <a:latin typeface="Consolas" pitchFamily="49" charset="0"/>
              </a:rPr>
              <a:t>    out = </a:t>
            </a:r>
            <a:r>
              <a:rPr lang="en-US" sz="1600" dirty="0" err="1">
                <a:latin typeface="Consolas" pitchFamily="49" charset="0"/>
              </a:rPr>
              <a:t>oldvalue</a:t>
            </a:r>
            <a:r>
              <a:rPr lang="en-US" sz="1600" dirty="0">
                <a:latin typeface="Consolas" pitchFamily="49" charset="0"/>
              </a:rPr>
              <a:t>;</a:t>
            </a:r>
          </a:p>
          <a:p>
            <a:pPr>
              <a:buNone/>
            </a:pPr>
            <a:r>
              <a:rPr lang="en-US" sz="1600" dirty="0">
                <a:latin typeface="Consolas" pitchFamily="49" charset="0"/>
              </a:rPr>
              <a:t>  </a:t>
            </a:r>
            <a:r>
              <a:rPr lang="en-US" sz="1600" dirty="0">
                <a:solidFill>
                  <a:srgbClr val="0070C0"/>
                </a:solidFill>
                <a:latin typeface="Consolas" pitchFamily="49" charset="0"/>
              </a:rPr>
              <a:t>end</a:t>
            </a:r>
          </a:p>
          <a:p>
            <a:pPr>
              <a:buNone/>
            </a:pPr>
            <a:r>
              <a:rPr lang="en-US" sz="1600" dirty="0">
                <a:latin typeface="Consolas" pitchFamily="49" charset="0"/>
              </a:rPr>
              <a:t>  </a:t>
            </a:r>
            <a:r>
              <a:rPr lang="en-US" sz="1600" dirty="0">
                <a:solidFill>
                  <a:srgbClr val="0070C0"/>
                </a:solidFill>
                <a:latin typeface="Consolas" pitchFamily="49" charset="0"/>
              </a:rPr>
              <a:t>else if </a:t>
            </a:r>
            <a:r>
              <a:rPr lang="en-US" sz="1600" dirty="0">
                <a:latin typeface="Consolas" pitchFamily="49" charset="0"/>
              </a:rPr>
              <a:t>(!STATUS) </a:t>
            </a:r>
          </a:p>
          <a:p>
            <a:pPr>
              <a:buNone/>
            </a:pPr>
            <a:r>
              <a:rPr lang="en-US" sz="1600" dirty="0">
                <a:latin typeface="Consolas" pitchFamily="49" charset="0"/>
              </a:rPr>
              <a:t>  </a:t>
            </a:r>
            <a:r>
              <a:rPr lang="en-US" sz="1600" dirty="0">
                <a:solidFill>
                  <a:srgbClr val="0070C0"/>
                </a:solidFill>
                <a:latin typeface="Consolas" pitchFamily="49" charset="0"/>
              </a:rPr>
              <a:t>begin</a:t>
            </a:r>
          </a:p>
          <a:p>
            <a:pPr>
              <a:buNone/>
            </a:pPr>
            <a:r>
              <a:rPr lang="en-US" sz="1600" dirty="0">
                <a:latin typeface="Consolas" pitchFamily="49" charset="0"/>
              </a:rPr>
              <a:t>    q = </a:t>
            </a:r>
            <a:r>
              <a:rPr lang="en-US" sz="1600" dirty="0" err="1">
                <a:latin typeface="Consolas" pitchFamily="49" charset="0"/>
              </a:rPr>
              <a:t>newstatus</a:t>
            </a:r>
            <a:r>
              <a:rPr lang="en-US" sz="1600" dirty="0">
                <a:latin typeface="Consolas" pitchFamily="49" charset="0"/>
              </a:rPr>
              <a:t>;</a:t>
            </a:r>
          </a:p>
          <a:p>
            <a:pPr>
              <a:buNone/>
            </a:pPr>
            <a:r>
              <a:rPr lang="en-US" sz="1600" dirty="0">
                <a:latin typeface="Consolas" pitchFamily="49" charset="0"/>
              </a:rPr>
              <a:t>  </a:t>
            </a:r>
            <a:r>
              <a:rPr lang="en-US" sz="1600" dirty="0">
                <a:solidFill>
                  <a:srgbClr val="0070C0"/>
                </a:solidFill>
                <a:latin typeface="Consolas" pitchFamily="49" charset="0"/>
              </a:rPr>
              <a:t>end</a:t>
            </a:r>
          </a:p>
          <a:p>
            <a:pPr>
              <a:buNone/>
            </a:pPr>
            <a:r>
              <a:rPr lang="en-US" sz="1600" dirty="0">
                <a:solidFill>
                  <a:srgbClr val="0070C0"/>
                </a:solidFill>
                <a:latin typeface="Consolas" pitchFamily="49" charset="0"/>
              </a:rPr>
              <a:t>end</a:t>
            </a:r>
            <a:endParaRPr lang="es-CL" sz="1600" dirty="0">
              <a:solidFill>
                <a:srgbClr val="0070C0"/>
              </a:solidFill>
              <a:latin typeface="Consolas" pitchFamily="49" charset="0"/>
            </a:endParaRPr>
          </a:p>
        </p:txBody>
      </p:sp>
      <p:sp>
        <p:nvSpPr>
          <p:cNvPr id="7" name="TextBox 6"/>
          <p:cNvSpPr txBox="1"/>
          <p:nvPr/>
        </p:nvSpPr>
        <p:spPr>
          <a:xfrm>
            <a:off x="2279576" y="4293096"/>
            <a:ext cx="3744416" cy="1754326"/>
          </a:xfrm>
          <a:prstGeom prst="rect">
            <a:avLst/>
          </a:prstGeom>
          <a:noFill/>
          <a:ln>
            <a:solidFill>
              <a:schemeClr val="tx1"/>
            </a:solidFill>
          </a:ln>
        </p:spPr>
        <p:txBody>
          <a:bodyPr wrap="square" rtlCol="0">
            <a:spAutoFit/>
          </a:bodyPr>
          <a:lstStyle/>
          <a:p>
            <a:r>
              <a:rPr lang="en-US" dirty="0">
                <a:solidFill>
                  <a:srgbClr val="0070C0"/>
                </a:solidFill>
                <a:latin typeface="Consolas" pitchFamily="49" charset="0"/>
                <a:cs typeface="Consolas" pitchFamily="49" charset="0"/>
              </a:rPr>
              <a:t>if</a:t>
            </a:r>
            <a:r>
              <a:rPr lang="en-US" dirty="0">
                <a:latin typeface="Consolas" pitchFamily="49" charset="0"/>
                <a:cs typeface="Consolas" pitchFamily="49" charset="0"/>
              </a:rPr>
              <a:t>  (</a:t>
            </a:r>
            <a:r>
              <a:rPr lang="en-US" dirty="0">
                <a:solidFill>
                  <a:srgbClr val="FF0000"/>
                </a:solidFill>
                <a:latin typeface="Consolas" pitchFamily="49" charset="0"/>
              </a:rPr>
              <a:t>&lt;expression&gt;</a:t>
            </a:r>
            <a:r>
              <a:rPr lang="en-US" dirty="0">
                <a:latin typeface="Consolas" pitchFamily="49" charset="0"/>
                <a:cs typeface="Consolas" pitchFamily="49" charset="0"/>
              </a:rPr>
              <a:t>) </a:t>
            </a:r>
          </a:p>
          <a:p>
            <a:r>
              <a:rPr lang="en-US" dirty="0">
                <a:solidFill>
                  <a:srgbClr val="00B050"/>
                </a:solidFill>
                <a:latin typeface="Consolas" pitchFamily="49" charset="0"/>
                <a:cs typeface="Consolas" pitchFamily="49" charset="0"/>
              </a:rPr>
              <a:t>// statement1</a:t>
            </a:r>
          </a:p>
          <a:p>
            <a:r>
              <a:rPr lang="en-US" dirty="0">
                <a:solidFill>
                  <a:srgbClr val="0070C0"/>
                </a:solidFill>
                <a:latin typeface="Consolas" pitchFamily="49" charset="0"/>
                <a:cs typeface="Consolas" pitchFamily="49" charset="0"/>
              </a:rPr>
              <a:t>else</a:t>
            </a:r>
            <a:r>
              <a:rPr lang="en-US" dirty="0">
                <a:latin typeface="Consolas" pitchFamily="49" charset="0"/>
                <a:cs typeface="Consolas" pitchFamily="49" charset="0"/>
              </a:rPr>
              <a:t> </a:t>
            </a:r>
            <a:r>
              <a:rPr lang="en-US" dirty="0">
                <a:solidFill>
                  <a:srgbClr val="0070C0"/>
                </a:solidFill>
                <a:latin typeface="Consolas" pitchFamily="49" charset="0"/>
                <a:cs typeface="Consolas" pitchFamily="49" charset="0"/>
              </a:rPr>
              <a:t>if</a:t>
            </a:r>
            <a:r>
              <a:rPr lang="en-US" dirty="0">
                <a:latin typeface="Consolas" pitchFamily="49" charset="0"/>
                <a:cs typeface="Consolas" pitchFamily="49" charset="0"/>
              </a:rPr>
              <a:t> (</a:t>
            </a:r>
            <a:r>
              <a:rPr lang="en-US" dirty="0">
                <a:solidFill>
                  <a:srgbClr val="FF0000"/>
                </a:solidFill>
                <a:latin typeface="Consolas" pitchFamily="49" charset="0"/>
              </a:rPr>
              <a:t>&lt;expression&gt;</a:t>
            </a:r>
            <a:r>
              <a:rPr lang="en-US" dirty="0">
                <a:latin typeface="Consolas" pitchFamily="49" charset="0"/>
                <a:cs typeface="Consolas" pitchFamily="49" charset="0"/>
              </a:rPr>
              <a:t>) </a:t>
            </a:r>
          </a:p>
          <a:p>
            <a:r>
              <a:rPr lang="en-US" dirty="0">
                <a:solidFill>
                  <a:srgbClr val="00B050"/>
                </a:solidFill>
                <a:latin typeface="Consolas" pitchFamily="49" charset="0"/>
                <a:cs typeface="Consolas" pitchFamily="49" charset="0"/>
              </a:rPr>
              <a:t>// statement2</a:t>
            </a:r>
          </a:p>
          <a:p>
            <a:r>
              <a:rPr lang="en-US" dirty="0">
                <a:solidFill>
                  <a:srgbClr val="0070C0"/>
                </a:solidFill>
                <a:latin typeface="Consolas" pitchFamily="49" charset="0"/>
                <a:cs typeface="Consolas" pitchFamily="49" charset="0"/>
              </a:rPr>
              <a:t>else</a:t>
            </a:r>
            <a:r>
              <a:rPr lang="en-US" dirty="0">
                <a:latin typeface="Consolas" pitchFamily="49" charset="0"/>
                <a:cs typeface="Consolas" pitchFamily="49" charset="0"/>
              </a:rPr>
              <a:t> </a:t>
            </a:r>
          </a:p>
          <a:p>
            <a:r>
              <a:rPr lang="en-US" dirty="0">
                <a:solidFill>
                  <a:srgbClr val="00B050"/>
                </a:solidFill>
                <a:latin typeface="Consolas" pitchFamily="49" charset="0"/>
                <a:cs typeface="Consolas" pitchFamily="49" charset="0"/>
              </a:rPr>
              <a:t>// statement3</a:t>
            </a:r>
          </a:p>
        </p:txBody>
      </p:sp>
    </p:spTree>
    <p:extLst>
      <p:ext uri="{BB962C8B-B14F-4D97-AF65-F5344CB8AC3E}">
        <p14:creationId xmlns:p14="http://schemas.microsoft.com/office/powerpoint/2010/main" val="10795855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fontScale="70000" lnSpcReduction="20000"/>
          </a:bodyPr>
          <a:lstStyle/>
          <a:p>
            <a:r>
              <a:rPr lang="en-US" sz="4500" dirty="0">
                <a:solidFill>
                  <a:srgbClr val="0070C0"/>
                </a:solidFill>
                <a:latin typeface="Consolas" pitchFamily="49" charset="0"/>
              </a:rPr>
              <a:t>case</a:t>
            </a:r>
            <a:r>
              <a:rPr lang="en-US" sz="4500" dirty="0"/>
              <a:t>, </a:t>
            </a:r>
            <a:r>
              <a:rPr lang="en-US" sz="4500" dirty="0" err="1">
                <a:solidFill>
                  <a:srgbClr val="0070C0"/>
                </a:solidFill>
                <a:latin typeface="Consolas" pitchFamily="49" charset="0"/>
              </a:rPr>
              <a:t>casex</a:t>
            </a:r>
            <a:r>
              <a:rPr lang="en-US" sz="4500" dirty="0"/>
              <a:t>, </a:t>
            </a:r>
            <a:r>
              <a:rPr lang="en-US" sz="4500" dirty="0" err="1">
                <a:solidFill>
                  <a:srgbClr val="0070C0"/>
                </a:solidFill>
                <a:latin typeface="Consolas" pitchFamily="49" charset="0"/>
              </a:rPr>
              <a:t>casez</a:t>
            </a:r>
            <a:r>
              <a:rPr lang="en-US" sz="4500" dirty="0"/>
              <a:t>: case statements are used for switching between</a:t>
            </a:r>
            <a:r>
              <a:rPr lang="es-CL" sz="4500" dirty="0"/>
              <a:t> </a:t>
            </a:r>
            <a:r>
              <a:rPr lang="en-US" sz="4500" dirty="0"/>
              <a:t>multiple</a:t>
            </a:r>
            <a:r>
              <a:rPr lang="es-CL" sz="4500" dirty="0"/>
              <a:t> </a:t>
            </a:r>
            <a:r>
              <a:rPr lang="en-US" sz="4500" dirty="0"/>
              <a:t>selections</a:t>
            </a:r>
          </a:p>
          <a:p>
            <a:pPr lvl="1"/>
            <a:r>
              <a:rPr lang="en-US" sz="4400" dirty="0"/>
              <a:t>If there are multiple matches only the first is evaluated</a:t>
            </a:r>
          </a:p>
          <a:p>
            <a:pPr lvl="1"/>
            <a:r>
              <a:rPr lang="en-US" sz="4400" dirty="0"/>
              <a:t>Breaks automatically</a:t>
            </a:r>
            <a:endParaRPr lang="en-US" sz="5800" dirty="0"/>
          </a:p>
          <a:p>
            <a:r>
              <a:rPr lang="en-US" sz="4500" dirty="0" err="1">
                <a:solidFill>
                  <a:srgbClr val="0070C0"/>
                </a:solidFill>
                <a:latin typeface="Consolas" pitchFamily="49" charset="0"/>
              </a:rPr>
              <a:t>casez</a:t>
            </a:r>
            <a:r>
              <a:rPr lang="en-US" sz="4500" dirty="0"/>
              <a:t> treats Z as don’t care </a:t>
            </a:r>
          </a:p>
          <a:p>
            <a:r>
              <a:rPr lang="en-US" sz="4500" dirty="0" err="1">
                <a:solidFill>
                  <a:srgbClr val="0070C0"/>
                </a:solidFill>
                <a:latin typeface="Consolas" pitchFamily="49" charset="0"/>
              </a:rPr>
              <a:t>casex</a:t>
            </a:r>
            <a:r>
              <a:rPr lang="en-US" sz="4500" dirty="0"/>
              <a:t> treats Z and X as don’t care</a:t>
            </a:r>
          </a:p>
          <a:p>
            <a:pPr>
              <a:buNone/>
            </a:pPr>
            <a:r>
              <a:rPr lang="es-CL" sz="3800" dirty="0"/>
              <a:t> </a:t>
            </a:r>
          </a:p>
          <a:p>
            <a:pPr>
              <a:buNone/>
            </a:pPr>
            <a:endParaRPr lang="es-CL" sz="3800" dirty="0"/>
          </a:p>
          <a:p>
            <a:pPr>
              <a:buNone/>
            </a:pPr>
            <a:endParaRPr lang="es-CL" sz="3800" dirty="0"/>
          </a:p>
          <a:p>
            <a:pPr>
              <a:buNone/>
            </a:pPr>
            <a:endParaRPr lang="es-CL" sz="3800" dirty="0"/>
          </a:p>
          <a:p>
            <a:pPr>
              <a:buNone/>
            </a:pPr>
            <a:r>
              <a:rPr lang="es-CL" sz="3800" dirty="0"/>
              <a:t> </a:t>
            </a:r>
            <a:endParaRPr lang="en-US" sz="3800" dirty="0"/>
          </a:p>
          <a:p>
            <a:endParaRPr lang="es-CL" dirty="0"/>
          </a:p>
        </p:txBody>
      </p:sp>
      <p:sp>
        <p:nvSpPr>
          <p:cNvPr id="2" name="Title 1"/>
          <p:cNvSpPr>
            <a:spLocks noGrp="1"/>
          </p:cNvSpPr>
          <p:nvPr>
            <p:ph type="title"/>
          </p:nvPr>
        </p:nvSpPr>
        <p:spPr/>
        <p:txBody>
          <a:bodyPr/>
          <a:lstStyle/>
          <a:p>
            <a:r>
              <a:rPr lang="en-US" dirty="0"/>
              <a:t>Conditional statements (</a:t>
            </a:r>
            <a:r>
              <a:rPr lang="en-US" sz="4000" dirty="0">
                <a:solidFill>
                  <a:srgbClr val="0070C0"/>
                </a:solidFill>
                <a:latin typeface="Consolas" pitchFamily="49" charset="0"/>
                <a:cs typeface="Consolas" pitchFamily="49" charset="0"/>
              </a:rPr>
              <a:t>case</a:t>
            </a:r>
            <a:r>
              <a:rPr lang="en-US" dirty="0"/>
              <a:t>)</a:t>
            </a:r>
          </a:p>
        </p:txBody>
      </p:sp>
      <p:sp>
        <p:nvSpPr>
          <p:cNvPr id="7" name="TextBox 6"/>
          <p:cNvSpPr txBox="1"/>
          <p:nvPr/>
        </p:nvSpPr>
        <p:spPr>
          <a:xfrm>
            <a:off x="1286933" y="4540984"/>
            <a:ext cx="7833403" cy="1631216"/>
          </a:xfrm>
          <a:prstGeom prst="rect">
            <a:avLst/>
          </a:prstGeom>
          <a:noFill/>
          <a:ln>
            <a:solidFill>
              <a:schemeClr val="tx1"/>
            </a:solidFill>
          </a:ln>
        </p:spPr>
        <p:txBody>
          <a:bodyPr wrap="square" rtlCol="0">
            <a:spAutoFit/>
          </a:bodyPr>
          <a:lstStyle/>
          <a:p>
            <a:r>
              <a:rPr lang="en-US" sz="2000" dirty="0">
                <a:solidFill>
                  <a:srgbClr val="0070C0"/>
                </a:solidFill>
                <a:latin typeface="Consolas" pitchFamily="49" charset="0"/>
              </a:rPr>
              <a:t>case</a:t>
            </a:r>
            <a:r>
              <a:rPr lang="en-US" sz="2000" dirty="0">
                <a:latin typeface="Consolas" pitchFamily="49" charset="0"/>
              </a:rPr>
              <a:t> (</a:t>
            </a:r>
            <a:r>
              <a:rPr lang="en-US" sz="2000" dirty="0">
                <a:solidFill>
                  <a:srgbClr val="FF0000"/>
                </a:solidFill>
                <a:latin typeface="Consolas" pitchFamily="49" charset="0"/>
              </a:rPr>
              <a:t>&lt;expression&gt;</a:t>
            </a:r>
            <a:r>
              <a:rPr lang="en-US" sz="2000" dirty="0">
                <a:latin typeface="Consolas" pitchFamily="49" charset="0"/>
              </a:rPr>
              <a:t>)</a:t>
            </a:r>
          </a:p>
          <a:p>
            <a:r>
              <a:rPr lang="en-US" sz="2000" dirty="0">
                <a:latin typeface="Consolas" pitchFamily="49" charset="0"/>
              </a:rPr>
              <a:t>  </a:t>
            </a:r>
            <a:r>
              <a:rPr lang="en-US" sz="2000" dirty="0">
                <a:solidFill>
                  <a:srgbClr val="FF0000"/>
                </a:solidFill>
                <a:latin typeface="Consolas" pitchFamily="49" charset="0"/>
              </a:rPr>
              <a:t>&lt;alternative 1&gt;</a:t>
            </a:r>
            <a:r>
              <a:rPr lang="en-US" sz="2000" dirty="0">
                <a:latin typeface="Consolas" pitchFamily="49" charset="0"/>
              </a:rPr>
              <a:t> : </a:t>
            </a:r>
            <a:r>
              <a:rPr lang="en-US" sz="2000" dirty="0">
                <a:solidFill>
                  <a:srgbClr val="FF0000"/>
                </a:solidFill>
                <a:latin typeface="Consolas" pitchFamily="49" charset="0"/>
              </a:rPr>
              <a:t>&lt;statement 1&gt;</a:t>
            </a:r>
            <a:r>
              <a:rPr lang="en-US" sz="2000" dirty="0">
                <a:latin typeface="Consolas" pitchFamily="49" charset="0"/>
              </a:rPr>
              <a:t>;</a:t>
            </a:r>
          </a:p>
          <a:p>
            <a:r>
              <a:rPr lang="en-US" sz="2000" dirty="0">
                <a:latin typeface="Consolas" pitchFamily="49" charset="0"/>
              </a:rPr>
              <a:t>  </a:t>
            </a:r>
            <a:r>
              <a:rPr lang="en-US" sz="2000" dirty="0">
                <a:solidFill>
                  <a:srgbClr val="FF0000"/>
                </a:solidFill>
                <a:latin typeface="Consolas" pitchFamily="49" charset="0"/>
              </a:rPr>
              <a:t>&lt;alternative 2&gt;</a:t>
            </a:r>
            <a:r>
              <a:rPr lang="en-US" sz="2000" dirty="0">
                <a:latin typeface="Consolas" pitchFamily="49" charset="0"/>
              </a:rPr>
              <a:t> : </a:t>
            </a:r>
            <a:r>
              <a:rPr lang="en-US" sz="2000" dirty="0">
                <a:solidFill>
                  <a:srgbClr val="FF0000"/>
                </a:solidFill>
                <a:latin typeface="Consolas" pitchFamily="49" charset="0"/>
              </a:rPr>
              <a:t>&lt;statement 2&gt;</a:t>
            </a:r>
            <a:r>
              <a:rPr lang="en-US" sz="2000" dirty="0">
                <a:latin typeface="Consolas" pitchFamily="49" charset="0"/>
              </a:rPr>
              <a:t>;</a:t>
            </a:r>
          </a:p>
          <a:p>
            <a:r>
              <a:rPr lang="en-US" sz="2000" dirty="0">
                <a:latin typeface="Consolas" pitchFamily="49" charset="0"/>
              </a:rPr>
              <a:t>   </a:t>
            </a:r>
            <a:r>
              <a:rPr lang="en-US" sz="2000" dirty="0">
                <a:solidFill>
                  <a:srgbClr val="0070C0"/>
                </a:solidFill>
                <a:latin typeface="Consolas" pitchFamily="49" charset="0"/>
              </a:rPr>
              <a:t>default</a:t>
            </a:r>
            <a:r>
              <a:rPr lang="en-US" sz="2000" dirty="0">
                <a:latin typeface="Consolas" pitchFamily="49" charset="0"/>
              </a:rPr>
              <a:t>        : </a:t>
            </a:r>
            <a:r>
              <a:rPr lang="en-US" sz="2000" dirty="0">
                <a:solidFill>
                  <a:srgbClr val="FF0000"/>
                </a:solidFill>
                <a:latin typeface="Consolas" pitchFamily="49" charset="0"/>
              </a:rPr>
              <a:t>&lt;default statement&gt;</a:t>
            </a:r>
            <a:r>
              <a:rPr lang="en-US" sz="2000" dirty="0">
                <a:latin typeface="Consolas" pitchFamily="49" charset="0"/>
              </a:rPr>
              <a:t>;</a:t>
            </a:r>
          </a:p>
          <a:p>
            <a:r>
              <a:rPr lang="en-US" sz="2000" dirty="0" err="1">
                <a:solidFill>
                  <a:srgbClr val="0070C0"/>
                </a:solidFill>
                <a:latin typeface="Consolas" pitchFamily="49" charset="0"/>
              </a:rPr>
              <a:t>endcase</a:t>
            </a:r>
            <a:endParaRPr lang="en-US" sz="2000" dirty="0">
              <a:latin typeface="Consolas" pitchFamily="49" charset="0"/>
            </a:endParaRPr>
          </a:p>
        </p:txBody>
      </p:sp>
    </p:spTree>
    <p:extLst>
      <p:ext uri="{BB962C8B-B14F-4D97-AF65-F5344CB8AC3E}">
        <p14:creationId xmlns:p14="http://schemas.microsoft.com/office/powerpoint/2010/main" val="938528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The two major purposes of HDLs are logic simulation and synthesis</a:t>
            </a:r>
          </a:p>
          <a:p>
            <a:pPr lvl="1"/>
            <a:r>
              <a:rPr lang="en-US" sz="2000" dirty="0"/>
              <a:t>During simulation, inputs are applied to a module, and the outputs are checked to verify that the module operates correctly</a:t>
            </a:r>
          </a:p>
          <a:p>
            <a:pPr lvl="1"/>
            <a:r>
              <a:rPr lang="en-US" sz="2000" dirty="0"/>
              <a:t>During synthesis, the textual description of a module is transformed into logic gates</a:t>
            </a:r>
          </a:p>
          <a:p>
            <a:r>
              <a:rPr lang="en-US" sz="2400" dirty="0"/>
              <a:t>Circuit descriptions in HDL resemble code in a programming language. But  the code is intended to represent hardware</a:t>
            </a:r>
          </a:p>
          <a:p>
            <a:r>
              <a:rPr lang="en-US" sz="2400" dirty="0"/>
              <a:t>Not all of the Verilog commands can be synthesized into hardware</a:t>
            </a:r>
          </a:p>
        </p:txBody>
      </p:sp>
      <p:sp>
        <p:nvSpPr>
          <p:cNvPr id="2" name="Title 1"/>
          <p:cNvSpPr>
            <a:spLocks noGrp="1"/>
          </p:cNvSpPr>
          <p:nvPr>
            <p:ph type="title"/>
          </p:nvPr>
        </p:nvSpPr>
        <p:spPr/>
        <p:txBody>
          <a:bodyPr/>
          <a:lstStyle/>
          <a:p>
            <a:r>
              <a:rPr lang="en-US" dirty="0"/>
              <a:t>Simulation and Synthesis</a:t>
            </a:r>
            <a:endParaRPr lang="es-CL" dirty="0"/>
          </a:p>
        </p:txBody>
      </p:sp>
    </p:spTree>
    <p:extLst>
      <p:ext uri="{BB962C8B-B14F-4D97-AF65-F5344CB8AC3E}">
        <p14:creationId xmlns:p14="http://schemas.microsoft.com/office/powerpoint/2010/main" val="19793451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statements (</a:t>
            </a:r>
            <a:r>
              <a:rPr lang="en-US" sz="4000" dirty="0">
                <a:solidFill>
                  <a:srgbClr val="0070C0"/>
                </a:solidFill>
                <a:latin typeface="Consolas" pitchFamily="49" charset="0"/>
                <a:cs typeface="Consolas" pitchFamily="49" charset="0"/>
              </a:rPr>
              <a:t>case</a:t>
            </a:r>
            <a:r>
              <a:rPr lang="en-US" dirty="0"/>
              <a:t>)</a:t>
            </a:r>
          </a:p>
        </p:txBody>
      </p:sp>
      <p:sp>
        <p:nvSpPr>
          <p:cNvPr id="3" name="Content Placeholder 2"/>
          <p:cNvSpPr>
            <a:spLocks noGrp="1"/>
          </p:cNvSpPr>
          <p:nvPr>
            <p:ph sz="half" idx="4294967295"/>
          </p:nvPr>
        </p:nvSpPr>
        <p:spPr>
          <a:xfrm>
            <a:off x="1117600" y="1344525"/>
            <a:ext cx="3609975" cy="2514600"/>
          </a:xfrm>
          <a:ln>
            <a:solidFill>
              <a:schemeClr val="tx1"/>
            </a:solidFill>
          </a:ln>
        </p:spPr>
        <p:txBody>
          <a:bodyPr>
            <a:noAutofit/>
          </a:bodyPr>
          <a:lstStyle/>
          <a:p>
            <a:pPr>
              <a:buNone/>
            </a:pPr>
            <a:r>
              <a:rPr lang="en-US" sz="1800" dirty="0">
                <a:solidFill>
                  <a:srgbClr val="0070C0"/>
                </a:solidFill>
                <a:latin typeface="Consolas" pitchFamily="49" charset="0"/>
              </a:rPr>
              <a:t>always</a:t>
            </a:r>
            <a:r>
              <a:rPr lang="en-US" sz="1800" dirty="0">
                <a:latin typeface="Consolas" pitchFamily="49" charset="0"/>
              </a:rPr>
              <a:t> @(s, a, b, c, d)</a:t>
            </a:r>
          </a:p>
          <a:p>
            <a:pPr>
              <a:buNone/>
            </a:pPr>
            <a:r>
              <a:rPr lang="en-US" sz="1800" dirty="0">
                <a:solidFill>
                  <a:srgbClr val="0070C0"/>
                </a:solidFill>
                <a:latin typeface="Consolas" pitchFamily="49" charset="0"/>
              </a:rPr>
              <a:t>case</a:t>
            </a:r>
            <a:r>
              <a:rPr lang="en-US" sz="1800" dirty="0">
                <a:latin typeface="Consolas" pitchFamily="49" charset="0"/>
              </a:rPr>
              <a:t> (s)</a:t>
            </a:r>
          </a:p>
          <a:p>
            <a:pPr>
              <a:buNone/>
            </a:pPr>
            <a:r>
              <a:rPr lang="en-US" sz="1800" dirty="0">
                <a:latin typeface="Consolas" pitchFamily="49" charset="0"/>
              </a:rPr>
              <a:t>  2'b00: out = a;</a:t>
            </a:r>
          </a:p>
          <a:p>
            <a:pPr>
              <a:buNone/>
            </a:pPr>
            <a:r>
              <a:rPr lang="en-US" sz="1800" dirty="0">
                <a:latin typeface="Consolas" pitchFamily="49" charset="0"/>
              </a:rPr>
              <a:t>  2'b01: out = b;</a:t>
            </a:r>
          </a:p>
          <a:p>
            <a:pPr>
              <a:buNone/>
            </a:pPr>
            <a:r>
              <a:rPr lang="en-US" sz="1800" dirty="0">
                <a:latin typeface="Consolas" pitchFamily="49" charset="0"/>
              </a:rPr>
              <a:t>  2'b10: out = c;</a:t>
            </a:r>
          </a:p>
          <a:p>
            <a:pPr>
              <a:buNone/>
            </a:pPr>
            <a:r>
              <a:rPr lang="en-US" sz="1800" dirty="0">
                <a:latin typeface="Consolas" pitchFamily="49" charset="0"/>
              </a:rPr>
              <a:t>  2'b11: out = d;</a:t>
            </a:r>
          </a:p>
          <a:p>
            <a:pPr>
              <a:buNone/>
            </a:pPr>
            <a:r>
              <a:rPr lang="en-US" sz="1800" dirty="0" err="1">
                <a:solidFill>
                  <a:srgbClr val="0070C0"/>
                </a:solidFill>
                <a:latin typeface="Consolas" pitchFamily="49" charset="0"/>
              </a:rPr>
              <a:t>endcase</a:t>
            </a:r>
            <a:endParaRPr lang="en-US" sz="1800" dirty="0">
              <a:solidFill>
                <a:srgbClr val="0070C0"/>
              </a:solidFill>
              <a:latin typeface="Consolas" pitchFamily="49" charset="0"/>
            </a:endParaRPr>
          </a:p>
          <a:p>
            <a:pPr>
              <a:buNone/>
            </a:pPr>
            <a:endParaRPr lang="en-US" sz="1800" dirty="0">
              <a:latin typeface="Consolas" pitchFamily="49" charset="0"/>
            </a:endParaRPr>
          </a:p>
        </p:txBody>
      </p:sp>
      <p:sp>
        <p:nvSpPr>
          <p:cNvPr id="4" name="Content Placeholder 3"/>
          <p:cNvSpPr>
            <a:spLocks noGrp="1"/>
          </p:cNvSpPr>
          <p:nvPr>
            <p:ph sz="half" idx="4294967295"/>
          </p:nvPr>
        </p:nvSpPr>
        <p:spPr>
          <a:xfrm>
            <a:off x="6379810" y="1803224"/>
            <a:ext cx="3960812" cy="3846512"/>
          </a:xfrm>
          <a:ln>
            <a:solidFill>
              <a:schemeClr val="tx1"/>
            </a:solidFill>
          </a:ln>
        </p:spPr>
        <p:txBody>
          <a:bodyPr>
            <a:normAutofit lnSpcReduction="10000"/>
          </a:bodyPr>
          <a:lstStyle/>
          <a:p>
            <a:pPr>
              <a:buNone/>
            </a:pPr>
            <a:r>
              <a:rPr lang="en-US" sz="1800" dirty="0">
                <a:solidFill>
                  <a:srgbClr val="0070C0"/>
                </a:solidFill>
                <a:latin typeface="Consolas" pitchFamily="49" charset="0"/>
              </a:rPr>
              <a:t>always</a:t>
            </a:r>
            <a:r>
              <a:rPr lang="en-US" sz="1800" dirty="0">
                <a:latin typeface="Consolas" pitchFamily="49" charset="0"/>
              </a:rPr>
              <a:t> @*</a:t>
            </a:r>
          </a:p>
          <a:p>
            <a:pPr>
              <a:buNone/>
            </a:pPr>
            <a:r>
              <a:rPr lang="es-CL" sz="1800" dirty="0" err="1">
                <a:solidFill>
                  <a:srgbClr val="0070C0"/>
                </a:solidFill>
                <a:latin typeface="Consolas" pitchFamily="49" charset="0"/>
              </a:rPr>
              <a:t>casex</a:t>
            </a:r>
            <a:r>
              <a:rPr lang="es-CL" sz="1800" dirty="0">
                <a:latin typeface="Consolas" pitchFamily="49" charset="0"/>
              </a:rPr>
              <a:t> (</a:t>
            </a:r>
            <a:r>
              <a:rPr lang="es-CL" sz="1800" dirty="0" err="1">
                <a:latin typeface="Consolas" pitchFamily="49" charset="0"/>
              </a:rPr>
              <a:t>state</a:t>
            </a:r>
            <a:r>
              <a:rPr lang="es-CL" sz="1800" dirty="0">
                <a:latin typeface="Consolas" pitchFamily="49" charset="0"/>
              </a:rPr>
              <a:t>)</a:t>
            </a:r>
            <a:endParaRPr lang="en-US" sz="1800" dirty="0">
              <a:latin typeface="Consolas" pitchFamily="49" charset="0"/>
            </a:endParaRPr>
          </a:p>
          <a:p>
            <a:pPr>
              <a:buNone/>
            </a:pPr>
            <a:r>
              <a:rPr lang="en-US" sz="1800" dirty="0">
                <a:solidFill>
                  <a:srgbClr val="00B050"/>
                </a:solidFill>
                <a:latin typeface="Consolas" pitchFamily="49" charset="0"/>
              </a:rPr>
              <a:t>/*</a:t>
            </a:r>
          </a:p>
          <a:p>
            <a:pPr>
              <a:buNone/>
            </a:pPr>
            <a:r>
              <a:rPr lang="en-US" sz="1800" dirty="0">
                <a:solidFill>
                  <a:srgbClr val="00B050"/>
                </a:solidFill>
                <a:latin typeface="Consolas" pitchFamily="49" charset="0"/>
              </a:rPr>
              <a:t>during comparison : 3</a:t>
            </a:r>
            <a:r>
              <a:rPr lang="en-US" sz="1800" dirty="0">
                <a:latin typeface="Consolas" pitchFamily="49" charset="0"/>
              </a:rPr>
              <a:t>'</a:t>
            </a:r>
            <a:r>
              <a:rPr lang="en-US" sz="1800" dirty="0">
                <a:solidFill>
                  <a:srgbClr val="00B050"/>
                </a:solidFill>
                <a:latin typeface="Consolas" pitchFamily="49" charset="0"/>
              </a:rPr>
              <a:t>b01z,</a:t>
            </a:r>
          </a:p>
          <a:p>
            <a:pPr>
              <a:buNone/>
            </a:pPr>
            <a:r>
              <a:rPr lang="en-US" sz="1800" dirty="0">
                <a:solidFill>
                  <a:srgbClr val="00B050"/>
                </a:solidFill>
                <a:latin typeface="Consolas" pitchFamily="49" charset="0"/>
              </a:rPr>
              <a:t>3'b01x, 3b'011</a:t>
            </a:r>
            <a:r>
              <a:rPr lang="es-CL" sz="1800" dirty="0">
                <a:solidFill>
                  <a:srgbClr val="00B050"/>
                </a:solidFill>
                <a:latin typeface="Consolas" pitchFamily="49" charset="0"/>
              </a:rPr>
              <a:t> ... match case</a:t>
            </a:r>
          </a:p>
          <a:p>
            <a:pPr>
              <a:buNone/>
            </a:pPr>
            <a:r>
              <a:rPr lang="es-CL" sz="1800" dirty="0">
                <a:solidFill>
                  <a:srgbClr val="00B050"/>
                </a:solidFill>
                <a:latin typeface="Consolas" pitchFamily="49" charset="0"/>
              </a:rPr>
              <a:t>3</a:t>
            </a:r>
            <a:r>
              <a:rPr lang="en-US" sz="1800" dirty="0">
                <a:solidFill>
                  <a:srgbClr val="00B050"/>
                </a:solidFill>
                <a:latin typeface="Consolas" pitchFamily="49" charset="0"/>
              </a:rPr>
              <a:t>'</a:t>
            </a:r>
            <a:r>
              <a:rPr lang="es-CL" sz="1800" dirty="0">
                <a:solidFill>
                  <a:srgbClr val="00B050"/>
                </a:solidFill>
                <a:latin typeface="Consolas" pitchFamily="49" charset="0"/>
              </a:rPr>
              <a:t>b01x</a:t>
            </a:r>
          </a:p>
          <a:p>
            <a:pPr>
              <a:buNone/>
            </a:pPr>
            <a:r>
              <a:rPr lang="es-CL" sz="1800" dirty="0">
                <a:solidFill>
                  <a:srgbClr val="00B050"/>
                </a:solidFill>
                <a:latin typeface="Consolas" pitchFamily="49" charset="0"/>
              </a:rPr>
              <a:t>*/</a:t>
            </a:r>
          </a:p>
          <a:p>
            <a:pPr>
              <a:buNone/>
            </a:pPr>
            <a:r>
              <a:rPr lang="es-CL" sz="1800" dirty="0">
                <a:latin typeface="Consolas" pitchFamily="49" charset="0"/>
              </a:rPr>
              <a:t>3</a:t>
            </a:r>
            <a:r>
              <a:rPr lang="en-US" sz="1800" dirty="0">
                <a:latin typeface="Consolas" pitchFamily="49" charset="0"/>
              </a:rPr>
              <a:t>'</a:t>
            </a:r>
            <a:r>
              <a:rPr lang="es-CL" sz="1800" dirty="0">
                <a:latin typeface="Consolas" pitchFamily="49" charset="0"/>
              </a:rPr>
              <a:t>b01x:  </a:t>
            </a:r>
            <a:r>
              <a:rPr lang="es-CL" sz="1800" dirty="0" err="1">
                <a:latin typeface="Consolas" pitchFamily="49" charset="0"/>
              </a:rPr>
              <a:t>fsm</a:t>
            </a:r>
            <a:r>
              <a:rPr lang="es-CL" sz="1800" dirty="0">
                <a:latin typeface="Consolas" pitchFamily="49" charset="0"/>
              </a:rPr>
              <a:t> = 0 ;</a:t>
            </a:r>
          </a:p>
          <a:p>
            <a:pPr>
              <a:buNone/>
            </a:pPr>
            <a:r>
              <a:rPr lang="es-CL" sz="1800" dirty="0">
                <a:latin typeface="Consolas" pitchFamily="49" charset="0"/>
              </a:rPr>
              <a:t>3</a:t>
            </a:r>
            <a:r>
              <a:rPr lang="en-US" sz="1800" dirty="0">
                <a:latin typeface="Consolas" pitchFamily="49" charset="0"/>
              </a:rPr>
              <a:t>'</a:t>
            </a:r>
            <a:r>
              <a:rPr lang="es-CL" sz="1800" dirty="0">
                <a:latin typeface="Consolas" pitchFamily="49" charset="0"/>
              </a:rPr>
              <a:t>b0xx:  </a:t>
            </a:r>
            <a:r>
              <a:rPr lang="es-CL" sz="1800" dirty="0" err="1">
                <a:latin typeface="Consolas" pitchFamily="49" charset="0"/>
              </a:rPr>
              <a:t>fsm</a:t>
            </a:r>
            <a:r>
              <a:rPr lang="es-CL" sz="1800" dirty="0">
                <a:latin typeface="Consolas" pitchFamily="49" charset="0"/>
              </a:rPr>
              <a:t> = 1 ;</a:t>
            </a:r>
          </a:p>
          <a:p>
            <a:pPr>
              <a:buNone/>
            </a:pPr>
            <a:r>
              <a:rPr lang="es-CL" sz="1800" dirty="0">
                <a:solidFill>
                  <a:srgbClr val="0070C0"/>
                </a:solidFill>
                <a:latin typeface="Consolas" pitchFamily="49" charset="0"/>
              </a:rPr>
              <a:t>default</a:t>
            </a:r>
            <a:r>
              <a:rPr lang="es-CL" sz="1800" dirty="0">
                <a:latin typeface="Consolas" pitchFamily="49" charset="0"/>
              </a:rPr>
              <a:t>: </a:t>
            </a:r>
            <a:r>
              <a:rPr lang="es-CL" sz="1800" dirty="0" err="1">
                <a:latin typeface="Consolas" pitchFamily="49" charset="0"/>
              </a:rPr>
              <a:t>fsm</a:t>
            </a:r>
            <a:r>
              <a:rPr lang="es-CL" sz="1800" dirty="0">
                <a:latin typeface="Consolas" pitchFamily="49" charset="0"/>
              </a:rPr>
              <a:t> = 1 ;</a:t>
            </a:r>
          </a:p>
          <a:p>
            <a:pPr>
              <a:buNone/>
            </a:pPr>
            <a:r>
              <a:rPr lang="es-CL" sz="1800" dirty="0" err="1">
                <a:solidFill>
                  <a:srgbClr val="0070C0"/>
                </a:solidFill>
                <a:latin typeface="Consolas" pitchFamily="49" charset="0"/>
              </a:rPr>
              <a:t>endcase</a:t>
            </a:r>
            <a:endParaRPr lang="es-CL" sz="1800" dirty="0">
              <a:solidFill>
                <a:srgbClr val="0070C0"/>
              </a:solidFill>
              <a:latin typeface="Consolas" pitchFamily="49" charset="0"/>
            </a:endParaRPr>
          </a:p>
          <a:p>
            <a:endParaRPr lang="es-CL" dirty="0"/>
          </a:p>
        </p:txBody>
      </p:sp>
      <p:sp>
        <p:nvSpPr>
          <p:cNvPr id="7" name="TextBox 6"/>
          <p:cNvSpPr txBox="1"/>
          <p:nvPr/>
        </p:nvSpPr>
        <p:spPr>
          <a:xfrm>
            <a:off x="1117600" y="4313032"/>
            <a:ext cx="3600400" cy="2031325"/>
          </a:xfrm>
          <a:prstGeom prst="rect">
            <a:avLst/>
          </a:prstGeom>
          <a:noFill/>
          <a:ln>
            <a:solidFill>
              <a:schemeClr val="tx1"/>
            </a:solidFill>
          </a:ln>
        </p:spPr>
        <p:txBody>
          <a:bodyPr wrap="square" rtlCol="0">
            <a:spAutoFit/>
          </a:bodyPr>
          <a:lstStyle/>
          <a:p>
            <a:pPr>
              <a:buNone/>
            </a:pPr>
            <a:r>
              <a:rPr lang="en-US" dirty="0">
                <a:solidFill>
                  <a:srgbClr val="0070C0"/>
                </a:solidFill>
                <a:latin typeface="Consolas" pitchFamily="49" charset="0"/>
              </a:rPr>
              <a:t>always</a:t>
            </a:r>
            <a:r>
              <a:rPr lang="en-US" dirty="0">
                <a:latin typeface="Consolas" pitchFamily="49" charset="0"/>
              </a:rPr>
              <a:t> @*</a:t>
            </a:r>
          </a:p>
          <a:p>
            <a:pPr>
              <a:buNone/>
            </a:pPr>
            <a:r>
              <a:rPr lang="es-CL" dirty="0" err="1">
                <a:solidFill>
                  <a:srgbClr val="0070C0"/>
                </a:solidFill>
                <a:latin typeface="Consolas" pitchFamily="49" charset="0"/>
              </a:rPr>
              <a:t>casez</a:t>
            </a:r>
            <a:r>
              <a:rPr lang="es-CL" dirty="0">
                <a:latin typeface="Consolas" pitchFamily="49" charset="0"/>
              </a:rPr>
              <a:t> (</a:t>
            </a:r>
            <a:r>
              <a:rPr lang="es-CL" dirty="0" err="1">
                <a:latin typeface="Consolas" pitchFamily="49" charset="0"/>
              </a:rPr>
              <a:t>state</a:t>
            </a:r>
            <a:r>
              <a:rPr lang="es-CL" dirty="0">
                <a:latin typeface="Consolas" pitchFamily="49" charset="0"/>
              </a:rPr>
              <a:t>)</a:t>
            </a:r>
          </a:p>
          <a:p>
            <a:pPr>
              <a:buNone/>
            </a:pPr>
            <a:r>
              <a:rPr lang="es-CL" dirty="0">
                <a:solidFill>
                  <a:srgbClr val="00B050"/>
                </a:solidFill>
                <a:latin typeface="Consolas" pitchFamily="49" charset="0"/>
              </a:rPr>
              <a:t>// 3</a:t>
            </a:r>
            <a:r>
              <a:rPr lang="en-US" dirty="0">
                <a:solidFill>
                  <a:srgbClr val="00B050"/>
                </a:solidFill>
                <a:latin typeface="Consolas" pitchFamily="49" charset="0"/>
              </a:rPr>
              <a:t>'</a:t>
            </a:r>
            <a:r>
              <a:rPr lang="es-CL" dirty="0">
                <a:solidFill>
                  <a:srgbClr val="00B050"/>
                </a:solidFill>
                <a:latin typeface="Consolas" pitchFamily="49" charset="0"/>
              </a:rPr>
              <a:t>b11z, 3</a:t>
            </a:r>
            <a:r>
              <a:rPr lang="en-US" dirty="0">
                <a:solidFill>
                  <a:srgbClr val="00B050"/>
                </a:solidFill>
                <a:latin typeface="Consolas" pitchFamily="49" charset="0"/>
              </a:rPr>
              <a:t>'</a:t>
            </a:r>
            <a:r>
              <a:rPr lang="es-CL" dirty="0">
                <a:solidFill>
                  <a:srgbClr val="00B050"/>
                </a:solidFill>
                <a:latin typeface="Consolas" pitchFamily="49" charset="0"/>
              </a:rPr>
              <a:t>b1zz,... match 3</a:t>
            </a:r>
            <a:r>
              <a:rPr lang="en-US" dirty="0">
                <a:solidFill>
                  <a:srgbClr val="00B050"/>
                </a:solidFill>
                <a:latin typeface="Consolas" pitchFamily="49" charset="0"/>
              </a:rPr>
              <a:t>'</a:t>
            </a:r>
            <a:r>
              <a:rPr lang="es-CL" dirty="0">
                <a:solidFill>
                  <a:srgbClr val="00B050"/>
                </a:solidFill>
                <a:latin typeface="Consolas" pitchFamily="49" charset="0"/>
              </a:rPr>
              <a:t>b1??</a:t>
            </a:r>
          </a:p>
          <a:p>
            <a:pPr>
              <a:buNone/>
            </a:pPr>
            <a:r>
              <a:rPr lang="es-CL" dirty="0">
                <a:latin typeface="Consolas" pitchFamily="49" charset="0"/>
              </a:rPr>
              <a:t>3</a:t>
            </a:r>
            <a:r>
              <a:rPr lang="en-US" dirty="0">
                <a:latin typeface="Consolas" pitchFamily="49" charset="0"/>
              </a:rPr>
              <a:t>'</a:t>
            </a:r>
            <a:r>
              <a:rPr lang="es-CL" dirty="0">
                <a:latin typeface="Consolas" pitchFamily="49" charset="0"/>
              </a:rPr>
              <a:t>b1??: </a:t>
            </a:r>
            <a:r>
              <a:rPr lang="es-CL" dirty="0" err="1">
                <a:latin typeface="Consolas" pitchFamily="49" charset="0"/>
              </a:rPr>
              <a:t>fsm</a:t>
            </a:r>
            <a:r>
              <a:rPr lang="es-CL" dirty="0">
                <a:latin typeface="Consolas" pitchFamily="49" charset="0"/>
              </a:rPr>
              <a:t> = 0; </a:t>
            </a:r>
          </a:p>
          <a:p>
            <a:pPr>
              <a:buNone/>
            </a:pPr>
            <a:r>
              <a:rPr lang="es-CL" dirty="0">
                <a:latin typeface="Consolas" pitchFamily="49" charset="0"/>
              </a:rPr>
              <a:t>3</a:t>
            </a:r>
            <a:r>
              <a:rPr lang="en-US" dirty="0">
                <a:latin typeface="Consolas" pitchFamily="49" charset="0"/>
              </a:rPr>
              <a:t>'</a:t>
            </a:r>
            <a:r>
              <a:rPr lang="es-CL" dirty="0">
                <a:latin typeface="Consolas" pitchFamily="49" charset="0"/>
              </a:rPr>
              <a:t>b01?: </a:t>
            </a:r>
            <a:r>
              <a:rPr lang="es-CL" dirty="0" err="1">
                <a:latin typeface="Consolas" pitchFamily="49" charset="0"/>
              </a:rPr>
              <a:t>fsm</a:t>
            </a:r>
            <a:r>
              <a:rPr lang="es-CL" dirty="0">
                <a:latin typeface="Consolas" pitchFamily="49" charset="0"/>
              </a:rPr>
              <a:t> = 1;</a:t>
            </a:r>
          </a:p>
          <a:p>
            <a:pPr>
              <a:buNone/>
            </a:pPr>
            <a:r>
              <a:rPr lang="es-CL" dirty="0" err="1">
                <a:solidFill>
                  <a:srgbClr val="0070C0"/>
                </a:solidFill>
                <a:latin typeface="Consolas" pitchFamily="49" charset="0"/>
              </a:rPr>
              <a:t>endcase</a:t>
            </a:r>
            <a:endParaRPr lang="es-CL" dirty="0">
              <a:solidFill>
                <a:srgbClr val="0070C0"/>
              </a:solidFill>
              <a:latin typeface="Consolas" pitchFamily="49" charset="0"/>
            </a:endParaRPr>
          </a:p>
        </p:txBody>
      </p:sp>
    </p:spTree>
    <p:extLst>
      <p:ext uri="{BB962C8B-B14F-4D97-AF65-F5344CB8AC3E}">
        <p14:creationId xmlns:p14="http://schemas.microsoft.com/office/powerpoint/2010/main" val="225238023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l"/>
            <a:r>
              <a:rPr lang="en-US" dirty="0"/>
              <a:t>Example</a:t>
            </a:r>
            <a:endParaRPr lang="es-CL" dirty="0"/>
          </a:p>
        </p:txBody>
      </p:sp>
      <p:sp>
        <p:nvSpPr>
          <p:cNvPr id="25" name="TextBox 24"/>
          <p:cNvSpPr txBox="1"/>
          <p:nvPr/>
        </p:nvSpPr>
        <p:spPr>
          <a:xfrm>
            <a:off x="4238612" y="2857496"/>
            <a:ext cx="571504" cy="400110"/>
          </a:xfrm>
          <a:prstGeom prst="rect">
            <a:avLst/>
          </a:prstGeom>
          <a:noFill/>
        </p:spPr>
        <p:txBody>
          <a:bodyPr wrap="square" rtlCol="0">
            <a:spAutoFit/>
          </a:bodyPr>
          <a:lstStyle/>
          <a:p>
            <a:r>
              <a:rPr lang="en-US" sz="2000" dirty="0"/>
              <a:t>out</a:t>
            </a:r>
            <a:endParaRPr lang="es-CL" sz="2000" dirty="0"/>
          </a:p>
        </p:txBody>
      </p:sp>
      <p:grpSp>
        <p:nvGrpSpPr>
          <p:cNvPr id="32" name="Group 31"/>
          <p:cNvGrpSpPr/>
          <p:nvPr/>
        </p:nvGrpSpPr>
        <p:grpSpPr>
          <a:xfrm>
            <a:off x="2024034" y="2143116"/>
            <a:ext cx="2500330" cy="2941100"/>
            <a:chOff x="500034" y="2143116"/>
            <a:chExt cx="2500330" cy="2941100"/>
          </a:xfrm>
        </p:grpSpPr>
        <p:sp>
          <p:nvSpPr>
            <p:cNvPr id="8" name="Flowchart: Manual Operation 7"/>
            <p:cNvSpPr/>
            <p:nvPr/>
          </p:nvSpPr>
          <p:spPr>
            <a:xfrm rot="16200000">
              <a:off x="607191" y="2821777"/>
              <a:ext cx="2357454" cy="1000132"/>
            </a:xfrm>
            <a:prstGeom prst="flowChartManualOperati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CL" dirty="0"/>
            </a:p>
          </p:txBody>
        </p:sp>
        <p:cxnSp>
          <p:nvCxnSpPr>
            <p:cNvPr id="10" name="Straight Connector 9"/>
            <p:cNvCxnSpPr/>
            <p:nvPr/>
          </p:nvCxnSpPr>
          <p:spPr>
            <a:xfrm>
              <a:off x="2285984" y="3357562"/>
              <a:ext cx="714380" cy="1588"/>
            </a:xfrm>
            <a:prstGeom prst="line">
              <a:avLst/>
            </a:prstGeom>
          </p:spPr>
          <p:style>
            <a:lnRef idx="2">
              <a:schemeClr val="dk1"/>
            </a:lnRef>
            <a:fillRef idx="1">
              <a:schemeClr val="lt1"/>
            </a:fillRef>
            <a:effectRef idx="0">
              <a:schemeClr val="dk1"/>
            </a:effectRef>
            <a:fontRef idx="minor">
              <a:schemeClr val="dk1"/>
            </a:fontRef>
          </p:style>
        </p:cxnSp>
        <p:cxnSp>
          <p:nvCxnSpPr>
            <p:cNvPr id="11" name="Straight Connector 10"/>
            <p:cNvCxnSpPr/>
            <p:nvPr/>
          </p:nvCxnSpPr>
          <p:spPr>
            <a:xfrm>
              <a:off x="571472" y="3929066"/>
              <a:ext cx="714380" cy="1588"/>
            </a:xfrm>
            <a:prstGeom prst="line">
              <a:avLst/>
            </a:prstGeom>
          </p:spPr>
          <p:style>
            <a:lnRef idx="2">
              <a:schemeClr val="dk1"/>
            </a:lnRef>
            <a:fillRef idx="1">
              <a:schemeClr val="lt1"/>
            </a:fillRef>
            <a:effectRef idx="0">
              <a:schemeClr val="dk1"/>
            </a:effectRef>
            <a:fontRef idx="minor">
              <a:schemeClr val="dk1"/>
            </a:fontRef>
          </p:style>
        </p:cxnSp>
        <p:cxnSp>
          <p:nvCxnSpPr>
            <p:cNvPr id="12" name="Straight Connector 11"/>
            <p:cNvCxnSpPr/>
            <p:nvPr/>
          </p:nvCxnSpPr>
          <p:spPr>
            <a:xfrm>
              <a:off x="571472" y="3500438"/>
              <a:ext cx="714380" cy="1588"/>
            </a:xfrm>
            <a:prstGeom prst="line">
              <a:avLst/>
            </a:prstGeom>
          </p:spPr>
          <p:style>
            <a:lnRef idx="2">
              <a:schemeClr val="dk1"/>
            </a:lnRef>
            <a:fillRef idx="1">
              <a:schemeClr val="lt1"/>
            </a:fillRef>
            <a:effectRef idx="0">
              <a:schemeClr val="dk1"/>
            </a:effectRef>
            <a:fontRef idx="minor">
              <a:schemeClr val="dk1"/>
            </a:fontRef>
          </p:style>
        </p:cxnSp>
        <p:cxnSp>
          <p:nvCxnSpPr>
            <p:cNvPr id="13" name="Straight Connector 12"/>
            <p:cNvCxnSpPr/>
            <p:nvPr/>
          </p:nvCxnSpPr>
          <p:spPr>
            <a:xfrm>
              <a:off x="571472" y="3000372"/>
              <a:ext cx="714380" cy="1588"/>
            </a:xfrm>
            <a:prstGeom prst="line">
              <a:avLst/>
            </a:prstGeom>
          </p:spPr>
          <p:style>
            <a:lnRef idx="2">
              <a:schemeClr val="dk1"/>
            </a:lnRef>
            <a:fillRef idx="1">
              <a:schemeClr val="lt1"/>
            </a:fillRef>
            <a:effectRef idx="0">
              <a:schemeClr val="dk1"/>
            </a:effectRef>
            <a:fontRef idx="minor">
              <a:schemeClr val="dk1"/>
            </a:fontRef>
          </p:style>
        </p:cxnSp>
        <p:cxnSp>
          <p:nvCxnSpPr>
            <p:cNvPr id="14" name="Straight Connector 13"/>
            <p:cNvCxnSpPr/>
            <p:nvPr/>
          </p:nvCxnSpPr>
          <p:spPr>
            <a:xfrm>
              <a:off x="571472" y="2571744"/>
              <a:ext cx="714380" cy="1588"/>
            </a:xfrm>
            <a:prstGeom prst="line">
              <a:avLst/>
            </a:prstGeom>
          </p:spPr>
          <p:style>
            <a:lnRef idx="2">
              <a:schemeClr val="dk1"/>
            </a:lnRef>
            <a:fillRef idx="1">
              <a:schemeClr val="lt1"/>
            </a:fillRef>
            <a:effectRef idx="0">
              <a:schemeClr val="dk1"/>
            </a:effectRef>
            <a:fontRef idx="minor">
              <a:schemeClr val="dk1"/>
            </a:fontRef>
          </p:style>
        </p:cxnSp>
        <p:cxnSp>
          <p:nvCxnSpPr>
            <p:cNvPr id="15" name="Straight Connector 14"/>
            <p:cNvCxnSpPr/>
            <p:nvPr/>
          </p:nvCxnSpPr>
          <p:spPr>
            <a:xfrm rot="5400000">
              <a:off x="1551026" y="4592586"/>
              <a:ext cx="900000" cy="1588"/>
            </a:xfrm>
            <a:prstGeom prst="line">
              <a:avLst/>
            </a:prstGeom>
          </p:spPr>
          <p:style>
            <a:lnRef idx="2">
              <a:schemeClr val="dk1"/>
            </a:lnRef>
            <a:fillRef idx="1">
              <a:schemeClr val="lt1"/>
            </a:fillRef>
            <a:effectRef idx="0">
              <a:schemeClr val="dk1"/>
            </a:effectRef>
            <a:fontRef idx="minor">
              <a:schemeClr val="dk1"/>
            </a:fontRef>
          </p:style>
        </p:cxnSp>
        <p:cxnSp>
          <p:nvCxnSpPr>
            <p:cNvPr id="16" name="Straight Connector 15"/>
            <p:cNvCxnSpPr/>
            <p:nvPr/>
          </p:nvCxnSpPr>
          <p:spPr>
            <a:xfrm rot="5400000">
              <a:off x="1286646" y="4688690"/>
              <a:ext cx="714380" cy="1588"/>
            </a:xfrm>
            <a:prstGeom prst="line">
              <a:avLst/>
            </a:prstGeom>
          </p:spPr>
          <p:style>
            <a:lnRef idx="2">
              <a:schemeClr val="dk1"/>
            </a:lnRef>
            <a:fillRef idx="1">
              <a:schemeClr val="lt1"/>
            </a:fillRef>
            <a:effectRef idx="0">
              <a:schemeClr val="dk1"/>
            </a:effectRef>
            <a:fontRef idx="minor">
              <a:schemeClr val="dk1"/>
            </a:fontRef>
          </p:style>
        </p:cxnSp>
        <p:cxnSp>
          <p:nvCxnSpPr>
            <p:cNvPr id="18" name="Straight Connector 17"/>
            <p:cNvCxnSpPr/>
            <p:nvPr/>
          </p:nvCxnSpPr>
          <p:spPr>
            <a:xfrm rot="5400000">
              <a:off x="892943" y="2464587"/>
              <a:ext cx="285752" cy="214314"/>
            </a:xfrm>
            <a:prstGeom prst="line">
              <a:avLst/>
            </a:prstGeom>
          </p:spPr>
          <p:style>
            <a:lnRef idx="2">
              <a:schemeClr val="dk1"/>
            </a:lnRef>
            <a:fillRef idx="1">
              <a:schemeClr val="lt1"/>
            </a:fillRef>
            <a:effectRef idx="0">
              <a:schemeClr val="dk1"/>
            </a:effectRef>
            <a:fontRef idx="minor">
              <a:schemeClr val="dk1"/>
            </a:fontRef>
          </p:style>
        </p:cxnSp>
        <p:cxnSp>
          <p:nvCxnSpPr>
            <p:cNvPr id="19" name="Straight Connector 18"/>
            <p:cNvCxnSpPr/>
            <p:nvPr/>
          </p:nvCxnSpPr>
          <p:spPr>
            <a:xfrm rot="5400000">
              <a:off x="892943" y="3821909"/>
              <a:ext cx="285752" cy="214314"/>
            </a:xfrm>
            <a:prstGeom prst="line">
              <a:avLst/>
            </a:prstGeom>
          </p:spPr>
          <p:style>
            <a:lnRef idx="2">
              <a:schemeClr val="dk1"/>
            </a:lnRef>
            <a:fillRef idx="1">
              <a:schemeClr val="lt1"/>
            </a:fillRef>
            <a:effectRef idx="0">
              <a:schemeClr val="dk1"/>
            </a:effectRef>
            <a:fontRef idx="minor">
              <a:schemeClr val="dk1"/>
            </a:fontRef>
          </p:style>
        </p:cxnSp>
        <p:cxnSp>
          <p:nvCxnSpPr>
            <p:cNvPr id="20" name="Straight Connector 19"/>
            <p:cNvCxnSpPr/>
            <p:nvPr/>
          </p:nvCxnSpPr>
          <p:spPr>
            <a:xfrm rot="5400000">
              <a:off x="892943" y="2893215"/>
              <a:ext cx="285752" cy="214314"/>
            </a:xfrm>
            <a:prstGeom prst="line">
              <a:avLst/>
            </a:prstGeom>
          </p:spPr>
          <p:style>
            <a:lnRef idx="2">
              <a:schemeClr val="dk1"/>
            </a:lnRef>
            <a:fillRef idx="1">
              <a:schemeClr val="lt1"/>
            </a:fillRef>
            <a:effectRef idx="0">
              <a:schemeClr val="dk1"/>
            </a:effectRef>
            <a:fontRef idx="minor">
              <a:schemeClr val="dk1"/>
            </a:fontRef>
          </p:style>
        </p:cxnSp>
        <p:cxnSp>
          <p:nvCxnSpPr>
            <p:cNvPr id="22" name="Straight Connector 21"/>
            <p:cNvCxnSpPr/>
            <p:nvPr/>
          </p:nvCxnSpPr>
          <p:spPr>
            <a:xfrm rot="5400000">
              <a:off x="892943" y="3393281"/>
              <a:ext cx="285752" cy="214314"/>
            </a:xfrm>
            <a:prstGeom prst="line">
              <a:avLst/>
            </a:prstGeom>
          </p:spPr>
          <p:style>
            <a:lnRef idx="2">
              <a:schemeClr val="dk1"/>
            </a:lnRef>
            <a:fillRef idx="1">
              <a:schemeClr val="lt1"/>
            </a:fillRef>
            <a:effectRef idx="0">
              <a:schemeClr val="dk1"/>
            </a:effectRef>
            <a:fontRef idx="minor">
              <a:schemeClr val="dk1"/>
            </a:fontRef>
          </p:style>
        </p:cxnSp>
        <p:cxnSp>
          <p:nvCxnSpPr>
            <p:cNvPr id="23" name="Straight Connector 22"/>
            <p:cNvCxnSpPr/>
            <p:nvPr/>
          </p:nvCxnSpPr>
          <p:spPr>
            <a:xfrm rot="5400000">
              <a:off x="2464579" y="3250405"/>
              <a:ext cx="285752" cy="214314"/>
            </a:xfrm>
            <a:prstGeom prst="line">
              <a:avLst/>
            </a:prstGeom>
          </p:spPr>
          <p:style>
            <a:lnRef idx="2">
              <a:schemeClr val="dk1"/>
            </a:lnRef>
            <a:fillRef idx="1">
              <a:schemeClr val="lt1"/>
            </a:fillRef>
            <a:effectRef idx="0">
              <a:schemeClr val="dk1"/>
            </a:effectRef>
            <a:fontRef idx="minor">
              <a:schemeClr val="dk1"/>
            </a:fontRef>
          </p:style>
        </p:cxnSp>
        <p:sp>
          <p:nvSpPr>
            <p:cNvPr id="24" name="TextBox 23"/>
            <p:cNvSpPr txBox="1"/>
            <p:nvPr/>
          </p:nvSpPr>
          <p:spPr>
            <a:xfrm>
              <a:off x="1071538" y="4714884"/>
              <a:ext cx="571504" cy="369332"/>
            </a:xfrm>
            <a:prstGeom prst="rect">
              <a:avLst/>
            </a:prstGeom>
            <a:noFill/>
          </p:spPr>
          <p:txBody>
            <a:bodyPr wrap="square" rtlCol="0">
              <a:spAutoFit/>
            </a:bodyPr>
            <a:lstStyle/>
            <a:p>
              <a:r>
                <a:rPr lang="en-US" dirty="0"/>
                <a:t>s[0]</a:t>
              </a:r>
              <a:endParaRPr lang="es-CL" dirty="0"/>
            </a:p>
          </p:txBody>
        </p:sp>
        <p:sp>
          <p:nvSpPr>
            <p:cNvPr id="26" name="TextBox 25"/>
            <p:cNvSpPr txBox="1"/>
            <p:nvPr/>
          </p:nvSpPr>
          <p:spPr>
            <a:xfrm>
              <a:off x="500034" y="3546476"/>
              <a:ext cx="571504" cy="400110"/>
            </a:xfrm>
            <a:prstGeom prst="rect">
              <a:avLst/>
            </a:prstGeom>
            <a:noFill/>
          </p:spPr>
          <p:txBody>
            <a:bodyPr wrap="square" rtlCol="0">
              <a:spAutoFit/>
            </a:bodyPr>
            <a:lstStyle/>
            <a:p>
              <a:r>
                <a:rPr lang="en-US" sz="2000" dirty="0"/>
                <a:t>d</a:t>
              </a:r>
              <a:endParaRPr lang="es-CL" sz="2000" dirty="0"/>
            </a:p>
          </p:txBody>
        </p:sp>
        <p:sp>
          <p:nvSpPr>
            <p:cNvPr id="27" name="TextBox 26"/>
            <p:cNvSpPr txBox="1"/>
            <p:nvPr/>
          </p:nvSpPr>
          <p:spPr>
            <a:xfrm>
              <a:off x="500034" y="3130548"/>
              <a:ext cx="571504" cy="400110"/>
            </a:xfrm>
            <a:prstGeom prst="rect">
              <a:avLst/>
            </a:prstGeom>
            <a:noFill/>
          </p:spPr>
          <p:txBody>
            <a:bodyPr wrap="square" rtlCol="0">
              <a:spAutoFit/>
            </a:bodyPr>
            <a:lstStyle/>
            <a:p>
              <a:r>
                <a:rPr lang="en-US" sz="2000" dirty="0"/>
                <a:t>c</a:t>
              </a:r>
              <a:endParaRPr lang="es-CL" sz="2000" dirty="0"/>
            </a:p>
          </p:txBody>
        </p:sp>
        <p:sp>
          <p:nvSpPr>
            <p:cNvPr id="28" name="TextBox 27"/>
            <p:cNvSpPr txBox="1"/>
            <p:nvPr/>
          </p:nvSpPr>
          <p:spPr>
            <a:xfrm>
              <a:off x="500034" y="2609844"/>
              <a:ext cx="571504" cy="400110"/>
            </a:xfrm>
            <a:prstGeom prst="rect">
              <a:avLst/>
            </a:prstGeom>
            <a:noFill/>
          </p:spPr>
          <p:txBody>
            <a:bodyPr wrap="square" rtlCol="0">
              <a:spAutoFit/>
            </a:bodyPr>
            <a:lstStyle/>
            <a:p>
              <a:r>
                <a:rPr lang="en-US" sz="2000" dirty="0"/>
                <a:t>b</a:t>
              </a:r>
              <a:endParaRPr lang="es-CL" sz="2000" dirty="0"/>
            </a:p>
          </p:txBody>
        </p:sp>
        <p:sp>
          <p:nvSpPr>
            <p:cNvPr id="29" name="TextBox 28"/>
            <p:cNvSpPr txBox="1"/>
            <p:nvPr/>
          </p:nvSpPr>
          <p:spPr>
            <a:xfrm>
              <a:off x="500034" y="2181216"/>
              <a:ext cx="571504" cy="400110"/>
            </a:xfrm>
            <a:prstGeom prst="rect">
              <a:avLst/>
            </a:prstGeom>
            <a:noFill/>
          </p:spPr>
          <p:txBody>
            <a:bodyPr wrap="square" rtlCol="0">
              <a:spAutoFit/>
            </a:bodyPr>
            <a:lstStyle/>
            <a:p>
              <a:r>
                <a:rPr lang="en-US" sz="2000" dirty="0"/>
                <a:t>a</a:t>
              </a:r>
              <a:endParaRPr lang="es-CL" sz="2000" dirty="0"/>
            </a:p>
          </p:txBody>
        </p:sp>
        <p:sp>
          <p:nvSpPr>
            <p:cNvPr id="30" name="TextBox 29"/>
            <p:cNvSpPr txBox="1"/>
            <p:nvPr/>
          </p:nvSpPr>
          <p:spPr>
            <a:xfrm>
              <a:off x="2000232" y="4714884"/>
              <a:ext cx="571504" cy="369332"/>
            </a:xfrm>
            <a:prstGeom prst="rect">
              <a:avLst/>
            </a:prstGeom>
            <a:noFill/>
          </p:spPr>
          <p:txBody>
            <a:bodyPr wrap="square" rtlCol="0">
              <a:spAutoFit/>
            </a:bodyPr>
            <a:lstStyle/>
            <a:p>
              <a:r>
                <a:rPr lang="en-US" dirty="0"/>
                <a:t>s[1]</a:t>
              </a:r>
              <a:endParaRPr lang="es-CL" dirty="0"/>
            </a:p>
          </p:txBody>
        </p:sp>
        <p:sp>
          <p:nvSpPr>
            <p:cNvPr id="31" name="TextBox 30"/>
            <p:cNvSpPr txBox="1"/>
            <p:nvPr/>
          </p:nvSpPr>
          <p:spPr>
            <a:xfrm>
              <a:off x="1102018" y="2857496"/>
              <a:ext cx="1357322" cy="830997"/>
            </a:xfrm>
            <a:prstGeom prst="rect">
              <a:avLst/>
            </a:prstGeom>
            <a:noFill/>
          </p:spPr>
          <p:txBody>
            <a:bodyPr wrap="square" rtlCol="0">
              <a:spAutoFit/>
            </a:bodyPr>
            <a:lstStyle/>
            <a:p>
              <a:pPr algn="ctr"/>
              <a:r>
                <a:rPr lang="es-CL" sz="1600" dirty="0"/>
                <a:t>8-bit </a:t>
              </a:r>
            </a:p>
            <a:p>
              <a:pPr algn="ctr"/>
              <a:r>
                <a:rPr lang="es-CL" sz="1600" dirty="0"/>
                <a:t>4-to-1</a:t>
              </a:r>
            </a:p>
            <a:p>
              <a:pPr algn="ctr"/>
              <a:r>
                <a:rPr lang="es-CL" sz="1600" dirty="0"/>
                <a:t> </a:t>
              </a:r>
              <a:r>
                <a:rPr lang="es-CL" sz="1600" dirty="0" err="1"/>
                <a:t>multiplexer</a:t>
              </a:r>
              <a:endParaRPr lang="es-CL" sz="1600" dirty="0"/>
            </a:p>
          </p:txBody>
        </p:sp>
      </p:grpSp>
      <p:sp>
        <p:nvSpPr>
          <p:cNvPr id="35" name="TextBox 34"/>
          <p:cNvSpPr txBox="1"/>
          <p:nvPr/>
        </p:nvSpPr>
        <p:spPr>
          <a:xfrm>
            <a:off x="5303912" y="1700808"/>
            <a:ext cx="4824536" cy="3970318"/>
          </a:xfrm>
          <a:prstGeom prst="rect">
            <a:avLst/>
          </a:prstGeom>
          <a:noFill/>
          <a:ln>
            <a:solidFill>
              <a:schemeClr val="tx1"/>
            </a:solidFill>
          </a:ln>
        </p:spPr>
        <p:txBody>
          <a:bodyPr wrap="square" rtlCol="0">
            <a:spAutoFit/>
          </a:bodyPr>
          <a:lstStyle/>
          <a:p>
            <a:pPr>
              <a:buNone/>
              <a:defRPr/>
            </a:pPr>
            <a:r>
              <a:rPr lang="en-US" dirty="0">
                <a:solidFill>
                  <a:srgbClr val="0070C0"/>
                </a:solidFill>
                <a:latin typeface="Consolas" pitchFamily="49" charset="0"/>
              </a:rPr>
              <a:t>module</a:t>
            </a:r>
            <a:r>
              <a:rPr lang="en-US" dirty="0">
                <a:latin typeface="Consolas" pitchFamily="49" charset="0"/>
              </a:rPr>
              <a:t> </a:t>
            </a:r>
            <a:r>
              <a:rPr lang="en-US" dirty="0" err="1">
                <a:latin typeface="Consolas" pitchFamily="49" charset="0"/>
              </a:rPr>
              <a:t>mux</a:t>
            </a:r>
            <a:r>
              <a:rPr lang="en-US" dirty="0">
                <a:latin typeface="Consolas" pitchFamily="49" charset="0"/>
              </a:rPr>
              <a:t>(a, b, c, d, s, out);</a:t>
            </a:r>
          </a:p>
          <a:p>
            <a:pPr>
              <a:buNone/>
              <a:defRPr/>
            </a:pPr>
            <a:r>
              <a:rPr lang="en-US" dirty="0">
                <a:solidFill>
                  <a:srgbClr val="0070C0"/>
                </a:solidFill>
                <a:latin typeface="Consolas" pitchFamily="49" charset="0"/>
              </a:rPr>
              <a:t>input</a:t>
            </a:r>
            <a:r>
              <a:rPr lang="en-US" dirty="0">
                <a:latin typeface="Consolas" pitchFamily="49" charset="0"/>
              </a:rPr>
              <a:t>  [7:0] a, b, c, d;</a:t>
            </a:r>
          </a:p>
          <a:p>
            <a:pPr>
              <a:buNone/>
              <a:defRPr/>
            </a:pPr>
            <a:r>
              <a:rPr lang="en-US" dirty="0">
                <a:solidFill>
                  <a:srgbClr val="0070C0"/>
                </a:solidFill>
                <a:latin typeface="Consolas" pitchFamily="49" charset="0"/>
              </a:rPr>
              <a:t>input</a:t>
            </a:r>
            <a:r>
              <a:rPr lang="en-US" dirty="0">
                <a:latin typeface="Consolas" pitchFamily="49" charset="0"/>
              </a:rPr>
              <a:t>  [1:0] s;</a:t>
            </a:r>
          </a:p>
          <a:p>
            <a:pPr>
              <a:buNone/>
              <a:defRPr/>
            </a:pPr>
            <a:r>
              <a:rPr lang="en-US" dirty="0">
                <a:solidFill>
                  <a:srgbClr val="0070C0"/>
                </a:solidFill>
                <a:latin typeface="Consolas" pitchFamily="49" charset="0"/>
              </a:rPr>
              <a:t>output</a:t>
            </a:r>
            <a:r>
              <a:rPr lang="en-US" dirty="0">
                <a:latin typeface="Consolas" pitchFamily="49" charset="0"/>
              </a:rPr>
              <a:t> [7:0] out;</a:t>
            </a:r>
          </a:p>
          <a:p>
            <a:pPr>
              <a:buNone/>
              <a:defRPr/>
            </a:pPr>
            <a:r>
              <a:rPr lang="en-US" dirty="0" err="1">
                <a:solidFill>
                  <a:srgbClr val="0070C0"/>
                </a:solidFill>
                <a:latin typeface="Consolas" pitchFamily="49" charset="0"/>
              </a:rPr>
              <a:t>reg</a:t>
            </a:r>
            <a:r>
              <a:rPr lang="en-US" dirty="0">
                <a:latin typeface="Consolas" pitchFamily="49" charset="0"/>
              </a:rPr>
              <a:t>    [7:0] out;</a:t>
            </a:r>
          </a:p>
          <a:p>
            <a:pPr>
              <a:buNone/>
              <a:defRPr/>
            </a:pPr>
            <a:r>
              <a:rPr lang="en-US" dirty="0">
                <a:solidFill>
                  <a:srgbClr val="00B050"/>
                </a:solidFill>
                <a:latin typeface="Consolas" pitchFamily="49" charset="0"/>
              </a:rPr>
              <a:t>// used in procedural statement</a:t>
            </a:r>
          </a:p>
          <a:p>
            <a:pPr>
              <a:buNone/>
              <a:defRPr/>
            </a:pPr>
            <a:r>
              <a:rPr lang="en-US" dirty="0">
                <a:solidFill>
                  <a:srgbClr val="0070C0"/>
                </a:solidFill>
                <a:latin typeface="Consolas" pitchFamily="49" charset="0"/>
              </a:rPr>
              <a:t>always</a:t>
            </a:r>
            <a:r>
              <a:rPr lang="en-US" dirty="0">
                <a:latin typeface="Consolas" pitchFamily="49" charset="0"/>
              </a:rPr>
              <a:t> @ (s </a:t>
            </a:r>
            <a:r>
              <a:rPr lang="en-US" dirty="0">
                <a:solidFill>
                  <a:srgbClr val="0070C0"/>
                </a:solidFill>
                <a:latin typeface="Consolas" pitchFamily="49" charset="0"/>
              </a:rPr>
              <a:t>or</a:t>
            </a:r>
            <a:r>
              <a:rPr lang="en-US" dirty="0">
                <a:latin typeface="Consolas" pitchFamily="49" charset="0"/>
              </a:rPr>
              <a:t> a </a:t>
            </a:r>
            <a:r>
              <a:rPr lang="en-US" dirty="0">
                <a:solidFill>
                  <a:srgbClr val="0070C0"/>
                </a:solidFill>
                <a:latin typeface="Consolas" pitchFamily="49" charset="0"/>
              </a:rPr>
              <a:t>or</a:t>
            </a:r>
            <a:r>
              <a:rPr lang="en-US" dirty="0">
                <a:latin typeface="Consolas" pitchFamily="49" charset="0"/>
              </a:rPr>
              <a:t> b </a:t>
            </a:r>
            <a:r>
              <a:rPr lang="en-US" dirty="0">
                <a:solidFill>
                  <a:srgbClr val="0070C0"/>
                </a:solidFill>
                <a:latin typeface="Consolas" pitchFamily="49" charset="0"/>
              </a:rPr>
              <a:t>or</a:t>
            </a:r>
            <a:r>
              <a:rPr lang="en-US" dirty="0">
                <a:latin typeface="Consolas" pitchFamily="49" charset="0"/>
              </a:rPr>
              <a:t> c </a:t>
            </a:r>
            <a:r>
              <a:rPr lang="en-US" dirty="0">
                <a:solidFill>
                  <a:srgbClr val="0070C0"/>
                </a:solidFill>
                <a:latin typeface="Consolas" pitchFamily="49" charset="0"/>
              </a:rPr>
              <a:t>or</a:t>
            </a:r>
            <a:r>
              <a:rPr lang="en-US" dirty="0">
                <a:latin typeface="Consolas" pitchFamily="49" charset="0"/>
              </a:rPr>
              <a:t> d)</a:t>
            </a:r>
          </a:p>
          <a:p>
            <a:pPr>
              <a:buNone/>
              <a:defRPr/>
            </a:pPr>
            <a:r>
              <a:rPr lang="en-US" dirty="0">
                <a:solidFill>
                  <a:srgbClr val="0070C0"/>
                </a:solidFill>
                <a:latin typeface="Consolas" pitchFamily="49" charset="0"/>
              </a:rPr>
              <a:t>  case</a:t>
            </a:r>
            <a:r>
              <a:rPr lang="en-US" dirty="0">
                <a:latin typeface="Consolas" pitchFamily="49" charset="0"/>
              </a:rPr>
              <a:t> (s)</a:t>
            </a:r>
          </a:p>
          <a:p>
            <a:pPr>
              <a:buNone/>
              <a:defRPr/>
            </a:pPr>
            <a:r>
              <a:rPr lang="en-US" dirty="0">
                <a:latin typeface="Consolas" pitchFamily="49" charset="0"/>
              </a:rPr>
              <a:t>    2'b00: out = a;</a:t>
            </a:r>
          </a:p>
          <a:p>
            <a:pPr>
              <a:buNone/>
              <a:defRPr/>
            </a:pPr>
            <a:r>
              <a:rPr lang="en-US" dirty="0">
                <a:latin typeface="Consolas" pitchFamily="49" charset="0"/>
              </a:rPr>
              <a:t>    2'b01: out = b;</a:t>
            </a:r>
          </a:p>
          <a:p>
            <a:pPr>
              <a:buNone/>
              <a:defRPr/>
            </a:pPr>
            <a:r>
              <a:rPr lang="en-US" dirty="0">
                <a:latin typeface="Consolas" pitchFamily="49" charset="0"/>
              </a:rPr>
              <a:t>    2'b10: out = c;</a:t>
            </a:r>
          </a:p>
          <a:p>
            <a:pPr>
              <a:buNone/>
              <a:defRPr/>
            </a:pPr>
            <a:r>
              <a:rPr lang="en-US" dirty="0">
                <a:latin typeface="Consolas" pitchFamily="49" charset="0"/>
              </a:rPr>
              <a:t>    2'b11: out = d;</a:t>
            </a:r>
          </a:p>
          <a:p>
            <a:pPr>
              <a:buNone/>
              <a:defRPr/>
            </a:pPr>
            <a:r>
              <a:rPr lang="en-US" dirty="0">
                <a:solidFill>
                  <a:srgbClr val="0070C0"/>
                </a:solidFill>
                <a:latin typeface="Consolas" pitchFamily="49" charset="0"/>
              </a:rPr>
              <a:t>  </a:t>
            </a:r>
            <a:r>
              <a:rPr lang="en-US" dirty="0" err="1">
                <a:solidFill>
                  <a:srgbClr val="0070C0"/>
                </a:solidFill>
                <a:latin typeface="Consolas" pitchFamily="49" charset="0"/>
              </a:rPr>
              <a:t>endcase</a:t>
            </a:r>
            <a:endParaRPr lang="en-US" dirty="0">
              <a:solidFill>
                <a:srgbClr val="0070C0"/>
              </a:solidFill>
              <a:latin typeface="Consolas" pitchFamily="49" charset="0"/>
            </a:endParaRPr>
          </a:p>
          <a:p>
            <a:pPr>
              <a:buNone/>
              <a:defRPr/>
            </a:pPr>
            <a:r>
              <a:rPr lang="en-US" dirty="0" err="1">
                <a:solidFill>
                  <a:srgbClr val="0070C0"/>
                </a:solidFill>
                <a:latin typeface="Consolas" pitchFamily="49" charset="0"/>
              </a:rPr>
              <a:t>endmodule</a:t>
            </a:r>
            <a:endParaRPr lang="en-US" dirty="0">
              <a:solidFill>
                <a:srgbClr val="0070C0"/>
              </a:solidFill>
              <a:latin typeface="Consolas" pitchFamily="49" charset="0"/>
            </a:endParaRPr>
          </a:p>
        </p:txBody>
      </p:sp>
    </p:spTree>
    <p:extLst>
      <p:ext uri="{BB962C8B-B14F-4D97-AF65-F5344CB8AC3E}">
        <p14:creationId xmlns:p14="http://schemas.microsoft.com/office/powerpoint/2010/main" val="2970880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ppt_w</p:attrName>
                                        </p:attrNameLst>
                                      </p:cBhvr>
                                      <p:tavLst>
                                        <p:tav tm="0">
                                          <p:val>
                                            <p:fltVal val="0"/>
                                          </p:val>
                                        </p:tav>
                                        <p:tav tm="100000">
                                          <p:val>
                                            <p:strVal val="#ppt_w"/>
                                          </p:val>
                                        </p:tav>
                                      </p:tavLst>
                                    </p:anim>
                                    <p:anim calcmode="lin" valueType="num">
                                      <p:cBhvr>
                                        <p:cTn id="8" dur="500" fill="hold"/>
                                        <p:tgtEl>
                                          <p:spTgt spid="35"/>
                                        </p:tgtEl>
                                        <p:attrNameLst>
                                          <p:attrName>ppt_h</p:attrName>
                                        </p:attrNameLst>
                                      </p:cBhvr>
                                      <p:tavLst>
                                        <p:tav tm="0">
                                          <p:val>
                                            <p:fltVal val="0"/>
                                          </p:val>
                                        </p:tav>
                                        <p:tav tm="100000">
                                          <p:val>
                                            <p:strVal val="#ppt_h"/>
                                          </p:val>
                                        </p:tav>
                                      </p:tavLst>
                                    </p:anim>
                                    <p:animEffect transition="in" filter="fade">
                                      <p:cBhvr>
                                        <p:cTn id="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Assuming only level sensitivity on a always block:</a:t>
            </a:r>
          </a:p>
          <a:p>
            <a:pPr lvl="1"/>
            <a:r>
              <a:rPr lang="en-US" sz="2000" dirty="0"/>
              <a:t>A variable or signal when is fully specified (it is assigned under all possible conditions) a </a:t>
            </a:r>
            <a:r>
              <a:rPr lang="en-US" sz="2000" dirty="0" err="1"/>
              <a:t>mux</a:t>
            </a:r>
            <a:r>
              <a:rPr lang="en-US" sz="2000" dirty="0"/>
              <a:t> or combinational logic.</a:t>
            </a:r>
          </a:p>
          <a:p>
            <a:pPr lvl="1"/>
            <a:r>
              <a:rPr lang="en-US" sz="2000" dirty="0"/>
              <a:t>If a variable or signal is not fully specified a latch will be inferred</a:t>
            </a:r>
          </a:p>
          <a:p>
            <a:pPr lvl="1"/>
            <a:endParaRPr lang="en-US" sz="2000" dirty="0"/>
          </a:p>
          <a:p>
            <a:pPr lvl="1"/>
            <a:endParaRPr lang="en-US" sz="2000" dirty="0"/>
          </a:p>
          <a:p>
            <a:pPr lvl="1"/>
            <a:endParaRPr lang="en-US" sz="2000" dirty="0"/>
          </a:p>
          <a:p>
            <a:pPr lvl="1">
              <a:buNone/>
            </a:pPr>
            <a:r>
              <a:rPr lang="en-US" sz="2000" dirty="0"/>
              <a:t> </a:t>
            </a:r>
          </a:p>
        </p:txBody>
      </p:sp>
      <p:sp>
        <p:nvSpPr>
          <p:cNvPr id="2" name="Title 1"/>
          <p:cNvSpPr>
            <a:spLocks noGrp="1"/>
          </p:cNvSpPr>
          <p:nvPr>
            <p:ph type="title"/>
          </p:nvPr>
        </p:nvSpPr>
        <p:spPr/>
        <p:txBody>
          <a:bodyPr/>
          <a:lstStyle/>
          <a:p>
            <a:r>
              <a:rPr lang="en-US" dirty="0"/>
              <a:t>Latches / </a:t>
            </a:r>
            <a:r>
              <a:rPr lang="en-US" dirty="0" err="1"/>
              <a:t>Muxes</a:t>
            </a:r>
            <a:r>
              <a:rPr lang="en-US" dirty="0"/>
              <a:t> (Comb logic)</a:t>
            </a:r>
          </a:p>
        </p:txBody>
      </p:sp>
      <p:graphicFrame>
        <p:nvGraphicFramePr>
          <p:cNvPr id="4" name="Content Placeholder 3"/>
          <p:cNvGraphicFramePr>
            <a:graphicFrameLocks/>
          </p:cNvGraphicFramePr>
          <p:nvPr/>
        </p:nvGraphicFramePr>
        <p:xfrm>
          <a:off x="2207568" y="4365104"/>
          <a:ext cx="7848872" cy="1310640"/>
        </p:xfrm>
        <a:graphic>
          <a:graphicData uri="http://schemas.openxmlformats.org/drawingml/2006/table">
            <a:tbl>
              <a:tblPr>
                <a:tableStyleId>{5C22544A-7EE6-4342-B048-85BDC9FD1C3A}</a:tableStyleId>
              </a:tblPr>
              <a:tblGrid>
                <a:gridCol w="2460728">
                  <a:extLst>
                    <a:ext uri="{9D8B030D-6E8A-4147-A177-3AD203B41FA5}">
                      <a16:colId xmlns:a16="http://schemas.microsoft.com/office/drawing/2014/main" val="20000"/>
                    </a:ext>
                  </a:extLst>
                </a:gridCol>
                <a:gridCol w="2694072">
                  <a:extLst>
                    <a:ext uri="{9D8B030D-6E8A-4147-A177-3AD203B41FA5}">
                      <a16:colId xmlns:a16="http://schemas.microsoft.com/office/drawing/2014/main" val="20001"/>
                    </a:ext>
                  </a:extLst>
                </a:gridCol>
                <a:gridCol w="2694072">
                  <a:extLst>
                    <a:ext uri="{9D8B030D-6E8A-4147-A177-3AD203B41FA5}">
                      <a16:colId xmlns:a16="http://schemas.microsoft.com/office/drawing/2014/main" val="20002"/>
                    </a:ext>
                  </a:extLst>
                </a:gridCol>
              </a:tblGrid>
              <a:tr h="370840">
                <a:tc>
                  <a:txBody>
                    <a:bodyPr/>
                    <a:lstStyle/>
                    <a:p>
                      <a:r>
                        <a:rPr lang="en-US" sz="1600" dirty="0">
                          <a:solidFill>
                            <a:srgbClr val="0070C0"/>
                          </a:solidFill>
                          <a:latin typeface="Consolas" pitchFamily="49" charset="0"/>
                          <a:cs typeface="Consolas" pitchFamily="49" charset="0"/>
                        </a:rPr>
                        <a:t>always</a:t>
                      </a:r>
                      <a:r>
                        <a:rPr lang="en-US" sz="1600" dirty="0">
                          <a:latin typeface="Consolas" pitchFamily="49" charset="0"/>
                          <a:cs typeface="Consolas" pitchFamily="49" charset="0"/>
                        </a:rPr>
                        <a:t> @ (</a:t>
                      </a:r>
                      <a:r>
                        <a:rPr lang="en-US" sz="1600" dirty="0" err="1">
                          <a:latin typeface="Consolas" pitchFamily="49" charset="0"/>
                          <a:cs typeface="Consolas" pitchFamily="49" charset="0"/>
                        </a:rPr>
                        <a:t>a,b,sel</a:t>
                      </a:r>
                      <a:r>
                        <a:rPr lang="en-US" sz="1600" dirty="0">
                          <a:latin typeface="Consolas" pitchFamily="49" charset="0"/>
                          <a:cs typeface="Consolas" pitchFamily="49" charset="0"/>
                        </a:rPr>
                        <a:t>)</a:t>
                      </a:r>
                    </a:p>
                    <a:p>
                      <a:r>
                        <a:rPr lang="en-US" sz="1600" dirty="0">
                          <a:latin typeface="Consolas" pitchFamily="49" charset="0"/>
                          <a:cs typeface="Consolas" pitchFamily="49" charset="0"/>
                        </a:rPr>
                        <a:t>  </a:t>
                      </a:r>
                      <a:r>
                        <a:rPr lang="en-US" sz="1600" dirty="0">
                          <a:solidFill>
                            <a:srgbClr val="0070C0"/>
                          </a:solidFill>
                          <a:latin typeface="Consolas" pitchFamily="49" charset="0"/>
                          <a:cs typeface="Consolas" pitchFamily="49" charset="0"/>
                        </a:rPr>
                        <a:t>if</a:t>
                      </a:r>
                      <a:r>
                        <a:rPr lang="en-US" sz="1600" dirty="0">
                          <a:latin typeface="Consolas" pitchFamily="49" charset="0"/>
                          <a:cs typeface="Consolas" pitchFamily="49" charset="0"/>
                        </a:rPr>
                        <a:t> (</a:t>
                      </a:r>
                      <a:r>
                        <a:rPr lang="en-US" sz="1600" dirty="0" err="1">
                          <a:latin typeface="Consolas" pitchFamily="49" charset="0"/>
                          <a:cs typeface="Consolas" pitchFamily="49" charset="0"/>
                        </a:rPr>
                        <a:t>sel</a:t>
                      </a:r>
                      <a:r>
                        <a:rPr lang="en-US" sz="1600" baseline="0" dirty="0">
                          <a:latin typeface="Consolas" pitchFamily="49" charset="0"/>
                          <a:cs typeface="Consolas" pitchFamily="49" charset="0"/>
                        </a:rPr>
                        <a:t>==1’b1</a:t>
                      </a:r>
                      <a:r>
                        <a:rPr lang="en-US" sz="1600" dirty="0">
                          <a:latin typeface="Consolas" pitchFamily="49" charset="0"/>
                          <a:cs typeface="Consolas" pitchFamily="49" charset="0"/>
                        </a:rPr>
                        <a:t>)</a:t>
                      </a:r>
                    </a:p>
                    <a:p>
                      <a:r>
                        <a:rPr lang="en-US" sz="1600" dirty="0">
                          <a:latin typeface="Consolas" pitchFamily="49" charset="0"/>
                          <a:cs typeface="Consolas" pitchFamily="49" charset="0"/>
                        </a:rPr>
                        <a:t>    z=a;</a:t>
                      </a:r>
                    </a:p>
                    <a:p>
                      <a:r>
                        <a:rPr lang="en-US" sz="1600" dirty="0">
                          <a:latin typeface="Consolas" pitchFamily="49" charset="0"/>
                          <a:cs typeface="Consolas" pitchFamily="49" charset="0"/>
                        </a:rPr>
                        <a:t>  </a:t>
                      </a:r>
                      <a:r>
                        <a:rPr lang="en-US" sz="1600" dirty="0">
                          <a:solidFill>
                            <a:srgbClr val="0070C0"/>
                          </a:solidFill>
                          <a:latin typeface="Consolas" pitchFamily="49" charset="0"/>
                          <a:cs typeface="Consolas" pitchFamily="49" charset="0"/>
                        </a:rPr>
                        <a:t>else</a:t>
                      </a:r>
                    </a:p>
                    <a:p>
                      <a:r>
                        <a:rPr lang="en-US" sz="1600" dirty="0">
                          <a:latin typeface="Consolas" pitchFamily="49" charset="0"/>
                          <a:cs typeface="Consolas" pitchFamily="49" charset="0"/>
                        </a:rPr>
                        <a:t>    z=b;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baseline="0" dirty="0">
                          <a:solidFill>
                            <a:srgbClr val="0070C0"/>
                          </a:solidFill>
                          <a:latin typeface="Consolas" pitchFamily="49" charset="0"/>
                          <a:cs typeface="Consolas" pitchFamily="49" charset="0"/>
                        </a:rPr>
                        <a:t>always</a:t>
                      </a:r>
                      <a:r>
                        <a:rPr lang="en-US" sz="1600" kern="1200" baseline="0" dirty="0">
                          <a:latin typeface="Consolas" pitchFamily="49" charset="0"/>
                          <a:cs typeface="Consolas" pitchFamily="49" charset="0"/>
                        </a:rPr>
                        <a:t> @ (DATA, GATE)</a:t>
                      </a:r>
                    </a:p>
                    <a:p>
                      <a:r>
                        <a:rPr lang="en-US" sz="1600" kern="1200" baseline="0" dirty="0">
                          <a:latin typeface="Consolas" pitchFamily="49" charset="0"/>
                          <a:cs typeface="Consolas" pitchFamily="49" charset="0"/>
                        </a:rPr>
                        <a:t>  </a:t>
                      </a:r>
                      <a:r>
                        <a:rPr lang="en-US" sz="1600" kern="1200" baseline="0" dirty="0">
                          <a:solidFill>
                            <a:srgbClr val="0070C0"/>
                          </a:solidFill>
                          <a:latin typeface="Consolas" pitchFamily="49" charset="0"/>
                          <a:cs typeface="Consolas" pitchFamily="49" charset="0"/>
                        </a:rPr>
                        <a:t>if</a:t>
                      </a:r>
                      <a:r>
                        <a:rPr lang="en-US" sz="1600" kern="1200" baseline="0" dirty="0">
                          <a:latin typeface="Consolas" pitchFamily="49" charset="0"/>
                          <a:cs typeface="Consolas" pitchFamily="49" charset="0"/>
                        </a:rPr>
                        <a:t> (GATE)</a:t>
                      </a:r>
                    </a:p>
                    <a:p>
                      <a:r>
                        <a:rPr lang="en-US" sz="1600" kern="1200" baseline="0" dirty="0">
                          <a:latin typeface="Consolas" pitchFamily="49" charset="0"/>
                          <a:cs typeface="Consolas" pitchFamily="49" charset="0"/>
                        </a:rPr>
                        <a:t>    Q = DATA;</a:t>
                      </a:r>
                      <a:endParaRPr lang="en-US" sz="1600" kern="1200" baseline="0" dirty="0">
                        <a:solidFill>
                          <a:schemeClr val="dk1"/>
                        </a:solidFill>
                        <a:latin typeface="Consolas" pitchFamily="49" charset="0"/>
                        <a:ea typeface="+mn-ea"/>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baseline="0" dirty="0">
                          <a:solidFill>
                            <a:srgbClr val="0070C0"/>
                          </a:solidFill>
                          <a:latin typeface="Consolas" pitchFamily="49" charset="0"/>
                          <a:cs typeface="Consolas" pitchFamily="49" charset="0"/>
                        </a:rPr>
                        <a:t>always</a:t>
                      </a:r>
                      <a:r>
                        <a:rPr lang="en-US" sz="1600" kern="1200" baseline="0" dirty="0">
                          <a:latin typeface="Consolas" pitchFamily="49" charset="0"/>
                          <a:cs typeface="Consolas" pitchFamily="49" charset="0"/>
                        </a:rPr>
                        <a:t> @ (DATA, GATE)     </a:t>
                      </a:r>
                      <a:r>
                        <a:rPr lang="en-US" sz="1600" kern="1200" baseline="0" dirty="0">
                          <a:solidFill>
                            <a:srgbClr val="0070C0"/>
                          </a:solidFill>
                          <a:latin typeface="Consolas" pitchFamily="49" charset="0"/>
                          <a:cs typeface="Consolas" pitchFamily="49" charset="0"/>
                        </a:rPr>
                        <a:t>begin</a:t>
                      </a:r>
                    </a:p>
                    <a:p>
                      <a:r>
                        <a:rPr lang="en-US" sz="1600" kern="1200" baseline="0" dirty="0">
                          <a:latin typeface="Consolas" pitchFamily="49" charset="0"/>
                          <a:cs typeface="Consolas" pitchFamily="49" charset="0"/>
                        </a:rPr>
                        <a:t>  Q = 0;</a:t>
                      </a:r>
                    </a:p>
                    <a:p>
                      <a:r>
                        <a:rPr lang="en-US" sz="1600" kern="1200" baseline="0" dirty="0">
                          <a:latin typeface="Consolas" pitchFamily="49" charset="0"/>
                          <a:cs typeface="Consolas" pitchFamily="49" charset="0"/>
                        </a:rPr>
                        <a:t>  </a:t>
                      </a:r>
                      <a:r>
                        <a:rPr lang="en-US" sz="1600" kern="1200" baseline="0" dirty="0">
                          <a:solidFill>
                            <a:srgbClr val="0070C0"/>
                          </a:solidFill>
                          <a:latin typeface="Consolas" pitchFamily="49" charset="0"/>
                          <a:cs typeface="Consolas" pitchFamily="49" charset="0"/>
                        </a:rPr>
                        <a:t>if</a:t>
                      </a:r>
                      <a:r>
                        <a:rPr lang="en-US" sz="1600" kern="1200" baseline="0" dirty="0">
                          <a:latin typeface="Consolas" pitchFamily="49" charset="0"/>
                          <a:cs typeface="Consolas" pitchFamily="49" charset="0"/>
                        </a:rPr>
                        <a:t> (GATE) Q = DATA;</a:t>
                      </a:r>
                    </a:p>
                    <a:p>
                      <a:r>
                        <a:rPr lang="en-US" sz="1600" kern="1200" baseline="0" dirty="0">
                          <a:solidFill>
                            <a:srgbClr val="0070C0"/>
                          </a:solidFill>
                          <a:latin typeface="Consolas" pitchFamily="49" charset="0"/>
                          <a:cs typeface="Consolas" pitchFamily="49" charset="0"/>
                        </a:rPr>
                        <a:t>end</a:t>
                      </a:r>
                      <a:endParaRPr lang="en-US" sz="1600" kern="1200" baseline="0" dirty="0">
                        <a:solidFill>
                          <a:srgbClr val="0070C0"/>
                        </a:solidFill>
                        <a:latin typeface="Consolas" pitchFamily="49" charset="0"/>
                        <a:ea typeface="+mn-ea"/>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5" name="TextBox 4"/>
          <p:cNvSpPr txBox="1"/>
          <p:nvPr/>
        </p:nvSpPr>
        <p:spPr>
          <a:xfrm>
            <a:off x="3311691" y="5805264"/>
            <a:ext cx="792088" cy="369332"/>
          </a:xfrm>
          <a:prstGeom prst="rect">
            <a:avLst/>
          </a:prstGeom>
          <a:noFill/>
        </p:spPr>
        <p:txBody>
          <a:bodyPr wrap="square" rtlCol="0">
            <a:spAutoFit/>
          </a:bodyPr>
          <a:lstStyle/>
          <a:p>
            <a:r>
              <a:rPr lang="en-US" dirty="0"/>
              <a:t>MUX</a:t>
            </a:r>
          </a:p>
        </p:txBody>
      </p:sp>
      <p:sp>
        <p:nvSpPr>
          <p:cNvPr id="6" name="TextBox 5"/>
          <p:cNvSpPr txBox="1"/>
          <p:nvPr/>
        </p:nvSpPr>
        <p:spPr>
          <a:xfrm>
            <a:off x="7848600" y="5805264"/>
            <a:ext cx="1881402" cy="369332"/>
          </a:xfrm>
          <a:prstGeom prst="rect">
            <a:avLst/>
          </a:prstGeom>
          <a:noFill/>
        </p:spPr>
        <p:txBody>
          <a:bodyPr wrap="square" rtlCol="0">
            <a:spAutoFit/>
          </a:bodyPr>
          <a:lstStyle/>
          <a:p>
            <a:r>
              <a:rPr lang="en-US" dirty="0"/>
              <a:t>COMB LOGIC</a:t>
            </a:r>
          </a:p>
        </p:txBody>
      </p:sp>
      <p:sp>
        <p:nvSpPr>
          <p:cNvPr id="7" name="TextBox 6"/>
          <p:cNvSpPr txBox="1"/>
          <p:nvPr/>
        </p:nvSpPr>
        <p:spPr>
          <a:xfrm>
            <a:off x="5443736" y="5805264"/>
            <a:ext cx="1033264" cy="369332"/>
          </a:xfrm>
          <a:prstGeom prst="rect">
            <a:avLst/>
          </a:prstGeom>
          <a:noFill/>
        </p:spPr>
        <p:txBody>
          <a:bodyPr wrap="square" rtlCol="0">
            <a:spAutoFit/>
          </a:bodyPr>
          <a:lstStyle/>
          <a:p>
            <a:r>
              <a:rPr lang="en-US" dirty="0"/>
              <a:t>LATCH</a:t>
            </a:r>
          </a:p>
        </p:txBody>
      </p:sp>
    </p:spTree>
    <p:extLst>
      <p:ext uri="{BB962C8B-B14F-4D97-AF65-F5344CB8AC3E}">
        <p14:creationId xmlns:p14="http://schemas.microsoft.com/office/powerpoint/2010/main" val="3159926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par>
                                <p:cTn id="15" presetID="53"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p:txBody>
          <a:bodyPr/>
          <a:lstStyle/>
          <a:p>
            <a:r>
              <a:rPr lang="en-US" sz="2400" dirty="0"/>
              <a:t>Works the same ways as C</a:t>
            </a:r>
          </a:p>
          <a:p>
            <a:r>
              <a:rPr lang="en-US" sz="2400" dirty="0"/>
              <a:t>Unary increment/decrement is not allowed</a:t>
            </a:r>
          </a:p>
          <a:p>
            <a:endParaRPr lang="en-US" sz="2400" dirty="0"/>
          </a:p>
        </p:txBody>
      </p:sp>
      <p:sp>
        <p:nvSpPr>
          <p:cNvPr id="2" name="Title 1"/>
          <p:cNvSpPr>
            <a:spLocks noGrp="1"/>
          </p:cNvSpPr>
          <p:nvPr>
            <p:ph type="title"/>
          </p:nvPr>
        </p:nvSpPr>
        <p:spPr/>
        <p:txBody>
          <a:bodyPr>
            <a:normAutofit/>
          </a:bodyPr>
          <a:lstStyle/>
          <a:p>
            <a:r>
              <a:rPr lang="en-US" dirty="0"/>
              <a:t>Loop statements (</a:t>
            </a:r>
            <a:r>
              <a:rPr lang="en-US" sz="4000" dirty="0">
                <a:solidFill>
                  <a:srgbClr val="0070C0"/>
                </a:solidFill>
              </a:rPr>
              <a:t>for</a:t>
            </a:r>
            <a:r>
              <a:rPr lang="en-US" dirty="0"/>
              <a:t>)</a:t>
            </a:r>
          </a:p>
        </p:txBody>
      </p:sp>
      <p:sp>
        <p:nvSpPr>
          <p:cNvPr id="8" name="TextBox 7"/>
          <p:cNvSpPr txBox="1"/>
          <p:nvPr/>
        </p:nvSpPr>
        <p:spPr>
          <a:xfrm>
            <a:off x="1919536" y="3356993"/>
            <a:ext cx="8352928" cy="646331"/>
          </a:xfrm>
          <a:prstGeom prst="rect">
            <a:avLst/>
          </a:prstGeom>
          <a:noFill/>
          <a:ln>
            <a:solidFill>
              <a:schemeClr val="tx1"/>
            </a:solidFill>
          </a:ln>
        </p:spPr>
        <p:txBody>
          <a:bodyPr wrap="square" rtlCol="0">
            <a:spAutoFit/>
          </a:bodyPr>
          <a:lstStyle/>
          <a:p>
            <a:r>
              <a:rPr lang="en-US" dirty="0">
                <a:solidFill>
                  <a:srgbClr val="0070C0"/>
                </a:solidFill>
                <a:latin typeface="Consolas" pitchFamily="49" charset="0"/>
                <a:cs typeface="Consolas" pitchFamily="49" charset="0"/>
              </a:rPr>
              <a:t>for</a:t>
            </a:r>
            <a:r>
              <a:rPr lang="en-US" dirty="0">
                <a:latin typeface="Consolas" pitchFamily="49" charset="0"/>
                <a:cs typeface="Consolas" pitchFamily="49" charset="0"/>
              </a:rPr>
              <a:t> (</a:t>
            </a:r>
            <a:r>
              <a:rPr lang="en-US" dirty="0">
                <a:solidFill>
                  <a:srgbClr val="FF0000"/>
                </a:solidFill>
                <a:latin typeface="Consolas" pitchFamily="49" charset="0"/>
                <a:cs typeface="Consolas" pitchFamily="49" charset="0"/>
              </a:rPr>
              <a:t>&lt;loop </a:t>
            </a:r>
            <a:r>
              <a:rPr lang="en-US" dirty="0" err="1">
                <a:solidFill>
                  <a:srgbClr val="FF0000"/>
                </a:solidFill>
                <a:latin typeface="Consolas" pitchFamily="49" charset="0"/>
                <a:cs typeface="Consolas" pitchFamily="49" charset="0"/>
              </a:rPr>
              <a:t>var</a:t>
            </a:r>
            <a:r>
              <a:rPr lang="en-US" dirty="0">
                <a:solidFill>
                  <a:srgbClr val="FF0000"/>
                </a:solidFill>
                <a:latin typeface="Consolas" pitchFamily="49" charset="0"/>
                <a:cs typeface="Consolas" pitchFamily="49" charset="0"/>
              </a:rPr>
              <a:t> init&gt;</a:t>
            </a:r>
            <a:r>
              <a:rPr lang="en-US" dirty="0">
                <a:latin typeface="Consolas" pitchFamily="49" charset="0"/>
                <a:cs typeface="Consolas" pitchFamily="49" charset="0"/>
              </a:rPr>
              <a:t>; </a:t>
            </a:r>
            <a:r>
              <a:rPr lang="en-US" dirty="0">
                <a:solidFill>
                  <a:srgbClr val="FF0000"/>
                </a:solidFill>
                <a:latin typeface="Consolas" pitchFamily="49" charset="0"/>
                <a:cs typeface="Consolas" pitchFamily="49" charset="0"/>
              </a:rPr>
              <a:t>&lt;loop </a:t>
            </a:r>
            <a:r>
              <a:rPr lang="en-US" dirty="0" err="1">
                <a:solidFill>
                  <a:srgbClr val="FF0000"/>
                </a:solidFill>
                <a:latin typeface="Consolas" pitchFamily="49" charset="0"/>
                <a:cs typeface="Consolas" pitchFamily="49" charset="0"/>
              </a:rPr>
              <a:t>var</a:t>
            </a:r>
            <a:r>
              <a:rPr lang="en-US" dirty="0">
                <a:solidFill>
                  <a:srgbClr val="FF0000"/>
                </a:solidFill>
                <a:latin typeface="Consolas" pitchFamily="49" charset="0"/>
                <a:cs typeface="Consolas" pitchFamily="49" charset="0"/>
              </a:rPr>
              <a:t> reentry </a:t>
            </a:r>
            <a:r>
              <a:rPr lang="en-US" dirty="0" err="1">
                <a:solidFill>
                  <a:srgbClr val="FF0000"/>
                </a:solidFill>
                <a:latin typeface="Consolas" pitchFamily="49" charset="0"/>
                <a:cs typeface="Consolas" pitchFamily="49" charset="0"/>
              </a:rPr>
              <a:t>expr</a:t>
            </a:r>
            <a:r>
              <a:rPr lang="en-US" dirty="0">
                <a:solidFill>
                  <a:srgbClr val="FF0000"/>
                </a:solidFill>
                <a:latin typeface="Consolas" pitchFamily="49" charset="0"/>
                <a:cs typeface="Consolas" pitchFamily="49" charset="0"/>
              </a:rPr>
              <a:t>&gt;</a:t>
            </a:r>
            <a:r>
              <a:rPr lang="en-US" dirty="0">
                <a:latin typeface="Consolas" pitchFamily="49" charset="0"/>
                <a:cs typeface="Consolas" pitchFamily="49" charset="0"/>
              </a:rPr>
              <a:t>; </a:t>
            </a:r>
            <a:r>
              <a:rPr lang="en-US" dirty="0">
                <a:solidFill>
                  <a:srgbClr val="FF0000"/>
                </a:solidFill>
                <a:latin typeface="Consolas" pitchFamily="49" charset="0"/>
                <a:cs typeface="Consolas" pitchFamily="49" charset="0"/>
              </a:rPr>
              <a:t>&lt;loop </a:t>
            </a:r>
            <a:r>
              <a:rPr lang="en-US" dirty="0" err="1">
                <a:solidFill>
                  <a:srgbClr val="FF0000"/>
                </a:solidFill>
                <a:latin typeface="Consolas" pitchFamily="49" charset="0"/>
                <a:cs typeface="Consolas" pitchFamily="49" charset="0"/>
              </a:rPr>
              <a:t>var</a:t>
            </a:r>
            <a:r>
              <a:rPr lang="en-US" dirty="0">
                <a:solidFill>
                  <a:srgbClr val="FF0000"/>
                </a:solidFill>
                <a:latin typeface="Consolas" pitchFamily="49" charset="0"/>
                <a:cs typeface="Consolas" pitchFamily="49" charset="0"/>
              </a:rPr>
              <a:t> update&gt;</a:t>
            </a:r>
            <a:r>
              <a:rPr lang="en-US" dirty="0">
                <a:latin typeface="Consolas" pitchFamily="49" charset="0"/>
                <a:cs typeface="Consolas" pitchFamily="49" charset="0"/>
              </a:rPr>
              <a:t>)</a:t>
            </a:r>
          </a:p>
          <a:p>
            <a:r>
              <a:rPr lang="en-US" dirty="0">
                <a:solidFill>
                  <a:srgbClr val="FF0000"/>
                </a:solidFill>
                <a:latin typeface="Consolas" pitchFamily="49" charset="0"/>
                <a:cs typeface="Consolas" pitchFamily="49" charset="0"/>
              </a:rPr>
              <a:t>&lt;statement&gt;</a:t>
            </a:r>
            <a:r>
              <a:rPr lang="en-US" dirty="0">
                <a:latin typeface="Consolas" pitchFamily="49" charset="0"/>
                <a:cs typeface="Consolas" pitchFamily="49" charset="0"/>
              </a:rPr>
              <a:t>;</a:t>
            </a:r>
          </a:p>
        </p:txBody>
      </p:sp>
      <p:sp>
        <p:nvSpPr>
          <p:cNvPr id="9" name="TextBox 8"/>
          <p:cNvSpPr txBox="1"/>
          <p:nvPr/>
        </p:nvSpPr>
        <p:spPr>
          <a:xfrm>
            <a:off x="3935760" y="4365104"/>
            <a:ext cx="4176464" cy="1631216"/>
          </a:xfrm>
          <a:prstGeom prst="rect">
            <a:avLst/>
          </a:prstGeom>
          <a:noFill/>
          <a:ln>
            <a:solidFill>
              <a:schemeClr val="tx1"/>
            </a:solidFill>
          </a:ln>
        </p:spPr>
        <p:txBody>
          <a:bodyPr wrap="square" rtlCol="0">
            <a:spAutoFit/>
          </a:bodyPr>
          <a:lstStyle/>
          <a:p>
            <a:pPr>
              <a:buNone/>
            </a:pPr>
            <a:r>
              <a:rPr lang="en-US" sz="2000" dirty="0">
                <a:solidFill>
                  <a:srgbClr val="00B050"/>
                </a:solidFill>
                <a:latin typeface="Consolas" pitchFamily="49" charset="0"/>
              </a:rPr>
              <a:t>// General purpose loop</a:t>
            </a:r>
          </a:p>
          <a:p>
            <a:pPr>
              <a:buNone/>
            </a:pPr>
            <a:r>
              <a:rPr lang="en-US" sz="2000" dirty="0" err="1">
                <a:solidFill>
                  <a:srgbClr val="0070C0"/>
                </a:solidFill>
                <a:latin typeface="Consolas" pitchFamily="49" charset="0"/>
              </a:rPr>
              <a:t>interger</a:t>
            </a:r>
            <a:r>
              <a:rPr lang="en-US" sz="2000" dirty="0">
                <a:latin typeface="Consolas" pitchFamily="49" charset="0"/>
              </a:rPr>
              <a:t> </a:t>
            </a:r>
            <a:r>
              <a:rPr lang="en-US" sz="2000" dirty="0" err="1">
                <a:latin typeface="Consolas" pitchFamily="49" charset="0"/>
              </a:rPr>
              <a:t>i</a:t>
            </a:r>
            <a:r>
              <a:rPr lang="en-US" sz="2000" dirty="0">
                <a:latin typeface="Consolas" pitchFamily="49" charset="0"/>
              </a:rPr>
              <a:t>;</a:t>
            </a:r>
          </a:p>
          <a:p>
            <a:pPr>
              <a:buNone/>
            </a:pPr>
            <a:r>
              <a:rPr lang="en-US" sz="2000" dirty="0">
                <a:solidFill>
                  <a:srgbClr val="0070C0"/>
                </a:solidFill>
                <a:latin typeface="Consolas" pitchFamily="49" charset="0"/>
              </a:rPr>
              <a:t>always</a:t>
            </a:r>
            <a:r>
              <a:rPr lang="en-US" sz="2000" dirty="0">
                <a:latin typeface="Consolas" pitchFamily="49" charset="0"/>
              </a:rPr>
              <a:t> @*</a:t>
            </a:r>
          </a:p>
          <a:p>
            <a:pPr>
              <a:buNone/>
            </a:pPr>
            <a:r>
              <a:rPr lang="en-US" sz="2000" dirty="0">
                <a:solidFill>
                  <a:srgbClr val="0070C0"/>
                </a:solidFill>
                <a:latin typeface="Consolas" pitchFamily="49" charset="0"/>
              </a:rPr>
              <a:t>for</a:t>
            </a:r>
            <a:r>
              <a:rPr lang="en-US" sz="2000" dirty="0">
                <a:latin typeface="Consolas" pitchFamily="49" charset="0"/>
              </a:rPr>
              <a:t> (</a:t>
            </a:r>
            <a:r>
              <a:rPr lang="en-US" sz="2000" dirty="0" err="1">
                <a:latin typeface="Consolas" pitchFamily="49" charset="0"/>
              </a:rPr>
              <a:t>i</a:t>
            </a:r>
            <a:r>
              <a:rPr lang="en-US" sz="2000" dirty="0">
                <a:latin typeface="Consolas" pitchFamily="49" charset="0"/>
              </a:rPr>
              <a:t>=0 ; </a:t>
            </a:r>
            <a:r>
              <a:rPr lang="en-US" sz="2000" dirty="0" err="1">
                <a:latin typeface="Consolas" pitchFamily="49" charset="0"/>
              </a:rPr>
              <a:t>i</a:t>
            </a:r>
            <a:r>
              <a:rPr lang="en-US" sz="2000" dirty="0">
                <a:latin typeface="Consolas" pitchFamily="49" charset="0"/>
              </a:rPr>
              <a:t>&lt;=7 ; </a:t>
            </a:r>
            <a:r>
              <a:rPr lang="en-US" sz="2000" dirty="0" err="1">
                <a:latin typeface="Consolas" pitchFamily="49" charset="0"/>
              </a:rPr>
              <a:t>i</a:t>
            </a:r>
            <a:r>
              <a:rPr lang="en-US" sz="2000" dirty="0">
                <a:latin typeface="Consolas" pitchFamily="49" charset="0"/>
              </a:rPr>
              <a:t>=i+1)</a:t>
            </a:r>
          </a:p>
          <a:p>
            <a:pPr>
              <a:buNone/>
            </a:pPr>
            <a:r>
              <a:rPr lang="en-US" sz="2000" dirty="0">
                <a:latin typeface="Consolas" pitchFamily="49" charset="0"/>
              </a:rPr>
              <a:t>  memory[</a:t>
            </a:r>
            <a:r>
              <a:rPr lang="en-US" sz="2000" dirty="0" err="1">
                <a:latin typeface="Consolas" pitchFamily="49" charset="0"/>
              </a:rPr>
              <a:t>i</a:t>
            </a:r>
            <a:r>
              <a:rPr lang="en-US" sz="2000" dirty="0">
                <a:latin typeface="Consolas" pitchFamily="49" charset="0"/>
              </a:rPr>
              <a:t>] = 0; </a:t>
            </a:r>
          </a:p>
        </p:txBody>
      </p:sp>
    </p:spTree>
    <p:extLst>
      <p:ext uri="{BB962C8B-B14F-4D97-AF65-F5344CB8AC3E}">
        <p14:creationId xmlns:p14="http://schemas.microsoft.com/office/powerpoint/2010/main" val="385649344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t>Loop execute until the expression is not true</a:t>
            </a:r>
          </a:p>
        </p:txBody>
      </p:sp>
      <p:sp>
        <p:nvSpPr>
          <p:cNvPr id="2" name="Title 1"/>
          <p:cNvSpPr>
            <a:spLocks noGrp="1"/>
          </p:cNvSpPr>
          <p:nvPr>
            <p:ph type="title"/>
          </p:nvPr>
        </p:nvSpPr>
        <p:spPr/>
        <p:txBody>
          <a:bodyPr>
            <a:normAutofit/>
          </a:bodyPr>
          <a:lstStyle/>
          <a:p>
            <a:r>
              <a:rPr lang="en-US" dirty="0"/>
              <a:t>Loop statements (</a:t>
            </a:r>
            <a:r>
              <a:rPr lang="en-US" sz="4000" dirty="0">
                <a:solidFill>
                  <a:srgbClr val="0070C0"/>
                </a:solidFill>
                <a:latin typeface="Consolas" pitchFamily="49" charset="0"/>
                <a:cs typeface="Consolas" pitchFamily="49" charset="0"/>
              </a:rPr>
              <a:t>while</a:t>
            </a:r>
            <a:r>
              <a:rPr lang="en-US" dirty="0"/>
              <a:t>)</a:t>
            </a:r>
          </a:p>
        </p:txBody>
      </p:sp>
      <p:sp>
        <p:nvSpPr>
          <p:cNvPr id="6" name="Content Placeholder 2"/>
          <p:cNvSpPr txBox="1">
            <a:spLocks/>
          </p:cNvSpPr>
          <p:nvPr/>
        </p:nvSpPr>
        <p:spPr>
          <a:xfrm>
            <a:off x="2109369" y="2426698"/>
            <a:ext cx="5832648" cy="2664296"/>
          </a:xfrm>
          <a:prstGeom prst="rect">
            <a:avLst/>
          </a:prstGeom>
          <a:ln>
            <a:solidFill>
              <a:schemeClr val="tx1"/>
            </a:solidFill>
          </a:ln>
        </p:spPr>
        <p:txBody>
          <a:bodyPr vert="horz" lIns="91440" tIns="45720" rIns="91440" bIns="45720" rtlCol="0">
            <a:noAutofit/>
          </a:bodyPr>
          <a:lstStyle/>
          <a:p>
            <a:pPr marL="342900" indent="-342900" defTabSz="914400">
              <a:spcBef>
                <a:spcPct val="20000"/>
              </a:spcBef>
              <a:defRPr/>
            </a:pPr>
            <a:r>
              <a:rPr lang="en-US" dirty="0">
                <a:solidFill>
                  <a:srgbClr val="0070C0"/>
                </a:solidFill>
                <a:latin typeface="Consolas" pitchFamily="49" charset="0"/>
              </a:rPr>
              <a:t>always</a:t>
            </a:r>
            <a:r>
              <a:rPr lang="en-US" dirty="0">
                <a:latin typeface="Consolas" pitchFamily="49" charset="0"/>
              </a:rPr>
              <a:t> @*</a:t>
            </a:r>
          </a:p>
          <a:p>
            <a:pPr marL="342900" indent="-342900" defTabSz="914400">
              <a:spcBef>
                <a:spcPct val="20000"/>
              </a:spcBef>
              <a:defRPr/>
            </a:pPr>
            <a:r>
              <a:rPr lang="en-US" dirty="0">
                <a:solidFill>
                  <a:srgbClr val="0070C0"/>
                </a:solidFill>
                <a:latin typeface="Consolas" pitchFamily="49" charset="0"/>
              </a:rPr>
              <a:t>while</a:t>
            </a:r>
            <a:r>
              <a:rPr lang="en-US" dirty="0">
                <a:latin typeface="Consolas" pitchFamily="49" charset="0"/>
              </a:rPr>
              <a:t>(delay) </a:t>
            </a:r>
          </a:p>
          <a:p>
            <a:pPr marL="342900" indent="-342900" defTabSz="914400">
              <a:spcBef>
                <a:spcPct val="20000"/>
              </a:spcBef>
              <a:defRPr/>
            </a:pPr>
            <a:r>
              <a:rPr lang="en-US" dirty="0">
                <a:solidFill>
                  <a:srgbClr val="00B050"/>
                </a:solidFill>
                <a:latin typeface="Consolas" pitchFamily="49" charset="0"/>
              </a:rPr>
              <a:t>// Multiple statement groups with begin-end</a:t>
            </a:r>
          </a:p>
          <a:p>
            <a:pPr marL="342900" indent="-342900" defTabSz="914400">
              <a:spcBef>
                <a:spcPct val="20000"/>
              </a:spcBef>
              <a:defRPr/>
            </a:pPr>
            <a:r>
              <a:rPr lang="en-US" dirty="0">
                <a:solidFill>
                  <a:srgbClr val="0070C0"/>
                </a:solidFill>
                <a:latin typeface="Consolas" pitchFamily="49" charset="0"/>
              </a:rPr>
              <a:t>begin </a:t>
            </a:r>
          </a:p>
          <a:p>
            <a:pPr marL="342900" indent="-342900" defTabSz="914400">
              <a:spcBef>
                <a:spcPct val="20000"/>
              </a:spcBef>
              <a:defRPr/>
            </a:pPr>
            <a:r>
              <a:rPr lang="en-US" dirty="0">
                <a:latin typeface="Consolas" pitchFamily="49" charset="0"/>
              </a:rPr>
              <a:t>  </a:t>
            </a:r>
            <a:r>
              <a:rPr lang="en-US" dirty="0" err="1">
                <a:latin typeface="Consolas" pitchFamily="49" charset="0"/>
              </a:rPr>
              <a:t>ldlang</a:t>
            </a:r>
            <a:r>
              <a:rPr lang="en-US" dirty="0">
                <a:latin typeface="Consolas" pitchFamily="49" charset="0"/>
              </a:rPr>
              <a:t> = </a:t>
            </a:r>
            <a:r>
              <a:rPr lang="en-US" dirty="0" err="1">
                <a:latin typeface="Consolas" pitchFamily="49" charset="0"/>
              </a:rPr>
              <a:t>oldldlang</a:t>
            </a:r>
            <a:r>
              <a:rPr lang="en-US" dirty="0">
                <a:latin typeface="Consolas" pitchFamily="49" charset="0"/>
              </a:rPr>
              <a:t>;</a:t>
            </a:r>
          </a:p>
          <a:p>
            <a:pPr marL="342900" indent="-342900" defTabSz="914400">
              <a:spcBef>
                <a:spcPct val="20000"/>
              </a:spcBef>
              <a:defRPr/>
            </a:pPr>
            <a:r>
              <a:rPr lang="en-US" dirty="0">
                <a:latin typeface="Consolas" pitchFamily="49" charset="0"/>
              </a:rPr>
              <a:t>  delay  = delay – 1;</a:t>
            </a:r>
          </a:p>
          <a:p>
            <a:pPr marL="342900" indent="-342900" defTabSz="914400">
              <a:spcBef>
                <a:spcPct val="20000"/>
              </a:spcBef>
              <a:defRPr/>
            </a:pPr>
            <a:r>
              <a:rPr lang="en-US" dirty="0">
                <a:solidFill>
                  <a:srgbClr val="0070C0"/>
                </a:solidFill>
                <a:latin typeface="Consolas" pitchFamily="49" charset="0"/>
              </a:rPr>
              <a:t>end</a:t>
            </a:r>
            <a:endParaRPr lang="es-CL" dirty="0">
              <a:solidFill>
                <a:srgbClr val="0070C0"/>
              </a:solidFill>
              <a:latin typeface="Consolas" pitchFamily="49" charset="0"/>
            </a:endParaRPr>
          </a:p>
        </p:txBody>
      </p:sp>
    </p:spTree>
    <p:extLst>
      <p:ext uri="{BB962C8B-B14F-4D97-AF65-F5344CB8AC3E}">
        <p14:creationId xmlns:p14="http://schemas.microsoft.com/office/powerpoint/2010/main" val="377895396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Repeat statement a specified number of times</a:t>
            </a:r>
          </a:p>
          <a:p>
            <a:r>
              <a:rPr lang="en-US" sz="2400" dirty="0"/>
              <a:t>The number is evaluated only at the beginning </a:t>
            </a:r>
          </a:p>
        </p:txBody>
      </p:sp>
      <p:sp>
        <p:nvSpPr>
          <p:cNvPr id="2" name="Title 1"/>
          <p:cNvSpPr>
            <a:spLocks noGrp="1"/>
          </p:cNvSpPr>
          <p:nvPr>
            <p:ph type="title"/>
          </p:nvPr>
        </p:nvSpPr>
        <p:spPr/>
        <p:txBody>
          <a:bodyPr/>
          <a:lstStyle/>
          <a:p>
            <a:r>
              <a:rPr lang="en-US" dirty="0"/>
              <a:t>Loop statements (</a:t>
            </a:r>
            <a:r>
              <a:rPr lang="en-US" sz="4000" dirty="0">
                <a:solidFill>
                  <a:srgbClr val="0070C0"/>
                </a:solidFill>
                <a:latin typeface="Consolas" pitchFamily="49" charset="0"/>
                <a:cs typeface="Consolas" pitchFamily="49" charset="0"/>
              </a:rPr>
              <a:t>repeat</a:t>
            </a:r>
            <a:r>
              <a:rPr lang="en-US" dirty="0"/>
              <a:t>)</a:t>
            </a:r>
          </a:p>
        </p:txBody>
      </p:sp>
      <p:sp>
        <p:nvSpPr>
          <p:cNvPr id="6" name="Content Placeholder 3"/>
          <p:cNvSpPr txBox="1">
            <a:spLocks/>
          </p:cNvSpPr>
          <p:nvPr/>
        </p:nvSpPr>
        <p:spPr>
          <a:xfrm>
            <a:off x="1551065" y="2927256"/>
            <a:ext cx="4248472" cy="2376264"/>
          </a:xfrm>
          <a:prstGeom prst="rect">
            <a:avLst/>
          </a:prstGeom>
          <a:ln>
            <a:solidFill>
              <a:schemeClr val="tx1"/>
            </a:solidFill>
          </a:ln>
        </p:spPr>
        <p:txBody>
          <a:bodyPr vert="horz" lIns="91440" tIns="45720" rIns="91440" bIns="45720" rtlCol="0">
            <a:noAutofit/>
          </a:bodyPr>
          <a:lstStyle/>
          <a:p>
            <a:pPr marL="342900" indent="-342900" defTabSz="914400">
              <a:spcBef>
                <a:spcPct val="20000"/>
              </a:spcBef>
              <a:defRPr/>
            </a:pPr>
            <a:r>
              <a:rPr lang="en-US" sz="2000" dirty="0">
                <a:solidFill>
                  <a:srgbClr val="0070C0"/>
                </a:solidFill>
                <a:latin typeface="Consolas" pitchFamily="49" charset="0"/>
              </a:rPr>
              <a:t>always</a:t>
            </a:r>
            <a:r>
              <a:rPr lang="en-US" sz="2000" dirty="0">
                <a:latin typeface="Consolas" pitchFamily="49" charset="0"/>
              </a:rPr>
              <a:t> @*</a:t>
            </a:r>
          </a:p>
          <a:p>
            <a:pPr marL="342900" indent="-342900" defTabSz="914400">
              <a:spcBef>
                <a:spcPct val="20000"/>
              </a:spcBef>
              <a:defRPr/>
            </a:pPr>
            <a:r>
              <a:rPr lang="en-US" sz="2000" dirty="0">
                <a:solidFill>
                  <a:srgbClr val="0070C0"/>
                </a:solidFill>
                <a:latin typeface="Consolas" pitchFamily="49" charset="0"/>
              </a:rPr>
              <a:t>repeat</a:t>
            </a:r>
            <a:r>
              <a:rPr lang="en-US" sz="2000" dirty="0">
                <a:latin typeface="Consolas" pitchFamily="49" charset="0"/>
              </a:rPr>
              <a:t>(</a:t>
            </a:r>
            <a:r>
              <a:rPr lang="en-US" sz="2000" dirty="0">
                <a:solidFill>
                  <a:srgbClr val="7030A0"/>
                </a:solidFill>
                <a:latin typeface="Consolas" pitchFamily="49" charset="0"/>
              </a:rPr>
              <a:t>`BIT-WIDTH</a:t>
            </a:r>
            <a:r>
              <a:rPr lang="en-US" sz="2000" dirty="0">
                <a:latin typeface="Consolas" pitchFamily="49" charset="0"/>
              </a:rPr>
              <a:t>) </a:t>
            </a:r>
          </a:p>
          <a:p>
            <a:pPr marL="342900" indent="-342900" defTabSz="914400">
              <a:spcBef>
                <a:spcPct val="20000"/>
              </a:spcBef>
              <a:defRPr/>
            </a:pPr>
            <a:r>
              <a:rPr lang="en-US" sz="2000" dirty="0">
                <a:solidFill>
                  <a:srgbClr val="0070C0"/>
                </a:solidFill>
                <a:latin typeface="Consolas" pitchFamily="49" charset="0"/>
              </a:rPr>
              <a:t>begin</a:t>
            </a:r>
          </a:p>
          <a:p>
            <a:pPr marL="342900" indent="-342900" defTabSz="914400">
              <a:spcBef>
                <a:spcPct val="20000"/>
              </a:spcBef>
              <a:defRPr/>
            </a:pPr>
            <a:r>
              <a:rPr lang="en-US" sz="2000" dirty="0">
                <a:latin typeface="Consolas" pitchFamily="49" charset="0"/>
              </a:rPr>
              <a:t>  </a:t>
            </a:r>
            <a:r>
              <a:rPr lang="en-US" sz="2000" dirty="0">
                <a:solidFill>
                  <a:srgbClr val="0070C0"/>
                </a:solidFill>
                <a:latin typeface="Consolas" pitchFamily="49" charset="0"/>
              </a:rPr>
              <a:t>if</a:t>
            </a:r>
            <a:r>
              <a:rPr lang="en-US" sz="2000" dirty="0">
                <a:latin typeface="Consolas" pitchFamily="49" charset="0"/>
              </a:rPr>
              <a:t> (a[0]) out = b + out;</a:t>
            </a:r>
          </a:p>
          <a:p>
            <a:pPr marL="342900" indent="-342900" defTabSz="914400">
              <a:spcBef>
                <a:spcPct val="20000"/>
              </a:spcBef>
              <a:defRPr/>
            </a:pPr>
            <a:r>
              <a:rPr lang="en-US" sz="2000" dirty="0">
                <a:latin typeface="Consolas" pitchFamily="49" charset="0"/>
              </a:rPr>
              <a:t>  a = a &lt;&lt; 1; </a:t>
            </a:r>
          </a:p>
          <a:p>
            <a:pPr marL="342900" indent="-342900" defTabSz="914400">
              <a:spcBef>
                <a:spcPct val="20000"/>
              </a:spcBef>
              <a:defRPr/>
            </a:pPr>
            <a:r>
              <a:rPr lang="en-US" sz="2000" dirty="0">
                <a:solidFill>
                  <a:srgbClr val="0070C0"/>
                </a:solidFill>
                <a:latin typeface="Consolas" pitchFamily="49" charset="0"/>
              </a:rPr>
              <a:t>end</a:t>
            </a:r>
          </a:p>
          <a:p>
            <a:pPr marL="342900" indent="-342900" defTabSz="914400">
              <a:spcBef>
                <a:spcPct val="20000"/>
              </a:spcBef>
              <a:defRPr/>
            </a:pPr>
            <a:endParaRPr lang="en-US" sz="2000" dirty="0"/>
          </a:p>
          <a:p>
            <a:pPr marL="342900" indent="-342900" defTabSz="914400">
              <a:spcBef>
                <a:spcPct val="20000"/>
              </a:spcBef>
              <a:buFont typeface="Arial" pitchFamily="34" charset="0"/>
              <a:buChar char="•"/>
              <a:defRPr/>
            </a:pPr>
            <a:endParaRPr lang="es-CL" sz="2000" dirty="0"/>
          </a:p>
        </p:txBody>
      </p:sp>
    </p:spTree>
    <p:extLst>
      <p:ext uri="{BB962C8B-B14F-4D97-AF65-F5344CB8AC3E}">
        <p14:creationId xmlns:p14="http://schemas.microsoft.com/office/powerpoint/2010/main" val="1843814775"/>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dirty="0">
                <a:solidFill>
                  <a:schemeClr val="bg1">
                    <a:lumMod val="65000"/>
                  </a:schemeClr>
                </a:solidFill>
              </a:rPr>
              <a:t>Lexical elements</a:t>
            </a:r>
          </a:p>
          <a:p>
            <a:r>
              <a:rPr lang="en-US" dirty="0">
                <a:solidFill>
                  <a:schemeClr val="bg1">
                    <a:lumMod val="65000"/>
                  </a:schemeClr>
                </a:solidFill>
              </a:rPr>
              <a:t>Data type representation</a:t>
            </a:r>
          </a:p>
          <a:p>
            <a:r>
              <a:rPr lang="en-US" dirty="0">
                <a:solidFill>
                  <a:schemeClr val="bg1">
                    <a:lumMod val="65000"/>
                  </a:schemeClr>
                </a:solidFill>
              </a:rPr>
              <a:t>Structures and Hierarchy</a:t>
            </a:r>
          </a:p>
          <a:p>
            <a:r>
              <a:rPr lang="en-US" dirty="0">
                <a:solidFill>
                  <a:schemeClr val="bg1">
                    <a:lumMod val="65000"/>
                  </a:schemeClr>
                </a:solidFill>
              </a:rPr>
              <a:t>Operators</a:t>
            </a:r>
          </a:p>
          <a:p>
            <a:r>
              <a:rPr lang="en-US" dirty="0">
                <a:solidFill>
                  <a:schemeClr val="bg1">
                    <a:lumMod val="65000"/>
                  </a:schemeClr>
                </a:solidFill>
              </a:rPr>
              <a:t>Blocks and Assignments</a:t>
            </a:r>
          </a:p>
          <a:p>
            <a:r>
              <a:rPr lang="en-US" dirty="0">
                <a:solidFill>
                  <a:schemeClr val="bg1">
                    <a:lumMod val="65000"/>
                  </a:schemeClr>
                </a:solidFill>
              </a:rPr>
              <a:t>Control statements</a:t>
            </a:r>
          </a:p>
          <a:p>
            <a:r>
              <a:rPr lang="en-US" dirty="0"/>
              <a:t>Task and functions</a:t>
            </a:r>
          </a:p>
          <a:p>
            <a:r>
              <a:rPr lang="en-US" dirty="0">
                <a:solidFill>
                  <a:schemeClr val="bg1">
                    <a:lumMod val="65000"/>
                  </a:schemeClr>
                </a:solidFill>
              </a:rPr>
              <a:t>Generate blocks</a:t>
            </a:r>
          </a:p>
        </p:txBody>
      </p:sp>
      <p:sp>
        <p:nvSpPr>
          <p:cNvPr id="6" name="Title 5"/>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116871975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Tasks and Functions</a:t>
            </a:r>
          </a:p>
        </p:txBody>
      </p:sp>
      <p:sp>
        <p:nvSpPr>
          <p:cNvPr id="3" name="Content Placeholder 2"/>
          <p:cNvSpPr>
            <a:spLocks noGrp="1"/>
          </p:cNvSpPr>
          <p:nvPr>
            <p:ph sz="half" idx="1"/>
          </p:nvPr>
        </p:nvSpPr>
        <p:spPr/>
        <p:txBody>
          <a:bodyPr>
            <a:normAutofit/>
          </a:bodyPr>
          <a:lstStyle/>
          <a:p>
            <a:r>
              <a:rPr lang="en-US" sz="2400" dirty="0"/>
              <a:t>Task</a:t>
            </a:r>
          </a:p>
          <a:p>
            <a:pPr lvl="1"/>
            <a:r>
              <a:rPr lang="en-US" sz="2200" dirty="0"/>
              <a:t>Declare with </a:t>
            </a:r>
            <a:r>
              <a:rPr lang="en-US" sz="2200" dirty="0">
                <a:solidFill>
                  <a:srgbClr val="0070C0"/>
                </a:solidFill>
                <a:latin typeface="Consolas" pitchFamily="49" charset="0"/>
              </a:rPr>
              <a:t>task</a:t>
            </a:r>
            <a:r>
              <a:rPr lang="en-US" sz="2200" dirty="0"/>
              <a:t> and </a:t>
            </a:r>
            <a:r>
              <a:rPr lang="en-US" sz="2200" dirty="0" err="1">
                <a:solidFill>
                  <a:srgbClr val="0070C0"/>
                </a:solidFill>
                <a:latin typeface="Consolas" pitchFamily="49" charset="0"/>
              </a:rPr>
              <a:t>endtask</a:t>
            </a:r>
            <a:endParaRPr lang="en-US" sz="2200" dirty="0">
              <a:solidFill>
                <a:srgbClr val="0070C0"/>
              </a:solidFill>
              <a:latin typeface="Consolas" pitchFamily="49" charset="0"/>
            </a:endParaRPr>
          </a:p>
          <a:p>
            <a:pPr lvl="1"/>
            <a:r>
              <a:rPr lang="en-US" sz="2200" dirty="0"/>
              <a:t>May have zero arguments or more arguments of type </a:t>
            </a:r>
            <a:r>
              <a:rPr lang="en-US" sz="2200" dirty="0">
                <a:solidFill>
                  <a:srgbClr val="0070C0"/>
                </a:solidFill>
                <a:latin typeface="Consolas" pitchFamily="49" charset="0"/>
              </a:rPr>
              <a:t>input</a:t>
            </a:r>
            <a:r>
              <a:rPr lang="en-US" sz="2200" dirty="0"/>
              <a:t>, </a:t>
            </a:r>
            <a:r>
              <a:rPr lang="en-US" sz="2200" dirty="0">
                <a:solidFill>
                  <a:srgbClr val="0070C0"/>
                </a:solidFill>
                <a:latin typeface="Consolas" pitchFamily="49" charset="0"/>
              </a:rPr>
              <a:t>outpu</a:t>
            </a:r>
            <a:r>
              <a:rPr lang="en-US" sz="2200" dirty="0">
                <a:solidFill>
                  <a:srgbClr val="0070C0"/>
                </a:solidFill>
              </a:rPr>
              <a:t>t</a:t>
            </a:r>
            <a:r>
              <a:rPr lang="en-US" sz="2200" dirty="0"/>
              <a:t>, </a:t>
            </a:r>
            <a:r>
              <a:rPr lang="en-US" sz="2200" dirty="0" err="1">
                <a:solidFill>
                  <a:srgbClr val="0070C0"/>
                </a:solidFill>
                <a:latin typeface="Consolas" pitchFamily="49" charset="0"/>
              </a:rPr>
              <a:t>inout</a:t>
            </a:r>
            <a:endParaRPr lang="en-US" sz="2200" dirty="0">
              <a:solidFill>
                <a:srgbClr val="0070C0"/>
              </a:solidFill>
              <a:latin typeface="Consolas" pitchFamily="49" charset="0"/>
            </a:endParaRPr>
          </a:p>
          <a:p>
            <a:pPr lvl="1"/>
            <a:r>
              <a:rPr lang="en-US" sz="2200" dirty="0"/>
              <a:t>Do not return with a value, can pass values through </a:t>
            </a:r>
            <a:r>
              <a:rPr lang="en-US" sz="2200" dirty="0">
                <a:solidFill>
                  <a:srgbClr val="0070C0"/>
                </a:solidFill>
                <a:latin typeface="Consolas" pitchFamily="49" charset="0"/>
              </a:rPr>
              <a:t>output</a:t>
            </a:r>
            <a:r>
              <a:rPr lang="en-US" sz="2200" dirty="0"/>
              <a:t> and </a:t>
            </a:r>
            <a:r>
              <a:rPr lang="en-US" sz="2200" dirty="0" err="1">
                <a:solidFill>
                  <a:srgbClr val="0070C0"/>
                </a:solidFill>
                <a:latin typeface="Consolas" pitchFamily="49" charset="0"/>
              </a:rPr>
              <a:t>inout</a:t>
            </a:r>
            <a:r>
              <a:rPr lang="en-US" sz="2200" dirty="0"/>
              <a:t> arguments</a:t>
            </a:r>
          </a:p>
        </p:txBody>
      </p:sp>
      <p:sp>
        <p:nvSpPr>
          <p:cNvPr id="10" name="Content Placeholder 9"/>
          <p:cNvSpPr>
            <a:spLocks noGrp="1"/>
          </p:cNvSpPr>
          <p:nvPr>
            <p:ph sz="half" idx="2"/>
          </p:nvPr>
        </p:nvSpPr>
        <p:spPr/>
        <p:txBody>
          <a:bodyPr/>
          <a:lstStyle/>
          <a:p>
            <a:r>
              <a:rPr lang="en-US" sz="2400" dirty="0"/>
              <a:t>Functions</a:t>
            </a:r>
          </a:p>
          <a:p>
            <a:pPr lvl="1"/>
            <a:r>
              <a:rPr lang="en-US" sz="2000" dirty="0"/>
              <a:t>Declare with </a:t>
            </a:r>
            <a:r>
              <a:rPr lang="en-US" sz="2000" dirty="0">
                <a:solidFill>
                  <a:srgbClr val="0070C0"/>
                </a:solidFill>
                <a:latin typeface="Consolas" pitchFamily="49" charset="0"/>
              </a:rPr>
              <a:t>functio</a:t>
            </a:r>
            <a:r>
              <a:rPr lang="en-US" sz="2000" dirty="0">
                <a:solidFill>
                  <a:srgbClr val="0070C0"/>
                </a:solidFill>
              </a:rPr>
              <a:t>n</a:t>
            </a:r>
            <a:r>
              <a:rPr lang="en-US" sz="2000" dirty="0"/>
              <a:t> and </a:t>
            </a:r>
            <a:r>
              <a:rPr lang="en-US" sz="2000" dirty="0" err="1">
                <a:solidFill>
                  <a:srgbClr val="0070C0"/>
                </a:solidFill>
                <a:latin typeface="Consolas" pitchFamily="49" charset="0"/>
              </a:rPr>
              <a:t>endfunction</a:t>
            </a:r>
            <a:endParaRPr lang="en-US" sz="2000" dirty="0">
              <a:solidFill>
                <a:srgbClr val="0070C0"/>
              </a:solidFill>
              <a:latin typeface="Consolas" pitchFamily="49" charset="0"/>
            </a:endParaRPr>
          </a:p>
          <a:p>
            <a:pPr lvl="1"/>
            <a:r>
              <a:rPr lang="en-US" sz="2000" dirty="0"/>
              <a:t>Must have at lease one input</a:t>
            </a:r>
          </a:p>
          <a:p>
            <a:pPr lvl="1"/>
            <a:r>
              <a:rPr lang="en-US" sz="2000" dirty="0"/>
              <a:t>Always return a single value (cannot have </a:t>
            </a:r>
            <a:r>
              <a:rPr lang="en-US" sz="2000" dirty="0">
                <a:solidFill>
                  <a:srgbClr val="0070C0"/>
                </a:solidFill>
                <a:latin typeface="Consolas" pitchFamily="49" charset="0"/>
              </a:rPr>
              <a:t>output</a:t>
            </a:r>
            <a:r>
              <a:rPr lang="en-US" sz="2000" dirty="0"/>
              <a:t> or </a:t>
            </a:r>
            <a:r>
              <a:rPr lang="en-US" sz="2000" dirty="0" err="1">
                <a:solidFill>
                  <a:srgbClr val="0070C0"/>
                </a:solidFill>
                <a:latin typeface="Consolas" pitchFamily="49" charset="0"/>
              </a:rPr>
              <a:t>inout</a:t>
            </a:r>
            <a:r>
              <a:rPr lang="en-US" sz="2000" dirty="0"/>
              <a:t> arguments)</a:t>
            </a:r>
          </a:p>
          <a:p>
            <a:endParaRPr lang="en-US" sz="2400" dirty="0"/>
          </a:p>
        </p:txBody>
      </p:sp>
      <p:sp>
        <p:nvSpPr>
          <p:cNvPr id="4" name="Text Placeholder 3">
            <a:extLst>
              <a:ext uri="{FF2B5EF4-FFF2-40B4-BE49-F238E27FC236}">
                <a16:creationId xmlns:a16="http://schemas.microsoft.com/office/drawing/2014/main" id="{8FB0FD8A-FFCE-4D45-A6A0-57D25F067FC6}"/>
              </a:ext>
            </a:extLst>
          </p:cNvPr>
          <p:cNvSpPr>
            <a:spLocks noGrp="1"/>
          </p:cNvSpPr>
          <p:nvPr>
            <p:ph type="body" sz="quarter" idx="12"/>
          </p:nvPr>
        </p:nvSpPr>
        <p:spPr/>
        <p:txBody>
          <a:bodyPr/>
          <a:lstStyle/>
          <a:p>
            <a:r>
              <a:rPr lang="en-US" sz="2400" i="1" dirty="0"/>
              <a:t>Task and function serve the same purpose on Verilog as subroutines do in C</a:t>
            </a:r>
          </a:p>
        </p:txBody>
      </p:sp>
    </p:spTree>
    <p:extLst>
      <p:ext uri="{BB962C8B-B14F-4D97-AF65-F5344CB8AC3E}">
        <p14:creationId xmlns:p14="http://schemas.microsoft.com/office/powerpoint/2010/main" val="301163777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Tasks and Functions - example</a:t>
            </a:r>
          </a:p>
        </p:txBody>
      </p:sp>
      <p:sp>
        <p:nvSpPr>
          <p:cNvPr id="3" name="Content Placeholder 2"/>
          <p:cNvSpPr>
            <a:spLocks noGrp="1"/>
          </p:cNvSpPr>
          <p:nvPr>
            <p:ph idx="4294967295"/>
          </p:nvPr>
        </p:nvSpPr>
        <p:spPr>
          <a:xfrm>
            <a:off x="1648178" y="1293460"/>
            <a:ext cx="7931150" cy="4983162"/>
          </a:xfrm>
          <a:ln>
            <a:solidFill>
              <a:schemeClr val="tx1"/>
            </a:solidFill>
          </a:ln>
        </p:spPr>
        <p:txBody>
          <a:bodyPr>
            <a:noAutofit/>
          </a:bodyPr>
          <a:lstStyle/>
          <a:p>
            <a:pPr>
              <a:buFont typeface="Arial" charset="0"/>
              <a:buNone/>
            </a:pPr>
            <a:r>
              <a:rPr lang="en-US" sz="1400" dirty="0">
                <a:solidFill>
                  <a:srgbClr val="0070C0"/>
                </a:solidFill>
                <a:latin typeface="Consolas" pitchFamily="49" charset="0"/>
              </a:rPr>
              <a:t>module</a:t>
            </a:r>
            <a:r>
              <a:rPr lang="en-US" sz="1400" dirty="0">
                <a:latin typeface="Consolas" pitchFamily="49" charset="0"/>
              </a:rPr>
              <a:t> top (</a:t>
            </a:r>
            <a:r>
              <a:rPr lang="en-US" sz="1400" dirty="0">
                <a:solidFill>
                  <a:srgbClr val="0070C0"/>
                </a:solidFill>
                <a:latin typeface="Consolas" pitchFamily="49" charset="0"/>
              </a:rPr>
              <a:t>input</a:t>
            </a:r>
            <a:r>
              <a:rPr lang="en-US" sz="1400" dirty="0">
                <a:latin typeface="Consolas" pitchFamily="49" charset="0"/>
              </a:rPr>
              <a:t> a1, a2, </a:t>
            </a:r>
            <a:r>
              <a:rPr lang="en-US" sz="1400" dirty="0">
                <a:solidFill>
                  <a:srgbClr val="0070C0"/>
                </a:solidFill>
                <a:latin typeface="Consolas" pitchFamily="49" charset="0"/>
              </a:rPr>
              <a:t>output</a:t>
            </a:r>
            <a:r>
              <a:rPr lang="en-US" sz="1400" dirty="0">
                <a:latin typeface="Consolas" pitchFamily="49" charset="0"/>
              </a:rPr>
              <a:t> </a:t>
            </a:r>
            <a:r>
              <a:rPr lang="en-US" sz="1400" dirty="0" err="1">
                <a:solidFill>
                  <a:srgbClr val="0070C0"/>
                </a:solidFill>
                <a:latin typeface="Consolas" pitchFamily="49" charset="0"/>
              </a:rPr>
              <a:t>reg</a:t>
            </a:r>
            <a:r>
              <a:rPr lang="en-US" sz="1400" dirty="0">
                <a:latin typeface="Consolas" pitchFamily="49" charset="0"/>
              </a:rPr>
              <a:t> [1:0] b1, b2);</a:t>
            </a:r>
          </a:p>
          <a:p>
            <a:pPr>
              <a:buFont typeface="Arial" charset="0"/>
              <a:buNone/>
            </a:pPr>
            <a:r>
              <a:rPr lang="en-US" sz="1400" dirty="0">
                <a:solidFill>
                  <a:srgbClr val="0070C0"/>
                </a:solidFill>
                <a:latin typeface="Consolas" pitchFamily="49" charset="0"/>
              </a:rPr>
              <a:t>always</a:t>
            </a:r>
            <a:r>
              <a:rPr lang="en-US" sz="1400" dirty="0">
                <a:latin typeface="Consolas" pitchFamily="49" charset="0"/>
              </a:rPr>
              <a:t> @ (a1, a2) </a:t>
            </a:r>
          </a:p>
          <a:p>
            <a:pPr>
              <a:buFont typeface="Arial" charset="0"/>
              <a:buNone/>
            </a:pPr>
            <a:r>
              <a:rPr lang="en-US" sz="1400" dirty="0">
                <a:solidFill>
                  <a:srgbClr val="0070C0"/>
                </a:solidFill>
                <a:latin typeface="Consolas" pitchFamily="49" charset="0"/>
              </a:rPr>
              <a:t>begin</a:t>
            </a:r>
          </a:p>
          <a:p>
            <a:pPr>
              <a:buFont typeface="Arial" charset="0"/>
              <a:buNone/>
            </a:pPr>
            <a:r>
              <a:rPr lang="en-US" sz="1400" dirty="0">
                <a:latin typeface="Consolas" pitchFamily="49" charset="0"/>
              </a:rPr>
              <a:t>  b1 = out (a1, a2);                               </a:t>
            </a:r>
            <a:r>
              <a:rPr lang="en-US" sz="1400" dirty="0">
                <a:solidFill>
                  <a:srgbClr val="00B050"/>
                </a:solidFill>
                <a:latin typeface="Consolas" pitchFamily="49" charset="0"/>
              </a:rPr>
              <a:t>// Function calling</a:t>
            </a:r>
          </a:p>
          <a:p>
            <a:pPr>
              <a:buFont typeface="Arial" charset="0"/>
              <a:buNone/>
            </a:pPr>
            <a:r>
              <a:rPr lang="en-US" sz="1400" dirty="0">
                <a:latin typeface="Consolas" pitchFamily="49" charset="0"/>
              </a:rPr>
              <a:t>  </a:t>
            </a:r>
            <a:r>
              <a:rPr lang="en-US" sz="1400" dirty="0" err="1">
                <a:latin typeface="Consolas" pitchFamily="49" charset="0"/>
              </a:rPr>
              <a:t>out_task</a:t>
            </a:r>
            <a:r>
              <a:rPr lang="en-US" sz="1400" dirty="0">
                <a:latin typeface="Consolas" pitchFamily="49" charset="0"/>
              </a:rPr>
              <a:t> (a1, a2, b2);                           </a:t>
            </a:r>
            <a:r>
              <a:rPr lang="en-US" sz="1400" dirty="0">
                <a:solidFill>
                  <a:srgbClr val="00B050"/>
                </a:solidFill>
                <a:latin typeface="Consolas" pitchFamily="49" charset="0"/>
              </a:rPr>
              <a:t>// Task calling</a:t>
            </a:r>
          </a:p>
          <a:p>
            <a:pPr>
              <a:buFont typeface="Arial" charset="0"/>
              <a:buNone/>
            </a:pPr>
            <a:r>
              <a:rPr lang="en-US" sz="1400" dirty="0">
                <a:solidFill>
                  <a:srgbClr val="0070C0"/>
                </a:solidFill>
                <a:latin typeface="Consolas" pitchFamily="49" charset="0"/>
              </a:rPr>
              <a:t>end</a:t>
            </a:r>
          </a:p>
          <a:p>
            <a:pPr>
              <a:buNone/>
            </a:pPr>
            <a:r>
              <a:rPr lang="en-US" sz="1400" dirty="0">
                <a:solidFill>
                  <a:srgbClr val="0070C0"/>
                </a:solidFill>
                <a:latin typeface="Consolas" pitchFamily="49" charset="0"/>
              </a:rPr>
              <a:t>function</a:t>
            </a:r>
            <a:r>
              <a:rPr lang="en-US" sz="1400" dirty="0">
                <a:latin typeface="Consolas" pitchFamily="49" charset="0"/>
              </a:rPr>
              <a:t> [1:0] out (</a:t>
            </a:r>
            <a:r>
              <a:rPr lang="en-US" sz="1400" dirty="0">
                <a:solidFill>
                  <a:srgbClr val="0070C0"/>
                </a:solidFill>
                <a:latin typeface="Consolas" pitchFamily="49" charset="0"/>
              </a:rPr>
              <a:t>input</a:t>
            </a:r>
            <a:r>
              <a:rPr lang="en-US" sz="1400" dirty="0">
                <a:latin typeface="Consolas" pitchFamily="49" charset="0"/>
              </a:rPr>
              <a:t> in1, in2);               </a:t>
            </a:r>
            <a:r>
              <a:rPr lang="en-US" sz="1400" dirty="0">
                <a:solidFill>
                  <a:srgbClr val="00B050"/>
                </a:solidFill>
                <a:latin typeface="Consolas" pitchFamily="49" charset="0"/>
              </a:rPr>
              <a:t>// Function Declaration</a:t>
            </a:r>
            <a:endParaRPr lang="en-US" sz="1400" dirty="0">
              <a:latin typeface="Consolas" pitchFamily="49" charset="0"/>
            </a:endParaRPr>
          </a:p>
          <a:p>
            <a:pPr>
              <a:buFont typeface="Arial" charset="0"/>
              <a:buNone/>
            </a:pPr>
            <a:r>
              <a:rPr lang="en-US" sz="1400" dirty="0">
                <a:solidFill>
                  <a:srgbClr val="0070C0"/>
                </a:solidFill>
                <a:latin typeface="Consolas" pitchFamily="49" charset="0"/>
              </a:rPr>
              <a:t>begin</a:t>
            </a:r>
          </a:p>
          <a:p>
            <a:pPr>
              <a:buFont typeface="Arial" charset="0"/>
              <a:buNone/>
            </a:pPr>
            <a:r>
              <a:rPr lang="en-US" sz="1400" dirty="0">
                <a:latin typeface="Consolas" pitchFamily="49" charset="0"/>
              </a:rPr>
              <a:t>  </a:t>
            </a:r>
            <a:r>
              <a:rPr lang="en-US" sz="1400" dirty="0">
                <a:solidFill>
                  <a:srgbClr val="0070C0"/>
                </a:solidFill>
                <a:latin typeface="Consolas" pitchFamily="49" charset="0"/>
              </a:rPr>
              <a:t>if</a:t>
            </a:r>
            <a:r>
              <a:rPr lang="en-US" sz="1400" dirty="0">
                <a:latin typeface="Consolas" pitchFamily="49" charset="0"/>
              </a:rPr>
              <a:t> (in1) out = {in2,in1};  </a:t>
            </a:r>
            <a:r>
              <a:rPr lang="en-US" sz="1400" dirty="0">
                <a:solidFill>
                  <a:srgbClr val="0070C0"/>
                </a:solidFill>
                <a:latin typeface="Consolas" pitchFamily="49" charset="0"/>
              </a:rPr>
              <a:t>else</a:t>
            </a:r>
            <a:r>
              <a:rPr lang="en-US" sz="1400" dirty="0">
                <a:latin typeface="Consolas" pitchFamily="49" charset="0"/>
              </a:rPr>
              <a:t>  out = {in1,in2};</a:t>
            </a:r>
          </a:p>
          <a:p>
            <a:pPr>
              <a:buFont typeface="Arial" charset="0"/>
              <a:buNone/>
            </a:pPr>
            <a:r>
              <a:rPr lang="en-US" sz="1400" dirty="0">
                <a:solidFill>
                  <a:srgbClr val="0070C0"/>
                </a:solidFill>
                <a:latin typeface="Consolas" pitchFamily="49" charset="0"/>
              </a:rPr>
              <a:t>end</a:t>
            </a:r>
          </a:p>
          <a:p>
            <a:pPr>
              <a:buFont typeface="Arial" charset="0"/>
              <a:buNone/>
            </a:pPr>
            <a:r>
              <a:rPr lang="en-US" sz="1400" dirty="0" err="1">
                <a:solidFill>
                  <a:srgbClr val="0070C0"/>
                </a:solidFill>
                <a:latin typeface="Consolas" pitchFamily="49" charset="0"/>
              </a:rPr>
              <a:t>endfunction</a:t>
            </a:r>
            <a:endParaRPr lang="en-US" sz="1400" dirty="0">
              <a:solidFill>
                <a:srgbClr val="0070C0"/>
              </a:solidFill>
              <a:latin typeface="Consolas" pitchFamily="49" charset="0"/>
            </a:endParaRPr>
          </a:p>
          <a:p>
            <a:pPr>
              <a:buNone/>
            </a:pPr>
            <a:r>
              <a:rPr lang="en-US" sz="1400" dirty="0">
                <a:solidFill>
                  <a:srgbClr val="0070C0"/>
                </a:solidFill>
                <a:latin typeface="Consolas" pitchFamily="49" charset="0"/>
              </a:rPr>
              <a:t>task</a:t>
            </a:r>
            <a:r>
              <a:rPr lang="en-US" sz="1400" dirty="0">
                <a:latin typeface="Consolas" pitchFamily="49" charset="0"/>
              </a:rPr>
              <a:t> </a:t>
            </a:r>
            <a:r>
              <a:rPr lang="en-US" sz="1400" dirty="0" err="1">
                <a:latin typeface="Consolas" pitchFamily="49" charset="0"/>
              </a:rPr>
              <a:t>out_task</a:t>
            </a:r>
            <a:r>
              <a:rPr lang="en-US" sz="1400" dirty="0">
                <a:latin typeface="Consolas" pitchFamily="49" charset="0"/>
              </a:rPr>
              <a:t> (</a:t>
            </a:r>
            <a:r>
              <a:rPr lang="en-US" sz="1400" dirty="0">
                <a:solidFill>
                  <a:srgbClr val="0070C0"/>
                </a:solidFill>
                <a:latin typeface="Consolas" pitchFamily="49" charset="0"/>
              </a:rPr>
              <a:t>input</a:t>
            </a:r>
            <a:r>
              <a:rPr lang="en-US" sz="1400" dirty="0">
                <a:latin typeface="Consolas" pitchFamily="49" charset="0"/>
              </a:rPr>
              <a:t> in1, in2, </a:t>
            </a:r>
            <a:r>
              <a:rPr lang="en-US" sz="1400" dirty="0">
                <a:solidFill>
                  <a:srgbClr val="0070C0"/>
                </a:solidFill>
                <a:latin typeface="Consolas" pitchFamily="49" charset="0"/>
              </a:rPr>
              <a:t>output</a:t>
            </a:r>
            <a:r>
              <a:rPr lang="en-US" sz="1400" dirty="0">
                <a:latin typeface="Consolas" pitchFamily="49" charset="0"/>
              </a:rPr>
              <a:t> [1:0] out);  </a:t>
            </a:r>
            <a:r>
              <a:rPr lang="en-US" sz="1400" dirty="0">
                <a:solidFill>
                  <a:srgbClr val="00B050"/>
                </a:solidFill>
                <a:latin typeface="Consolas" pitchFamily="49" charset="0"/>
              </a:rPr>
              <a:t>// Task Declaration</a:t>
            </a:r>
            <a:endParaRPr lang="en-US" sz="1400" dirty="0">
              <a:latin typeface="Consolas" pitchFamily="49" charset="0"/>
            </a:endParaRPr>
          </a:p>
          <a:p>
            <a:pPr>
              <a:buFont typeface="Arial" charset="0"/>
              <a:buNone/>
            </a:pPr>
            <a:r>
              <a:rPr lang="en-US" sz="1400" dirty="0">
                <a:solidFill>
                  <a:srgbClr val="0070C0"/>
                </a:solidFill>
                <a:latin typeface="Consolas" pitchFamily="49" charset="0"/>
              </a:rPr>
              <a:t>begin</a:t>
            </a:r>
          </a:p>
          <a:p>
            <a:pPr>
              <a:buFont typeface="Arial" charset="0"/>
              <a:buNone/>
            </a:pPr>
            <a:r>
              <a:rPr lang="en-US" sz="1400" dirty="0">
                <a:latin typeface="Consolas" pitchFamily="49" charset="0"/>
              </a:rPr>
              <a:t>  </a:t>
            </a:r>
            <a:r>
              <a:rPr lang="en-US" sz="1400" dirty="0">
                <a:solidFill>
                  <a:srgbClr val="0070C0"/>
                </a:solidFill>
                <a:latin typeface="Consolas" pitchFamily="49" charset="0"/>
              </a:rPr>
              <a:t>if</a:t>
            </a:r>
            <a:r>
              <a:rPr lang="en-US" sz="1400" dirty="0">
                <a:latin typeface="Consolas" pitchFamily="49" charset="0"/>
              </a:rPr>
              <a:t> (in1) out = {in2,in1};  </a:t>
            </a:r>
            <a:r>
              <a:rPr lang="en-US" sz="1400" dirty="0">
                <a:solidFill>
                  <a:srgbClr val="0070C0"/>
                </a:solidFill>
                <a:latin typeface="Consolas" pitchFamily="49" charset="0"/>
              </a:rPr>
              <a:t>else</a:t>
            </a:r>
            <a:r>
              <a:rPr lang="en-US" sz="1400" dirty="0">
                <a:latin typeface="Consolas" pitchFamily="49" charset="0"/>
              </a:rPr>
              <a:t>  out = {in1,in2};</a:t>
            </a:r>
          </a:p>
          <a:p>
            <a:pPr>
              <a:buFont typeface="Arial" charset="0"/>
              <a:buNone/>
            </a:pPr>
            <a:r>
              <a:rPr lang="en-US" sz="1400" dirty="0">
                <a:solidFill>
                  <a:srgbClr val="0070C0"/>
                </a:solidFill>
                <a:latin typeface="Consolas" pitchFamily="49" charset="0"/>
              </a:rPr>
              <a:t>end</a:t>
            </a:r>
          </a:p>
          <a:p>
            <a:pPr>
              <a:buFont typeface="Arial" charset="0"/>
              <a:buNone/>
            </a:pPr>
            <a:r>
              <a:rPr lang="en-US" sz="1400" dirty="0" err="1">
                <a:solidFill>
                  <a:srgbClr val="0070C0"/>
                </a:solidFill>
                <a:latin typeface="Consolas" pitchFamily="49" charset="0"/>
              </a:rPr>
              <a:t>endtask</a:t>
            </a:r>
            <a:endParaRPr lang="en-US" sz="1400" dirty="0">
              <a:solidFill>
                <a:srgbClr val="0070C0"/>
              </a:solidFill>
              <a:latin typeface="Consolas" pitchFamily="49" charset="0"/>
            </a:endParaRPr>
          </a:p>
          <a:p>
            <a:pPr>
              <a:buFont typeface="Arial" charset="0"/>
              <a:buNone/>
            </a:pPr>
            <a:r>
              <a:rPr lang="en-US" sz="1400" dirty="0" err="1">
                <a:solidFill>
                  <a:srgbClr val="0070C0"/>
                </a:solidFill>
                <a:latin typeface="Consolas" pitchFamily="49" charset="0"/>
              </a:rPr>
              <a:t>endmodule</a:t>
            </a:r>
            <a:endParaRPr lang="en-US" sz="1400" dirty="0">
              <a:solidFill>
                <a:srgbClr val="0070C0"/>
              </a:solidFill>
              <a:latin typeface="Consolas" pitchFamily="49" charset="0"/>
            </a:endParaRPr>
          </a:p>
        </p:txBody>
      </p:sp>
    </p:spTree>
    <p:extLst>
      <p:ext uri="{BB962C8B-B14F-4D97-AF65-F5344CB8AC3E}">
        <p14:creationId xmlns:p14="http://schemas.microsoft.com/office/powerpoint/2010/main" val="399410016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Functions are simpler</a:t>
            </a:r>
          </a:p>
          <a:p>
            <a:endParaRPr lang="en-US" dirty="0"/>
          </a:p>
          <a:p>
            <a:endParaRPr lang="en-US" dirty="0"/>
          </a:p>
          <a:p>
            <a:endParaRPr lang="en-US" dirty="0"/>
          </a:p>
          <a:p>
            <a:endParaRPr lang="en-US" dirty="0"/>
          </a:p>
          <a:p>
            <a:r>
              <a:rPr lang="en-US" dirty="0"/>
              <a:t>Data Sharing</a:t>
            </a:r>
          </a:p>
          <a:p>
            <a:pPr lvl="1"/>
            <a:r>
              <a:rPr lang="en-US" dirty="0"/>
              <a:t>Functions and task could be declare as </a:t>
            </a:r>
            <a:r>
              <a:rPr lang="en-US" sz="2600" dirty="0">
                <a:solidFill>
                  <a:srgbClr val="0070C0"/>
                </a:solidFill>
                <a:latin typeface="Consolas" pitchFamily="49" charset="0"/>
                <a:cs typeface="Consolas" pitchFamily="49" charset="0"/>
              </a:rPr>
              <a:t>automatic</a:t>
            </a:r>
            <a:endParaRPr lang="en-US" dirty="0">
              <a:solidFill>
                <a:srgbClr val="0070C0"/>
              </a:solidFill>
              <a:latin typeface="Consolas" pitchFamily="49" charset="0"/>
              <a:cs typeface="Consolas" pitchFamily="49" charset="0"/>
            </a:endParaRPr>
          </a:p>
          <a:p>
            <a:pPr lvl="1"/>
            <a:r>
              <a:rPr lang="en-US" sz="2600" dirty="0"/>
              <a:t>A </a:t>
            </a:r>
            <a:r>
              <a:rPr lang="en-US" sz="2600" dirty="0">
                <a:solidFill>
                  <a:srgbClr val="0070C0"/>
                </a:solidFill>
                <a:latin typeface="Consolas" pitchFamily="49" charset="0"/>
                <a:cs typeface="Consolas" pitchFamily="49" charset="0"/>
              </a:rPr>
              <a:t>static</a:t>
            </a:r>
            <a:r>
              <a:rPr lang="en-US" sz="2600" dirty="0">
                <a:solidFill>
                  <a:srgbClr val="0070C0"/>
                </a:solidFill>
              </a:rPr>
              <a:t> </a:t>
            </a:r>
            <a:r>
              <a:rPr lang="en-US" sz="2600" dirty="0"/>
              <a:t>function retains the value of all it's internal variables between calls.  An </a:t>
            </a:r>
            <a:r>
              <a:rPr lang="en-US" sz="2600" dirty="0">
                <a:solidFill>
                  <a:srgbClr val="0070C0"/>
                </a:solidFill>
                <a:latin typeface="Consolas" pitchFamily="49" charset="0"/>
                <a:cs typeface="Consolas" pitchFamily="49" charset="0"/>
              </a:rPr>
              <a:t>automatic</a:t>
            </a:r>
            <a:r>
              <a:rPr lang="en-US" sz="2600" dirty="0">
                <a:solidFill>
                  <a:srgbClr val="0070C0"/>
                </a:solidFill>
              </a:rPr>
              <a:t> </a:t>
            </a:r>
            <a:r>
              <a:rPr lang="en-US" sz="2600" dirty="0"/>
              <a:t>function re-initializes them each call</a:t>
            </a:r>
          </a:p>
          <a:p>
            <a:pPr lvl="1"/>
            <a:endParaRPr lang="en-US" dirty="0"/>
          </a:p>
        </p:txBody>
      </p:sp>
      <p:sp>
        <p:nvSpPr>
          <p:cNvPr id="2" name="Title 1"/>
          <p:cNvSpPr>
            <a:spLocks noGrp="1"/>
          </p:cNvSpPr>
          <p:nvPr>
            <p:ph type="title"/>
          </p:nvPr>
        </p:nvSpPr>
        <p:spPr/>
        <p:txBody>
          <a:bodyPr>
            <a:noAutofit/>
          </a:bodyPr>
          <a:lstStyle/>
          <a:p>
            <a:r>
              <a:rPr lang="en-US" dirty="0"/>
              <a:t>Task and Functions</a:t>
            </a:r>
          </a:p>
        </p:txBody>
      </p:sp>
      <p:graphicFrame>
        <p:nvGraphicFramePr>
          <p:cNvPr id="4" name="Table 3"/>
          <p:cNvGraphicFramePr>
            <a:graphicFrameLocks noGrp="1"/>
          </p:cNvGraphicFramePr>
          <p:nvPr>
            <p:extLst>
              <p:ext uri="{D42A27DB-BD31-4B8C-83A1-F6EECF244321}">
                <p14:modId xmlns:p14="http://schemas.microsoft.com/office/powerpoint/2010/main" val="54477191"/>
              </p:ext>
            </p:extLst>
          </p:nvPr>
        </p:nvGraphicFramePr>
        <p:xfrm>
          <a:off x="1674581" y="1967136"/>
          <a:ext cx="6552728" cy="1381760"/>
        </p:xfrm>
        <a:graphic>
          <a:graphicData uri="http://schemas.openxmlformats.org/drawingml/2006/table">
            <a:tbl>
              <a:tblPr firstRow="1">
                <a:tableStyleId>{B301B821-A1FF-4177-AEE7-76D212191A09}</a:tableStyleId>
              </a:tblPr>
              <a:tblGrid>
                <a:gridCol w="2808312">
                  <a:extLst>
                    <a:ext uri="{9D8B030D-6E8A-4147-A177-3AD203B41FA5}">
                      <a16:colId xmlns:a16="http://schemas.microsoft.com/office/drawing/2014/main" val="20000"/>
                    </a:ext>
                  </a:extLst>
                </a:gridCol>
                <a:gridCol w="3744416">
                  <a:extLst>
                    <a:ext uri="{9D8B030D-6E8A-4147-A177-3AD203B41FA5}">
                      <a16:colId xmlns:a16="http://schemas.microsoft.com/office/drawing/2014/main" val="20001"/>
                    </a:ext>
                  </a:extLst>
                </a:gridCol>
              </a:tblGrid>
              <a:tr h="370840">
                <a:tc>
                  <a:txBody>
                    <a:bodyPr/>
                    <a:lstStyle/>
                    <a:p>
                      <a:r>
                        <a:rPr lang="en-US" dirty="0"/>
                        <a:t>Function</a:t>
                      </a:r>
                    </a:p>
                  </a:txBody>
                  <a:tcPr>
                    <a:lnR w="12700" cap="flat" cmpd="sng" algn="ctr">
                      <a:solidFill>
                        <a:schemeClr val="tx2">
                          <a:lumMod val="60000"/>
                          <a:lumOff val="40000"/>
                        </a:schemeClr>
                      </a:solidFill>
                      <a:prstDash val="solid"/>
                      <a:round/>
                      <a:headEnd type="none" w="med" len="med"/>
                      <a:tailEnd type="none" w="med" len="med"/>
                    </a:lnR>
                  </a:tcPr>
                </a:tc>
                <a:tc>
                  <a:txBody>
                    <a:bodyPr/>
                    <a:lstStyle/>
                    <a:p>
                      <a:r>
                        <a:rPr lang="en-US" dirty="0"/>
                        <a:t>Task</a:t>
                      </a:r>
                    </a:p>
                  </a:txBody>
                  <a:tcPr>
                    <a:lnL w="12700" cap="flat" cmpd="sng" algn="ctr">
                      <a:solidFill>
                        <a:schemeClr val="tx2">
                          <a:lumMod val="60000"/>
                          <a:lumOff val="40000"/>
                        </a:schemeClr>
                      </a:solidFill>
                      <a:prstDash val="solid"/>
                      <a:round/>
                      <a:headEnd type="none" w="med" len="med"/>
                      <a:tailEnd type="none" w="med" len="med"/>
                    </a:lnL>
                  </a:tcPr>
                </a:tc>
                <a:extLst>
                  <a:ext uri="{0D108BD9-81ED-4DB2-BD59-A6C34878D82A}">
                    <a16:rowId xmlns:a16="http://schemas.microsoft.com/office/drawing/2014/main" val="10000"/>
                  </a:ext>
                </a:extLst>
              </a:tr>
              <a:tr h="370840">
                <a:tc>
                  <a:txBody>
                    <a:bodyPr/>
                    <a:lstStyle/>
                    <a:p>
                      <a:r>
                        <a:rPr lang="en-US" dirty="0"/>
                        <a:t>Can call another</a:t>
                      </a:r>
                      <a:r>
                        <a:rPr lang="en-US" baseline="0" dirty="0"/>
                        <a:t> function</a:t>
                      </a:r>
                      <a:endParaRPr lang="en-US" dirty="0"/>
                    </a:p>
                  </a:txBody>
                  <a:tcPr>
                    <a:lnR w="12700" cap="flat" cmpd="sng" algn="ctr">
                      <a:solidFill>
                        <a:schemeClr val="tx2">
                          <a:lumMod val="60000"/>
                          <a:lumOff val="40000"/>
                        </a:schemeClr>
                      </a:solidFill>
                      <a:prstDash val="solid"/>
                      <a:round/>
                      <a:headEnd type="none" w="med" len="med"/>
                      <a:tailEnd type="none" w="med" len="med"/>
                    </a:lnR>
                  </a:tcPr>
                </a:tc>
                <a:tc>
                  <a:txBody>
                    <a:bodyPr/>
                    <a:lstStyle/>
                    <a:p>
                      <a:r>
                        <a:rPr lang="en-US" dirty="0"/>
                        <a:t>Can</a:t>
                      </a:r>
                      <a:r>
                        <a:rPr lang="en-US" baseline="0" dirty="0"/>
                        <a:t> call another function or task</a:t>
                      </a:r>
                      <a:endParaRPr lang="en-US" dirty="0"/>
                    </a:p>
                  </a:txBody>
                  <a:tcPr>
                    <a:lnL w="12700" cap="flat" cmpd="sng" algn="ctr">
                      <a:solidFill>
                        <a:schemeClr val="tx2">
                          <a:lumMod val="60000"/>
                          <a:lumOff val="40000"/>
                        </a:schemeClr>
                      </a:solidFill>
                      <a:prstDash val="solid"/>
                      <a:round/>
                      <a:headEnd type="none" w="med" len="med"/>
                      <a:tailEnd type="none" w="med" len="med"/>
                    </a:lnL>
                  </a:tcPr>
                </a:tc>
                <a:extLst>
                  <a:ext uri="{0D108BD9-81ED-4DB2-BD59-A6C34878D82A}">
                    <a16:rowId xmlns:a16="http://schemas.microsoft.com/office/drawing/2014/main" val="10001"/>
                  </a:ext>
                </a:extLst>
              </a:tr>
              <a:tr h="370840">
                <a:tc>
                  <a:txBody>
                    <a:bodyPr/>
                    <a:lstStyle/>
                    <a:p>
                      <a:r>
                        <a:rPr lang="en-US" dirty="0"/>
                        <a:t>Can modify only one</a:t>
                      </a:r>
                      <a:r>
                        <a:rPr lang="en-US" baseline="0" dirty="0"/>
                        <a:t> value</a:t>
                      </a:r>
                      <a:endParaRPr lang="en-US" dirty="0"/>
                    </a:p>
                  </a:txBody>
                  <a:tcPr>
                    <a:lnR w="12700" cap="flat" cmpd="sng" algn="ctr">
                      <a:solidFill>
                        <a:schemeClr val="tx2">
                          <a:lumMod val="60000"/>
                          <a:lumOff val="40000"/>
                        </a:schemeClr>
                      </a:solidFill>
                      <a:prstDash val="solid"/>
                      <a:round/>
                      <a:headEnd type="none" w="med" len="med"/>
                      <a:tailEnd type="none" w="med" len="med"/>
                    </a:lnR>
                  </a:tcPr>
                </a:tc>
                <a:tc>
                  <a:txBody>
                    <a:bodyPr/>
                    <a:lstStyle/>
                    <a:p>
                      <a:r>
                        <a:rPr lang="en-US" dirty="0"/>
                        <a:t>Can modify multiple</a:t>
                      </a:r>
                      <a:r>
                        <a:rPr lang="en-US" baseline="0" dirty="0"/>
                        <a:t> values</a:t>
                      </a:r>
                      <a:endParaRPr lang="en-US" dirty="0"/>
                    </a:p>
                  </a:txBody>
                  <a:tcPr>
                    <a:lnL w="12700" cap="flat" cmpd="sng" algn="ctr">
                      <a:solidFill>
                        <a:schemeClr val="tx2">
                          <a:lumMod val="60000"/>
                          <a:lumOff val="40000"/>
                        </a:schemeClr>
                      </a:solidFill>
                      <a:prstDash val="solid"/>
                      <a:round/>
                      <a:headEnd type="none" w="med" len="med"/>
                      <a:tailEnd type="none" w="med" len="med"/>
                    </a:ln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23425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Our primary interest is to build hardware, we will emphasize a synthesizable subset of the language</a:t>
            </a:r>
          </a:p>
          <a:p>
            <a:r>
              <a:rPr lang="en-US" sz="2400" dirty="0"/>
              <a:t>Will divide HDL code into synthesizable modules </a:t>
            </a:r>
            <a:r>
              <a:rPr lang="en-US" sz="2400"/>
              <a:t>and test </a:t>
            </a:r>
            <a:r>
              <a:rPr lang="en-US" sz="2400" dirty="0"/>
              <a:t>bench (simulation)</a:t>
            </a:r>
          </a:p>
          <a:p>
            <a:pPr lvl="1"/>
            <a:r>
              <a:rPr lang="en-US" sz="2000" dirty="0"/>
              <a:t>The synthesizable modules describe the hardware. </a:t>
            </a:r>
          </a:p>
          <a:p>
            <a:pPr lvl="1"/>
            <a:r>
              <a:rPr lang="en-US" sz="2000" dirty="0"/>
              <a:t>The test bench checks whether the output results are correct (only for simulation and cannot be synthesized)</a:t>
            </a:r>
            <a:endParaRPr lang="es-CL" sz="2000" dirty="0"/>
          </a:p>
        </p:txBody>
      </p:sp>
      <p:sp>
        <p:nvSpPr>
          <p:cNvPr id="2" name="Title 1"/>
          <p:cNvSpPr>
            <a:spLocks noGrp="1"/>
          </p:cNvSpPr>
          <p:nvPr>
            <p:ph type="title"/>
          </p:nvPr>
        </p:nvSpPr>
        <p:spPr/>
        <p:txBody>
          <a:bodyPr/>
          <a:lstStyle/>
          <a:p>
            <a:r>
              <a:rPr lang="en-US" dirty="0"/>
              <a:t>Simulation and Synthesis</a:t>
            </a:r>
            <a:endParaRPr lang="es-CL" dirty="0"/>
          </a:p>
        </p:txBody>
      </p:sp>
    </p:spTree>
    <p:extLst>
      <p:ext uri="{BB962C8B-B14F-4D97-AF65-F5344CB8AC3E}">
        <p14:creationId xmlns:p14="http://schemas.microsoft.com/office/powerpoint/2010/main" val="2928177175"/>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dirty="0">
                <a:solidFill>
                  <a:schemeClr val="bg1">
                    <a:lumMod val="65000"/>
                  </a:schemeClr>
                </a:solidFill>
              </a:rPr>
              <a:t>Lexical elements</a:t>
            </a:r>
          </a:p>
          <a:p>
            <a:r>
              <a:rPr lang="en-US" dirty="0">
                <a:solidFill>
                  <a:schemeClr val="bg1">
                    <a:lumMod val="65000"/>
                  </a:schemeClr>
                </a:solidFill>
              </a:rPr>
              <a:t>Data type representation</a:t>
            </a:r>
          </a:p>
          <a:p>
            <a:r>
              <a:rPr lang="en-US" dirty="0">
                <a:solidFill>
                  <a:schemeClr val="bg1">
                    <a:lumMod val="65000"/>
                  </a:schemeClr>
                </a:solidFill>
              </a:rPr>
              <a:t>Structures and Hierarchy</a:t>
            </a:r>
          </a:p>
          <a:p>
            <a:r>
              <a:rPr lang="en-US" dirty="0">
                <a:solidFill>
                  <a:schemeClr val="bg1">
                    <a:lumMod val="65000"/>
                  </a:schemeClr>
                </a:solidFill>
              </a:rPr>
              <a:t>Operators</a:t>
            </a:r>
          </a:p>
          <a:p>
            <a:r>
              <a:rPr lang="en-US" dirty="0">
                <a:solidFill>
                  <a:schemeClr val="bg1">
                    <a:lumMod val="65000"/>
                  </a:schemeClr>
                </a:solidFill>
              </a:rPr>
              <a:t>Blocks and Assignments</a:t>
            </a:r>
          </a:p>
          <a:p>
            <a:r>
              <a:rPr lang="en-US" dirty="0">
                <a:solidFill>
                  <a:schemeClr val="bg1">
                    <a:lumMod val="65000"/>
                  </a:schemeClr>
                </a:solidFill>
              </a:rPr>
              <a:t>Control statements</a:t>
            </a:r>
          </a:p>
          <a:p>
            <a:r>
              <a:rPr lang="en-US" dirty="0">
                <a:solidFill>
                  <a:schemeClr val="bg1">
                    <a:lumMod val="65000"/>
                  </a:schemeClr>
                </a:solidFill>
              </a:rPr>
              <a:t>Task and functions</a:t>
            </a:r>
          </a:p>
          <a:p>
            <a:r>
              <a:rPr lang="en-US" dirty="0"/>
              <a:t>Generate blocks</a:t>
            </a:r>
          </a:p>
        </p:txBody>
      </p:sp>
      <p:sp>
        <p:nvSpPr>
          <p:cNvPr id="6" name="Title 5"/>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28504992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Allow to generate Verilog code dynamically at elaboration time</a:t>
            </a:r>
          </a:p>
          <a:p>
            <a:pPr lvl="1"/>
            <a:r>
              <a:rPr lang="en-US" sz="2000" dirty="0"/>
              <a:t>Facilitated the parameterized model generation</a:t>
            </a:r>
          </a:p>
          <a:p>
            <a:pPr lvl="1"/>
            <a:r>
              <a:rPr lang="en-US" sz="2000" dirty="0"/>
              <a:t>Required the keywords </a:t>
            </a:r>
            <a:r>
              <a:rPr lang="en-US" sz="2800" dirty="0">
                <a:solidFill>
                  <a:srgbClr val="0070C0"/>
                </a:solidFill>
                <a:latin typeface="Consolas" pitchFamily="49" charset="0"/>
                <a:cs typeface="Consolas" pitchFamily="49" charset="0"/>
              </a:rPr>
              <a:t>generate</a:t>
            </a:r>
            <a:r>
              <a:rPr lang="en-US" sz="2800" dirty="0"/>
              <a:t> </a:t>
            </a:r>
            <a:r>
              <a:rPr lang="en-US" sz="2000" dirty="0"/>
              <a:t>– </a:t>
            </a:r>
            <a:r>
              <a:rPr lang="en-US" sz="2800" dirty="0" err="1">
                <a:solidFill>
                  <a:srgbClr val="0070C0"/>
                </a:solidFill>
                <a:latin typeface="Consolas" pitchFamily="49" charset="0"/>
                <a:cs typeface="Consolas" pitchFamily="49" charset="0"/>
              </a:rPr>
              <a:t>endgenerate</a:t>
            </a:r>
            <a:endParaRPr lang="en-US" sz="2800" dirty="0">
              <a:solidFill>
                <a:srgbClr val="0070C0"/>
              </a:solidFill>
              <a:latin typeface="Consolas" pitchFamily="49" charset="0"/>
              <a:cs typeface="Consolas" pitchFamily="49" charset="0"/>
            </a:endParaRPr>
          </a:p>
          <a:p>
            <a:pPr lvl="1"/>
            <a:r>
              <a:rPr lang="en-US" sz="2000" dirty="0">
                <a:cs typeface="Consolas" pitchFamily="49" charset="0"/>
              </a:rPr>
              <a:t>Generate instantiations can be</a:t>
            </a:r>
          </a:p>
          <a:p>
            <a:pPr lvl="2"/>
            <a:r>
              <a:rPr lang="en-US" sz="1800" dirty="0">
                <a:cs typeface="Consolas" pitchFamily="49" charset="0"/>
              </a:rPr>
              <a:t>Module instantiations</a:t>
            </a:r>
          </a:p>
          <a:p>
            <a:pPr lvl="2"/>
            <a:r>
              <a:rPr lang="en-US" sz="1800" dirty="0">
                <a:cs typeface="Consolas" pitchFamily="49" charset="0"/>
              </a:rPr>
              <a:t>Continuous assignments</a:t>
            </a:r>
          </a:p>
          <a:p>
            <a:pPr lvl="2"/>
            <a:r>
              <a:rPr lang="en-US" sz="2400" dirty="0">
                <a:solidFill>
                  <a:srgbClr val="0070C0"/>
                </a:solidFill>
                <a:latin typeface="Consolas" pitchFamily="49" charset="0"/>
                <a:cs typeface="Consolas" pitchFamily="49" charset="0"/>
              </a:rPr>
              <a:t>initial</a:t>
            </a:r>
            <a:r>
              <a:rPr lang="en-US" sz="2400" dirty="0">
                <a:cs typeface="Consolas" pitchFamily="49" charset="0"/>
              </a:rPr>
              <a:t> </a:t>
            </a:r>
            <a:r>
              <a:rPr lang="en-US" sz="1800" dirty="0">
                <a:cs typeface="Consolas" pitchFamily="49" charset="0"/>
              </a:rPr>
              <a:t>/ </a:t>
            </a:r>
            <a:r>
              <a:rPr lang="en-US" sz="2400" dirty="0">
                <a:solidFill>
                  <a:srgbClr val="0070C0"/>
                </a:solidFill>
                <a:latin typeface="Consolas" pitchFamily="49" charset="0"/>
                <a:cs typeface="Consolas" pitchFamily="49" charset="0"/>
              </a:rPr>
              <a:t>always</a:t>
            </a:r>
            <a:r>
              <a:rPr lang="en-US" sz="2400" dirty="0">
                <a:cs typeface="Consolas" pitchFamily="49" charset="0"/>
              </a:rPr>
              <a:t> </a:t>
            </a:r>
            <a:r>
              <a:rPr lang="en-US" sz="1800" dirty="0">
                <a:cs typeface="Consolas" pitchFamily="49" charset="0"/>
              </a:rPr>
              <a:t>blocks</a:t>
            </a:r>
          </a:p>
          <a:p>
            <a:pPr lvl="1"/>
            <a:r>
              <a:rPr lang="en-US" sz="2000" dirty="0">
                <a:cs typeface="Consolas" pitchFamily="49" charset="0"/>
              </a:rPr>
              <a:t>Typically used are generate loop and conditional generate </a:t>
            </a:r>
          </a:p>
        </p:txBody>
      </p:sp>
      <p:sp>
        <p:nvSpPr>
          <p:cNvPr id="2" name="Title 1"/>
          <p:cNvSpPr>
            <a:spLocks noGrp="1"/>
          </p:cNvSpPr>
          <p:nvPr>
            <p:ph type="title"/>
          </p:nvPr>
        </p:nvSpPr>
        <p:spPr/>
        <p:txBody>
          <a:bodyPr/>
          <a:lstStyle/>
          <a:p>
            <a:r>
              <a:rPr lang="en-US" dirty="0"/>
              <a:t>Generate blocks</a:t>
            </a:r>
          </a:p>
        </p:txBody>
      </p:sp>
    </p:spTree>
    <p:extLst>
      <p:ext uri="{BB962C8B-B14F-4D97-AF65-F5344CB8AC3E}">
        <p14:creationId xmlns:p14="http://schemas.microsoft.com/office/powerpoint/2010/main" val="1099841128"/>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Generate loop</a:t>
            </a:r>
          </a:p>
        </p:txBody>
      </p:sp>
      <p:sp>
        <p:nvSpPr>
          <p:cNvPr id="3" name="Content Placeholder 2"/>
          <p:cNvSpPr>
            <a:spLocks noGrp="1"/>
          </p:cNvSpPr>
          <p:nvPr>
            <p:ph sz="half" idx="4294967295"/>
          </p:nvPr>
        </p:nvSpPr>
        <p:spPr>
          <a:xfrm>
            <a:off x="1151467" y="2032248"/>
            <a:ext cx="3816350" cy="3773488"/>
          </a:xfrm>
          <a:ln>
            <a:solidFill>
              <a:schemeClr val="tx1"/>
            </a:solidFill>
          </a:ln>
        </p:spPr>
        <p:txBody>
          <a:bodyPr>
            <a:normAutofit/>
          </a:bodyPr>
          <a:lstStyle/>
          <a:p>
            <a:pPr>
              <a:buNone/>
            </a:pPr>
            <a:r>
              <a:rPr lang="en-US" sz="1600" dirty="0">
                <a:solidFill>
                  <a:srgbClr val="0070C0"/>
                </a:solidFill>
                <a:latin typeface="Consolas" pitchFamily="49" charset="0"/>
                <a:cs typeface="Consolas" pitchFamily="49" charset="0"/>
              </a:rPr>
              <a:t>module</a:t>
            </a:r>
            <a:r>
              <a:rPr lang="en-US" sz="1600" dirty="0">
                <a:latin typeface="Consolas" pitchFamily="49" charset="0"/>
                <a:cs typeface="Consolas" pitchFamily="49" charset="0"/>
              </a:rPr>
              <a:t> top( </a:t>
            </a:r>
            <a:r>
              <a:rPr lang="en-US" sz="1600" dirty="0">
                <a:solidFill>
                  <a:srgbClr val="0070C0"/>
                </a:solidFill>
                <a:latin typeface="Consolas" pitchFamily="49" charset="0"/>
                <a:cs typeface="Consolas" pitchFamily="49" charset="0"/>
              </a:rPr>
              <a:t>input</a:t>
            </a:r>
            <a:r>
              <a:rPr lang="en-US" sz="1600" dirty="0">
                <a:latin typeface="Consolas" pitchFamily="49" charset="0"/>
                <a:cs typeface="Consolas" pitchFamily="49" charset="0"/>
              </a:rPr>
              <a:t>  [0:3] in1,</a:t>
            </a:r>
          </a:p>
          <a:p>
            <a:pPr>
              <a:buNone/>
            </a:pPr>
            <a:r>
              <a:rPr lang="en-US" sz="1600" dirty="0">
                <a:latin typeface="Consolas" pitchFamily="49" charset="0"/>
                <a:cs typeface="Consolas" pitchFamily="49" charset="0"/>
              </a:rPr>
              <a:t>            </a:t>
            </a:r>
            <a:r>
              <a:rPr lang="en-US" sz="1600" dirty="0">
                <a:solidFill>
                  <a:srgbClr val="0070C0"/>
                </a:solidFill>
                <a:latin typeface="Consolas" pitchFamily="49" charset="0"/>
                <a:cs typeface="Consolas" pitchFamily="49" charset="0"/>
              </a:rPr>
              <a:t>output</a:t>
            </a:r>
            <a:r>
              <a:rPr lang="en-US" sz="1600" dirty="0">
                <a:latin typeface="Consolas" pitchFamily="49" charset="0"/>
                <a:cs typeface="Consolas" pitchFamily="49" charset="0"/>
              </a:rPr>
              <a:t> [0:3] out1);</a:t>
            </a:r>
          </a:p>
          <a:p>
            <a:pPr>
              <a:buNone/>
            </a:pPr>
            <a:r>
              <a:rPr lang="en-US" sz="1600" dirty="0">
                <a:solidFill>
                  <a:srgbClr val="00B050"/>
                </a:solidFill>
                <a:latin typeface="Consolas" pitchFamily="49" charset="0"/>
                <a:cs typeface="Consolas" pitchFamily="49" charset="0"/>
              </a:rPr>
              <a:t>// </a:t>
            </a:r>
            <a:r>
              <a:rPr lang="en-US" sz="1600" dirty="0" err="1">
                <a:solidFill>
                  <a:srgbClr val="00B050"/>
                </a:solidFill>
                <a:latin typeface="Consolas" pitchFamily="49" charset="0"/>
                <a:cs typeface="Consolas" pitchFamily="49" charset="0"/>
              </a:rPr>
              <a:t>genvar</a:t>
            </a:r>
            <a:r>
              <a:rPr lang="en-US" sz="1600" dirty="0">
                <a:solidFill>
                  <a:srgbClr val="00B050"/>
                </a:solidFill>
                <a:latin typeface="Consolas" pitchFamily="49" charset="0"/>
                <a:cs typeface="Consolas" pitchFamily="49" charset="0"/>
              </a:rPr>
              <a:t> control the loop</a:t>
            </a:r>
          </a:p>
          <a:p>
            <a:pPr>
              <a:buNone/>
            </a:pPr>
            <a:r>
              <a:rPr lang="en-US" sz="1600" dirty="0" err="1">
                <a:solidFill>
                  <a:srgbClr val="0070C0"/>
                </a:solidFill>
                <a:latin typeface="Consolas" pitchFamily="49" charset="0"/>
                <a:cs typeface="Consolas" pitchFamily="49" charset="0"/>
              </a:rPr>
              <a:t>genvar</a:t>
            </a:r>
            <a:r>
              <a:rPr lang="en-US" sz="1600" dirty="0">
                <a:latin typeface="Consolas" pitchFamily="49" charset="0"/>
                <a:cs typeface="Consolas" pitchFamily="49" charset="0"/>
              </a:rPr>
              <a:t> I;</a:t>
            </a:r>
          </a:p>
          <a:p>
            <a:pPr>
              <a:buNone/>
            </a:pPr>
            <a:r>
              <a:rPr lang="en-US" sz="1600" dirty="0">
                <a:solidFill>
                  <a:srgbClr val="0070C0"/>
                </a:solidFill>
                <a:latin typeface="Consolas" pitchFamily="49" charset="0"/>
                <a:cs typeface="Consolas" pitchFamily="49" charset="0"/>
              </a:rPr>
              <a:t>generate</a:t>
            </a:r>
          </a:p>
          <a:p>
            <a:pPr>
              <a:buNone/>
            </a:pPr>
            <a:r>
              <a:rPr lang="en-US" sz="1600" dirty="0">
                <a:solidFill>
                  <a:srgbClr val="0070C0"/>
                </a:solidFill>
                <a:latin typeface="Consolas" pitchFamily="49" charset="0"/>
                <a:cs typeface="Consolas" pitchFamily="49" charset="0"/>
              </a:rPr>
              <a:t>for</a:t>
            </a:r>
            <a:r>
              <a:rPr lang="en-US" sz="1600" dirty="0">
                <a:latin typeface="Consolas" pitchFamily="49" charset="0"/>
                <a:cs typeface="Consolas" pitchFamily="49" charset="0"/>
              </a:rPr>
              <a:t>(I=0; I&lt;=3; I=I+1 )</a:t>
            </a:r>
          </a:p>
          <a:p>
            <a:pPr>
              <a:buNone/>
            </a:pPr>
            <a:r>
              <a:rPr lang="en-US" sz="1600" dirty="0">
                <a:solidFill>
                  <a:srgbClr val="0070C0"/>
                </a:solidFill>
                <a:latin typeface="Consolas" pitchFamily="49" charset="0"/>
                <a:cs typeface="Consolas" pitchFamily="49" charset="0"/>
              </a:rPr>
              <a:t>begin</a:t>
            </a:r>
          </a:p>
          <a:p>
            <a:pPr>
              <a:buNone/>
            </a:pPr>
            <a:r>
              <a:rPr lang="en-US" sz="1600" dirty="0">
                <a:latin typeface="Consolas" pitchFamily="49" charset="0"/>
                <a:cs typeface="Consolas" pitchFamily="49" charset="0"/>
              </a:rPr>
              <a:t>  sub U1 (in1[I], out1[I]);</a:t>
            </a:r>
          </a:p>
          <a:p>
            <a:pPr>
              <a:buNone/>
            </a:pPr>
            <a:r>
              <a:rPr lang="en-US" sz="1600" dirty="0">
                <a:solidFill>
                  <a:srgbClr val="0070C0"/>
                </a:solidFill>
                <a:latin typeface="Consolas" pitchFamily="49" charset="0"/>
                <a:cs typeface="Consolas" pitchFamily="49" charset="0"/>
              </a:rPr>
              <a:t>end</a:t>
            </a:r>
          </a:p>
          <a:p>
            <a:pPr>
              <a:buNone/>
            </a:pPr>
            <a:r>
              <a:rPr lang="en-US" sz="1600" dirty="0" err="1">
                <a:solidFill>
                  <a:srgbClr val="0070C0"/>
                </a:solidFill>
                <a:latin typeface="Consolas" pitchFamily="49" charset="0"/>
                <a:cs typeface="Consolas" pitchFamily="49" charset="0"/>
              </a:rPr>
              <a:t>endgenerate</a:t>
            </a:r>
            <a:endParaRPr lang="en-US" sz="1600" dirty="0">
              <a:solidFill>
                <a:srgbClr val="0070C0"/>
              </a:solidFill>
              <a:latin typeface="Consolas" pitchFamily="49" charset="0"/>
              <a:cs typeface="Consolas" pitchFamily="49" charset="0"/>
            </a:endParaRPr>
          </a:p>
          <a:p>
            <a:pPr>
              <a:buNone/>
            </a:pPr>
            <a:r>
              <a:rPr lang="en-US" sz="1600" dirty="0" err="1">
                <a:solidFill>
                  <a:srgbClr val="0070C0"/>
                </a:solidFill>
                <a:latin typeface="Consolas" pitchFamily="49" charset="0"/>
                <a:cs typeface="Consolas" pitchFamily="49" charset="0"/>
              </a:rPr>
              <a:t>endmodule</a:t>
            </a:r>
            <a:endParaRPr lang="en-US" sz="1600" dirty="0">
              <a:solidFill>
                <a:srgbClr val="0070C0"/>
              </a:solidFill>
              <a:latin typeface="Consolas" pitchFamily="49" charset="0"/>
              <a:cs typeface="Consolas" pitchFamily="49" charset="0"/>
            </a:endParaRPr>
          </a:p>
        </p:txBody>
      </p:sp>
      <p:pic>
        <p:nvPicPr>
          <p:cNvPr id="6" name="Picture 5"/>
          <p:cNvPicPr>
            <a:picLocks noChangeAspect="1"/>
          </p:cNvPicPr>
          <p:nvPr/>
        </p:nvPicPr>
        <p:blipFill>
          <a:blip r:embed="rId3"/>
          <a:stretch>
            <a:fillRect/>
          </a:stretch>
        </p:blipFill>
        <p:spPr>
          <a:xfrm>
            <a:off x="5902951" y="2032248"/>
            <a:ext cx="4624604" cy="3554360"/>
          </a:xfrm>
          <a:prstGeom prst="rect">
            <a:avLst/>
          </a:prstGeom>
        </p:spPr>
      </p:pic>
    </p:spTree>
    <p:extLst>
      <p:ext uri="{BB962C8B-B14F-4D97-AF65-F5344CB8AC3E}">
        <p14:creationId xmlns:p14="http://schemas.microsoft.com/office/powerpoint/2010/main" val="299182289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generate</a:t>
            </a:r>
          </a:p>
        </p:txBody>
      </p:sp>
      <p:sp>
        <p:nvSpPr>
          <p:cNvPr id="3" name="Content Placeholder 2"/>
          <p:cNvSpPr>
            <a:spLocks noGrp="1"/>
          </p:cNvSpPr>
          <p:nvPr>
            <p:ph idx="4294967295"/>
          </p:nvPr>
        </p:nvSpPr>
        <p:spPr>
          <a:xfrm>
            <a:off x="457200" y="1442155"/>
            <a:ext cx="8229600" cy="4267200"/>
          </a:xfrm>
          <a:ln>
            <a:solidFill>
              <a:schemeClr val="tx1"/>
            </a:solidFill>
          </a:ln>
        </p:spPr>
        <p:txBody>
          <a:bodyPr>
            <a:noAutofit/>
          </a:bodyPr>
          <a:lstStyle/>
          <a:p>
            <a:pPr>
              <a:buNone/>
            </a:pPr>
            <a:r>
              <a:rPr lang="en-US" dirty="0">
                <a:solidFill>
                  <a:srgbClr val="0070C0"/>
                </a:solidFill>
                <a:latin typeface="Consolas" pitchFamily="49" charset="0"/>
                <a:cs typeface="Consolas" pitchFamily="49" charset="0"/>
              </a:rPr>
              <a:t>module</a:t>
            </a:r>
            <a:r>
              <a:rPr lang="en-US" dirty="0">
                <a:latin typeface="Consolas" pitchFamily="49" charset="0"/>
                <a:cs typeface="Consolas" pitchFamily="49" charset="0"/>
              </a:rPr>
              <a:t> top #(</a:t>
            </a:r>
            <a:r>
              <a:rPr lang="en-US" dirty="0">
                <a:solidFill>
                  <a:srgbClr val="0070C0"/>
                </a:solidFill>
                <a:latin typeface="Consolas" pitchFamily="49" charset="0"/>
                <a:cs typeface="Consolas" pitchFamily="49" charset="0"/>
              </a:rPr>
              <a:t>parameter</a:t>
            </a:r>
            <a:r>
              <a:rPr lang="en-US" dirty="0">
                <a:latin typeface="Consolas" pitchFamily="49" charset="0"/>
                <a:cs typeface="Consolas" pitchFamily="49" charset="0"/>
              </a:rPr>
              <a:t> POS=0) </a:t>
            </a:r>
          </a:p>
          <a:p>
            <a:pPr>
              <a:buNone/>
            </a:pPr>
            <a:r>
              <a:rPr lang="en-US" dirty="0">
                <a:latin typeface="Consolas" pitchFamily="49" charset="0"/>
                <a:cs typeface="Consolas" pitchFamily="49" charset="0"/>
              </a:rPr>
              <a:t>            (</a:t>
            </a:r>
            <a:r>
              <a:rPr lang="en-US" dirty="0">
                <a:solidFill>
                  <a:srgbClr val="0070C0"/>
                </a:solidFill>
                <a:latin typeface="Consolas" pitchFamily="49" charset="0"/>
                <a:cs typeface="Consolas" pitchFamily="49" charset="0"/>
              </a:rPr>
              <a:t>input</a:t>
            </a:r>
            <a:r>
              <a:rPr lang="en-US" dirty="0">
                <a:latin typeface="Consolas" pitchFamily="49" charset="0"/>
                <a:cs typeface="Consolas" pitchFamily="49" charset="0"/>
              </a:rPr>
              <a:t> in, </a:t>
            </a:r>
            <a:r>
              <a:rPr lang="en-US" dirty="0" err="1">
                <a:latin typeface="Consolas" pitchFamily="49" charset="0"/>
                <a:cs typeface="Consolas" pitchFamily="49" charset="0"/>
              </a:rPr>
              <a:t>clk</a:t>
            </a:r>
            <a:r>
              <a:rPr lang="en-US" dirty="0">
                <a:latin typeface="Consolas" pitchFamily="49" charset="0"/>
                <a:cs typeface="Consolas" pitchFamily="49" charset="0"/>
              </a:rPr>
              <a:t>, </a:t>
            </a:r>
            <a:r>
              <a:rPr lang="en-US" dirty="0">
                <a:solidFill>
                  <a:srgbClr val="0070C0"/>
                </a:solidFill>
                <a:latin typeface="Consolas" pitchFamily="49" charset="0"/>
                <a:cs typeface="Consolas" pitchFamily="49" charset="0"/>
              </a:rPr>
              <a:t>output</a:t>
            </a:r>
            <a:r>
              <a:rPr lang="en-US" dirty="0">
                <a:latin typeface="Consolas" pitchFamily="49" charset="0"/>
                <a:cs typeface="Consolas" pitchFamily="49" charset="0"/>
              </a:rPr>
              <a:t> </a:t>
            </a:r>
            <a:r>
              <a:rPr lang="en-US" dirty="0" err="1">
                <a:solidFill>
                  <a:srgbClr val="0070C0"/>
                </a:solidFill>
                <a:latin typeface="Consolas" pitchFamily="49" charset="0"/>
                <a:cs typeface="Consolas" pitchFamily="49" charset="0"/>
              </a:rPr>
              <a:t>reg</a:t>
            </a:r>
            <a:r>
              <a:rPr lang="en-US" dirty="0">
                <a:latin typeface="Consolas" pitchFamily="49" charset="0"/>
                <a:cs typeface="Consolas" pitchFamily="49" charset="0"/>
              </a:rPr>
              <a:t> out);</a:t>
            </a:r>
          </a:p>
          <a:p>
            <a:pPr>
              <a:buNone/>
            </a:pPr>
            <a:r>
              <a:rPr lang="en-US" dirty="0">
                <a:solidFill>
                  <a:srgbClr val="0070C0"/>
                </a:solidFill>
                <a:latin typeface="Consolas" pitchFamily="49" charset="0"/>
                <a:cs typeface="Consolas" pitchFamily="49" charset="0"/>
              </a:rPr>
              <a:t>generate </a:t>
            </a:r>
          </a:p>
          <a:p>
            <a:pPr>
              <a:buNone/>
            </a:pPr>
            <a:r>
              <a:rPr lang="en-US" dirty="0">
                <a:solidFill>
                  <a:srgbClr val="0070C0"/>
                </a:solidFill>
                <a:latin typeface="Consolas" pitchFamily="49" charset="0"/>
                <a:cs typeface="Consolas" pitchFamily="49" charset="0"/>
              </a:rPr>
              <a:t>if</a:t>
            </a:r>
            <a:r>
              <a:rPr lang="en-US" dirty="0">
                <a:latin typeface="Consolas" pitchFamily="49" charset="0"/>
                <a:cs typeface="Consolas" pitchFamily="49" charset="0"/>
              </a:rPr>
              <a:t>(POS==1) </a:t>
            </a:r>
          </a:p>
          <a:p>
            <a:pPr>
              <a:buNone/>
            </a:pPr>
            <a:r>
              <a:rPr lang="en-US" dirty="0">
                <a:solidFill>
                  <a:srgbClr val="0070C0"/>
                </a:solidFill>
                <a:latin typeface="Consolas" pitchFamily="49" charset="0"/>
                <a:cs typeface="Consolas" pitchFamily="49" charset="0"/>
              </a:rPr>
              <a:t>always</a:t>
            </a:r>
            <a:r>
              <a:rPr lang="en-US" dirty="0">
                <a:latin typeface="Consolas" pitchFamily="49" charset="0"/>
                <a:cs typeface="Consolas" pitchFamily="49" charset="0"/>
              </a:rPr>
              <a:t> @ (</a:t>
            </a:r>
            <a:r>
              <a:rPr lang="en-US" dirty="0" err="1">
                <a:solidFill>
                  <a:srgbClr val="0070C0"/>
                </a:solidFill>
                <a:latin typeface="Consolas" pitchFamily="49" charset="0"/>
                <a:cs typeface="Consolas" pitchFamily="49" charset="0"/>
              </a:rPr>
              <a:t>posedge</a:t>
            </a:r>
            <a:r>
              <a:rPr lang="en-US" dirty="0">
                <a:latin typeface="Consolas" pitchFamily="49" charset="0"/>
                <a:cs typeface="Consolas" pitchFamily="49" charset="0"/>
              </a:rPr>
              <a:t> </a:t>
            </a:r>
            <a:r>
              <a:rPr lang="en-US" dirty="0" err="1">
                <a:latin typeface="Consolas" pitchFamily="49" charset="0"/>
                <a:cs typeface="Consolas" pitchFamily="49" charset="0"/>
              </a:rPr>
              <a:t>clk</a:t>
            </a:r>
            <a:r>
              <a:rPr lang="en-US" dirty="0">
                <a:latin typeface="Consolas" pitchFamily="49" charset="0"/>
                <a:cs typeface="Consolas" pitchFamily="49" charset="0"/>
              </a:rPr>
              <a:t>) </a:t>
            </a:r>
          </a:p>
          <a:p>
            <a:pPr>
              <a:buNone/>
            </a:pPr>
            <a:r>
              <a:rPr lang="en-US" dirty="0">
                <a:latin typeface="Consolas" pitchFamily="49" charset="0"/>
                <a:cs typeface="Consolas" pitchFamily="49" charset="0"/>
              </a:rPr>
              <a:t>  out = in;</a:t>
            </a:r>
          </a:p>
          <a:p>
            <a:pPr>
              <a:buNone/>
            </a:pPr>
            <a:r>
              <a:rPr lang="en-US" dirty="0">
                <a:solidFill>
                  <a:srgbClr val="0070C0"/>
                </a:solidFill>
                <a:latin typeface="Consolas" pitchFamily="49" charset="0"/>
                <a:cs typeface="Consolas" pitchFamily="49" charset="0"/>
              </a:rPr>
              <a:t>else</a:t>
            </a:r>
          </a:p>
          <a:p>
            <a:pPr>
              <a:buNone/>
            </a:pPr>
            <a:r>
              <a:rPr lang="en-US" dirty="0">
                <a:solidFill>
                  <a:srgbClr val="0070C0"/>
                </a:solidFill>
                <a:latin typeface="Consolas" pitchFamily="49" charset="0"/>
                <a:cs typeface="Consolas" pitchFamily="49" charset="0"/>
              </a:rPr>
              <a:t>always</a:t>
            </a:r>
            <a:r>
              <a:rPr lang="en-US" dirty="0">
                <a:latin typeface="Consolas" pitchFamily="49" charset="0"/>
                <a:cs typeface="Consolas" pitchFamily="49" charset="0"/>
              </a:rPr>
              <a:t> @ (</a:t>
            </a:r>
            <a:r>
              <a:rPr lang="en-US" dirty="0" err="1">
                <a:solidFill>
                  <a:srgbClr val="0070C0"/>
                </a:solidFill>
                <a:latin typeface="Consolas" pitchFamily="49" charset="0"/>
                <a:cs typeface="Consolas" pitchFamily="49" charset="0"/>
              </a:rPr>
              <a:t>negedge</a:t>
            </a:r>
            <a:r>
              <a:rPr lang="en-US" dirty="0">
                <a:latin typeface="Consolas" pitchFamily="49" charset="0"/>
                <a:cs typeface="Consolas" pitchFamily="49" charset="0"/>
              </a:rPr>
              <a:t> </a:t>
            </a:r>
            <a:r>
              <a:rPr lang="en-US" dirty="0" err="1">
                <a:latin typeface="Consolas" pitchFamily="49" charset="0"/>
                <a:cs typeface="Consolas" pitchFamily="49" charset="0"/>
              </a:rPr>
              <a:t>clk</a:t>
            </a:r>
            <a:r>
              <a:rPr lang="en-US" dirty="0">
                <a:latin typeface="Consolas" pitchFamily="49" charset="0"/>
                <a:cs typeface="Consolas" pitchFamily="49" charset="0"/>
              </a:rPr>
              <a:t>) </a:t>
            </a:r>
          </a:p>
          <a:p>
            <a:pPr>
              <a:buNone/>
            </a:pPr>
            <a:r>
              <a:rPr lang="en-US" dirty="0">
                <a:latin typeface="Consolas" pitchFamily="49" charset="0"/>
                <a:cs typeface="Consolas" pitchFamily="49" charset="0"/>
              </a:rPr>
              <a:t>  out = in;</a:t>
            </a:r>
          </a:p>
          <a:p>
            <a:pPr>
              <a:buNone/>
            </a:pPr>
            <a:r>
              <a:rPr lang="en-US" dirty="0" err="1">
                <a:solidFill>
                  <a:srgbClr val="0070C0"/>
                </a:solidFill>
                <a:latin typeface="Consolas" pitchFamily="49" charset="0"/>
                <a:cs typeface="Consolas" pitchFamily="49" charset="0"/>
              </a:rPr>
              <a:t>endgenerate</a:t>
            </a:r>
            <a:endParaRPr lang="en-US" dirty="0">
              <a:solidFill>
                <a:srgbClr val="0070C0"/>
              </a:solidFill>
              <a:latin typeface="Consolas" pitchFamily="49" charset="0"/>
              <a:cs typeface="Consolas" pitchFamily="49" charset="0"/>
            </a:endParaRPr>
          </a:p>
          <a:p>
            <a:pPr>
              <a:buNone/>
            </a:pPr>
            <a:r>
              <a:rPr lang="en-US" dirty="0" err="1">
                <a:solidFill>
                  <a:srgbClr val="0070C0"/>
                </a:solidFill>
                <a:latin typeface="Consolas" pitchFamily="49" charset="0"/>
                <a:cs typeface="Consolas" pitchFamily="49" charset="0"/>
              </a:rPr>
              <a:t>endmodule</a:t>
            </a:r>
            <a:endParaRPr lang="en-US" dirty="0">
              <a:solidFill>
                <a:srgbClr val="0070C0"/>
              </a:solidFill>
              <a:latin typeface="Consolas" pitchFamily="49" charset="0"/>
              <a:cs typeface="Consolas" pitchFamily="49" charset="0"/>
            </a:endParaRPr>
          </a:p>
        </p:txBody>
      </p:sp>
    </p:spTree>
    <p:extLst>
      <p:ext uri="{BB962C8B-B14F-4D97-AF65-F5344CB8AC3E}">
        <p14:creationId xmlns:p14="http://schemas.microsoft.com/office/powerpoint/2010/main" val="3493710757"/>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0224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Types of modeling</a:t>
            </a:r>
            <a:endParaRPr lang="en-US" dirty="0"/>
          </a:p>
        </p:txBody>
      </p:sp>
      <p:sp>
        <p:nvSpPr>
          <p:cNvPr id="3" name="Content Placeholder 2"/>
          <p:cNvSpPr>
            <a:spLocks noGrp="1"/>
          </p:cNvSpPr>
          <p:nvPr>
            <p:ph sz="half" idx="1"/>
          </p:nvPr>
        </p:nvSpPr>
        <p:spPr/>
        <p:txBody>
          <a:bodyPr>
            <a:normAutofit/>
          </a:bodyPr>
          <a:lstStyle/>
          <a:p>
            <a:r>
              <a:rPr lang="en-US" dirty="0"/>
              <a:t>Behavioral </a:t>
            </a:r>
          </a:p>
          <a:p>
            <a:pPr lvl="1"/>
            <a:r>
              <a:rPr lang="en-US" dirty="0"/>
              <a:t>Models describe what a module does. </a:t>
            </a:r>
          </a:p>
          <a:p>
            <a:pPr lvl="1"/>
            <a:r>
              <a:rPr lang="en-US" dirty="0"/>
              <a:t>Use of assignment statements, loops, if, else kind of statements</a:t>
            </a:r>
          </a:p>
          <a:p>
            <a:r>
              <a:rPr lang="en-US" dirty="0"/>
              <a:t>Structural </a:t>
            </a:r>
          </a:p>
          <a:p>
            <a:pPr lvl="1"/>
            <a:r>
              <a:rPr lang="en-US" dirty="0"/>
              <a:t>Describes the structure of the hardware components</a:t>
            </a:r>
          </a:p>
          <a:p>
            <a:pPr lvl="1"/>
            <a:r>
              <a:rPr lang="en-US" dirty="0"/>
              <a:t>Interconnections of primitive gates (AND, OR, NAND, NOR, etc.) and other modules</a:t>
            </a:r>
            <a:endParaRPr lang="es-CL" dirty="0"/>
          </a:p>
        </p:txBody>
      </p:sp>
      <p:pic>
        <p:nvPicPr>
          <p:cNvPr id="1027" name="Picture 3"/>
          <p:cNvPicPr>
            <a:picLocks noChangeAspect="1" noChangeArrowheads="1"/>
          </p:cNvPicPr>
          <p:nvPr/>
        </p:nvPicPr>
        <p:blipFill>
          <a:blip r:embed="rId3" cstate="print"/>
          <a:srcRect/>
          <a:stretch>
            <a:fillRect/>
          </a:stretch>
        </p:blipFill>
        <p:spPr bwMode="auto">
          <a:xfrm>
            <a:off x="7543830" y="3857628"/>
            <a:ext cx="2695575" cy="1676400"/>
          </a:xfrm>
          <a:prstGeom prst="rect">
            <a:avLst/>
          </a:prstGeom>
          <a:noFill/>
          <a:ln w="9525">
            <a:noFill/>
            <a:miter lim="800000"/>
            <a:headEnd/>
            <a:tailEnd/>
          </a:ln>
          <a:effectLst/>
        </p:spPr>
      </p:pic>
      <p:sp>
        <p:nvSpPr>
          <p:cNvPr id="6" name="Rectangle 5"/>
          <p:cNvSpPr/>
          <p:nvPr/>
        </p:nvSpPr>
        <p:spPr>
          <a:xfrm>
            <a:off x="8239140" y="2071678"/>
            <a:ext cx="1357322" cy="857256"/>
          </a:xfrm>
          <a:prstGeom prst="rect">
            <a:avLst/>
          </a:prstGeom>
        </p:spPr>
        <p:style>
          <a:lnRef idx="1">
            <a:schemeClr val="accent4"/>
          </a:lnRef>
          <a:fillRef idx="2">
            <a:schemeClr val="accent4"/>
          </a:fillRef>
          <a:effectRef idx="1">
            <a:schemeClr val="accent4"/>
          </a:effectRef>
          <a:fontRef idx="minor">
            <a:schemeClr val="dk1"/>
          </a:fontRef>
        </p:style>
        <p:txBody>
          <a:bodyPr rtlCol="0" anchor="t"/>
          <a:lstStyle/>
          <a:p>
            <a:r>
              <a:rPr lang="en-US" sz="1600" dirty="0">
                <a:latin typeface="Consolas" pitchFamily="49" charset="0"/>
                <a:cs typeface="Consolas" pitchFamily="49" charset="0"/>
              </a:rPr>
              <a:t>Counter</a:t>
            </a:r>
          </a:p>
          <a:p>
            <a:r>
              <a:rPr lang="en-US" sz="700" dirty="0">
                <a:latin typeface="Consolas" pitchFamily="49" charset="0"/>
                <a:cs typeface="Consolas" pitchFamily="49" charset="0"/>
              </a:rPr>
              <a:t>If (</a:t>
            </a:r>
            <a:r>
              <a:rPr lang="en-US" sz="700" dirty="0" err="1">
                <a:latin typeface="Consolas" pitchFamily="49" charset="0"/>
                <a:cs typeface="Consolas" pitchFamily="49" charset="0"/>
              </a:rPr>
              <a:t>rst</a:t>
            </a:r>
            <a:r>
              <a:rPr lang="en-US" sz="700" dirty="0">
                <a:latin typeface="Consolas" pitchFamily="49" charset="0"/>
                <a:cs typeface="Consolas" pitchFamily="49" charset="0"/>
              </a:rPr>
              <a:t>)</a:t>
            </a:r>
          </a:p>
          <a:p>
            <a:r>
              <a:rPr lang="en-US" sz="700" dirty="0" err="1">
                <a:latin typeface="Consolas" pitchFamily="49" charset="0"/>
                <a:cs typeface="Consolas" pitchFamily="49" charset="0"/>
              </a:rPr>
              <a:t>cnt</a:t>
            </a:r>
            <a:r>
              <a:rPr lang="en-US" sz="700" dirty="0">
                <a:latin typeface="Consolas" pitchFamily="49" charset="0"/>
                <a:cs typeface="Consolas" pitchFamily="49" charset="0"/>
              </a:rPr>
              <a:t> = 0;</a:t>
            </a:r>
          </a:p>
          <a:p>
            <a:r>
              <a:rPr lang="en-US" sz="700" dirty="0">
                <a:latin typeface="Consolas" pitchFamily="49" charset="0"/>
                <a:cs typeface="Consolas" pitchFamily="49" charset="0"/>
              </a:rPr>
              <a:t>else</a:t>
            </a:r>
          </a:p>
          <a:p>
            <a:r>
              <a:rPr lang="en-US" sz="700" dirty="0" err="1">
                <a:latin typeface="Consolas" pitchFamily="49" charset="0"/>
                <a:cs typeface="Consolas" pitchFamily="49" charset="0"/>
              </a:rPr>
              <a:t>cnt</a:t>
            </a:r>
            <a:r>
              <a:rPr lang="en-US" sz="700" dirty="0">
                <a:latin typeface="Consolas" pitchFamily="49" charset="0"/>
                <a:cs typeface="Consolas" pitchFamily="49" charset="0"/>
              </a:rPr>
              <a:t> = cnt+1;</a:t>
            </a:r>
            <a:endParaRPr lang="es-CL" sz="700" dirty="0">
              <a:latin typeface="Consolas" pitchFamily="49" charset="0"/>
              <a:cs typeface="Consolas" pitchFamily="49" charset="0"/>
            </a:endParaRPr>
          </a:p>
        </p:txBody>
      </p:sp>
      <p:sp>
        <p:nvSpPr>
          <p:cNvPr id="7" name="Right Arrow 6"/>
          <p:cNvSpPr/>
          <p:nvPr/>
        </p:nvSpPr>
        <p:spPr>
          <a:xfrm>
            <a:off x="9596462" y="2285992"/>
            <a:ext cx="928694" cy="35719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900" dirty="0" err="1">
                <a:latin typeface="Consolas" pitchFamily="49" charset="0"/>
                <a:cs typeface="Consolas" pitchFamily="49" charset="0"/>
              </a:rPr>
              <a:t>cnt</a:t>
            </a:r>
            <a:r>
              <a:rPr lang="en-US" sz="900" dirty="0">
                <a:latin typeface="Consolas" pitchFamily="49" charset="0"/>
                <a:cs typeface="Consolas" pitchFamily="49" charset="0"/>
              </a:rPr>
              <a:t> [0:3]</a:t>
            </a:r>
            <a:endParaRPr lang="es-CL" sz="900" dirty="0">
              <a:latin typeface="Consolas" pitchFamily="49" charset="0"/>
              <a:cs typeface="Consolas" pitchFamily="49" charset="0"/>
            </a:endParaRPr>
          </a:p>
        </p:txBody>
      </p:sp>
      <p:sp>
        <p:nvSpPr>
          <p:cNvPr id="16" name="Right Arrow 15"/>
          <p:cNvSpPr/>
          <p:nvPr/>
        </p:nvSpPr>
        <p:spPr>
          <a:xfrm>
            <a:off x="7524760" y="2500306"/>
            <a:ext cx="714380" cy="35719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900" dirty="0" err="1">
                <a:latin typeface="Consolas" pitchFamily="49" charset="0"/>
                <a:cs typeface="Consolas" pitchFamily="49" charset="0"/>
              </a:rPr>
              <a:t>clk</a:t>
            </a:r>
            <a:endParaRPr lang="es-CL" sz="900" dirty="0">
              <a:latin typeface="Consolas" pitchFamily="49" charset="0"/>
              <a:cs typeface="Consolas" pitchFamily="49" charset="0"/>
            </a:endParaRPr>
          </a:p>
        </p:txBody>
      </p:sp>
      <p:sp>
        <p:nvSpPr>
          <p:cNvPr id="17" name="Right Arrow 16"/>
          <p:cNvSpPr/>
          <p:nvPr/>
        </p:nvSpPr>
        <p:spPr>
          <a:xfrm>
            <a:off x="7524760" y="2071678"/>
            <a:ext cx="714380" cy="35719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900" dirty="0" err="1">
                <a:latin typeface="Consolas" pitchFamily="49" charset="0"/>
                <a:cs typeface="Consolas" pitchFamily="49" charset="0"/>
              </a:rPr>
              <a:t>rst</a:t>
            </a:r>
            <a:endParaRPr lang="es-CL" sz="900" dirty="0">
              <a:latin typeface="Consolas" pitchFamily="49" charset="0"/>
              <a:cs typeface="Consolas" pitchFamily="49" charset="0"/>
            </a:endParaRPr>
          </a:p>
        </p:txBody>
      </p:sp>
    </p:spTree>
    <p:extLst>
      <p:ext uri="{BB962C8B-B14F-4D97-AF65-F5344CB8AC3E}">
        <p14:creationId xmlns:p14="http://schemas.microsoft.com/office/powerpoint/2010/main" val="34345177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039" y="0"/>
            <a:ext cx="11277922" cy="1005840"/>
          </a:xfrm>
        </p:spPr>
        <p:txBody>
          <a:bodyPr/>
          <a:lstStyle/>
          <a:p>
            <a:pPr algn="l"/>
            <a:r>
              <a:rPr lang="en-US"/>
              <a:t>Behavioral - Structural</a:t>
            </a:r>
            <a:endParaRPr lang="en-US" dirty="0"/>
          </a:p>
        </p:txBody>
      </p:sp>
      <p:sp>
        <p:nvSpPr>
          <p:cNvPr id="8" name="Content Placeholder 7"/>
          <p:cNvSpPr>
            <a:spLocks noGrp="1"/>
          </p:cNvSpPr>
          <p:nvPr>
            <p:ph sz="half" idx="4294967295"/>
          </p:nvPr>
        </p:nvSpPr>
        <p:spPr>
          <a:xfrm>
            <a:off x="1149179" y="1720850"/>
            <a:ext cx="4198938" cy="3902075"/>
          </a:xfrm>
          <a:ln>
            <a:solidFill>
              <a:schemeClr val="tx1"/>
            </a:solidFill>
          </a:ln>
        </p:spPr>
        <p:txBody>
          <a:bodyPr>
            <a:noAutofit/>
          </a:bodyPr>
          <a:lstStyle/>
          <a:p>
            <a:pPr>
              <a:spcBef>
                <a:spcPts val="0"/>
              </a:spcBef>
              <a:buNone/>
            </a:pPr>
            <a:r>
              <a:rPr lang="en-US" sz="1600" dirty="0">
                <a:solidFill>
                  <a:srgbClr val="0070C0"/>
                </a:solidFill>
                <a:latin typeface="Consolas" pitchFamily="49" charset="0"/>
                <a:cs typeface="Consolas" pitchFamily="49" charset="0"/>
              </a:rPr>
              <a:t>module</a:t>
            </a:r>
            <a:r>
              <a:rPr lang="en-US" sz="1600" dirty="0">
                <a:latin typeface="Consolas" pitchFamily="49" charset="0"/>
                <a:cs typeface="Consolas" pitchFamily="49" charset="0"/>
              </a:rPr>
              <a:t> </a:t>
            </a:r>
            <a:r>
              <a:rPr lang="en-US" sz="1600" dirty="0" err="1">
                <a:latin typeface="Consolas" pitchFamily="49" charset="0"/>
                <a:cs typeface="Consolas" pitchFamily="49" charset="0"/>
              </a:rPr>
              <a:t>cter</a:t>
            </a:r>
            <a:r>
              <a:rPr lang="en-US" sz="1600" dirty="0">
                <a:latin typeface="Consolas" pitchFamily="49" charset="0"/>
                <a:cs typeface="Consolas" pitchFamily="49" charset="0"/>
              </a:rPr>
              <a:t> (</a:t>
            </a:r>
          </a:p>
          <a:p>
            <a:pPr>
              <a:spcBef>
                <a:spcPts val="0"/>
              </a:spcBef>
              <a:buNone/>
            </a:pPr>
            <a:r>
              <a:rPr lang="en-US" sz="1600" dirty="0">
                <a:solidFill>
                  <a:srgbClr val="0070C0"/>
                </a:solidFill>
                <a:latin typeface="Consolas" pitchFamily="49" charset="0"/>
                <a:cs typeface="Consolas" pitchFamily="49" charset="0"/>
              </a:rPr>
              <a:t>   input</a:t>
            </a:r>
            <a:r>
              <a:rPr lang="en-US" sz="1600" dirty="0">
                <a:latin typeface="Consolas" pitchFamily="49" charset="0"/>
                <a:cs typeface="Consolas" pitchFamily="49" charset="0"/>
              </a:rPr>
              <a:t>  </a:t>
            </a:r>
            <a:r>
              <a:rPr lang="en-US" sz="1600" dirty="0" err="1">
                <a:latin typeface="Consolas" pitchFamily="49" charset="0"/>
                <a:cs typeface="Consolas" pitchFamily="49" charset="0"/>
              </a:rPr>
              <a:t>rst</a:t>
            </a:r>
            <a:r>
              <a:rPr lang="en-US" sz="1600" dirty="0">
                <a:latin typeface="Consolas" pitchFamily="49" charset="0"/>
                <a:cs typeface="Consolas" pitchFamily="49" charset="0"/>
              </a:rPr>
              <a:t>, clock,</a:t>
            </a:r>
          </a:p>
          <a:p>
            <a:pPr>
              <a:spcBef>
                <a:spcPts val="0"/>
              </a:spcBef>
              <a:buNone/>
            </a:pPr>
            <a:r>
              <a:rPr lang="en-US" sz="1600" dirty="0">
                <a:solidFill>
                  <a:srgbClr val="0070C0"/>
                </a:solidFill>
                <a:latin typeface="Consolas" pitchFamily="49" charset="0"/>
                <a:cs typeface="Consolas" pitchFamily="49" charset="0"/>
              </a:rPr>
              <a:t>   output</a:t>
            </a:r>
            <a:r>
              <a:rPr lang="en-US" sz="1600" dirty="0">
                <a:latin typeface="Consolas" pitchFamily="49" charset="0"/>
                <a:cs typeface="Consolas" pitchFamily="49" charset="0"/>
              </a:rPr>
              <a:t> </a:t>
            </a:r>
            <a:r>
              <a:rPr lang="en-US" sz="1600" dirty="0" err="1">
                <a:solidFill>
                  <a:srgbClr val="0070C0"/>
                </a:solidFill>
                <a:latin typeface="Consolas" pitchFamily="49" charset="0"/>
                <a:cs typeface="Consolas" pitchFamily="49" charset="0"/>
              </a:rPr>
              <a:t>reg</a:t>
            </a:r>
            <a:r>
              <a:rPr lang="en-US" sz="1600" dirty="0">
                <a:latin typeface="Consolas" pitchFamily="49" charset="0"/>
                <a:cs typeface="Consolas" pitchFamily="49" charset="0"/>
              </a:rPr>
              <a:t>  [1:0] count);</a:t>
            </a:r>
          </a:p>
          <a:p>
            <a:pPr>
              <a:spcBef>
                <a:spcPts val="0"/>
              </a:spcBef>
              <a:buNone/>
            </a:pPr>
            <a:endParaRPr lang="en-US" sz="1600" dirty="0">
              <a:solidFill>
                <a:srgbClr val="0070C0"/>
              </a:solidFill>
              <a:latin typeface="Consolas" pitchFamily="49" charset="0"/>
              <a:cs typeface="Consolas" pitchFamily="49" charset="0"/>
            </a:endParaRPr>
          </a:p>
          <a:p>
            <a:pPr>
              <a:spcBef>
                <a:spcPts val="0"/>
              </a:spcBef>
              <a:buNone/>
            </a:pPr>
            <a:r>
              <a:rPr lang="en-US" sz="1600" dirty="0">
                <a:solidFill>
                  <a:srgbClr val="0070C0"/>
                </a:solidFill>
                <a:latin typeface="Consolas" pitchFamily="49" charset="0"/>
                <a:cs typeface="Consolas" pitchFamily="49" charset="0"/>
              </a:rPr>
              <a:t>   always</a:t>
            </a:r>
            <a:r>
              <a:rPr lang="en-US" sz="1600" dirty="0">
                <a:latin typeface="Consolas" pitchFamily="49" charset="0"/>
                <a:cs typeface="Consolas" pitchFamily="49" charset="0"/>
              </a:rPr>
              <a:t>@(</a:t>
            </a:r>
            <a:r>
              <a:rPr lang="en-US" sz="1600" dirty="0" err="1">
                <a:solidFill>
                  <a:srgbClr val="0070C0"/>
                </a:solidFill>
                <a:latin typeface="Consolas" pitchFamily="49" charset="0"/>
                <a:cs typeface="Consolas" pitchFamily="49" charset="0"/>
              </a:rPr>
              <a:t>posedge</a:t>
            </a:r>
            <a:r>
              <a:rPr lang="en-US" sz="1600" dirty="0">
                <a:latin typeface="Consolas" pitchFamily="49" charset="0"/>
                <a:cs typeface="Consolas" pitchFamily="49" charset="0"/>
              </a:rPr>
              <a:t> clock)</a:t>
            </a:r>
          </a:p>
          <a:p>
            <a:pPr>
              <a:spcBef>
                <a:spcPts val="0"/>
              </a:spcBef>
              <a:buNone/>
            </a:pPr>
            <a:r>
              <a:rPr lang="en-US" sz="1600" dirty="0">
                <a:latin typeface="Consolas" pitchFamily="49" charset="0"/>
                <a:cs typeface="Consolas" pitchFamily="49" charset="0"/>
              </a:rPr>
              <a:t>      </a:t>
            </a:r>
            <a:r>
              <a:rPr lang="en-US" sz="1600" dirty="0">
                <a:solidFill>
                  <a:srgbClr val="0070C0"/>
                </a:solidFill>
                <a:latin typeface="Consolas" pitchFamily="49" charset="0"/>
              </a:rPr>
              <a:t>begin</a:t>
            </a:r>
          </a:p>
          <a:p>
            <a:pPr>
              <a:spcBef>
                <a:spcPts val="0"/>
              </a:spcBef>
              <a:buNone/>
            </a:pPr>
            <a:r>
              <a:rPr lang="en-US" sz="1600" dirty="0">
                <a:latin typeface="Consolas" pitchFamily="49" charset="0"/>
                <a:cs typeface="Consolas" pitchFamily="49" charset="0"/>
              </a:rPr>
              <a:t>         </a:t>
            </a:r>
            <a:r>
              <a:rPr lang="en-US" sz="1600" dirty="0">
                <a:solidFill>
                  <a:srgbClr val="0070C0"/>
                </a:solidFill>
                <a:latin typeface="Consolas" pitchFamily="49" charset="0"/>
                <a:cs typeface="Consolas" pitchFamily="49" charset="0"/>
              </a:rPr>
              <a:t>if</a:t>
            </a:r>
            <a:r>
              <a:rPr lang="en-US" sz="1600" dirty="0">
                <a:latin typeface="Consolas" pitchFamily="49" charset="0"/>
                <a:cs typeface="Consolas" pitchFamily="49" charset="0"/>
              </a:rPr>
              <a:t> (</a:t>
            </a:r>
            <a:r>
              <a:rPr lang="en-US" sz="1600" dirty="0" err="1">
                <a:latin typeface="Consolas" pitchFamily="49" charset="0"/>
                <a:cs typeface="Consolas" pitchFamily="49" charset="0"/>
              </a:rPr>
              <a:t>rst</a:t>
            </a:r>
            <a:r>
              <a:rPr lang="en-US" sz="1600" dirty="0">
                <a:latin typeface="Consolas" pitchFamily="49" charset="0"/>
                <a:cs typeface="Consolas" pitchFamily="49" charset="0"/>
              </a:rPr>
              <a:t>) count = 0;</a:t>
            </a:r>
          </a:p>
          <a:p>
            <a:pPr>
              <a:spcBef>
                <a:spcPts val="0"/>
              </a:spcBef>
              <a:buNone/>
            </a:pPr>
            <a:r>
              <a:rPr lang="en-US" sz="1600" dirty="0">
                <a:latin typeface="Consolas" pitchFamily="49" charset="0"/>
                <a:cs typeface="Consolas" pitchFamily="49" charset="0"/>
              </a:rPr>
              <a:t>         </a:t>
            </a:r>
            <a:r>
              <a:rPr lang="en-US" sz="1600" dirty="0">
                <a:solidFill>
                  <a:srgbClr val="0070C0"/>
                </a:solidFill>
                <a:latin typeface="Consolas" pitchFamily="49" charset="0"/>
                <a:cs typeface="Consolas" pitchFamily="49" charset="0"/>
              </a:rPr>
              <a:t>else</a:t>
            </a:r>
            <a:r>
              <a:rPr lang="en-US" sz="1600" dirty="0">
                <a:latin typeface="Consolas" pitchFamily="49" charset="0"/>
                <a:cs typeface="Consolas" pitchFamily="49" charset="0"/>
              </a:rPr>
              <a:t>     count = count+1;</a:t>
            </a:r>
          </a:p>
          <a:p>
            <a:pPr>
              <a:spcBef>
                <a:spcPts val="0"/>
              </a:spcBef>
              <a:buNone/>
            </a:pPr>
            <a:r>
              <a:rPr lang="en-US" sz="1600" dirty="0">
                <a:latin typeface="Consolas" pitchFamily="49" charset="0"/>
                <a:cs typeface="Consolas" pitchFamily="49" charset="0"/>
              </a:rPr>
              <a:t>      </a:t>
            </a:r>
            <a:r>
              <a:rPr lang="en-US" sz="1600" dirty="0">
                <a:solidFill>
                  <a:srgbClr val="0070C0"/>
                </a:solidFill>
                <a:latin typeface="Consolas" pitchFamily="49" charset="0"/>
              </a:rPr>
              <a:t>end</a:t>
            </a:r>
          </a:p>
          <a:p>
            <a:pPr>
              <a:buNone/>
            </a:pPr>
            <a:r>
              <a:rPr lang="en-US" sz="1600" dirty="0" err="1">
                <a:solidFill>
                  <a:srgbClr val="0070C0"/>
                </a:solidFill>
                <a:latin typeface="Consolas" pitchFamily="49" charset="0"/>
                <a:cs typeface="Consolas" pitchFamily="49" charset="0"/>
              </a:rPr>
              <a:t>endmodule</a:t>
            </a:r>
            <a:endParaRPr lang="en-US" sz="1600" dirty="0">
              <a:solidFill>
                <a:srgbClr val="0070C0"/>
              </a:solidFill>
              <a:latin typeface="Consolas" pitchFamily="49" charset="0"/>
              <a:cs typeface="Consolas" pitchFamily="49" charset="0"/>
            </a:endParaRPr>
          </a:p>
        </p:txBody>
      </p:sp>
      <p:sp>
        <p:nvSpPr>
          <p:cNvPr id="10" name="Content Placeholder 9"/>
          <p:cNvSpPr>
            <a:spLocks noGrp="1"/>
          </p:cNvSpPr>
          <p:nvPr>
            <p:ph sz="quarter" idx="4294967295"/>
          </p:nvPr>
        </p:nvSpPr>
        <p:spPr>
          <a:xfrm>
            <a:off x="7291130" y="1719262"/>
            <a:ext cx="4110037" cy="3905250"/>
          </a:xfrm>
          <a:ln>
            <a:solidFill>
              <a:schemeClr val="tx1"/>
            </a:solidFill>
          </a:ln>
        </p:spPr>
        <p:txBody>
          <a:bodyPr>
            <a:noAutofit/>
          </a:bodyPr>
          <a:lstStyle/>
          <a:p>
            <a:pPr>
              <a:spcBef>
                <a:spcPts val="0"/>
              </a:spcBef>
              <a:buNone/>
            </a:pPr>
            <a:r>
              <a:rPr lang="en-US" sz="1600" dirty="0">
                <a:solidFill>
                  <a:srgbClr val="0070C0"/>
                </a:solidFill>
                <a:latin typeface="Consolas" pitchFamily="49" charset="0"/>
                <a:cs typeface="Consolas" pitchFamily="49" charset="0"/>
              </a:rPr>
              <a:t>module</a:t>
            </a:r>
            <a:r>
              <a:rPr lang="en-US" sz="1600" dirty="0">
                <a:latin typeface="Consolas" pitchFamily="49" charset="0"/>
                <a:cs typeface="Consolas" pitchFamily="49" charset="0"/>
              </a:rPr>
              <a:t> </a:t>
            </a:r>
            <a:r>
              <a:rPr lang="en-US" sz="1600" dirty="0" err="1">
                <a:latin typeface="Consolas" pitchFamily="49" charset="0"/>
                <a:cs typeface="Consolas" pitchFamily="49" charset="0"/>
              </a:rPr>
              <a:t>cter</a:t>
            </a:r>
            <a:r>
              <a:rPr lang="en-US" sz="1600" dirty="0">
                <a:latin typeface="Consolas" pitchFamily="49" charset="0"/>
                <a:cs typeface="Consolas" pitchFamily="49" charset="0"/>
              </a:rPr>
              <a:t> ( </a:t>
            </a:r>
            <a:r>
              <a:rPr lang="en-US" sz="1600" dirty="0" err="1">
                <a:latin typeface="Consolas" pitchFamily="49" charset="0"/>
                <a:cs typeface="Consolas" pitchFamily="49" charset="0"/>
              </a:rPr>
              <a:t>rst</a:t>
            </a:r>
            <a:r>
              <a:rPr lang="en-US" sz="1600" dirty="0">
                <a:latin typeface="Consolas" pitchFamily="49" charset="0"/>
                <a:cs typeface="Consolas" pitchFamily="49" charset="0"/>
              </a:rPr>
              <a:t>, clock, count );</a:t>
            </a:r>
          </a:p>
          <a:p>
            <a:pPr>
              <a:spcBef>
                <a:spcPts val="0"/>
              </a:spcBef>
              <a:buNone/>
            </a:pPr>
            <a:r>
              <a:rPr lang="en-US" sz="1600" dirty="0">
                <a:solidFill>
                  <a:srgbClr val="0070C0"/>
                </a:solidFill>
                <a:latin typeface="Consolas" pitchFamily="49" charset="0"/>
                <a:cs typeface="Consolas" pitchFamily="49" charset="0"/>
              </a:rPr>
              <a:t>   output</a:t>
            </a:r>
            <a:r>
              <a:rPr lang="en-US" sz="1600" dirty="0">
                <a:latin typeface="Consolas" pitchFamily="49" charset="0"/>
                <a:cs typeface="Consolas" pitchFamily="49" charset="0"/>
              </a:rPr>
              <a:t> [1:0] count;</a:t>
            </a:r>
          </a:p>
          <a:p>
            <a:pPr>
              <a:spcBef>
                <a:spcPts val="0"/>
              </a:spcBef>
              <a:buNone/>
            </a:pPr>
            <a:r>
              <a:rPr lang="en-US" sz="1600" dirty="0">
                <a:solidFill>
                  <a:srgbClr val="0070C0"/>
                </a:solidFill>
                <a:latin typeface="Consolas" pitchFamily="49" charset="0"/>
                <a:cs typeface="Consolas" pitchFamily="49" charset="0"/>
              </a:rPr>
              <a:t>   input</a:t>
            </a:r>
            <a:r>
              <a:rPr lang="en-US" sz="1600" dirty="0">
                <a:latin typeface="Consolas" pitchFamily="49" charset="0"/>
                <a:cs typeface="Consolas" pitchFamily="49" charset="0"/>
              </a:rPr>
              <a:t> </a:t>
            </a:r>
            <a:r>
              <a:rPr lang="en-US" sz="1600" dirty="0" err="1">
                <a:latin typeface="Consolas" pitchFamily="49" charset="0"/>
                <a:cs typeface="Consolas" pitchFamily="49" charset="0"/>
              </a:rPr>
              <a:t>rst</a:t>
            </a:r>
            <a:r>
              <a:rPr lang="en-US" sz="1600" dirty="0">
                <a:latin typeface="Consolas" pitchFamily="49" charset="0"/>
                <a:cs typeface="Consolas" pitchFamily="49" charset="0"/>
              </a:rPr>
              <a:t>, clock;</a:t>
            </a:r>
          </a:p>
          <a:p>
            <a:pPr>
              <a:spcBef>
                <a:spcPts val="0"/>
              </a:spcBef>
              <a:buNone/>
            </a:pPr>
            <a:r>
              <a:rPr lang="en-US" sz="1600" dirty="0">
                <a:solidFill>
                  <a:srgbClr val="0070C0"/>
                </a:solidFill>
                <a:latin typeface="Consolas" pitchFamily="49" charset="0"/>
                <a:cs typeface="Consolas" pitchFamily="49" charset="0"/>
              </a:rPr>
              <a:t>   wire</a:t>
            </a:r>
            <a:r>
              <a:rPr lang="en-US" sz="1600" dirty="0">
                <a:latin typeface="Consolas" pitchFamily="49" charset="0"/>
                <a:cs typeface="Consolas" pitchFamily="49" charset="0"/>
              </a:rPr>
              <a:t>   N5, n1, n4, n5, n6;</a:t>
            </a:r>
          </a:p>
          <a:p>
            <a:pPr>
              <a:spcBef>
                <a:spcPts val="0"/>
              </a:spcBef>
              <a:buNone/>
            </a:pPr>
            <a:r>
              <a:rPr lang="en-US" sz="1600" dirty="0">
                <a:latin typeface="Consolas" pitchFamily="49" charset="0"/>
                <a:cs typeface="Consolas" pitchFamily="49" charset="0"/>
              </a:rPr>
              <a:t>   FD1  U0 (.D(N5), .CP(clock),</a:t>
            </a:r>
          </a:p>
          <a:p>
            <a:pPr>
              <a:spcBef>
                <a:spcPts val="0"/>
              </a:spcBef>
              <a:buNone/>
            </a:pPr>
            <a:r>
              <a:rPr lang="en-US" sz="1600" dirty="0">
                <a:latin typeface="Consolas" pitchFamily="49" charset="0"/>
                <a:cs typeface="Consolas" pitchFamily="49" charset="0"/>
              </a:rPr>
              <a:t>            .Q(count[0]), .QN(n6));</a:t>
            </a:r>
          </a:p>
          <a:p>
            <a:pPr>
              <a:spcBef>
                <a:spcPts val="0"/>
              </a:spcBef>
              <a:buNone/>
            </a:pPr>
            <a:r>
              <a:rPr lang="en-US" sz="1600" dirty="0">
                <a:latin typeface="Consolas" pitchFamily="49" charset="0"/>
                <a:cs typeface="Consolas" pitchFamily="49" charset="0"/>
              </a:rPr>
              <a:t>   FD1  U1 (.D(n1), .CP(clock),</a:t>
            </a:r>
          </a:p>
          <a:p>
            <a:pPr>
              <a:spcBef>
                <a:spcPts val="0"/>
              </a:spcBef>
              <a:buNone/>
            </a:pPr>
            <a:r>
              <a:rPr lang="en-US" sz="1600" dirty="0">
                <a:latin typeface="Consolas" pitchFamily="49" charset="0"/>
                <a:cs typeface="Consolas" pitchFamily="49" charset="0"/>
              </a:rPr>
              <a:t>          .Q(count[1]), .QN(n5));</a:t>
            </a:r>
          </a:p>
          <a:p>
            <a:pPr>
              <a:spcBef>
                <a:spcPts val="0"/>
              </a:spcBef>
              <a:buNone/>
            </a:pPr>
            <a:r>
              <a:rPr lang="en-US" sz="1600" dirty="0">
                <a:latin typeface="Consolas" pitchFamily="49" charset="0"/>
                <a:cs typeface="Consolas" pitchFamily="49" charset="0"/>
              </a:rPr>
              <a:t>  MUX21 U2 (.A(N5), .B(n4),</a:t>
            </a:r>
          </a:p>
          <a:p>
            <a:pPr>
              <a:spcBef>
                <a:spcPts val="0"/>
              </a:spcBef>
              <a:buNone/>
            </a:pPr>
            <a:r>
              <a:rPr lang="en-US" sz="1600" dirty="0">
                <a:latin typeface="Consolas" pitchFamily="49" charset="0"/>
                <a:cs typeface="Consolas" pitchFamily="49" charset="0"/>
              </a:rPr>
              <a:t>            .S(n5), .Z(n1) );</a:t>
            </a:r>
          </a:p>
          <a:p>
            <a:pPr>
              <a:spcBef>
                <a:spcPts val="0"/>
              </a:spcBef>
              <a:buNone/>
            </a:pPr>
            <a:r>
              <a:rPr lang="en-US" sz="1600" dirty="0">
                <a:latin typeface="Consolas" pitchFamily="49" charset="0"/>
                <a:cs typeface="Consolas" pitchFamily="49" charset="0"/>
              </a:rPr>
              <a:t>  NR2   U3  (.A(n6), .B(</a:t>
            </a:r>
            <a:r>
              <a:rPr lang="en-US" sz="1600" dirty="0" err="1">
                <a:latin typeface="Consolas" pitchFamily="49" charset="0"/>
                <a:cs typeface="Consolas" pitchFamily="49" charset="0"/>
              </a:rPr>
              <a:t>rst</a:t>
            </a:r>
            <a:r>
              <a:rPr lang="en-US" sz="1600" dirty="0">
                <a:latin typeface="Consolas" pitchFamily="49" charset="0"/>
                <a:cs typeface="Consolas" pitchFamily="49" charset="0"/>
              </a:rPr>
              <a:t>),</a:t>
            </a:r>
          </a:p>
          <a:p>
            <a:pPr>
              <a:spcBef>
                <a:spcPts val="0"/>
              </a:spcBef>
              <a:buNone/>
            </a:pPr>
            <a:r>
              <a:rPr lang="en-US" sz="1600" dirty="0">
                <a:latin typeface="Consolas" pitchFamily="49" charset="0"/>
                <a:cs typeface="Consolas" pitchFamily="49" charset="0"/>
              </a:rPr>
              <a:t>             .Z(n4));</a:t>
            </a:r>
          </a:p>
          <a:p>
            <a:pPr>
              <a:spcBef>
                <a:spcPts val="0"/>
              </a:spcBef>
              <a:buNone/>
            </a:pPr>
            <a:r>
              <a:rPr lang="en-US" sz="1600" dirty="0">
                <a:latin typeface="Consolas" pitchFamily="49" charset="0"/>
                <a:cs typeface="Consolas" pitchFamily="49" charset="0"/>
              </a:rPr>
              <a:t>  NR2   U4  (.A(count[0]), .B(</a:t>
            </a:r>
            <a:r>
              <a:rPr lang="en-US" sz="1600" dirty="0" err="1">
                <a:latin typeface="Consolas" pitchFamily="49" charset="0"/>
                <a:cs typeface="Consolas" pitchFamily="49" charset="0"/>
              </a:rPr>
              <a:t>rst</a:t>
            </a:r>
            <a:r>
              <a:rPr lang="en-US" sz="1600" dirty="0">
                <a:latin typeface="Consolas" pitchFamily="49" charset="0"/>
                <a:cs typeface="Consolas" pitchFamily="49" charset="0"/>
              </a:rPr>
              <a:t>),</a:t>
            </a:r>
          </a:p>
          <a:p>
            <a:pPr>
              <a:spcBef>
                <a:spcPts val="0"/>
              </a:spcBef>
              <a:buNone/>
            </a:pPr>
            <a:r>
              <a:rPr lang="en-US" sz="1600" dirty="0">
                <a:latin typeface="Consolas" pitchFamily="49" charset="0"/>
                <a:cs typeface="Consolas" pitchFamily="49" charset="0"/>
              </a:rPr>
              <a:t>             .Z(N5));</a:t>
            </a:r>
          </a:p>
          <a:p>
            <a:pPr>
              <a:buNone/>
            </a:pPr>
            <a:r>
              <a:rPr lang="en-US" sz="1600" dirty="0" err="1">
                <a:solidFill>
                  <a:srgbClr val="0070C0"/>
                </a:solidFill>
                <a:latin typeface="Consolas" pitchFamily="49" charset="0"/>
                <a:cs typeface="Consolas" pitchFamily="49" charset="0"/>
              </a:rPr>
              <a:t>endmodule</a:t>
            </a:r>
            <a:endParaRPr lang="en-US" sz="1600" dirty="0">
              <a:solidFill>
                <a:srgbClr val="0070C0"/>
              </a:solidFill>
              <a:latin typeface="Consolas" pitchFamily="49" charset="0"/>
              <a:cs typeface="Consolas" pitchFamily="49" charset="0"/>
            </a:endParaRPr>
          </a:p>
        </p:txBody>
      </p:sp>
      <p:sp>
        <p:nvSpPr>
          <p:cNvPr id="7" name="Text Placeholder 6"/>
          <p:cNvSpPr>
            <a:spLocks noGrp="1"/>
          </p:cNvSpPr>
          <p:nvPr>
            <p:ph type="body" idx="4294967295"/>
          </p:nvPr>
        </p:nvSpPr>
        <p:spPr>
          <a:xfrm>
            <a:off x="1149179" y="1212850"/>
            <a:ext cx="1584325" cy="504825"/>
          </a:xfrm>
        </p:spPr>
        <p:txBody>
          <a:bodyPr anchor="t">
            <a:normAutofit/>
          </a:bodyPr>
          <a:lstStyle/>
          <a:p>
            <a:pPr marL="0" indent="0">
              <a:buNone/>
            </a:pPr>
            <a:r>
              <a:rPr lang="en-US" b="1" dirty="0"/>
              <a:t>Behavioral</a:t>
            </a:r>
          </a:p>
        </p:txBody>
      </p:sp>
      <p:sp>
        <p:nvSpPr>
          <p:cNvPr id="9" name="Text Placeholder 8"/>
          <p:cNvSpPr>
            <a:spLocks noGrp="1"/>
          </p:cNvSpPr>
          <p:nvPr>
            <p:ph type="body" sz="quarter" idx="4294967295"/>
          </p:nvPr>
        </p:nvSpPr>
        <p:spPr>
          <a:xfrm>
            <a:off x="7291130" y="1212849"/>
            <a:ext cx="1676400" cy="504825"/>
          </a:xfrm>
        </p:spPr>
        <p:txBody>
          <a:bodyPr anchor="t"/>
          <a:lstStyle/>
          <a:p>
            <a:pPr marL="0" indent="0">
              <a:buNone/>
            </a:pPr>
            <a:r>
              <a:rPr lang="en-US" b="1" dirty="0"/>
              <a:t>Structural</a:t>
            </a:r>
          </a:p>
        </p:txBody>
      </p:sp>
    </p:spTree>
    <p:extLst>
      <p:ext uri="{BB962C8B-B14F-4D97-AF65-F5344CB8AC3E}">
        <p14:creationId xmlns:p14="http://schemas.microsoft.com/office/powerpoint/2010/main" val="2246427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077200" y="6356351"/>
            <a:ext cx="2133600" cy="365125"/>
          </a:xfrm>
          <a:prstGeom prst="rect">
            <a:avLst/>
          </a:prstGeom>
        </p:spPr>
        <p:txBody>
          <a:bodyPr/>
          <a:lstStyle/>
          <a:p>
            <a:fld id="{F698B8C4-68E0-4F58-B4D4-4ED6E79A0233}" type="slidenum">
              <a:rPr lang="es-CL" smtClean="0"/>
              <a:pPr/>
              <a:t>17</a:t>
            </a:fld>
            <a:endParaRPr lang="es-CL"/>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536" y="260648"/>
            <a:ext cx="7200800" cy="6420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loud 4"/>
          <p:cNvSpPr/>
          <p:nvPr/>
        </p:nvSpPr>
        <p:spPr>
          <a:xfrm>
            <a:off x="7176120" y="116632"/>
            <a:ext cx="3384376" cy="1080120"/>
          </a:xfrm>
          <a:prstGeom prst="cloud">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551615" y="-13997"/>
            <a:ext cx="3085204" cy="1143000"/>
          </a:xfrm>
        </p:spPr>
        <p:txBody>
          <a:bodyPr/>
          <a:lstStyle/>
          <a:p>
            <a:r>
              <a:rPr lang="en-US" dirty="0"/>
              <a:t>From this…</a:t>
            </a:r>
          </a:p>
        </p:txBody>
      </p:sp>
      <p:sp>
        <p:nvSpPr>
          <p:cNvPr id="6" name="Rectangle 5"/>
          <p:cNvSpPr/>
          <p:nvPr/>
        </p:nvSpPr>
        <p:spPr>
          <a:xfrm>
            <a:off x="1775520" y="6597352"/>
            <a:ext cx="7488832" cy="2606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9120336" y="6248400"/>
            <a:ext cx="1547664"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3213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10058400" y="6356350"/>
            <a:ext cx="2133600" cy="365125"/>
          </a:xfrm>
          <a:prstGeom prst="rect">
            <a:avLst/>
          </a:prstGeom>
        </p:spPr>
        <p:txBody>
          <a:bodyPr/>
          <a:lstStyle/>
          <a:p>
            <a:fld id="{F698B8C4-68E0-4F58-B4D4-4ED6E79A0233}" type="slidenum">
              <a:rPr lang="es-CL" smtClean="0"/>
              <a:pPr/>
              <a:t>18</a:t>
            </a:fld>
            <a:endParaRPr lang="es-CL"/>
          </a:p>
        </p:txBody>
      </p:sp>
      <p:sp>
        <p:nvSpPr>
          <p:cNvPr id="2" name="Title 1"/>
          <p:cNvSpPr>
            <a:spLocks noGrp="1"/>
          </p:cNvSpPr>
          <p:nvPr>
            <p:ph type="title" idx="4294967295"/>
          </p:nvPr>
        </p:nvSpPr>
        <p:spPr>
          <a:xfrm>
            <a:off x="0" y="0"/>
            <a:ext cx="11277600" cy="1006475"/>
          </a:xfrm>
        </p:spPr>
        <p:txBody>
          <a:bodyPr/>
          <a:lstStyle/>
          <a:p>
            <a:r>
              <a:rPr lang="en-US" dirty="0">
                <a:solidFill>
                  <a:schemeClr val="bg1"/>
                </a:solidFill>
              </a:rPr>
              <a:t>To this…</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603203" y="1988517"/>
            <a:ext cx="8959196" cy="3624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59691" y="4675784"/>
            <a:ext cx="2178447" cy="2015404"/>
          </a:xfrm>
          <a:prstGeom prst="rect">
            <a:avLst/>
          </a:prstGeom>
          <a:ln w="9525">
            <a:solidFill>
              <a:schemeClr val="tx1"/>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sp>
        <p:nvSpPr>
          <p:cNvPr id="5" name="Cloud 4"/>
          <p:cNvSpPr/>
          <p:nvPr/>
        </p:nvSpPr>
        <p:spPr>
          <a:xfrm>
            <a:off x="1439830" y="371454"/>
            <a:ext cx="2598308" cy="1008112"/>
          </a:xfrm>
          <a:prstGeom prst="cloud">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rPr>
              <a:t>To This</a:t>
            </a:r>
          </a:p>
        </p:txBody>
      </p:sp>
      <p:pic>
        <p:nvPicPr>
          <p:cNvPr id="5124" name="Picture 4"/>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4291570" y="5486400"/>
            <a:ext cx="5496868" cy="1170160"/>
          </a:xfrm>
          <a:prstGeom prst="rect">
            <a:avLst/>
          </a:prstGeom>
          <a:ln w="9525">
            <a:solidFill>
              <a:schemeClr val="tx1"/>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pic>
        <p:nvPicPr>
          <p:cNvPr id="5125" name="Picture 5"/>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7880243" y="-1"/>
            <a:ext cx="2203051" cy="2043079"/>
          </a:xfrm>
          <a:prstGeom prst="rect">
            <a:avLst/>
          </a:prstGeom>
          <a:ln w="9525">
            <a:solidFill>
              <a:schemeClr val="tx1"/>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sp>
        <p:nvSpPr>
          <p:cNvPr id="6" name="Down Arrow 5"/>
          <p:cNvSpPr/>
          <p:nvPr/>
        </p:nvSpPr>
        <p:spPr>
          <a:xfrm rot="13179857">
            <a:off x="2719288" y="3353668"/>
            <a:ext cx="325352" cy="14107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p:cNvSpPr/>
          <p:nvPr/>
        </p:nvSpPr>
        <p:spPr>
          <a:xfrm rot="9305996">
            <a:off x="7022575" y="3396829"/>
            <a:ext cx="325352" cy="21599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p:cNvSpPr/>
          <p:nvPr/>
        </p:nvSpPr>
        <p:spPr>
          <a:xfrm rot="1623883">
            <a:off x="8756551" y="2006624"/>
            <a:ext cx="325352" cy="10211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10507881" y="1988517"/>
            <a:ext cx="54518" cy="3644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0215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animEffect transition="in" filter="fade">
                                      <p:cBhvr>
                                        <p:cTn id="7" dur="500"/>
                                        <p:tgtEl>
                                          <p:spTgt spid="51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nodeType="withEffect">
                                  <p:stCondLst>
                                    <p:cond delay="0"/>
                                  </p:stCondLst>
                                  <p:childTnLst>
                                    <p:set>
                                      <p:cBhvr>
                                        <p:cTn id="15" dur="1" fill="hold">
                                          <p:stCondLst>
                                            <p:cond delay="0"/>
                                          </p:stCondLst>
                                        </p:cTn>
                                        <p:tgtEl>
                                          <p:spTgt spid="5124"/>
                                        </p:tgtEl>
                                        <p:attrNameLst>
                                          <p:attrName>style.visibility</p:attrName>
                                        </p:attrNameLst>
                                      </p:cBhvr>
                                      <p:to>
                                        <p:strVal val="visible"/>
                                      </p:to>
                                    </p:set>
                                    <p:animEffect transition="in" filter="fade">
                                      <p:cBhvr>
                                        <p:cTn id="16" dur="500"/>
                                        <p:tgtEl>
                                          <p:spTgt spid="5124"/>
                                        </p:tgtEl>
                                      </p:cBhvr>
                                    </p:animEffect>
                                  </p:childTnLst>
                                </p:cTn>
                              </p:par>
                              <p:par>
                                <p:cTn id="17" presetID="10" presetClass="entr" presetSubtype="0" fill="hold" nodeType="withEffect">
                                  <p:stCondLst>
                                    <p:cond delay="0"/>
                                  </p:stCondLst>
                                  <p:childTnLst>
                                    <p:set>
                                      <p:cBhvr>
                                        <p:cTn id="18" dur="1" fill="hold">
                                          <p:stCondLst>
                                            <p:cond delay="0"/>
                                          </p:stCondLst>
                                        </p:cTn>
                                        <p:tgtEl>
                                          <p:spTgt spid="5125"/>
                                        </p:tgtEl>
                                        <p:attrNameLst>
                                          <p:attrName>style.visibility</p:attrName>
                                        </p:attrNameLst>
                                      </p:cBhvr>
                                      <p:to>
                                        <p:strVal val="visible"/>
                                      </p:to>
                                    </p:set>
                                    <p:animEffect transition="in" filter="fade">
                                      <p:cBhvr>
                                        <p:cTn id="19" dur="500"/>
                                        <p:tgtEl>
                                          <p:spTgt spid="512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Designing with Verilog</a:t>
            </a:r>
          </a:p>
        </p:txBody>
      </p:sp>
      <p:sp>
        <p:nvSpPr>
          <p:cNvPr id="2" name="Text Placeholder 1">
            <a:extLst>
              <a:ext uri="{FF2B5EF4-FFF2-40B4-BE49-F238E27FC236}">
                <a16:creationId xmlns:a16="http://schemas.microsoft.com/office/drawing/2014/main" id="{4CFE7BD3-AEA1-EB49-8B87-5F35D768A8ED}"/>
              </a:ext>
            </a:extLst>
          </p:cNvPr>
          <p:cNvSpPr>
            <a:spLocks noGrp="1"/>
          </p:cNvSpPr>
          <p:nvPr>
            <p:ph type="body" idx="1"/>
          </p:nvPr>
        </p:nvSpPr>
        <p:spPr/>
        <p:txBody>
          <a:bodyPr/>
          <a:lstStyle/>
          <a:p>
            <a:endParaRPr lang="en-CL"/>
          </a:p>
        </p:txBody>
      </p:sp>
    </p:spTree>
    <p:extLst>
      <p:ext uri="{BB962C8B-B14F-4D97-AF65-F5344CB8AC3E}">
        <p14:creationId xmlns:p14="http://schemas.microsoft.com/office/powerpoint/2010/main" val="4276026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7491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a:t>One clock, one edge, Flip-flops only</a:t>
            </a:r>
          </a:p>
          <a:p>
            <a:r>
              <a:rPr lang="en-US"/>
              <a:t>Design BEFORE coding</a:t>
            </a:r>
          </a:p>
          <a:p>
            <a:r>
              <a:rPr lang="en-US"/>
              <a:t>Behavior implies function</a:t>
            </a:r>
          </a:p>
          <a:p>
            <a:r>
              <a:rPr lang="en-US"/>
              <a:t>Clearly separate control and datapath</a:t>
            </a:r>
          </a:p>
        </p:txBody>
      </p:sp>
      <p:sp>
        <p:nvSpPr>
          <p:cNvPr id="5" name="Title 4"/>
          <p:cNvSpPr>
            <a:spLocks noGrp="1"/>
          </p:cNvSpPr>
          <p:nvPr>
            <p:ph type="title"/>
          </p:nvPr>
        </p:nvSpPr>
        <p:spPr/>
        <p:txBody>
          <a:bodyPr/>
          <a:lstStyle/>
          <a:p>
            <a:r>
              <a:rPr lang="en-US"/>
              <a:t>Design Mantras</a:t>
            </a:r>
          </a:p>
        </p:txBody>
      </p:sp>
    </p:spTree>
    <p:extLst>
      <p:ext uri="{BB962C8B-B14F-4D97-AF65-F5344CB8AC3E}">
        <p14:creationId xmlns:p14="http://schemas.microsoft.com/office/powerpoint/2010/main" val="5422203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Flip Flop</a:t>
            </a:r>
          </a:p>
          <a:p>
            <a:pPr lvl="1"/>
            <a:r>
              <a:rPr lang="en-US" dirty="0"/>
              <a:t>Behavior</a:t>
            </a:r>
          </a:p>
          <a:p>
            <a:pPr lvl="2"/>
            <a:r>
              <a:rPr lang="en-US" dirty="0"/>
              <a:t>For every positive edge of the clock Q changes to become equal to D</a:t>
            </a:r>
          </a:p>
          <a:p>
            <a:r>
              <a:rPr lang="en-US" dirty="0"/>
              <a:t>Write behavior as “code”</a:t>
            </a:r>
          </a:p>
          <a:p>
            <a:r>
              <a:rPr lang="en-US" dirty="0">
                <a:solidFill>
                  <a:srgbClr val="7030A0"/>
                </a:solidFill>
              </a:rPr>
              <a:t>always @()</a:t>
            </a:r>
          </a:p>
          <a:p>
            <a:pPr lvl="1"/>
            <a:r>
              <a:rPr lang="en-US" dirty="0"/>
              <a:t>Triggers execution of the following code block</a:t>
            </a:r>
          </a:p>
          <a:p>
            <a:pPr lvl="1"/>
            <a:r>
              <a:rPr lang="en-US" dirty="0"/>
              <a:t>() called “sensitivity list”</a:t>
            </a:r>
          </a:p>
          <a:p>
            <a:pPr lvl="2"/>
            <a:r>
              <a:rPr lang="en-US" dirty="0"/>
              <a:t>Describes when execution triggered</a:t>
            </a:r>
          </a:p>
          <a:p>
            <a:pPr lvl="1"/>
            <a:endParaRPr lang="en-US" dirty="0"/>
          </a:p>
        </p:txBody>
      </p:sp>
      <p:sp>
        <p:nvSpPr>
          <p:cNvPr id="2" name="Title 1"/>
          <p:cNvSpPr>
            <a:spLocks noGrp="1"/>
          </p:cNvSpPr>
          <p:nvPr>
            <p:ph type="title"/>
          </p:nvPr>
        </p:nvSpPr>
        <p:spPr/>
        <p:txBody>
          <a:bodyPr/>
          <a:lstStyle/>
          <a:p>
            <a:r>
              <a:rPr lang="en-US" dirty="0"/>
              <a:t>Basic Verilog Constructs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9764" y="4622800"/>
            <a:ext cx="2833687" cy="1420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93898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Behavior implies function</a:t>
            </a:r>
          </a:p>
          <a:p>
            <a:pPr lvl="1"/>
            <a:r>
              <a:rPr lang="en-US" dirty="0"/>
              <a:t>Determine the behavior described by the Verilog code</a:t>
            </a:r>
          </a:p>
          <a:p>
            <a:pPr lvl="1"/>
            <a:r>
              <a:rPr lang="en-US" dirty="0"/>
              <a:t>Choose the hardware with the matching behavior</a:t>
            </a:r>
          </a:p>
          <a:p>
            <a:pPr lvl="1"/>
            <a:endParaRPr lang="en-US" dirty="0"/>
          </a:p>
          <a:p>
            <a:pPr lvl="1"/>
            <a:endParaRPr lang="en-US" dirty="0"/>
          </a:p>
          <a:p>
            <a:pPr lvl="1"/>
            <a:endParaRPr lang="en-US" dirty="0"/>
          </a:p>
          <a:p>
            <a:pPr lvl="1"/>
            <a:endParaRPr lang="en-US" dirty="0"/>
          </a:p>
          <a:p>
            <a:r>
              <a:rPr lang="en-US" dirty="0"/>
              <a:t>Code behavior</a:t>
            </a:r>
          </a:p>
          <a:p>
            <a:pPr lvl="1"/>
            <a:r>
              <a:rPr lang="en-US" dirty="0"/>
              <a:t>Q re-evaluated every time there is a rising edge of the clock</a:t>
            </a:r>
          </a:p>
          <a:p>
            <a:pPr lvl="1"/>
            <a:r>
              <a:rPr lang="en-US" dirty="0"/>
              <a:t>Q remain unchanged between rising edges</a:t>
            </a:r>
          </a:p>
          <a:p>
            <a:r>
              <a:rPr lang="en-US" dirty="0"/>
              <a:t>This behavior describes an edge-triggered Flip-Flop</a:t>
            </a:r>
          </a:p>
        </p:txBody>
      </p:sp>
      <p:sp>
        <p:nvSpPr>
          <p:cNvPr id="2" name="Title 1"/>
          <p:cNvSpPr>
            <a:spLocks noGrp="1"/>
          </p:cNvSpPr>
          <p:nvPr>
            <p:ph type="title"/>
          </p:nvPr>
        </p:nvSpPr>
        <p:spPr/>
        <p:txBody>
          <a:bodyPr/>
          <a:lstStyle/>
          <a:p>
            <a:r>
              <a:rPr lang="en-US" dirty="0"/>
              <a:t>Mantra # 3</a:t>
            </a:r>
          </a:p>
        </p:txBody>
      </p:sp>
      <p:sp>
        <p:nvSpPr>
          <p:cNvPr id="5" name="TextBox 4"/>
          <p:cNvSpPr txBox="1"/>
          <p:nvPr/>
        </p:nvSpPr>
        <p:spPr>
          <a:xfrm>
            <a:off x="2603500" y="2895600"/>
            <a:ext cx="3416320" cy="707886"/>
          </a:xfrm>
          <a:prstGeom prst="rect">
            <a:avLst/>
          </a:prstGeom>
          <a:noFill/>
        </p:spPr>
        <p:txBody>
          <a:bodyPr wrap="none" rtlCol="0">
            <a:spAutoFit/>
          </a:bodyPr>
          <a:lstStyle/>
          <a:p>
            <a:r>
              <a:rPr lang="en-US" sz="2000" b="1" dirty="0">
                <a:solidFill>
                  <a:srgbClr val="7030A0"/>
                </a:solidFill>
                <a:latin typeface="Courier" pitchFamily="49" charset="0"/>
              </a:rPr>
              <a:t>always @(</a:t>
            </a:r>
            <a:r>
              <a:rPr lang="en-US" sz="2000" b="1" dirty="0" err="1">
                <a:solidFill>
                  <a:srgbClr val="7030A0"/>
                </a:solidFill>
                <a:latin typeface="Courier" pitchFamily="49" charset="0"/>
              </a:rPr>
              <a:t>posedge</a:t>
            </a:r>
            <a:r>
              <a:rPr lang="en-US" sz="2000" b="1" dirty="0">
                <a:solidFill>
                  <a:srgbClr val="7030A0"/>
                </a:solidFill>
                <a:latin typeface="Courier" pitchFamily="49" charset="0"/>
              </a:rPr>
              <a:t> </a:t>
            </a:r>
            <a:r>
              <a:rPr lang="en-US" sz="2000" b="1" dirty="0" err="1">
                <a:solidFill>
                  <a:srgbClr val="7030A0"/>
                </a:solidFill>
                <a:latin typeface="Courier" pitchFamily="49" charset="0"/>
              </a:rPr>
              <a:t>clk</a:t>
            </a:r>
            <a:r>
              <a:rPr lang="en-US" sz="2000" b="1" dirty="0">
                <a:solidFill>
                  <a:srgbClr val="7030A0"/>
                </a:solidFill>
                <a:latin typeface="Courier" pitchFamily="49" charset="0"/>
              </a:rPr>
              <a:t>)</a:t>
            </a:r>
          </a:p>
          <a:p>
            <a:r>
              <a:rPr lang="en-US" sz="2000" b="1" dirty="0">
                <a:solidFill>
                  <a:srgbClr val="7030A0"/>
                </a:solidFill>
                <a:latin typeface="Courier" pitchFamily="49" charset="0"/>
              </a:rPr>
              <a:t>   Q &lt;= D;</a:t>
            </a:r>
          </a:p>
        </p:txBody>
      </p:sp>
    </p:spTree>
    <p:extLst>
      <p:ext uri="{BB962C8B-B14F-4D97-AF65-F5344CB8AC3E}">
        <p14:creationId xmlns:p14="http://schemas.microsoft.com/office/powerpoint/2010/main" val="6547453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What is the behavior and matching logic for this code fragment?</a:t>
            </a:r>
          </a:p>
          <a:p>
            <a:endParaRPr lang="en-US" dirty="0"/>
          </a:p>
          <a:p>
            <a:endParaRPr lang="en-US" dirty="0"/>
          </a:p>
          <a:p>
            <a:endParaRPr lang="en-US" dirty="0"/>
          </a:p>
          <a:p>
            <a:r>
              <a:rPr lang="en-US" dirty="0"/>
              <a:t>What is the behavior and code for this schematic?</a:t>
            </a:r>
          </a:p>
        </p:txBody>
      </p:sp>
      <p:sp>
        <p:nvSpPr>
          <p:cNvPr id="2" name="Title 1"/>
          <p:cNvSpPr>
            <a:spLocks noGrp="1"/>
          </p:cNvSpPr>
          <p:nvPr>
            <p:ph type="title"/>
          </p:nvPr>
        </p:nvSpPr>
        <p:spPr/>
        <p:txBody>
          <a:bodyPr/>
          <a:lstStyle/>
          <a:p>
            <a:r>
              <a:rPr lang="en-US" dirty="0"/>
              <a:t>More Examples</a:t>
            </a:r>
          </a:p>
        </p:txBody>
      </p:sp>
      <p:sp>
        <p:nvSpPr>
          <p:cNvPr id="5" name="TextBox 4"/>
          <p:cNvSpPr txBox="1"/>
          <p:nvPr/>
        </p:nvSpPr>
        <p:spPr>
          <a:xfrm>
            <a:off x="2374900" y="2057400"/>
            <a:ext cx="3416320" cy="707886"/>
          </a:xfrm>
          <a:prstGeom prst="rect">
            <a:avLst/>
          </a:prstGeom>
          <a:noFill/>
        </p:spPr>
        <p:txBody>
          <a:bodyPr wrap="none" rtlCol="0">
            <a:spAutoFit/>
          </a:bodyPr>
          <a:lstStyle/>
          <a:p>
            <a:r>
              <a:rPr lang="en-US" sz="2000" b="1" dirty="0">
                <a:solidFill>
                  <a:srgbClr val="7030A0"/>
                </a:solidFill>
                <a:latin typeface="Courier" pitchFamily="49" charset="0"/>
              </a:rPr>
              <a:t>always @(</a:t>
            </a:r>
            <a:r>
              <a:rPr lang="en-US" sz="2000" b="1" dirty="0" err="1">
                <a:solidFill>
                  <a:srgbClr val="7030A0"/>
                </a:solidFill>
                <a:latin typeface="Courier" pitchFamily="49" charset="0"/>
              </a:rPr>
              <a:t>clk</a:t>
            </a:r>
            <a:r>
              <a:rPr lang="en-US" sz="2000" b="1" dirty="0">
                <a:solidFill>
                  <a:srgbClr val="7030A0"/>
                </a:solidFill>
                <a:latin typeface="Courier" pitchFamily="49" charset="0"/>
              </a:rPr>
              <a:t> or D)</a:t>
            </a:r>
          </a:p>
          <a:p>
            <a:r>
              <a:rPr lang="en-US" sz="2000" b="1" dirty="0">
                <a:solidFill>
                  <a:srgbClr val="7030A0"/>
                </a:solidFill>
                <a:latin typeface="Courier" pitchFamily="49" charset="0"/>
              </a:rPr>
              <a:t>   if (clock) Q &gt;= D;</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5351" y="3748089"/>
            <a:ext cx="1611313" cy="185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60369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Every variable assigned in a block starting with</a:t>
            </a:r>
          </a:p>
          <a:p>
            <a:endParaRPr lang="en-US" dirty="0"/>
          </a:p>
          <a:p>
            <a:endParaRPr lang="en-US" dirty="0"/>
          </a:p>
          <a:p>
            <a:endParaRPr lang="en-US" dirty="0"/>
          </a:p>
          <a:p>
            <a:pPr marL="0" indent="0">
              <a:buNone/>
            </a:pPr>
            <a:r>
              <a:rPr lang="en-US" dirty="0"/>
              <a:t>   becomes the output of an edge-triggered flip –flop</a:t>
            </a:r>
          </a:p>
          <a:p>
            <a:endParaRPr lang="en-US" dirty="0"/>
          </a:p>
          <a:p>
            <a:r>
              <a:rPr lang="en-US" dirty="0"/>
              <a:t>This is the only way to build flip-flops</a:t>
            </a:r>
          </a:p>
        </p:txBody>
      </p:sp>
      <p:sp>
        <p:nvSpPr>
          <p:cNvPr id="2" name="Title 1"/>
          <p:cNvSpPr>
            <a:spLocks noGrp="1"/>
          </p:cNvSpPr>
          <p:nvPr>
            <p:ph type="title"/>
          </p:nvPr>
        </p:nvSpPr>
        <p:spPr/>
        <p:txBody>
          <a:bodyPr/>
          <a:lstStyle/>
          <a:p>
            <a:r>
              <a:rPr lang="en-US" dirty="0"/>
              <a:t>Flip - Flops</a:t>
            </a:r>
          </a:p>
        </p:txBody>
      </p:sp>
      <p:sp>
        <p:nvSpPr>
          <p:cNvPr id="5" name="TextBox 4"/>
          <p:cNvSpPr txBox="1"/>
          <p:nvPr/>
        </p:nvSpPr>
        <p:spPr>
          <a:xfrm>
            <a:off x="2374901" y="2057400"/>
            <a:ext cx="3877985" cy="707886"/>
          </a:xfrm>
          <a:prstGeom prst="rect">
            <a:avLst/>
          </a:prstGeom>
          <a:noFill/>
        </p:spPr>
        <p:txBody>
          <a:bodyPr wrap="none" rtlCol="0">
            <a:spAutoFit/>
          </a:bodyPr>
          <a:lstStyle/>
          <a:p>
            <a:r>
              <a:rPr lang="en-US" sz="2000" b="1" dirty="0">
                <a:solidFill>
                  <a:srgbClr val="7030A0"/>
                </a:solidFill>
                <a:latin typeface="Courier" pitchFamily="49" charset="0"/>
              </a:rPr>
              <a:t>always @(</a:t>
            </a:r>
            <a:r>
              <a:rPr lang="en-US" sz="2000" b="1" dirty="0" err="1">
                <a:solidFill>
                  <a:srgbClr val="7030A0"/>
                </a:solidFill>
                <a:latin typeface="Courier" pitchFamily="49" charset="0"/>
              </a:rPr>
              <a:t>posedge</a:t>
            </a:r>
            <a:r>
              <a:rPr lang="en-US" sz="2000" b="1" dirty="0">
                <a:solidFill>
                  <a:srgbClr val="7030A0"/>
                </a:solidFill>
                <a:latin typeface="Courier" pitchFamily="49" charset="0"/>
              </a:rPr>
              <a:t> </a:t>
            </a:r>
            <a:r>
              <a:rPr lang="en-US" sz="2000" b="1" dirty="0" err="1">
                <a:solidFill>
                  <a:srgbClr val="7030A0"/>
                </a:solidFill>
                <a:latin typeface="Courier" pitchFamily="49" charset="0"/>
              </a:rPr>
              <a:t>clk</a:t>
            </a:r>
            <a:r>
              <a:rPr lang="en-US" sz="2000" b="1" dirty="0">
                <a:solidFill>
                  <a:srgbClr val="7030A0"/>
                </a:solidFill>
                <a:latin typeface="Courier" pitchFamily="49" charset="0"/>
              </a:rPr>
              <a:t>) </a:t>
            </a:r>
            <a:r>
              <a:rPr lang="en-US" sz="2000" b="1" dirty="0">
                <a:latin typeface="Courier" pitchFamily="49" charset="0"/>
              </a:rPr>
              <a:t>or</a:t>
            </a:r>
            <a:endParaRPr lang="en-US" sz="2000" b="1" dirty="0">
              <a:solidFill>
                <a:srgbClr val="7030A0"/>
              </a:solidFill>
              <a:latin typeface="Courier" pitchFamily="49" charset="0"/>
            </a:endParaRPr>
          </a:p>
          <a:p>
            <a:r>
              <a:rPr lang="en-US" sz="2000" b="1" dirty="0">
                <a:solidFill>
                  <a:srgbClr val="7030A0"/>
                </a:solidFill>
                <a:latin typeface="Courier" pitchFamily="49" charset="0"/>
              </a:rPr>
              <a:t>always @(</a:t>
            </a:r>
            <a:r>
              <a:rPr lang="en-US" sz="2000" b="1" dirty="0" err="1">
                <a:solidFill>
                  <a:srgbClr val="7030A0"/>
                </a:solidFill>
                <a:latin typeface="Courier" pitchFamily="49" charset="0"/>
              </a:rPr>
              <a:t>negedge</a:t>
            </a:r>
            <a:r>
              <a:rPr lang="en-US" sz="2000" b="1" dirty="0">
                <a:solidFill>
                  <a:srgbClr val="7030A0"/>
                </a:solidFill>
                <a:latin typeface="Courier" pitchFamily="49" charset="0"/>
              </a:rPr>
              <a:t> </a:t>
            </a:r>
            <a:r>
              <a:rPr lang="en-US" sz="2000" b="1" dirty="0" err="1">
                <a:solidFill>
                  <a:srgbClr val="7030A0"/>
                </a:solidFill>
                <a:latin typeface="Courier" pitchFamily="49" charset="0"/>
              </a:rPr>
              <a:t>clk</a:t>
            </a:r>
            <a:r>
              <a:rPr lang="en-US" sz="2000" b="1" dirty="0">
                <a:solidFill>
                  <a:srgbClr val="7030A0"/>
                </a:solidFill>
                <a:latin typeface="Courier" pitchFamily="49" charset="0"/>
              </a:rPr>
              <a:t>)</a:t>
            </a:r>
          </a:p>
        </p:txBody>
      </p:sp>
    </p:spTree>
    <p:extLst>
      <p:ext uri="{BB962C8B-B14F-4D97-AF65-F5344CB8AC3E}">
        <p14:creationId xmlns:p14="http://schemas.microsoft.com/office/powerpoint/2010/main" val="15609753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Combinational logic example</a:t>
            </a:r>
          </a:p>
          <a:p>
            <a:r>
              <a:rPr lang="en-US" dirty="0"/>
              <a:t>How would you describe the behavior of this function in words?</a:t>
            </a:r>
          </a:p>
          <a:p>
            <a:endParaRPr lang="en-US" dirty="0"/>
          </a:p>
          <a:p>
            <a:endParaRPr lang="en-US" dirty="0"/>
          </a:p>
          <a:p>
            <a:endParaRPr lang="en-US" dirty="0"/>
          </a:p>
          <a:p>
            <a:endParaRPr lang="en-US" dirty="0"/>
          </a:p>
          <a:p>
            <a:endParaRPr lang="en-US" dirty="0"/>
          </a:p>
          <a:p>
            <a:endParaRPr lang="en-US" dirty="0"/>
          </a:p>
          <a:p>
            <a:endParaRPr lang="en-US" dirty="0"/>
          </a:p>
          <a:p>
            <a:r>
              <a:rPr lang="en-US" dirty="0"/>
              <a:t>And in code?</a:t>
            </a:r>
          </a:p>
        </p:txBody>
      </p:sp>
      <p:sp>
        <p:nvSpPr>
          <p:cNvPr id="2" name="Title 1"/>
          <p:cNvSpPr>
            <a:spLocks noGrp="1"/>
          </p:cNvSpPr>
          <p:nvPr>
            <p:ph type="title"/>
          </p:nvPr>
        </p:nvSpPr>
        <p:spPr/>
        <p:txBody>
          <a:bodyPr/>
          <a:lstStyle/>
          <a:p>
            <a:r>
              <a:rPr lang="en-US" dirty="0"/>
              <a:t>Combinational Logic</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8014" y="2606675"/>
            <a:ext cx="2517775" cy="172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02502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sz="2400" dirty="0"/>
          </a:p>
          <a:p>
            <a:endParaRPr lang="en-US" sz="2400" dirty="0"/>
          </a:p>
          <a:p>
            <a:endParaRPr lang="en-US" sz="2400" dirty="0"/>
          </a:p>
          <a:p>
            <a:endParaRPr lang="en-US" sz="2400" dirty="0"/>
          </a:p>
          <a:p>
            <a:r>
              <a:rPr lang="en-US" sz="2400" dirty="0"/>
              <a:t>All logical inputs in sensitivity list</a:t>
            </a:r>
          </a:p>
          <a:p>
            <a:r>
              <a:rPr lang="en-US" sz="2400" dirty="0"/>
              <a:t>If, else </a:t>
            </a:r>
            <a:r>
              <a:rPr lang="en-US" sz="2400" dirty="0">
                <a:sym typeface="Wingdings" pitchFamily="2" charset="2"/>
              </a:rPr>
              <a:t> multiplexor</a:t>
            </a:r>
          </a:p>
          <a:p>
            <a:r>
              <a:rPr lang="en-US" sz="2400" dirty="0">
                <a:sym typeface="Wingdings" pitchFamily="2" charset="2"/>
              </a:rPr>
              <a:t>Behavior: whenever input changes, out = mux XOR or </a:t>
            </a:r>
            <a:r>
              <a:rPr lang="en-US" sz="2400" dirty="0" err="1">
                <a:sym typeface="Wingdings" pitchFamily="2" charset="2"/>
              </a:rPr>
              <a:t>OR</a:t>
            </a:r>
            <a:endParaRPr lang="en-US" sz="2400" dirty="0">
              <a:sym typeface="Wingdings" pitchFamily="2" charset="2"/>
            </a:endParaRPr>
          </a:p>
          <a:p>
            <a:r>
              <a:rPr lang="en-US" sz="2400" dirty="0">
                <a:sym typeface="Wingdings" pitchFamily="2" charset="2"/>
              </a:rPr>
              <a:t>Same behavior as combinational logic</a:t>
            </a:r>
            <a:endParaRPr lang="en-US" sz="2400" dirty="0"/>
          </a:p>
          <a:p>
            <a:endParaRPr lang="en-US" sz="2400" dirty="0"/>
          </a:p>
          <a:p>
            <a:endParaRPr lang="en-US" sz="2400" dirty="0"/>
          </a:p>
          <a:p>
            <a:endParaRPr lang="en-US" sz="2400" dirty="0"/>
          </a:p>
          <a:p>
            <a:endParaRPr lang="en-US" sz="2400" dirty="0"/>
          </a:p>
        </p:txBody>
      </p:sp>
      <p:sp>
        <p:nvSpPr>
          <p:cNvPr id="2" name="Title 1"/>
          <p:cNvSpPr>
            <a:spLocks noGrp="1"/>
          </p:cNvSpPr>
          <p:nvPr>
            <p:ph type="title"/>
          </p:nvPr>
        </p:nvSpPr>
        <p:spPr/>
        <p:txBody>
          <a:bodyPr/>
          <a:lstStyle/>
          <a:p>
            <a:r>
              <a:rPr lang="en-US" dirty="0"/>
              <a:t>Behavior </a:t>
            </a:r>
            <a:r>
              <a:rPr lang="en-US" dirty="0">
                <a:sym typeface="Wingdings" pitchFamily="2" charset="2"/>
              </a:rPr>
              <a:t> Function</a:t>
            </a:r>
            <a:endParaRPr lang="en-US" dirty="0"/>
          </a:p>
        </p:txBody>
      </p:sp>
      <p:sp>
        <p:nvSpPr>
          <p:cNvPr id="5" name="TextBox 4"/>
          <p:cNvSpPr txBox="1"/>
          <p:nvPr/>
        </p:nvSpPr>
        <p:spPr>
          <a:xfrm>
            <a:off x="2463801" y="1409701"/>
            <a:ext cx="4240263" cy="1200329"/>
          </a:xfrm>
          <a:prstGeom prst="rect">
            <a:avLst/>
          </a:prstGeom>
          <a:noFill/>
        </p:spPr>
        <p:txBody>
          <a:bodyPr wrap="none" rtlCol="0">
            <a:spAutoFit/>
          </a:bodyPr>
          <a:lstStyle/>
          <a:p>
            <a:r>
              <a:rPr lang="en-US" sz="2400" b="1" dirty="0">
                <a:solidFill>
                  <a:srgbClr val="7030A0"/>
                </a:solidFill>
                <a:latin typeface="Courier" pitchFamily="49" charset="0"/>
              </a:rPr>
              <a:t>always @(a or b or c)</a:t>
            </a:r>
          </a:p>
          <a:p>
            <a:r>
              <a:rPr lang="en-US" sz="2400" b="1" dirty="0">
                <a:solidFill>
                  <a:srgbClr val="7030A0"/>
                </a:solidFill>
                <a:latin typeface="Courier" pitchFamily="49" charset="0"/>
              </a:rPr>
              <a:t>   if (a) out = b ^ c;</a:t>
            </a:r>
          </a:p>
          <a:p>
            <a:r>
              <a:rPr lang="en-US" sz="2400" b="1" dirty="0">
                <a:solidFill>
                  <a:srgbClr val="7030A0"/>
                </a:solidFill>
                <a:latin typeface="Courier" pitchFamily="49" charset="0"/>
              </a:rPr>
              <a:t>   else out = b | c;</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8014" y="1409700"/>
            <a:ext cx="2517775" cy="172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48696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t>Statement block starting with an “always@” statement is called a procedural block</a:t>
            </a:r>
          </a:p>
          <a:p>
            <a:r>
              <a:rPr lang="en-US" sz="2400" dirty="0"/>
              <a:t>Statements in block are generally executed in sequence (i.e. procedurally)</a:t>
            </a:r>
          </a:p>
        </p:txBody>
      </p:sp>
      <p:sp>
        <p:nvSpPr>
          <p:cNvPr id="2" name="Title 1"/>
          <p:cNvSpPr>
            <a:spLocks noGrp="1"/>
          </p:cNvSpPr>
          <p:nvPr>
            <p:ph type="title"/>
          </p:nvPr>
        </p:nvSpPr>
        <p:spPr/>
        <p:txBody>
          <a:bodyPr/>
          <a:lstStyle/>
          <a:p>
            <a:r>
              <a:rPr lang="en-US" dirty="0"/>
              <a:t>Procedural blocks</a:t>
            </a:r>
          </a:p>
        </p:txBody>
      </p:sp>
    </p:spTree>
    <p:extLst>
      <p:ext uri="{BB962C8B-B14F-4D97-AF65-F5344CB8AC3E}">
        <p14:creationId xmlns:p14="http://schemas.microsoft.com/office/powerpoint/2010/main" val="14366743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t>Verilog has a short hand way to capture combinational logic</a:t>
            </a:r>
          </a:p>
          <a:p>
            <a:r>
              <a:rPr lang="en-US" sz="2400" dirty="0"/>
              <a:t>Called “continuous assignment”</a:t>
            </a:r>
          </a:p>
          <a:p>
            <a:endParaRPr lang="en-US" sz="2400" dirty="0"/>
          </a:p>
          <a:p>
            <a:r>
              <a:rPr lang="en-US" sz="2400" dirty="0"/>
              <a:t>LHS re-evaluated whenever anything in RHS changes</a:t>
            </a:r>
          </a:p>
          <a:p>
            <a:endParaRPr lang="en-US" sz="2400" dirty="0"/>
          </a:p>
          <a:p>
            <a:r>
              <a:rPr lang="en-US" sz="2400" dirty="0"/>
              <a:t>same as</a:t>
            </a:r>
          </a:p>
          <a:p>
            <a:endParaRPr lang="en-US" sz="2400" dirty="0"/>
          </a:p>
          <a:p>
            <a:endParaRPr lang="en-US" sz="2400" dirty="0"/>
          </a:p>
        </p:txBody>
      </p:sp>
      <p:sp>
        <p:nvSpPr>
          <p:cNvPr id="2" name="Title 1"/>
          <p:cNvSpPr>
            <a:spLocks noGrp="1"/>
          </p:cNvSpPr>
          <p:nvPr>
            <p:ph type="title"/>
          </p:nvPr>
        </p:nvSpPr>
        <p:spPr/>
        <p:txBody>
          <a:bodyPr/>
          <a:lstStyle/>
          <a:p>
            <a:r>
              <a:rPr lang="en-US" dirty="0"/>
              <a:t>Alternative Coding Style for Combinational Logic</a:t>
            </a:r>
          </a:p>
        </p:txBody>
      </p:sp>
      <p:sp>
        <p:nvSpPr>
          <p:cNvPr id="5" name="TextBox 4"/>
          <p:cNvSpPr txBox="1"/>
          <p:nvPr/>
        </p:nvSpPr>
        <p:spPr>
          <a:xfrm>
            <a:off x="1651964" y="2383106"/>
            <a:ext cx="5899372" cy="461665"/>
          </a:xfrm>
          <a:prstGeom prst="rect">
            <a:avLst/>
          </a:prstGeom>
          <a:noFill/>
        </p:spPr>
        <p:txBody>
          <a:bodyPr wrap="none" rtlCol="0">
            <a:spAutoFit/>
          </a:bodyPr>
          <a:lstStyle/>
          <a:p>
            <a:r>
              <a:rPr lang="en-US" sz="2400" b="1" dirty="0">
                <a:solidFill>
                  <a:srgbClr val="7030A0"/>
                </a:solidFill>
                <a:latin typeface="Courier" pitchFamily="49" charset="0"/>
              </a:rPr>
              <a:t>assign out = a ? b ^ c : b | c;</a:t>
            </a:r>
          </a:p>
        </p:txBody>
      </p:sp>
      <p:sp>
        <p:nvSpPr>
          <p:cNvPr id="6" name="TextBox 5"/>
          <p:cNvSpPr txBox="1"/>
          <p:nvPr/>
        </p:nvSpPr>
        <p:spPr>
          <a:xfrm>
            <a:off x="1651964" y="3290854"/>
            <a:ext cx="2765501" cy="461665"/>
          </a:xfrm>
          <a:prstGeom prst="rect">
            <a:avLst/>
          </a:prstGeom>
          <a:noFill/>
        </p:spPr>
        <p:txBody>
          <a:bodyPr wrap="none" rtlCol="0">
            <a:spAutoFit/>
          </a:bodyPr>
          <a:lstStyle/>
          <a:p>
            <a:r>
              <a:rPr lang="en-US" sz="2400" b="1" dirty="0">
                <a:solidFill>
                  <a:srgbClr val="7030A0"/>
                </a:solidFill>
                <a:latin typeface="Courier" pitchFamily="49" charset="0"/>
              </a:rPr>
              <a:t>f = a ? d : e;</a:t>
            </a:r>
          </a:p>
        </p:txBody>
      </p:sp>
      <p:sp>
        <p:nvSpPr>
          <p:cNvPr id="7" name="TextBox 6"/>
          <p:cNvSpPr txBox="1"/>
          <p:nvPr/>
        </p:nvSpPr>
        <p:spPr>
          <a:xfrm>
            <a:off x="1651964" y="4198602"/>
            <a:ext cx="4608954" cy="461665"/>
          </a:xfrm>
          <a:prstGeom prst="rect">
            <a:avLst/>
          </a:prstGeom>
          <a:noFill/>
        </p:spPr>
        <p:txBody>
          <a:bodyPr wrap="none" rtlCol="0">
            <a:spAutoFit/>
          </a:bodyPr>
          <a:lstStyle/>
          <a:p>
            <a:r>
              <a:rPr lang="en-US" sz="2400" b="1" dirty="0">
                <a:solidFill>
                  <a:srgbClr val="7030A0"/>
                </a:solidFill>
                <a:latin typeface="Courier" pitchFamily="49" charset="0"/>
              </a:rPr>
              <a:t>if (a) f = d else f = e;</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1573" y="1950055"/>
            <a:ext cx="1834928" cy="1254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64377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Can include some combinational logic in FF procedural block</a:t>
            </a:r>
          </a:p>
          <a:p>
            <a:endParaRPr lang="en-US" dirty="0"/>
          </a:p>
          <a:p>
            <a:endParaRPr lang="en-US" dirty="0"/>
          </a:p>
          <a:p>
            <a:endParaRPr lang="en-US" dirty="0"/>
          </a:p>
          <a:p>
            <a:endParaRPr lang="en-US" dirty="0"/>
          </a:p>
          <a:p>
            <a:endParaRPr lang="en-US" dirty="0"/>
          </a:p>
          <a:p>
            <a:endParaRPr lang="en-US" dirty="0"/>
          </a:p>
          <a:p>
            <a:endParaRPr lang="en-US" dirty="0"/>
          </a:p>
          <a:p>
            <a:r>
              <a:rPr lang="en-US" dirty="0"/>
              <a:t>Behavior </a:t>
            </a:r>
            <a:r>
              <a:rPr lang="en-US" dirty="0">
                <a:sym typeface="Wingdings" pitchFamily="2" charset="2"/>
              </a:rPr>
              <a:t> function</a:t>
            </a:r>
          </a:p>
          <a:p>
            <a:pPr lvl="1"/>
            <a:r>
              <a:rPr lang="en-US" dirty="0">
                <a:sym typeface="Wingdings" pitchFamily="2" charset="2"/>
              </a:rPr>
              <a:t>Out is reevaluated on every clock edge  output of FF</a:t>
            </a:r>
          </a:p>
          <a:p>
            <a:pPr lvl="1"/>
            <a:r>
              <a:rPr lang="en-US" dirty="0">
                <a:sym typeface="Wingdings" pitchFamily="2" charset="2"/>
              </a:rPr>
              <a:t>If; else  MUX</a:t>
            </a:r>
            <a:endParaRPr lang="en-US" dirty="0"/>
          </a:p>
        </p:txBody>
      </p:sp>
      <p:sp>
        <p:nvSpPr>
          <p:cNvPr id="2" name="Title 1"/>
          <p:cNvSpPr>
            <a:spLocks noGrp="1"/>
          </p:cNvSpPr>
          <p:nvPr>
            <p:ph type="title"/>
          </p:nvPr>
        </p:nvSpPr>
        <p:spPr/>
        <p:txBody>
          <a:bodyPr/>
          <a:lstStyle/>
          <a:p>
            <a:r>
              <a:rPr lang="en-US" dirty="0"/>
              <a:t>Input Logic to Flip-Flops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8762" y="2622501"/>
            <a:ext cx="3292346" cy="1635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184400" y="2204661"/>
            <a:ext cx="4424363" cy="1938992"/>
          </a:xfrm>
          <a:prstGeom prst="rect">
            <a:avLst/>
          </a:prstGeom>
          <a:noFill/>
        </p:spPr>
        <p:txBody>
          <a:bodyPr wrap="square" rtlCol="0">
            <a:spAutoFit/>
          </a:bodyPr>
          <a:lstStyle/>
          <a:p>
            <a:r>
              <a:rPr lang="en-US" sz="2400" b="1" dirty="0">
                <a:solidFill>
                  <a:srgbClr val="7030A0"/>
                </a:solidFill>
                <a:latin typeface="Courier" pitchFamily="49" charset="0"/>
              </a:rPr>
              <a:t>always @(</a:t>
            </a:r>
            <a:r>
              <a:rPr lang="en-US" sz="2400" b="1" dirty="0" err="1">
                <a:solidFill>
                  <a:srgbClr val="7030A0"/>
                </a:solidFill>
                <a:latin typeface="Courier" pitchFamily="49" charset="0"/>
              </a:rPr>
              <a:t>posedge</a:t>
            </a:r>
            <a:r>
              <a:rPr lang="en-US" sz="2400" b="1" dirty="0">
                <a:solidFill>
                  <a:srgbClr val="7030A0"/>
                </a:solidFill>
                <a:latin typeface="Courier" pitchFamily="49" charset="0"/>
              </a:rPr>
              <a:t> </a:t>
            </a:r>
            <a:r>
              <a:rPr lang="en-US" sz="2400" b="1" dirty="0" err="1">
                <a:solidFill>
                  <a:srgbClr val="7030A0"/>
                </a:solidFill>
                <a:latin typeface="Courier" pitchFamily="49" charset="0"/>
              </a:rPr>
              <a:t>clk</a:t>
            </a:r>
            <a:r>
              <a:rPr lang="en-US" sz="2400" b="1" dirty="0">
                <a:solidFill>
                  <a:srgbClr val="7030A0"/>
                </a:solidFill>
                <a:latin typeface="Courier" pitchFamily="49" charset="0"/>
              </a:rPr>
              <a:t>)</a:t>
            </a:r>
          </a:p>
          <a:p>
            <a:r>
              <a:rPr lang="en-US" sz="2400" b="1" dirty="0">
                <a:solidFill>
                  <a:srgbClr val="7030A0"/>
                </a:solidFill>
                <a:latin typeface="Courier" pitchFamily="49" charset="0"/>
              </a:rPr>
              <a:t>   if (c)</a:t>
            </a:r>
          </a:p>
          <a:p>
            <a:r>
              <a:rPr lang="en-US" sz="2400" b="1" dirty="0">
                <a:solidFill>
                  <a:srgbClr val="7030A0"/>
                </a:solidFill>
                <a:latin typeface="Courier" pitchFamily="49" charset="0"/>
              </a:rPr>
              <a:t>      out &lt;= b;</a:t>
            </a:r>
          </a:p>
          <a:p>
            <a:r>
              <a:rPr lang="en-US" sz="2400" b="1" dirty="0">
                <a:solidFill>
                  <a:srgbClr val="7030A0"/>
                </a:solidFill>
                <a:latin typeface="Courier" pitchFamily="49" charset="0"/>
              </a:rPr>
              <a:t>   else</a:t>
            </a:r>
          </a:p>
          <a:p>
            <a:r>
              <a:rPr lang="en-US" sz="2400" b="1" dirty="0">
                <a:solidFill>
                  <a:srgbClr val="7030A0"/>
                </a:solidFill>
                <a:latin typeface="Courier" pitchFamily="49" charset="0"/>
              </a:rPr>
              <a:t>      out &lt;= a;</a:t>
            </a:r>
          </a:p>
        </p:txBody>
      </p:sp>
    </p:spTree>
    <p:extLst>
      <p:ext uri="{BB962C8B-B14F-4D97-AF65-F5344CB8AC3E}">
        <p14:creationId xmlns:p14="http://schemas.microsoft.com/office/powerpoint/2010/main" val="1630341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Agenda</a:t>
            </a:r>
          </a:p>
        </p:txBody>
      </p:sp>
      <p:sp>
        <p:nvSpPr>
          <p:cNvPr id="6" name="Text Placeholder 5"/>
          <p:cNvSpPr>
            <a:spLocks noGrp="1"/>
          </p:cNvSpPr>
          <p:nvPr>
            <p:ph type="body" sz="quarter" idx="10"/>
          </p:nvPr>
        </p:nvSpPr>
        <p:spPr/>
        <p:txBody>
          <a:bodyPr/>
          <a:lstStyle/>
          <a:p>
            <a:r>
              <a:rPr lang="en-US" dirty="0"/>
              <a:t>Introduction</a:t>
            </a:r>
          </a:p>
          <a:p>
            <a:r>
              <a:rPr lang="en-US" dirty="0"/>
              <a:t>Designing with Verilog</a:t>
            </a:r>
          </a:p>
          <a:p>
            <a:r>
              <a:rPr lang="en-US" dirty="0"/>
              <a:t>Finite State Machines Review</a:t>
            </a:r>
          </a:p>
          <a:p>
            <a:r>
              <a:rPr lang="en-US" dirty="0"/>
              <a:t>Verilog for Synthesis</a:t>
            </a:r>
          </a:p>
        </p:txBody>
      </p:sp>
    </p:spTree>
    <p:extLst>
      <p:ext uri="{BB962C8B-B14F-4D97-AF65-F5344CB8AC3E}">
        <p14:creationId xmlns:p14="http://schemas.microsoft.com/office/powerpoint/2010/main" val="18616505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Three coding styles</a:t>
            </a:r>
          </a:p>
          <a:p>
            <a:pPr lvl="1"/>
            <a:r>
              <a:rPr lang="en-US" dirty="0"/>
              <a:t>always @(???edge clock) </a:t>
            </a:r>
            <a:r>
              <a:rPr lang="en-US" dirty="0">
                <a:sym typeface="Wingdings" pitchFamily="2" charset="2"/>
              </a:rPr>
              <a:t> FF and input logic</a:t>
            </a:r>
          </a:p>
          <a:p>
            <a:pPr lvl="1"/>
            <a:r>
              <a:rPr lang="en-US" dirty="0">
                <a:sym typeface="Wingdings" pitchFamily="2" charset="2"/>
              </a:rPr>
              <a:t>always @(*)  Combinational logic (CL)</a:t>
            </a:r>
          </a:p>
          <a:p>
            <a:pPr lvl="1"/>
            <a:r>
              <a:rPr lang="en-US" dirty="0">
                <a:sym typeface="Wingdings" pitchFamily="2" charset="2"/>
              </a:rPr>
              <a:t>assign a = ….  Combinational logic (CL)</a:t>
            </a:r>
          </a:p>
          <a:p>
            <a:r>
              <a:rPr lang="en-US" dirty="0">
                <a:sym typeface="Wingdings" pitchFamily="2" charset="2"/>
              </a:rPr>
              <a:t>The hard part  is </a:t>
            </a:r>
            <a:r>
              <a:rPr lang="en-US" b="1" dirty="0">
                <a:sym typeface="Wingdings" pitchFamily="2" charset="2"/>
              </a:rPr>
              <a:t>not</a:t>
            </a:r>
            <a:r>
              <a:rPr lang="en-US" dirty="0">
                <a:sym typeface="Wingdings" pitchFamily="2" charset="2"/>
              </a:rPr>
              <a:t> coding but design</a:t>
            </a:r>
            <a:endParaRPr lang="en-US" dirty="0"/>
          </a:p>
        </p:txBody>
      </p:sp>
      <p:sp>
        <p:nvSpPr>
          <p:cNvPr id="2" name="Title 1"/>
          <p:cNvSpPr>
            <a:spLocks noGrp="1"/>
          </p:cNvSpPr>
          <p:nvPr>
            <p:ph type="title"/>
          </p:nvPr>
        </p:nvSpPr>
        <p:spPr/>
        <p:txBody>
          <a:bodyPr/>
          <a:lstStyle/>
          <a:p>
            <a:r>
              <a:rPr lang="en-US" dirty="0"/>
              <a:t>RTL Coding Styles</a:t>
            </a:r>
          </a:p>
        </p:txBody>
      </p:sp>
    </p:spTree>
    <p:extLst>
      <p:ext uri="{BB962C8B-B14F-4D97-AF65-F5344CB8AC3E}">
        <p14:creationId xmlns:p14="http://schemas.microsoft.com/office/powerpoint/2010/main" val="20045444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Must code at register transfer level</a:t>
            </a:r>
          </a:p>
          <a:p>
            <a:r>
              <a:rPr lang="en-US" dirty="0"/>
              <a:t>Register and “transfer” (combinational) logic must be worked out before coding can start</a:t>
            </a:r>
          </a:p>
        </p:txBody>
      </p:sp>
      <p:sp>
        <p:nvSpPr>
          <p:cNvPr id="2" name="Title 1"/>
          <p:cNvSpPr>
            <a:spLocks noGrp="1"/>
          </p:cNvSpPr>
          <p:nvPr>
            <p:ph type="title"/>
          </p:nvPr>
        </p:nvSpPr>
        <p:spPr/>
        <p:txBody>
          <a:bodyPr/>
          <a:lstStyle/>
          <a:p>
            <a:r>
              <a:rPr lang="en-US" dirty="0"/>
              <a:t>Always Design Before Coding</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9288" y="3403600"/>
            <a:ext cx="6084069" cy="161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99456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Automatic synthesis does not relieve you of logic design</a:t>
            </a:r>
          </a:p>
          <a:p>
            <a:r>
              <a:rPr lang="en-US" dirty="0"/>
              <a:t>it does relieve you of</a:t>
            </a:r>
          </a:p>
          <a:p>
            <a:pPr lvl="1"/>
            <a:r>
              <a:rPr lang="en-US" dirty="0"/>
              <a:t>Logic optimization</a:t>
            </a:r>
          </a:p>
          <a:p>
            <a:pPr lvl="1"/>
            <a:r>
              <a:rPr lang="en-US" dirty="0"/>
              <a:t>Timing calculations and control</a:t>
            </a:r>
          </a:p>
          <a:p>
            <a:pPr lvl="1"/>
            <a:r>
              <a:rPr lang="en-US" dirty="0"/>
              <a:t>In many cases, detailed logic design</a:t>
            </a:r>
          </a:p>
          <a:p>
            <a:r>
              <a:rPr lang="en-US" dirty="0"/>
              <a:t>If you don’t design before coding, you are likely to end up with the following</a:t>
            </a:r>
          </a:p>
          <a:p>
            <a:pPr lvl="1"/>
            <a:r>
              <a:rPr lang="en-US" dirty="0"/>
              <a:t>A very slow clock (long critical path)</a:t>
            </a:r>
          </a:p>
          <a:p>
            <a:pPr lvl="1"/>
            <a:r>
              <a:rPr lang="en-US" dirty="0"/>
              <a:t>Poor performance and large area</a:t>
            </a:r>
          </a:p>
          <a:p>
            <a:pPr lvl="1"/>
            <a:r>
              <a:rPr lang="en-US" dirty="0"/>
              <a:t>Non-synthesizable Verilog</a:t>
            </a:r>
          </a:p>
          <a:p>
            <a:pPr lvl="1"/>
            <a:r>
              <a:rPr lang="en-US" dirty="0"/>
              <a:t>Many HDL lint errors</a:t>
            </a:r>
          </a:p>
        </p:txBody>
      </p:sp>
      <p:sp>
        <p:nvSpPr>
          <p:cNvPr id="2" name="Title 1"/>
          <p:cNvSpPr>
            <a:spLocks noGrp="1"/>
          </p:cNvSpPr>
          <p:nvPr>
            <p:ph type="title"/>
          </p:nvPr>
        </p:nvSpPr>
        <p:spPr/>
        <p:txBody>
          <a:bodyPr/>
          <a:lstStyle/>
          <a:p>
            <a:r>
              <a:rPr lang="en-US" dirty="0"/>
              <a:t>Design Before Coding</a:t>
            </a:r>
          </a:p>
        </p:txBody>
      </p:sp>
    </p:spTree>
    <p:extLst>
      <p:ext uri="{BB962C8B-B14F-4D97-AF65-F5344CB8AC3E}">
        <p14:creationId xmlns:p14="http://schemas.microsoft.com/office/powerpoint/2010/main" val="6706367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Temptation # 1</a:t>
            </a:r>
          </a:p>
          <a:p>
            <a:pPr lvl="1"/>
            <a:r>
              <a:rPr lang="en-US" dirty="0"/>
              <a:t>“Verilog looks like C, so I’ll write the algorithm in C and turn it into Verilog with a few always @ statements”</a:t>
            </a:r>
          </a:p>
          <a:p>
            <a:pPr lvl="1"/>
            <a:r>
              <a:rPr lang="en-US" dirty="0"/>
              <a:t>Usual results: Synthesis problems, unknown clock level timing, too many registers</a:t>
            </a:r>
          </a:p>
          <a:p>
            <a:r>
              <a:rPr lang="en-US" dirty="0"/>
              <a:t>Temptation # 2</a:t>
            </a:r>
          </a:p>
          <a:p>
            <a:pPr lvl="1"/>
            <a:r>
              <a:rPr lang="en-US" dirty="0"/>
              <a:t>“I cant work out how to design it, so I’ll code up something that looks right and let Synthesis fix it”</a:t>
            </a:r>
          </a:p>
          <a:p>
            <a:pPr lvl="1"/>
            <a:r>
              <a:rPr lang="en-US" dirty="0"/>
              <a:t>Usual result: Synthesis does not fix it</a:t>
            </a:r>
          </a:p>
          <a:p>
            <a:r>
              <a:rPr lang="en-US" dirty="0"/>
              <a:t>Temptation #3</a:t>
            </a:r>
          </a:p>
          <a:p>
            <a:pPr lvl="1"/>
            <a:r>
              <a:rPr lang="en-US" dirty="0"/>
              <a:t>“Look at these neat coding structures available in Verilog, I’ll write more elegant code and get better results”</a:t>
            </a:r>
          </a:p>
          <a:p>
            <a:pPr lvl="1"/>
            <a:r>
              <a:rPr lang="en-US" dirty="0"/>
              <a:t>Usual result: Synthesis problems for neophytes</a:t>
            </a:r>
          </a:p>
          <a:p>
            <a:pPr lvl="1"/>
            <a:r>
              <a:rPr lang="en-US" dirty="0"/>
              <a:t>Better logic, not better code, gives a better design</a:t>
            </a:r>
          </a:p>
        </p:txBody>
      </p:sp>
      <p:sp>
        <p:nvSpPr>
          <p:cNvPr id="2" name="Title 1"/>
          <p:cNvSpPr>
            <a:spLocks noGrp="1"/>
          </p:cNvSpPr>
          <p:nvPr>
            <p:ph type="title"/>
          </p:nvPr>
        </p:nvSpPr>
        <p:spPr/>
        <p:txBody>
          <a:bodyPr/>
          <a:lstStyle/>
          <a:p>
            <a:r>
              <a:rPr lang="en-US" dirty="0"/>
              <a:t>Avoid Temptation</a:t>
            </a:r>
          </a:p>
        </p:txBody>
      </p:sp>
    </p:spTree>
    <p:extLst>
      <p:ext uri="{BB962C8B-B14F-4D97-AF65-F5344CB8AC3E}">
        <p14:creationId xmlns:p14="http://schemas.microsoft.com/office/powerpoint/2010/main" val="39096159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457200" indent="-457200">
              <a:buFont typeface="+mj-lt"/>
              <a:buAutoNum type="arabicPeriod"/>
            </a:pPr>
            <a:r>
              <a:rPr lang="en-US" dirty="0"/>
              <a:t>Work out the hardware algorithm and overall strategy</a:t>
            </a:r>
          </a:p>
          <a:p>
            <a:pPr marL="457200" indent="-457200">
              <a:buFont typeface="+mj-lt"/>
              <a:buAutoNum type="arabicPeriod"/>
            </a:pPr>
            <a:r>
              <a:rPr lang="en-US" dirty="0"/>
              <a:t>Identify and name all registers (flip – flops)</a:t>
            </a:r>
          </a:p>
          <a:p>
            <a:pPr lvl="1"/>
            <a:r>
              <a:rPr lang="en-US" dirty="0"/>
              <a:t>Determine system timing while doing that</a:t>
            </a:r>
          </a:p>
          <a:p>
            <a:pPr marL="457200" indent="-457200">
              <a:buFont typeface="+mj-lt"/>
              <a:buAutoNum type="arabicPeriod"/>
            </a:pPr>
            <a:r>
              <a:rPr lang="en-US" dirty="0"/>
              <a:t>Identify the behavior of each “cloud” of combinational logic</a:t>
            </a:r>
          </a:p>
          <a:p>
            <a:pPr marL="457200" indent="-457200">
              <a:buFont typeface="+mj-lt"/>
              <a:buAutoNum type="arabicPeriod"/>
            </a:pPr>
            <a:r>
              <a:rPr lang="en-US" dirty="0"/>
              <a:t>Translate design to RTL</a:t>
            </a:r>
          </a:p>
          <a:p>
            <a:pPr marL="457200" indent="-457200">
              <a:buFont typeface="+mj-lt"/>
              <a:buAutoNum type="arabicPeriod"/>
            </a:pPr>
            <a:r>
              <a:rPr lang="en-US" dirty="0"/>
              <a:t>Verify design</a:t>
            </a:r>
          </a:p>
          <a:p>
            <a:pPr marL="457200" indent="-457200">
              <a:buFont typeface="+mj-lt"/>
              <a:buAutoNum type="arabicPeriod"/>
            </a:pPr>
            <a:r>
              <a:rPr lang="en-US" dirty="0"/>
              <a:t>Synthesize design</a:t>
            </a:r>
          </a:p>
        </p:txBody>
      </p:sp>
      <p:sp>
        <p:nvSpPr>
          <p:cNvPr id="2" name="Title 1"/>
          <p:cNvSpPr>
            <a:spLocks noGrp="1"/>
          </p:cNvSpPr>
          <p:nvPr>
            <p:ph type="title"/>
          </p:nvPr>
        </p:nvSpPr>
        <p:spPr/>
        <p:txBody>
          <a:bodyPr/>
          <a:lstStyle/>
          <a:p>
            <a:r>
              <a:rPr lang="en-US" dirty="0"/>
              <a:t>Design Before Coding – Steps in Design</a:t>
            </a:r>
          </a:p>
        </p:txBody>
      </p:sp>
    </p:spTree>
    <p:extLst>
      <p:ext uri="{BB962C8B-B14F-4D97-AF65-F5344CB8AC3E}">
        <p14:creationId xmlns:p14="http://schemas.microsoft.com/office/powerpoint/2010/main" val="24480803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Code of the type</a:t>
            </a:r>
          </a:p>
          <a:p>
            <a:endParaRPr lang="en-US" dirty="0"/>
          </a:p>
          <a:p>
            <a:endParaRPr lang="en-US" dirty="0"/>
          </a:p>
          <a:p>
            <a:endParaRPr lang="en-US" dirty="0"/>
          </a:p>
          <a:p>
            <a:r>
              <a:rPr lang="en-US" dirty="0"/>
              <a:t>is referred as procedural code</a:t>
            </a:r>
          </a:p>
          <a:p>
            <a:pPr lvl="1"/>
            <a:r>
              <a:rPr lang="en-US" dirty="0"/>
              <a:t>Statements between begin and end are executed procedurally, or in order</a:t>
            </a:r>
          </a:p>
          <a:p>
            <a:pPr lvl="1"/>
            <a:r>
              <a:rPr lang="en-US" dirty="0"/>
              <a:t>Variables assigned (on the left hand side) in procedural code must be of a register data type. Type </a:t>
            </a:r>
            <a:r>
              <a:rPr lang="en-US" dirty="0" err="1"/>
              <a:t>reg</a:t>
            </a:r>
            <a:r>
              <a:rPr lang="en-US" dirty="0"/>
              <a:t> is used</a:t>
            </a:r>
          </a:p>
          <a:p>
            <a:pPr lvl="2"/>
            <a:r>
              <a:rPr lang="en-US" dirty="0"/>
              <a:t>It does not mean it is a register or a FF</a:t>
            </a:r>
          </a:p>
          <a:p>
            <a:pPr lvl="1"/>
            <a:r>
              <a:rPr lang="en-US" dirty="0"/>
              <a:t>The procedural block is executed when triggered by the always@ statement</a:t>
            </a:r>
          </a:p>
          <a:p>
            <a:pPr lvl="1"/>
            <a:r>
              <a:rPr lang="en-US" dirty="0"/>
              <a:t>The statement in parenthesis are referred to as the sensitive list</a:t>
            </a:r>
          </a:p>
        </p:txBody>
      </p:sp>
      <p:sp>
        <p:nvSpPr>
          <p:cNvPr id="2" name="Title 1"/>
          <p:cNvSpPr>
            <a:spLocks noGrp="1"/>
          </p:cNvSpPr>
          <p:nvPr>
            <p:ph type="title"/>
          </p:nvPr>
        </p:nvSpPr>
        <p:spPr/>
        <p:txBody>
          <a:bodyPr/>
          <a:lstStyle/>
          <a:p>
            <a:r>
              <a:rPr lang="en-US" dirty="0"/>
              <a:t>Procedural Blocks</a:t>
            </a:r>
          </a:p>
        </p:txBody>
      </p:sp>
      <p:sp>
        <p:nvSpPr>
          <p:cNvPr id="5" name="TextBox 4"/>
          <p:cNvSpPr txBox="1"/>
          <p:nvPr/>
        </p:nvSpPr>
        <p:spPr>
          <a:xfrm>
            <a:off x="876459" y="1892095"/>
            <a:ext cx="7772402" cy="1200329"/>
          </a:xfrm>
          <a:prstGeom prst="rect">
            <a:avLst/>
          </a:prstGeom>
          <a:noFill/>
        </p:spPr>
        <p:txBody>
          <a:bodyPr wrap="square" rtlCol="0">
            <a:spAutoFit/>
          </a:bodyPr>
          <a:lstStyle/>
          <a:p>
            <a:r>
              <a:rPr lang="en-US" sz="2400" b="1" dirty="0">
                <a:solidFill>
                  <a:srgbClr val="7030A0"/>
                </a:solidFill>
                <a:latin typeface="Courier" pitchFamily="49" charset="0"/>
              </a:rPr>
              <a:t>always @(input1 or input2 or …) begin</a:t>
            </a:r>
          </a:p>
          <a:p>
            <a:r>
              <a:rPr lang="en-US" sz="2400" b="1" dirty="0">
                <a:solidFill>
                  <a:srgbClr val="7030A0"/>
                </a:solidFill>
                <a:latin typeface="Courier" pitchFamily="49" charset="0"/>
              </a:rPr>
              <a:t>   if or case statements</a:t>
            </a:r>
          </a:p>
          <a:p>
            <a:r>
              <a:rPr lang="en-US" sz="2400" b="1" dirty="0">
                <a:solidFill>
                  <a:srgbClr val="7030A0"/>
                </a:solidFill>
                <a:latin typeface="Courier" pitchFamily="49" charset="0"/>
              </a:rPr>
              <a:t>end</a:t>
            </a:r>
          </a:p>
        </p:txBody>
      </p:sp>
    </p:spTree>
    <p:extLst>
      <p:ext uri="{BB962C8B-B14F-4D97-AF65-F5344CB8AC3E}">
        <p14:creationId xmlns:p14="http://schemas.microsoft.com/office/powerpoint/2010/main" val="18156073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Why use &lt;= to specify flip-flops</a:t>
            </a:r>
          </a:p>
          <a:p>
            <a:r>
              <a:rPr lang="en-US" dirty="0"/>
              <a:t>Blocking</a:t>
            </a:r>
          </a:p>
          <a:p>
            <a:endParaRPr lang="en-US" dirty="0"/>
          </a:p>
          <a:p>
            <a:endParaRPr lang="en-US" dirty="0"/>
          </a:p>
          <a:p>
            <a:endParaRPr lang="en-US" dirty="0"/>
          </a:p>
          <a:p>
            <a:pPr lvl="1"/>
            <a:r>
              <a:rPr lang="en-US" dirty="0"/>
              <a:t>Assignment of C blocked until A = B completed </a:t>
            </a:r>
            <a:r>
              <a:rPr lang="en-US" dirty="0">
                <a:sym typeface="Wingdings" pitchFamily="2" charset="2"/>
              </a:rPr>
              <a:t> </a:t>
            </a:r>
            <a:r>
              <a:rPr lang="en-US" dirty="0"/>
              <a:t>They executed in sequence</a:t>
            </a:r>
          </a:p>
          <a:p>
            <a:r>
              <a:rPr lang="en-US" dirty="0"/>
              <a:t>Non Blocking</a:t>
            </a:r>
          </a:p>
          <a:p>
            <a:endParaRPr lang="en-US" dirty="0"/>
          </a:p>
          <a:p>
            <a:endParaRPr lang="en-US" dirty="0"/>
          </a:p>
          <a:p>
            <a:endParaRPr lang="en-US" dirty="0"/>
          </a:p>
          <a:p>
            <a:pPr lvl="1"/>
            <a:r>
              <a:rPr lang="en-US" dirty="0"/>
              <a:t>Assignment of C not blocked until A = B completed </a:t>
            </a:r>
            <a:r>
              <a:rPr lang="en-US" dirty="0">
                <a:sym typeface="Wingdings" pitchFamily="2" charset="2"/>
              </a:rPr>
              <a:t> They executed in parallel</a:t>
            </a:r>
            <a:endParaRPr lang="en-US" dirty="0"/>
          </a:p>
        </p:txBody>
      </p:sp>
      <p:sp>
        <p:nvSpPr>
          <p:cNvPr id="2" name="Title 1"/>
          <p:cNvSpPr>
            <a:spLocks noGrp="1"/>
          </p:cNvSpPr>
          <p:nvPr>
            <p:ph type="title"/>
          </p:nvPr>
        </p:nvSpPr>
        <p:spPr/>
        <p:txBody>
          <a:bodyPr/>
          <a:lstStyle/>
          <a:p>
            <a:r>
              <a:rPr lang="en-US" dirty="0"/>
              <a:t>Blocking vs. Non-Blocking</a:t>
            </a:r>
          </a:p>
        </p:txBody>
      </p:sp>
      <p:sp>
        <p:nvSpPr>
          <p:cNvPr id="5" name="TextBox 4"/>
          <p:cNvSpPr txBox="1"/>
          <p:nvPr/>
        </p:nvSpPr>
        <p:spPr>
          <a:xfrm>
            <a:off x="1003781" y="2229324"/>
            <a:ext cx="7772402" cy="1323439"/>
          </a:xfrm>
          <a:prstGeom prst="rect">
            <a:avLst/>
          </a:prstGeom>
          <a:noFill/>
        </p:spPr>
        <p:txBody>
          <a:bodyPr wrap="square" rtlCol="0">
            <a:spAutoFit/>
          </a:bodyPr>
          <a:lstStyle/>
          <a:p>
            <a:r>
              <a:rPr lang="en-US" sz="2000" b="1" dirty="0">
                <a:solidFill>
                  <a:srgbClr val="7030A0"/>
                </a:solidFill>
                <a:latin typeface="Courier" pitchFamily="49" charset="0"/>
              </a:rPr>
              <a:t>begin</a:t>
            </a:r>
          </a:p>
          <a:p>
            <a:r>
              <a:rPr lang="en-US" sz="2000" b="1" dirty="0">
                <a:solidFill>
                  <a:srgbClr val="7030A0"/>
                </a:solidFill>
                <a:latin typeface="Courier" pitchFamily="49" charset="0"/>
              </a:rPr>
              <a:t>   A = B;</a:t>
            </a:r>
          </a:p>
          <a:p>
            <a:r>
              <a:rPr lang="en-US" sz="2000" b="1" dirty="0">
                <a:solidFill>
                  <a:srgbClr val="7030A0"/>
                </a:solidFill>
                <a:latin typeface="Courier" pitchFamily="49" charset="0"/>
              </a:rPr>
              <a:t>   C = D;</a:t>
            </a:r>
          </a:p>
          <a:p>
            <a:r>
              <a:rPr lang="en-US" sz="2000" b="1" dirty="0">
                <a:solidFill>
                  <a:srgbClr val="7030A0"/>
                </a:solidFill>
                <a:latin typeface="Courier" pitchFamily="49" charset="0"/>
              </a:rPr>
              <a:t>end</a:t>
            </a:r>
          </a:p>
        </p:txBody>
      </p:sp>
      <p:sp>
        <p:nvSpPr>
          <p:cNvPr id="6" name="TextBox 5"/>
          <p:cNvSpPr txBox="1"/>
          <p:nvPr/>
        </p:nvSpPr>
        <p:spPr>
          <a:xfrm>
            <a:off x="1003781" y="4077083"/>
            <a:ext cx="7772402" cy="1323439"/>
          </a:xfrm>
          <a:prstGeom prst="rect">
            <a:avLst/>
          </a:prstGeom>
          <a:noFill/>
        </p:spPr>
        <p:txBody>
          <a:bodyPr wrap="square" rtlCol="0">
            <a:spAutoFit/>
          </a:bodyPr>
          <a:lstStyle/>
          <a:p>
            <a:r>
              <a:rPr lang="en-US" sz="2000" b="1" dirty="0">
                <a:solidFill>
                  <a:srgbClr val="7030A0"/>
                </a:solidFill>
                <a:latin typeface="Courier" pitchFamily="49" charset="0"/>
              </a:rPr>
              <a:t>begin</a:t>
            </a:r>
          </a:p>
          <a:p>
            <a:r>
              <a:rPr lang="en-US" sz="2000" b="1" dirty="0">
                <a:solidFill>
                  <a:srgbClr val="7030A0"/>
                </a:solidFill>
                <a:latin typeface="Courier" pitchFamily="49" charset="0"/>
              </a:rPr>
              <a:t>   A &lt;= B;</a:t>
            </a:r>
          </a:p>
          <a:p>
            <a:r>
              <a:rPr lang="en-US" sz="2000" b="1" dirty="0">
                <a:solidFill>
                  <a:srgbClr val="7030A0"/>
                </a:solidFill>
                <a:latin typeface="Courier" pitchFamily="49" charset="0"/>
              </a:rPr>
              <a:t>   C &lt;= D;</a:t>
            </a:r>
          </a:p>
          <a:p>
            <a:r>
              <a:rPr lang="en-US" sz="2000" b="1" dirty="0">
                <a:solidFill>
                  <a:srgbClr val="7030A0"/>
                </a:solidFill>
                <a:latin typeface="Courier" pitchFamily="49" charset="0"/>
              </a:rPr>
              <a:t>end</a:t>
            </a:r>
          </a:p>
        </p:txBody>
      </p:sp>
    </p:spTree>
    <p:extLst>
      <p:ext uri="{BB962C8B-B14F-4D97-AF65-F5344CB8AC3E}">
        <p14:creationId xmlns:p14="http://schemas.microsoft.com/office/powerpoint/2010/main" val="26890856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Blocking vs. Non-Blocking</a:t>
            </a:r>
          </a:p>
        </p:txBody>
      </p:sp>
      <p:sp>
        <p:nvSpPr>
          <p:cNvPr id="5" name="TextBox 4"/>
          <p:cNvSpPr txBox="1"/>
          <p:nvPr/>
        </p:nvSpPr>
        <p:spPr>
          <a:xfrm>
            <a:off x="2184398" y="1629627"/>
            <a:ext cx="2190378" cy="1323439"/>
          </a:xfrm>
          <a:prstGeom prst="rect">
            <a:avLst/>
          </a:prstGeom>
          <a:noFill/>
        </p:spPr>
        <p:txBody>
          <a:bodyPr wrap="square" rtlCol="0">
            <a:spAutoFit/>
          </a:bodyPr>
          <a:lstStyle/>
          <a:p>
            <a:r>
              <a:rPr lang="en-US" sz="2000" b="1" dirty="0">
                <a:solidFill>
                  <a:srgbClr val="7030A0"/>
                </a:solidFill>
                <a:latin typeface="Courier" pitchFamily="49" charset="0"/>
              </a:rPr>
              <a:t>begin</a:t>
            </a:r>
          </a:p>
          <a:p>
            <a:r>
              <a:rPr lang="en-US" sz="2000" b="1" dirty="0">
                <a:solidFill>
                  <a:srgbClr val="7030A0"/>
                </a:solidFill>
                <a:latin typeface="Courier" pitchFamily="49" charset="0"/>
              </a:rPr>
              <a:t>   a = b;</a:t>
            </a:r>
          </a:p>
          <a:p>
            <a:r>
              <a:rPr lang="en-US" sz="2000" b="1" dirty="0">
                <a:solidFill>
                  <a:srgbClr val="7030A0"/>
                </a:solidFill>
                <a:latin typeface="Courier" pitchFamily="49" charset="0"/>
              </a:rPr>
              <a:t>   c = a;</a:t>
            </a:r>
          </a:p>
          <a:p>
            <a:r>
              <a:rPr lang="en-US" sz="2000" b="1" dirty="0">
                <a:solidFill>
                  <a:srgbClr val="7030A0"/>
                </a:solidFill>
                <a:latin typeface="Courier" pitchFamily="49" charset="0"/>
              </a:rPr>
              <a:t>end</a:t>
            </a:r>
          </a:p>
        </p:txBody>
      </p:sp>
      <p:sp>
        <p:nvSpPr>
          <p:cNvPr id="6" name="TextBox 5"/>
          <p:cNvSpPr txBox="1"/>
          <p:nvPr/>
        </p:nvSpPr>
        <p:spPr>
          <a:xfrm>
            <a:off x="2187510" y="4612470"/>
            <a:ext cx="2563784" cy="1323439"/>
          </a:xfrm>
          <a:prstGeom prst="rect">
            <a:avLst/>
          </a:prstGeom>
          <a:noFill/>
        </p:spPr>
        <p:txBody>
          <a:bodyPr wrap="square" rtlCol="0">
            <a:spAutoFit/>
          </a:bodyPr>
          <a:lstStyle/>
          <a:p>
            <a:r>
              <a:rPr lang="en-US" sz="2000" b="1" dirty="0">
                <a:solidFill>
                  <a:srgbClr val="7030A0"/>
                </a:solidFill>
                <a:latin typeface="Courier" pitchFamily="49" charset="0"/>
              </a:rPr>
              <a:t>begin</a:t>
            </a:r>
          </a:p>
          <a:p>
            <a:r>
              <a:rPr lang="en-US" sz="2000" b="1" dirty="0">
                <a:solidFill>
                  <a:srgbClr val="7030A0"/>
                </a:solidFill>
                <a:latin typeface="Courier" pitchFamily="49" charset="0"/>
              </a:rPr>
              <a:t>   a &lt;= b;</a:t>
            </a:r>
          </a:p>
          <a:p>
            <a:r>
              <a:rPr lang="en-US" sz="2000" b="1" dirty="0">
                <a:solidFill>
                  <a:srgbClr val="7030A0"/>
                </a:solidFill>
                <a:latin typeface="Courier" pitchFamily="49" charset="0"/>
              </a:rPr>
              <a:t>   c &lt;= a;</a:t>
            </a:r>
          </a:p>
          <a:p>
            <a:r>
              <a:rPr lang="en-US" sz="2000" b="1" dirty="0">
                <a:solidFill>
                  <a:srgbClr val="7030A0"/>
                </a:solidFill>
                <a:latin typeface="Courier" pitchFamily="49" charset="0"/>
              </a:rPr>
              <a:t>end</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6823" y="4337577"/>
            <a:ext cx="4789054" cy="1646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1295" y="1307633"/>
            <a:ext cx="3213847" cy="2757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2184398" y="1307634"/>
            <a:ext cx="1350050" cy="461665"/>
          </a:xfrm>
          <a:prstGeom prst="rect">
            <a:avLst/>
          </a:prstGeom>
          <a:noFill/>
        </p:spPr>
        <p:txBody>
          <a:bodyPr wrap="none" rtlCol="0">
            <a:spAutoFit/>
          </a:bodyPr>
          <a:lstStyle/>
          <a:p>
            <a:r>
              <a:rPr lang="en-US" sz="2400" dirty="0"/>
              <a:t>Blocking</a:t>
            </a:r>
            <a:endParaRPr lang="en-US" dirty="0"/>
          </a:p>
        </p:txBody>
      </p:sp>
      <p:sp>
        <p:nvSpPr>
          <p:cNvPr id="12" name="TextBox 11"/>
          <p:cNvSpPr txBox="1"/>
          <p:nvPr/>
        </p:nvSpPr>
        <p:spPr>
          <a:xfrm>
            <a:off x="2187511" y="4157068"/>
            <a:ext cx="2018501" cy="461665"/>
          </a:xfrm>
          <a:prstGeom prst="rect">
            <a:avLst/>
          </a:prstGeom>
          <a:noFill/>
        </p:spPr>
        <p:txBody>
          <a:bodyPr wrap="none" rtlCol="0">
            <a:spAutoFit/>
          </a:bodyPr>
          <a:lstStyle/>
          <a:p>
            <a:r>
              <a:rPr lang="en-US" sz="2400" dirty="0"/>
              <a:t>Non-Blocking</a:t>
            </a:r>
            <a:endParaRPr lang="en-US" dirty="0"/>
          </a:p>
        </p:txBody>
      </p:sp>
    </p:spTree>
    <p:extLst>
      <p:ext uri="{BB962C8B-B14F-4D97-AF65-F5344CB8AC3E}">
        <p14:creationId xmlns:p14="http://schemas.microsoft.com/office/powerpoint/2010/main" val="2042998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Hand execute the following</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Results?</a:t>
            </a:r>
          </a:p>
        </p:txBody>
      </p:sp>
      <p:sp>
        <p:nvSpPr>
          <p:cNvPr id="2" name="Title 1"/>
          <p:cNvSpPr>
            <a:spLocks noGrp="1"/>
          </p:cNvSpPr>
          <p:nvPr>
            <p:ph type="title"/>
          </p:nvPr>
        </p:nvSpPr>
        <p:spPr/>
        <p:txBody>
          <a:bodyPr/>
          <a:lstStyle/>
          <a:p>
            <a:r>
              <a:rPr lang="en-US" dirty="0"/>
              <a:t>Blocking Statements</a:t>
            </a:r>
          </a:p>
        </p:txBody>
      </p:sp>
      <p:sp>
        <p:nvSpPr>
          <p:cNvPr id="5" name="TextBox 4"/>
          <p:cNvSpPr txBox="1"/>
          <p:nvPr/>
        </p:nvSpPr>
        <p:spPr>
          <a:xfrm>
            <a:off x="1038504" y="2007840"/>
            <a:ext cx="7772402" cy="3416320"/>
          </a:xfrm>
          <a:prstGeom prst="rect">
            <a:avLst/>
          </a:prstGeom>
          <a:noFill/>
        </p:spPr>
        <p:txBody>
          <a:bodyPr wrap="square" rtlCol="0">
            <a:spAutoFit/>
          </a:bodyPr>
          <a:lstStyle/>
          <a:p>
            <a:r>
              <a:rPr lang="en-US" sz="2400" b="1" dirty="0">
                <a:solidFill>
                  <a:srgbClr val="7030A0"/>
                </a:solidFill>
                <a:latin typeface="Courier" pitchFamily="49" charset="0"/>
              </a:rPr>
              <a:t>//test fixture</a:t>
            </a:r>
          </a:p>
          <a:p>
            <a:r>
              <a:rPr lang="en-US" sz="2400" b="1" dirty="0">
                <a:solidFill>
                  <a:srgbClr val="7030A0"/>
                </a:solidFill>
                <a:latin typeface="Courier" pitchFamily="49" charset="0"/>
              </a:rPr>
              <a:t>initial begin</a:t>
            </a:r>
          </a:p>
          <a:p>
            <a:r>
              <a:rPr lang="en-US" sz="2400" b="1" dirty="0">
                <a:solidFill>
                  <a:srgbClr val="7030A0"/>
                </a:solidFill>
                <a:latin typeface="Courier" pitchFamily="49" charset="0"/>
              </a:rPr>
              <a:t>   a = 4’h3; b = 4’h4;</a:t>
            </a:r>
          </a:p>
          <a:p>
            <a:r>
              <a:rPr lang="en-US" sz="2400" b="1" dirty="0">
                <a:solidFill>
                  <a:srgbClr val="7030A0"/>
                </a:solidFill>
                <a:latin typeface="Courier" pitchFamily="49" charset="0"/>
              </a:rPr>
              <a:t>end</a:t>
            </a:r>
          </a:p>
          <a:p>
            <a:r>
              <a:rPr lang="en-US" sz="2400" b="1" dirty="0">
                <a:solidFill>
                  <a:srgbClr val="7030A0"/>
                </a:solidFill>
                <a:latin typeface="Courier" pitchFamily="49" charset="0"/>
              </a:rPr>
              <a:t>//code</a:t>
            </a:r>
          </a:p>
          <a:p>
            <a:r>
              <a:rPr lang="en-US" sz="2400" b="1" dirty="0">
                <a:solidFill>
                  <a:srgbClr val="7030A0"/>
                </a:solidFill>
                <a:latin typeface="Courier" pitchFamily="49" charset="0"/>
              </a:rPr>
              <a:t>always @(</a:t>
            </a:r>
            <a:r>
              <a:rPr lang="en-US" sz="2400" b="1" dirty="0" err="1">
                <a:solidFill>
                  <a:srgbClr val="7030A0"/>
                </a:solidFill>
                <a:latin typeface="Courier" pitchFamily="49" charset="0"/>
              </a:rPr>
              <a:t>posedge</a:t>
            </a:r>
            <a:r>
              <a:rPr lang="en-US" sz="2400" b="1" dirty="0">
                <a:solidFill>
                  <a:srgbClr val="7030A0"/>
                </a:solidFill>
                <a:latin typeface="Courier" pitchFamily="49" charset="0"/>
              </a:rPr>
              <a:t> clock)</a:t>
            </a:r>
          </a:p>
          <a:p>
            <a:r>
              <a:rPr lang="en-US" sz="2400" b="1" dirty="0">
                <a:solidFill>
                  <a:srgbClr val="7030A0"/>
                </a:solidFill>
                <a:latin typeface="Courier" pitchFamily="49" charset="0"/>
              </a:rPr>
              <a:t>   c = a + b;</a:t>
            </a:r>
          </a:p>
          <a:p>
            <a:r>
              <a:rPr lang="en-US" sz="2400" b="1" dirty="0">
                <a:solidFill>
                  <a:srgbClr val="7030A0"/>
                </a:solidFill>
                <a:latin typeface="Courier" pitchFamily="49" charset="0"/>
              </a:rPr>
              <a:t>   d = c + a;</a:t>
            </a:r>
          </a:p>
          <a:p>
            <a:r>
              <a:rPr lang="en-US" sz="2400" b="1" dirty="0">
                <a:solidFill>
                  <a:srgbClr val="7030A0"/>
                </a:solidFill>
                <a:latin typeface="Courier" pitchFamily="49" charset="0"/>
              </a:rPr>
              <a:t>end</a:t>
            </a:r>
          </a:p>
        </p:txBody>
      </p:sp>
    </p:spTree>
    <p:extLst>
      <p:ext uri="{BB962C8B-B14F-4D97-AF65-F5344CB8AC3E}">
        <p14:creationId xmlns:p14="http://schemas.microsoft.com/office/powerpoint/2010/main" val="19448389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Contrast it with this code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Results?</a:t>
            </a:r>
          </a:p>
        </p:txBody>
      </p:sp>
      <p:sp>
        <p:nvSpPr>
          <p:cNvPr id="2" name="Title 1"/>
          <p:cNvSpPr>
            <a:spLocks noGrp="1"/>
          </p:cNvSpPr>
          <p:nvPr>
            <p:ph type="title"/>
          </p:nvPr>
        </p:nvSpPr>
        <p:spPr/>
        <p:txBody>
          <a:bodyPr/>
          <a:lstStyle/>
          <a:p>
            <a:r>
              <a:rPr lang="en-US" dirty="0"/>
              <a:t>Non Blocking Statements</a:t>
            </a:r>
          </a:p>
        </p:txBody>
      </p:sp>
      <p:sp>
        <p:nvSpPr>
          <p:cNvPr id="5" name="TextBox 4"/>
          <p:cNvSpPr txBox="1"/>
          <p:nvPr/>
        </p:nvSpPr>
        <p:spPr>
          <a:xfrm>
            <a:off x="1026930" y="1887200"/>
            <a:ext cx="7772402" cy="3416320"/>
          </a:xfrm>
          <a:prstGeom prst="rect">
            <a:avLst/>
          </a:prstGeom>
          <a:noFill/>
        </p:spPr>
        <p:txBody>
          <a:bodyPr wrap="square" rtlCol="0">
            <a:spAutoFit/>
          </a:bodyPr>
          <a:lstStyle/>
          <a:p>
            <a:r>
              <a:rPr lang="en-US" sz="2400" b="1" dirty="0">
                <a:solidFill>
                  <a:srgbClr val="7030A0"/>
                </a:solidFill>
                <a:latin typeface="Courier" pitchFamily="49" charset="0"/>
              </a:rPr>
              <a:t>//test fixture</a:t>
            </a:r>
          </a:p>
          <a:p>
            <a:r>
              <a:rPr lang="en-US" sz="2400" b="1" dirty="0">
                <a:solidFill>
                  <a:srgbClr val="7030A0"/>
                </a:solidFill>
                <a:latin typeface="Courier" pitchFamily="49" charset="0"/>
              </a:rPr>
              <a:t>initial begin</a:t>
            </a:r>
          </a:p>
          <a:p>
            <a:r>
              <a:rPr lang="en-US" sz="2400" b="1" dirty="0">
                <a:solidFill>
                  <a:srgbClr val="7030A0"/>
                </a:solidFill>
                <a:latin typeface="Courier" pitchFamily="49" charset="0"/>
              </a:rPr>
              <a:t>   a = 4’h3; b = 4’h4; c = 4’h2;</a:t>
            </a:r>
          </a:p>
          <a:p>
            <a:r>
              <a:rPr lang="en-US" sz="2400" b="1" dirty="0">
                <a:solidFill>
                  <a:srgbClr val="7030A0"/>
                </a:solidFill>
                <a:latin typeface="Courier" pitchFamily="49" charset="0"/>
              </a:rPr>
              <a:t>end</a:t>
            </a:r>
          </a:p>
          <a:p>
            <a:r>
              <a:rPr lang="en-US" sz="2400" b="1" dirty="0">
                <a:solidFill>
                  <a:srgbClr val="7030A0"/>
                </a:solidFill>
                <a:latin typeface="Courier" pitchFamily="49" charset="0"/>
              </a:rPr>
              <a:t>//code</a:t>
            </a:r>
          </a:p>
          <a:p>
            <a:r>
              <a:rPr lang="en-US" sz="2400" b="1" dirty="0">
                <a:solidFill>
                  <a:srgbClr val="7030A0"/>
                </a:solidFill>
                <a:latin typeface="Courier" pitchFamily="49" charset="0"/>
              </a:rPr>
              <a:t>always @(</a:t>
            </a:r>
            <a:r>
              <a:rPr lang="en-US" sz="2400" b="1" dirty="0" err="1">
                <a:solidFill>
                  <a:srgbClr val="7030A0"/>
                </a:solidFill>
                <a:latin typeface="Courier" pitchFamily="49" charset="0"/>
              </a:rPr>
              <a:t>posedge</a:t>
            </a:r>
            <a:r>
              <a:rPr lang="en-US" sz="2400" b="1" dirty="0">
                <a:solidFill>
                  <a:srgbClr val="7030A0"/>
                </a:solidFill>
                <a:latin typeface="Courier" pitchFamily="49" charset="0"/>
              </a:rPr>
              <a:t> clock)</a:t>
            </a:r>
          </a:p>
          <a:p>
            <a:r>
              <a:rPr lang="en-US" sz="2400" b="1" dirty="0">
                <a:solidFill>
                  <a:srgbClr val="7030A0"/>
                </a:solidFill>
                <a:latin typeface="Courier" pitchFamily="49" charset="0"/>
              </a:rPr>
              <a:t>   c &lt;= a + b;</a:t>
            </a:r>
          </a:p>
          <a:p>
            <a:r>
              <a:rPr lang="en-US" sz="2400" b="1" dirty="0">
                <a:solidFill>
                  <a:srgbClr val="7030A0"/>
                </a:solidFill>
                <a:latin typeface="Courier" pitchFamily="49" charset="0"/>
              </a:rPr>
              <a:t>   d &lt;= c + a;</a:t>
            </a:r>
          </a:p>
          <a:p>
            <a:r>
              <a:rPr lang="en-US" sz="2400" b="1" dirty="0">
                <a:solidFill>
                  <a:srgbClr val="7030A0"/>
                </a:solidFill>
                <a:latin typeface="Courier" pitchFamily="49" charset="0"/>
              </a:rPr>
              <a:t>end</a:t>
            </a:r>
          </a:p>
        </p:txBody>
      </p:sp>
    </p:spTree>
    <p:extLst>
      <p:ext uri="{BB962C8B-B14F-4D97-AF65-F5344CB8AC3E}">
        <p14:creationId xmlns:p14="http://schemas.microsoft.com/office/powerpoint/2010/main" val="3711216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4D6576-CCE3-E149-9A97-174582F7A7AB}"/>
              </a:ext>
            </a:extLst>
          </p:cNvPr>
          <p:cNvSpPr>
            <a:spLocks noGrp="1"/>
          </p:cNvSpPr>
          <p:nvPr>
            <p:ph type="title"/>
          </p:nvPr>
        </p:nvSpPr>
        <p:spPr/>
        <p:txBody>
          <a:bodyPr/>
          <a:lstStyle/>
          <a:p>
            <a:r>
              <a:rPr lang="en-CL" dirty="0"/>
              <a:t>Introduction</a:t>
            </a:r>
          </a:p>
        </p:txBody>
      </p:sp>
      <p:sp>
        <p:nvSpPr>
          <p:cNvPr id="5" name="Text Placeholder 4">
            <a:extLst>
              <a:ext uri="{FF2B5EF4-FFF2-40B4-BE49-F238E27FC236}">
                <a16:creationId xmlns:a16="http://schemas.microsoft.com/office/drawing/2014/main" id="{3CAE741D-E6DB-7641-BEE4-14D5730FDD64}"/>
              </a:ext>
            </a:extLst>
          </p:cNvPr>
          <p:cNvSpPr>
            <a:spLocks noGrp="1"/>
          </p:cNvSpPr>
          <p:nvPr>
            <p:ph type="body" idx="1"/>
          </p:nvPr>
        </p:nvSpPr>
        <p:spPr/>
        <p:txBody>
          <a:bodyPr/>
          <a:lstStyle/>
          <a:p>
            <a:endParaRPr lang="en-CL"/>
          </a:p>
        </p:txBody>
      </p:sp>
    </p:spTree>
    <p:extLst>
      <p:ext uri="{BB962C8B-B14F-4D97-AF65-F5344CB8AC3E}">
        <p14:creationId xmlns:p14="http://schemas.microsoft.com/office/powerpoint/2010/main" val="34128052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Which describes better what you expect to see?</a:t>
            </a:r>
          </a:p>
          <a:p>
            <a:pPr lvl="1"/>
            <a:r>
              <a:rPr lang="en-US" dirty="0"/>
              <a:t>Non blocking assignment</a:t>
            </a:r>
          </a:p>
          <a:p>
            <a:r>
              <a:rPr lang="en-US" dirty="0"/>
              <a:t>Note</a:t>
            </a:r>
          </a:p>
          <a:p>
            <a:pPr lvl="1"/>
            <a:r>
              <a:rPr lang="en-US" dirty="0"/>
              <a:t>Use non blocking for flip flops</a:t>
            </a:r>
          </a:p>
          <a:p>
            <a:pPr lvl="1"/>
            <a:r>
              <a:rPr lang="en-US" dirty="0"/>
              <a:t>Use blocking for combinational logic</a:t>
            </a:r>
          </a:p>
          <a:p>
            <a:pPr lvl="2"/>
            <a:r>
              <a:rPr lang="en-US" dirty="0"/>
              <a:t>Logic can be evaluated in sequence</a:t>
            </a:r>
          </a:p>
          <a:p>
            <a:pPr lvl="2"/>
            <a:r>
              <a:rPr lang="en-US" dirty="0"/>
              <a:t>Not synchronized to clock</a:t>
            </a:r>
          </a:p>
          <a:p>
            <a:pPr lvl="1"/>
            <a:r>
              <a:rPr lang="en-US" dirty="0"/>
              <a:t>Don’t mix them ion the same </a:t>
            </a:r>
            <a:r>
              <a:rPr lang="en-US"/>
              <a:t>procedural block</a:t>
            </a:r>
            <a:endParaRPr lang="en-US" dirty="0"/>
          </a:p>
        </p:txBody>
      </p:sp>
      <p:sp>
        <p:nvSpPr>
          <p:cNvPr id="2" name="Title 1"/>
          <p:cNvSpPr>
            <a:spLocks noGrp="1"/>
          </p:cNvSpPr>
          <p:nvPr>
            <p:ph type="title"/>
          </p:nvPr>
        </p:nvSpPr>
        <p:spPr/>
        <p:txBody>
          <a:bodyPr/>
          <a:lstStyle/>
          <a:p>
            <a:r>
              <a:rPr lang="en-US" dirty="0"/>
              <a:t>Blocking vs. Non Blocking</a:t>
            </a:r>
          </a:p>
        </p:txBody>
      </p:sp>
    </p:spTree>
    <p:extLst>
      <p:ext uri="{BB962C8B-B14F-4D97-AF65-F5344CB8AC3E}">
        <p14:creationId xmlns:p14="http://schemas.microsoft.com/office/powerpoint/2010/main" val="28924359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Unintentional latches</a:t>
            </a:r>
          </a:p>
          <a:p>
            <a:pPr lvl="1"/>
            <a:r>
              <a:rPr lang="en-US" dirty="0"/>
              <a:t>Detected after reading the design</a:t>
            </a:r>
          </a:p>
          <a:p>
            <a:pPr lvl="1"/>
            <a:r>
              <a:rPr lang="en-US" dirty="0"/>
              <a:t>How to fix: make sure every variable is assigned for every way code is executed (except for flip flops)</a:t>
            </a:r>
          </a:p>
          <a:p>
            <a:pPr lvl="1"/>
            <a:r>
              <a:rPr lang="en-US" dirty="0"/>
              <a:t>If unfixed: you can have glitches on “irregular clock” to latch cause set up and hold problems in actual hardware (transient  failures) </a:t>
            </a:r>
          </a:p>
        </p:txBody>
      </p:sp>
      <p:sp>
        <p:nvSpPr>
          <p:cNvPr id="2" name="Title 1"/>
          <p:cNvSpPr>
            <a:spLocks noGrp="1"/>
          </p:cNvSpPr>
          <p:nvPr>
            <p:ph type="title"/>
          </p:nvPr>
        </p:nvSpPr>
        <p:spPr/>
        <p:txBody>
          <a:bodyPr/>
          <a:lstStyle/>
          <a:p>
            <a:r>
              <a:rPr lang="en-US" dirty="0"/>
              <a:t>Common Problems and Fixes</a:t>
            </a:r>
          </a:p>
        </p:txBody>
      </p:sp>
      <p:sp>
        <p:nvSpPr>
          <p:cNvPr id="5" name="TextBox 4"/>
          <p:cNvSpPr txBox="1"/>
          <p:nvPr/>
        </p:nvSpPr>
        <p:spPr>
          <a:xfrm>
            <a:off x="1536216" y="4103191"/>
            <a:ext cx="3295782" cy="1200329"/>
          </a:xfrm>
          <a:prstGeom prst="rect">
            <a:avLst/>
          </a:prstGeom>
          <a:noFill/>
        </p:spPr>
        <p:txBody>
          <a:bodyPr wrap="square" rtlCol="0">
            <a:spAutoFit/>
          </a:bodyPr>
          <a:lstStyle/>
          <a:p>
            <a:r>
              <a:rPr lang="en-US" b="1" dirty="0">
                <a:solidFill>
                  <a:srgbClr val="7030A0"/>
                </a:solidFill>
                <a:latin typeface="Courier" pitchFamily="49" charset="0"/>
              </a:rPr>
              <a:t>always @(a or b) begin</a:t>
            </a:r>
          </a:p>
          <a:p>
            <a:r>
              <a:rPr lang="en-US" b="1" dirty="0">
                <a:solidFill>
                  <a:srgbClr val="7030A0"/>
                </a:solidFill>
                <a:latin typeface="Courier" pitchFamily="49" charset="0"/>
              </a:rPr>
              <a:t>   if (a) c = ~b;</a:t>
            </a:r>
          </a:p>
          <a:p>
            <a:r>
              <a:rPr lang="en-US" b="1" dirty="0">
                <a:solidFill>
                  <a:srgbClr val="7030A0"/>
                </a:solidFill>
                <a:latin typeface="Courier" pitchFamily="49" charset="0"/>
              </a:rPr>
              <a:t>   else d = |b;</a:t>
            </a:r>
          </a:p>
          <a:p>
            <a:r>
              <a:rPr lang="en-US" b="1" dirty="0">
                <a:solidFill>
                  <a:srgbClr val="7030A0"/>
                </a:solidFill>
                <a:latin typeface="Courier" pitchFamily="49" charset="0"/>
              </a:rPr>
              <a:t>end</a:t>
            </a:r>
          </a:p>
        </p:txBody>
      </p:sp>
      <p:sp>
        <p:nvSpPr>
          <p:cNvPr id="6" name="TextBox 5"/>
          <p:cNvSpPr txBox="1"/>
          <p:nvPr/>
        </p:nvSpPr>
        <p:spPr>
          <a:xfrm>
            <a:off x="1536217" y="3574760"/>
            <a:ext cx="2085827" cy="461665"/>
          </a:xfrm>
          <a:prstGeom prst="rect">
            <a:avLst/>
          </a:prstGeom>
          <a:noFill/>
        </p:spPr>
        <p:txBody>
          <a:bodyPr wrap="none" rtlCol="0">
            <a:spAutoFit/>
          </a:bodyPr>
          <a:lstStyle/>
          <a:p>
            <a:r>
              <a:rPr lang="en-US" sz="2400" dirty="0"/>
              <a:t>Problem code</a:t>
            </a:r>
          </a:p>
        </p:txBody>
      </p:sp>
    </p:spTree>
    <p:extLst>
      <p:ext uri="{BB962C8B-B14F-4D97-AF65-F5344CB8AC3E}">
        <p14:creationId xmlns:p14="http://schemas.microsoft.com/office/powerpoint/2010/main" val="5214313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Incomplete sensitivity list</a:t>
            </a:r>
          </a:p>
          <a:p>
            <a:pPr lvl="1"/>
            <a:r>
              <a:rPr lang="en-US" dirty="0"/>
              <a:t>Detected after reading the design</a:t>
            </a:r>
          </a:p>
          <a:p>
            <a:pPr lvl="1"/>
            <a:r>
              <a:rPr lang="en-US" dirty="0"/>
              <a:t>How to fix: all logic inputs have to appear in sensitivity list or use always @(*) (Verilog 2001)</a:t>
            </a:r>
          </a:p>
          <a:p>
            <a:pPr lvl="1"/>
            <a:r>
              <a:rPr lang="en-US" dirty="0"/>
              <a:t>If unfixed: since simulation results won’t match what actual hardware will do, bugs can remain undetected </a:t>
            </a:r>
          </a:p>
        </p:txBody>
      </p:sp>
      <p:sp>
        <p:nvSpPr>
          <p:cNvPr id="2" name="Title 1"/>
          <p:cNvSpPr>
            <a:spLocks noGrp="1"/>
          </p:cNvSpPr>
          <p:nvPr>
            <p:ph type="title"/>
          </p:nvPr>
        </p:nvSpPr>
        <p:spPr/>
        <p:txBody>
          <a:bodyPr/>
          <a:lstStyle/>
          <a:p>
            <a:r>
              <a:rPr lang="en-US" dirty="0"/>
              <a:t>Common Problems and Fixes</a:t>
            </a:r>
          </a:p>
        </p:txBody>
      </p:sp>
      <p:sp>
        <p:nvSpPr>
          <p:cNvPr id="5" name="TextBox 4"/>
          <p:cNvSpPr txBox="1"/>
          <p:nvPr/>
        </p:nvSpPr>
        <p:spPr>
          <a:xfrm>
            <a:off x="1339446" y="4126507"/>
            <a:ext cx="3295782" cy="1477328"/>
          </a:xfrm>
          <a:prstGeom prst="rect">
            <a:avLst/>
          </a:prstGeom>
          <a:noFill/>
        </p:spPr>
        <p:txBody>
          <a:bodyPr wrap="square" rtlCol="0">
            <a:spAutoFit/>
          </a:bodyPr>
          <a:lstStyle/>
          <a:p>
            <a:r>
              <a:rPr lang="en-US" b="1" dirty="0">
                <a:solidFill>
                  <a:srgbClr val="7030A0"/>
                </a:solidFill>
                <a:latin typeface="Courier" pitchFamily="49" charset="0"/>
              </a:rPr>
              <a:t>always @(a or b) begin</a:t>
            </a:r>
          </a:p>
          <a:p>
            <a:r>
              <a:rPr lang="en-US" b="1" dirty="0">
                <a:solidFill>
                  <a:srgbClr val="7030A0"/>
                </a:solidFill>
                <a:latin typeface="Courier" pitchFamily="49" charset="0"/>
              </a:rPr>
              <a:t>   if (a) c = b ^ a;</a:t>
            </a:r>
          </a:p>
          <a:p>
            <a:r>
              <a:rPr lang="en-US" b="1" dirty="0">
                <a:solidFill>
                  <a:srgbClr val="7030A0"/>
                </a:solidFill>
                <a:latin typeface="Courier" pitchFamily="49" charset="0"/>
              </a:rPr>
              <a:t>   else c = d &amp; e;</a:t>
            </a:r>
          </a:p>
          <a:p>
            <a:r>
              <a:rPr lang="en-US" b="1" dirty="0">
                <a:solidFill>
                  <a:srgbClr val="7030A0"/>
                </a:solidFill>
                <a:latin typeface="Courier" pitchFamily="49" charset="0"/>
              </a:rPr>
              <a:t>   f = c | a;</a:t>
            </a:r>
          </a:p>
          <a:p>
            <a:r>
              <a:rPr lang="en-US" b="1" dirty="0">
                <a:solidFill>
                  <a:srgbClr val="7030A0"/>
                </a:solidFill>
                <a:latin typeface="Courier" pitchFamily="49" charset="0"/>
              </a:rPr>
              <a:t>end</a:t>
            </a:r>
          </a:p>
        </p:txBody>
      </p:sp>
      <p:sp>
        <p:nvSpPr>
          <p:cNvPr id="6" name="TextBox 5"/>
          <p:cNvSpPr txBox="1"/>
          <p:nvPr/>
        </p:nvSpPr>
        <p:spPr>
          <a:xfrm>
            <a:off x="1339447" y="3598077"/>
            <a:ext cx="2085827" cy="461665"/>
          </a:xfrm>
          <a:prstGeom prst="rect">
            <a:avLst/>
          </a:prstGeom>
          <a:noFill/>
        </p:spPr>
        <p:txBody>
          <a:bodyPr wrap="none" rtlCol="0">
            <a:spAutoFit/>
          </a:bodyPr>
          <a:lstStyle/>
          <a:p>
            <a:r>
              <a:rPr lang="en-US" sz="2400" dirty="0"/>
              <a:t>Problem code</a:t>
            </a:r>
          </a:p>
        </p:txBody>
      </p:sp>
    </p:spTree>
    <p:extLst>
      <p:ext uri="{BB962C8B-B14F-4D97-AF65-F5344CB8AC3E}">
        <p14:creationId xmlns:p14="http://schemas.microsoft.com/office/powerpoint/2010/main" val="872311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Unintentional wired-or logic</a:t>
            </a:r>
          </a:p>
          <a:p>
            <a:pPr lvl="1"/>
            <a:r>
              <a:rPr lang="en-US" dirty="0"/>
              <a:t>Detected after reading the design, variables cannot be assigned in more than one block</a:t>
            </a:r>
          </a:p>
          <a:p>
            <a:pPr lvl="1"/>
            <a:r>
              <a:rPr lang="en-US" dirty="0"/>
              <a:t>How to fix: redesign hardware so that every signal is driven by only one piece of logic (or redesign s a tri-state </a:t>
            </a:r>
            <a:r>
              <a:rPr lang="en-US" dirty="0" err="1"/>
              <a:t>buf</a:t>
            </a:r>
            <a:r>
              <a:rPr lang="en-US" dirty="0"/>
              <a:t> if that is the intention)</a:t>
            </a:r>
          </a:p>
          <a:p>
            <a:pPr lvl="1"/>
            <a:r>
              <a:rPr lang="en-US" dirty="0"/>
              <a:t>If unfixed: </a:t>
            </a:r>
            <a:r>
              <a:rPr lang="en-US" dirty="0" err="1"/>
              <a:t>unsynthesizable</a:t>
            </a:r>
            <a:r>
              <a:rPr lang="en-US" dirty="0"/>
              <a:t>, this is a symptom of not designing before coding</a:t>
            </a:r>
          </a:p>
        </p:txBody>
      </p:sp>
      <p:sp>
        <p:nvSpPr>
          <p:cNvPr id="2" name="Title 1"/>
          <p:cNvSpPr>
            <a:spLocks noGrp="1"/>
          </p:cNvSpPr>
          <p:nvPr>
            <p:ph type="title"/>
          </p:nvPr>
        </p:nvSpPr>
        <p:spPr/>
        <p:txBody>
          <a:bodyPr/>
          <a:lstStyle/>
          <a:p>
            <a:r>
              <a:rPr lang="en-US" dirty="0"/>
              <a:t>Common Problems and Fixes</a:t>
            </a:r>
          </a:p>
        </p:txBody>
      </p:sp>
      <p:sp>
        <p:nvSpPr>
          <p:cNvPr id="5" name="TextBox 4"/>
          <p:cNvSpPr txBox="1"/>
          <p:nvPr/>
        </p:nvSpPr>
        <p:spPr>
          <a:xfrm>
            <a:off x="1362596" y="4195955"/>
            <a:ext cx="3295782" cy="1477328"/>
          </a:xfrm>
          <a:prstGeom prst="rect">
            <a:avLst/>
          </a:prstGeom>
          <a:noFill/>
        </p:spPr>
        <p:txBody>
          <a:bodyPr wrap="square" rtlCol="0">
            <a:spAutoFit/>
          </a:bodyPr>
          <a:lstStyle/>
          <a:p>
            <a:r>
              <a:rPr lang="en-US" b="1" dirty="0">
                <a:solidFill>
                  <a:srgbClr val="7030A0"/>
                </a:solidFill>
                <a:latin typeface="Courier" pitchFamily="49" charset="0"/>
              </a:rPr>
              <a:t>always @(a or b)</a:t>
            </a:r>
          </a:p>
          <a:p>
            <a:r>
              <a:rPr lang="en-US" b="1" dirty="0">
                <a:solidFill>
                  <a:srgbClr val="7030A0"/>
                </a:solidFill>
                <a:latin typeface="Courier" pitchFamily="49" charset="0"/>
              </a:rPr>
              <a:t>   c = |b;</a:t>
            </a:r>
          </a:p>
          <a:p>
            <a:endParaRPr lang="en-US" b="1" dirty="0">
              <a:solidFill>
                <a:srgbClr val="7030A0"/>
              </a:solidFill>
              <a:latin typeface="Courier" pitchFamily="49" charset="0"/>
            </a:endParaRPr>
          </a:p>
          <a:p>
            <a:r>
              <a:rPr lang="en-US" b="1" dirty="0">
                <a:solidFill>
                  <a:srgbClr val="7030A0"/>
                </a:solidFill>
                <a:latin typeface="Courier" pitchFamily="49" charset="0"/>
              </a:rPr>
              <a:t>always @(d or e)</a:t>
            </a:r>
          </a:p>
          <a:p>
            <a:r>
              <a:rPr lang="en-US" b="1" dirty="0">
                <a:solidFill>
                  <a:srgbClr val="7030A0"/>
                </a:solidFill>
                <a:latin typeface="Courier" pitchFamily="49" charset="0"/>
              </a:rPr>
              <a:t>   c = ^e;</a:t>
            </a:r>
          </a:p>
        </p:txBody>
      </p:sp>
      <p:sp>
        <p:nvSpPr>
          <p:cNvPr id="6" name="TextBox 5"/>
          <p:cNvSpPr txBox="1"/>
          <p:nvPr/>
        </p:nvSpPr>
        <p:spPr>
          <a:xfrm>
            <a:off x="1362597" y="3667525"/>
            <a:ext cx="2085827" cy="461665"/>
          </a:xfrm>
          <a:prstGeom prst="rect">
            <a:avLst/>
          </a:prstGeom>
          <a:noFill/>
        </p:spPr>
        <p:txBody>
          <a:bodyPr wrap="none" rtlCol="0">
            <a:spAutoFit/>
          </a:bodyPr>
          <a:lstStyle/>
          <a:p>
            <a:r>
              <a:rPr lang="en-US" sz="2400" dirty="0"/>
              <a:t>Problem code</a:t>
            </a:r>
          </a:p>
        </p:txBody>
      </p:sp>
    </p:spTree>
    <p:extLst>
      <p:ext uri="{BB962C8B-B14F-4D97-AF65-F5344CB8AC3E}">
        <p14:creationId xmlns:p14="http://schemas.microsoft.com/office/powerpoint/2010/main" val="14472594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Improper startup</a:t>
            </a:r>
          </a:p>
          <a:p>
            <a:pPr lvl="1"/>
            <a:r>
              <a:rPr lang="en-US" dirty="0"/>
              <a:t>Cannot be detected</a:t>
            </a:r>
          </a:p>
          <a:p>
            <a:pPr lvl="1"/>
            <a:r>
              <a:rPr lang="en-US" dirty="0"/>
              <a:t>How to fix: make sure don’t cares are propagated</a:t>
            </a:r>
          </a:p>
          <a:p>
            <a:pPr lvl="1"/>
            <a:r>
              <a:rPr lang="en-US" dirty="0"/>
              <a:t>If unfixed: possible undetected bug in reset logic</a:t>
            </a:r>
          </a:p>
        </p:txBody>
      </p:sp>
      <p:sp>
        <p:nvSpPr>
          <p:cNvPr id="2" name="Title 1"/>
          <p:cNvSpPr>
            <a:spLocks noGrp="1"/>
          </p:cNvSpPr>
          <p:nvPr>
            <p:ph type="title"/>
          </p:nvPr>
        </p:nvSpPr>
        <p:spPr/>
        <p:txBody>
          <a:bodyPr/>
          <a:lstStyle/>
          <a:p>
            <a:r>
              <a:rPr lang="en-US" dirty="0"/>
              <a:t>Common Problems and Fixes</a:t>
            </a:r>
          </a:p>
        </p:txBody>
      </p:sp>
      <p:sp>
        <p:nvSpPr>
          <p:cNvPr id="5" name="TextBox 4"/>
          <p:cNvSpPr txBox="1"/>
          <p:nvPr/>
        </p:nvSpPr>
        <p:spPr>
          <a:xfrm>
            <a:off x="1107952" y="3761556"/>
            <a:ext cx="4042231" cy="2308324"/>
          </a:xfrm>
          <a:prstGeom prst="rect">
            <a:avLst/>
          </a:prstGeom>
          <a:noFill/>
        </p:spPr>
        <p:txBody>
          <a:bodyPr wrap="square" rtlCol="0">
            <a:spAutoFit/>
          </a:bodyPr>
          <a:lstStyle/>
          <a:p>
            <a:r>
              <a:rPr lang="en-US" b="1" dirty="0">
                <a:solidFill>
                  <a:srgbClr val="7030A0"/>
                </a:solidFill>
                <a:latin typeface="Courier" pitchFamily="49" charset="0"/>
              </a:rPr>
              <a:t>always @(</a:t>
            </a:r>
            <a:r>
              <a:rPr lang="en-US" b="1" dirty="0" err="1">
                <a:solidFill>
                  <a:srgbClr val="7030A0"/>
                </a:solidFill>
                <a:latin typeface="Courier" pitchFamily="49" charset="0"/>
              </a:rPr>
              <a:t>posedge</a:t>
            </a:r>
            <a:r>
              <a:rPr lang="en-US" b="1" dirty="0">
                <a:solidFill>
                  <a:srgbClr val="7030A0"/>
                </a:solidFill>
                <a:latin typeface="Courier" pitchFamily="49" charset="0"/>
              </a:rPr>
              <a:t> clock)</a:t>
            </a:r>
          </a:p>
          <a:p>
            <a:r>
              <a:rPr lang="en-US" b="1" dirty="0">
                <a:solidFill>
                  <a:srgbClr val="7030A0"/>
                </a:solidFill>
                <a:latin typeface="Courier" pitchFamily="49" charset="0"/>
              </a:rPr>
              <a:t>   if (a) q &lt;= d;</a:t>
            </a:r>
          </a:p>
          <a:p>
            <a:endParaRPr lang="en-US" b="1" dirty="0">
              <a:solidFill>
                <a:srgbClr val="7030A0"/>
              </a:solidFill>
              <a:latin typeface="Courier" pitchFamily="49" charset="0"/>
            </a:endParaRPr>
          </a:p>
          <a:p>
            <a:r>
              <a:rPr lang="en-US" b="1" dirty="0">
                <a:solidFill>
                  <a:srgbClr val="7030A0"/>
                </a:solidFill>
                <a:latin typeface="Courier" pitchFamily="49" charset="0"/>
              </a:rPr>
              <a:t>Always @(q or e)</a:t>
            </a:r>
          </a:p>
          <a:p>
            <a:r>
              <a:rPr lang="en-US" b="1" dirty="0">
                <a:solidFill>
                  <a:srgbClr val="7030A0"/>
                </a:solidFill>
                <a:latin typeface="Courier" pitchFamily="49" charset="0"/>
              </a:rPr>
              <a:t>   case (q)</a:t>
            </a:r>
          </a:p>
          <a:p>
            <a:r>
              <a:rPr lang="en-US" b="1" dirty="0">
                <a:solidFill>
                  <a:srgbClr val="7030A0"/>
                </a:solidFill>
                <a:latin typeface="Courier" pitchFamily="49" charset="0"/>
              </a:rPr>
              <a:t>      0: f = e;</a:t>
            </a:r>
          </a:p>
          <a:p>
            <a:r>
              <a:rPr lang="en-US" b="1" dirty="0">
                <a:solidFill>
                  <a:srgbClr val="7030A0"/>
                </a:solidFill>
                <a:latin typeface="Courier" pitchFamily="49" charset="0"/>
              </a:rPr>
              <a:t>      default: f = 1;</a:t>
            </a:r>
          </a:p>
          <a:p>
            <a:r>
              <a:rPr lang="en-US" b="1" dirty="0">
                <a:solidFill>
                  <a:srgbClr val="7030A0"/>
                </a:solidFill>
                <a:latin typeface="Courier" pitchFamily="49" charset="0"/>
              </a:rPr>
              <a:t>   </a:t>
            </a:r>
            <a:r>
              <a:rPr lang="en-US" b="1" dirty="0" err="1">
                <a:solidFill>
                  <a:srgbClr val="7030A0"/>
                </a:solidFill>
                <a:latin typeface="Courier" pitchFamily="49" charset="0"/>
              </a:rPr>
              <a:t>endcase</a:t>
            </a:r>
            <a:endParaRPr lang="en-US" b="1" dirty="0">
              <a:solidFill>
                <a:srgbClr val="7030A0"/>
              </a:solidFill>
              <a:latin typeface="Courier" pitchFamily="49" charset="0"/>
            </a:endParaRPr>
          </a:p>
        </p:txBody>
      </p:sp>
      <p:sp>
        <p:nvSpPr>
          <p:cNvPr id="6" name="TextBox 5"/>
          <p:cNvSpPr txBox="1"/>
          <p:nvPr/>
        </p:nvSpPr>
        <p:spPr>
          <a:xfrm>
            <a:off x="1107953" y="3158482"/>
            <a:ext cx="2085827" cy="461665"/>
          </a:xfrm>
          <a:prstGeom prst="rect">
            <a:avLst/>
          </a:prstGeom>
          <a:noFill/>
        </p:spPr>
        <p:txBody>
          <a:bodyPr wrap="none" rtlCol="0">
            <a:spAutoFit/>
          </a:bodyPr>
          <a:lstStyle/>
          <a:p>
            <a:r>
              <a:rPr lang="en-US" sz="2400" dirty="0"/>
              <a:t>Problem code</a:t>
            </a:r>
          </a:p>
        </p:txBody>
      </p:sp>
    </p:spTree>
    <p:extLst>
      <p:ext uri="{BB962C8B-B14F-4D97-AF65-F5344CB8AC3E}">
        <p14:creationId xmlns:p14="http://schemas.microsoft.com/office/powerpoint/2010/main" val="2000532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Feedback in combinational logic</a:t>
            </a:r>
          </a:p>
          <a:p>
            <a:pPr lvl="1"/>
            <a:r>
              <a:rPr lang="en-US" dirty="0"/>
              <a:t>Either results in</a:t>
            </a:r>
          </a:p>
          <a:p>
            <a:pPr lvl="2"/>
            <a:r>
              <a:rPr lang="en-US" dirty="0"/>
              <a:t>Latches, when the feedback path is short</a:t>
            </a:r>
          </a:p>
          <a:p>
            <a:pPr lvl="2"/>
            <a:r>
              <a:rPr lang="en-US" dirty="0"/>
              <a:t>Timing Arcs when feedback path is convoluted</a:t>
            </a:r>
          </a:p>
          <a:p>
            <a:pPr lvl="1"/>
            <a:r>
              <a:rPr lang="en-US" dirty="0"/>
              <a:t>Fix by redesigning logic to remove feedback</a:t>
            </a:r>
          </a:p>
          <a:p>
            <a:pPr lvl="2"/>
            <a:r>
              <a:rPr lang="en-US" dirty="0"/>
              <a:t>Feedback can only be through FFs</a:t>
            </a:r>
          </a:p>
        </p:txBody>
      </p:sp>
      <p:sp>
        <p:nvSpPr>
          <p:cNvPr id="2" name="Title 1"/>
          <p:cNvSpPr>
            <a:spLocks noGrp="1"/>
          </p:cNvSpPr>
          <p:nvPr>
            <p:ph type="title"/>
          </p:nvPr>
        </p:nvSpPr>
        <p:spPr/>
        <p:txBody>
          <a:bodyPr/>
          <a:lstStyle/>
          <a:p>
            <a:r>
              <a:rPr lang="en-US" dirty="0"/>
              <a:t>Common Problems and Fixes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6900" y="3727937"/>
            <a:ext cx="2140465" cy="1870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2654531" y="5724153"/>
            <a:ext cx="1398140" cy="461665"/>
          </a:xfrm>
          <a:prstGeom prst="rect">
            <a:avLst/>
          </a:prstGeom>
          <a:noFill/>
        </p:spPr>
        <p:txBody>
          <a:bodyPr wrap="none" rtlCol="0">
            <a:spAutoFit/>
          </a:bodyPr>
          <a:lstStyle/>
          <a:p>
            <a:r>
              <a:rPr lang="en-US" sz="2400" dirty="0"/>
              <a:t>WRONG</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4504" y="3838445"/>
            <a:ext cx="2117725" cy="1649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7909016" y="5724152"/>
            <a:ext cx="628698" cy="461665"/>
          </a:xfrm>
          <a:prstGeom prst="rect">
            <a:avLst/>
          </a:prstGeom>
          <a:noFill/>
        </p:spPr>
        <p:txBody>
          <a:bodyPr wrap="none" rtlCol="0">
            <a:spAutoFit/>
          </a:bodyPr>
          <a:lstStyle/>
          <a:p>
            <a:r>
              <a:rPr lang="en-US" sz="2400" dirty="0"/>
              <a:t>OK</a:t>
            </a:r>
          </a:p>
        </p:txBody>
      </p:sp>
    </p:spTree>
    <p:extLst>
      <p:ext uri="{BB962C8B-B14F-4D97-AF65-F5344CB8AC3E}">
        <p14:creationId xmlns:p14="http://schemas.microsoft.com/office/powerpoint/2010/main" val="10651512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Incorrect use of FOR loops</a:t>
            </a:r>
          </a:p>
          <a:p>
            <a:pPr lvl="1"/>
            <a:r>
              <a:rPr lang="en-US" dirty="0"/>
              <a:t>Only correct use is to iterate through an array of bits</a:t>
            </a:r>
          </a:p>
          <a:p>
            <a:pPr lvl="1"/>
            <a:r>
              <a:rPr lang="en-US" dirty="0"/>
              <a:t>If in doubt, do not use it</a:t>
            </a:r>
          </a:p>
          <a:p>
            <a:r>
              <a:rPr lang="en-US" dirty="0"/>
              <a:t>Unconstrained timing</a:t>
            </a:r>
          </a:p>
          <a:p>
            <a:pPr lvl="1"/>
            <a:r>
              <a:rPr lang="en-US" dirty="0"/>
              <a:t>To calculate permitted delay, synthesis must know where the FFs are</a:t>
            </a:r>
          </a:p>
          <a:p>
            <a:pPr lvl="1"/>
            <a:r>
              <a:rPr lang="en-US" dirty="0"/>
              <a:t>If you have a path from input port to output port that does not path through a FF, synthesis cannot calculate timing</a:t>
            </a:r>
          </a:p>
          <a:p>
            <a:pPr lvl="1"/>
            <a:r>
              <a:rPr lang="en-US" dirty="0"/>
              <a:t>To fix: revisit modules partitioning (see later) to include FFs in all paths</a:t>
            </a:r>
          </a:p>
        </p:txBody>
      </p:sp>
      <p:sp>
        <p:nvSpPr>
          <p:cNvPr id="2" name="Title 1"/>
          <p:cNvSpPr>
            <a:spLocks noGrp="1"/>
          </p:cNvSpPr>
          <p:nvPr>
            <p:ph type="title"/>
          </p:nvPr>
        </p:nvSpPr>
        <p:spPr/>
        <p:txBody>
          <a:bodyPr/>
          <a:lstStyle/>
          <a:p>
            <a:r>
              <a:rPr lang="en-US" dirty="0"/>
              <a:t>Common Problems and Fixes</a:t>
            </a:r>
          </a:p>
        </p:txBody>
      </p:sp>
    </p:spTree>
    <p:extLst>
      <p:ext uri="{BB962C8B-B14F-4D97-AF65-F5344CB8AC3E}">
        <p14:creationId xmlns:p14="http://schemas.microsoft.com/office/powerpoint/2010/main" val="15682243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Finite State Machines Review</a:t>
            </a:r>
          </a:p>
        </p:txBody>
      </p:sp>
      <p:sp>
        <p:nvSpPr>
          <p:cNvPr id="6" name="Text Placeholder 5"/>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a:xfrm>
            <a:off x="3079630" y="6449043"/>
            <a:ext cx="2984740" cy="365125"/>
          </a:xfrm>
          <a:prstGeom prst="rect">
            <a:avLst/>
          </a:prstGeom>
        </p:spPr>
        <p:txBody>
          <a:bodyPr vert="horz" lIns="91440" tIns="45720" rIns="91440" bIns="45720" rtlCol="0" anchor="ctr"/>
          <a:lstStyle>
            <a:defPPr>
              <a:defRPr lang="en-US"/>
            </a:defPPr>
            <a:lvl1pPr marL="0" algn="ctr" defTabSz="914400" rtl="0" eaLnBrk="1" latinLnBrk="0" hangingPunct="1">
              <a:defRPr sz="1100" b="1" kern="1200">
                <a:solidFill>
                  <a:schemeClr val="tx1">
                    <a:tint val="75000"/>
                  </a:schemeClr>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9903058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Finite-State machine </a:t>
            </a:r>
            <a:endParaRPr lang="en-US" i="1" dirty="0"/>
          </a:p>
        </p:txBody>
      </p:sp>
      <p:sp>
        <p:nvSpPr>
          <p:cNvPr id="3" name="Text Placeholder 2">
            <a:extLst>
              <a:ext uri="{FF2B5EF4-FFF2-40B4-BE49-F238E27FC236}">
                <a16:creationId xmlns:a16="http://schemas.microsoft.com/office/drawing/2014/main" id="{9EA78FC7-4935-364A-A4CB-8A46D8E811D5}"/>
              </a:ext>
            </a:extLst>
          </p:cNvPr>
          <p:cNvSpPr>
            <a:spLocks noGrp="1"/>
          </p:cNvSpPr>
          <p:nvPr>
            <p:ph type="body" sz="quarter" idx="12"/>
          </p:nvPr>
        </p:nvSpPr>
        <p:spPr/>
        <p:txBody>
          <a:bodyPr/>
          <a:lstStyle/>
          <a:p>
            <a:r>
              <a:rPr lang="en-US" sz="2400" i="1" dirty="0"/>
              <a:t>Abstraction</a:t>
            </a:r>
            <a:endParaRPr lang="en-CL" dirty="0"/>
          </a:p>
        </p:txBody>
      </p:sp>
      <p:graphicFrame>
        <p:nvGraphicFramePr>
          <p:cNvPr id="2050" name="Object 2"/>
          <p:cNvGraphicFramePr>
            <a:graphicFrameLocks noChangeAspect="1"/>
          </p:cNvGraphicFramePr>
          <p:nvPr/>
        </p:nvGraphicFramePr>
        <p:xfrm>
          <a:off x="2057401" y="1295400"/>
          <a:ext cx="7974081" cy="5127348"/>
        </p:xfrm>
        <a:graphic>
          <a:graphicData uri="http://schemas.openxmlformats.org/presentationml/2006/ole">
            <mc:AlternateContent xmlns:mc="http://schemas.openxmlformats.org/markup-compatibility/2006">
              <mc:Choice xmlns:v="urn:schemas-microsoft-com:vml" Requires="v">
                <p:oleObj name="VISIO" r:id="rId3" imgW="4054680" imgH="2796120" progId="">
                  <p:embed/>
                </p:oleObj>
              </mc:Choice>
              <mc:Fallback>
                <p:oleObj name="VISIO" r:id="rId3" imgW="4054680" imgH="2796120" progId="">
                  <p:embed/>
                  <p:pic>
                    <p:nvPicPr>
                      <p:cNvPr id="205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1" y="1295400"/>
                        <a:ext cx="7974081" cy="5127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2741566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Grp="1" noChangeArrowheads="1"/>
          </p:cNvSpPr>
          <p:nvPr>
            <p:ph idx="1"/>
          </p:nvPr>
        </p:nvSpPr>
        <p:spPr>
          <a:prstGeom prst="rect">
            <a:avLst/>
          </a:prstGeom>
          <a:noFill/>
          <a:ln/>
        </p:spPr>
        <p:txBody>
          <a:bodyPr vert="horz" lIns="81228" tIns="40614" rIns="81228" bIns="40614" rtlCol="0">
            <a:noAutofit/>
          </a:bodyPr>
          <a:lstStyle/>
          <a:p>
            <a:pPr marL="304800" indent="-304800" defTabSz="812800">
              <a:spcBef>
                <a:spcPct val="20000"/>
              </a:spcBef>
              <a:buClrTx/>
              <a:defRPr/>
            </a:pPr>
            <a:r>
              <a:rPr lang="en-US" dirty="0"/>
              <a:t>Clocked Storage Elements: Flip-Flops and Latches should be viewed as </a:t>
            </a:r>
            <a:r>
              <a:rPr lang="en-US" b="1" dirty="0"/>
              <a:t>synchronization</a:t>
            </a:r>
            <a:r>
              <a:rPr lang="en-US" dirty="0">
                <a:solidFill>
                  <a:schemeClr val="tx2"/>
                </a:solidFill>
              </a:rPr>
              <a:t> </a:t>
            </a:r>
            <a:r>
              <a:rPr lang="en-US" b="1" dirty="0"/>
              <a:t>elements</a:t>
            </a:r>
            <a:r>
              <a:rPr lang="en-US" dirty="0"/>
              <a:t>, not merely as </a:t>
            </a:r>
            <a:r>
              <a:rPr lang="en-US" b="1" dirty="0"/>
              <a:t>storage</a:t>
            </a:r>
            <a:r>
              <a:rPr lang="en-US" dirty="0">
                <a:solidFill>
                  <a:srgbClr val="3333CC"/>
                </a:solidFill>
              </a:rPr>
              <a:t> </a:t>
            </a:r>
            <a:r>
              <a:rPr lang="en-US" b="1" dirty="0"/>
              <a:t>elements</a:t>
            </a:r>
            <a:r>
              <a:rPr lang="en-US" dirty="0"/>
              <a:t> ! </a:t>
            </a:r>
          </a:p>
          <a:p>
            <a:pPr marL="304800" indent="-304800" defTabSz="812800">
              <a:spcBef>
                <a:spcPct val="20000"/>
              </a:spcBef>
              <a:buClrTx/>
              <a:defRPr/>
            </a:pPr>
            <a:r>
              <a:rPr lang="en-US" dirty="0"/>
              <a:t>Their main purpose is to </a:t>
            </a:r>
            <a:r>
              <a:rPr lang="en-US" b="1" dirty="0"/>
              <a:t>synchronize</a:t>
            </a:r>
            <a:r>
              <a:rPr lang="en-US" dirty="0"/>
              <a:t> fast and slow paths:</a:t>
            </a:r>
          </a:p>
          <a:p>
            <a:pPr marL="658813" lvl="1" indent="-254000" defTabSz="812800">
              <a:spcBef>
                <a:spcPct val="20000"/>
              </a:spcBef>
              <a:buClrTx/>
              <a:defRPr/>
            </a:pPr>
            <a:r>
              <a:rPr lang="en-US" noProof="0" dirty="0"/>
              <a:t>Pr</a:t>
            </a:r>
            <a:r>
              <a:rPr lang="en-US" dirty="0"/>
              <a:t>event the fast path from corrupting the state</a:t>
            </a:r>
          </a:p>
          <a:p>
            <a:pPr marL="304800" indent="-304800" defTabSz="812800"/>
            <a:r>
              <a:rPr lang="en-US" dirty="0"/>
              <a:t>Function of clock signals is to provide a reference point in time when the FSM changes states</a:t>
            </a:r>
          </a:p>
        </p:txBody>
      </p:sp>
      <p:sp>
        <p:nvSpPr>
          <p:cNvPr id="2" name="Title 1"/>
          <p:cNvSpPr>
            <a:spLocks noGrp="1"/>
          </p:cNvSpPr>
          <p:nvPr>
            <p:ph type="title"/>
          </p:nvPr>
        </p:nvSpPr>
        <p:spPr/>
        <p:txBody>
          <a:bodyPr>
            <a:normAutofit fontScale="90000"/>
          </a:bodyPr>
          <a:lstStyle/>
          <a:p>
            <a:r>
              <a:rPr lang="en-US" dirty="0"/>
              <a:t>Finite-State machine </a:t>
            </a:r>
            <a:br>
              <a:rPr lang="en-US" dirty="0"/>
            </a:br>
            <a:r>
              <a:rPr lang="en-US" sz="3600" i="1" dirty="0"/>
              <a:t>Abstraction</a:t>
            </a:r>
            <a:endParaRPr lang="en-US" dirty="0"/>
          </a:p>
        </p:txBody>
      </p:sp>
    </p:spTree>
    <p:extLst>
      <p:ext uri="{BB962C8B-B14F-4D97-AF65-F5344CB8AC3E}">
        <p14:creationId xmlns:p14="http://schemas.microsoft.com/office/powerpoint/2010/main" val="194649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5725" y="898614"/>
            <a:ext cx="3875087" cy="233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7290" y="1162139"/>
            <a:ext cx="2524125" cy="180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ight Arrow 5"/>
          <p:cNvSpPr/>
          <p:nvPr/>
        </p:nvSpPr>
        <p:spPr>
          <a:xfrm>
            <a:off x="6289182" y="1790164"/>
            <a:ext cx="991674" cy="32836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322491" y="4237148"/>
            <a:ext cx="3079689" cy="1477328"/>
          </a:xfrm>
          <a:prstGeom prst="rect">
            <a:avLst/>
          </a:prstGeom>
          <a:noFill/>
        </p:spPr>
        <p:txBody>
          <a:bodyPr wrap="none" rtlCol="0">
            <a:spAutoFit/>
          </a:bodyPr>
          <a:lstStyle/>
          <a:p>
            <a:r>
              <a:rPr lang="en-US" dirty="0">
                <a:latin typeface="Courier" pitchFamily="49" charset="0"/>
              </a:rPr>
              <a:t>always @(</a:t>
            </a:r>
            <a:r>
              <a:rPr lang="en-US" dirty="0" err="1">
                <a:latin typeface="Courier" pitchFamily="49" charset="0"/>
              </a:rPr>
              <a:t>posedge</a:t>
            </a:r>
            <a:r>
              <a:rPr lang="en-US" dirty="0">
                <a:latin typeface="Courier" pitchFamily="49" charset="0"/>
              </a:rPr>
              <a:t> </a:t>
            </a:r>
            <a:r>
              <a:rPr lang="en-US" dirty="0" err="1">
                <a:latin typeface="Courier" pitchFamily="49" charset="0"/>
              </a:rPr>
              <a:t>clk</a:t>
            </a:r>
            <a:r>
              <a:rPr lang="en-US" dirty="0">
                <a:latin typeface="Courier" pitchFamily="49" charset="0"/>
              </a:rPr>
              <a:t>)</a:t>
            </a:r>
          </a:p>
          <a:p>
            <a:r>
              <a:rPr lang="en-US" dirty="0">
                <a:latin typeface="Courier" pitchFamily="49" charset="0"/>
              </a:rPr>
              <a:t>   begin</a:t>
            </a:r>
          </a:p>
          <a:p>
            <a:r>
              <a:rPr lang="en-US" dirty="0">
                <a:latin typeface="Courier" pitchFamily="49" charset="0"/>
              </a:rPr>
              <a:t>      x = b &amp; c;</a:t>
            </a:r>
          </a:p>
          <a:p>
            <a:r>
              <a:rPr lang="en-US" dirty="0">
                <a:latin typeface="Courier" pitchFamily="49" charset="0"/>
              </a:rPr>
              <a:t>      y = a | x;</a:t>
            </a:r>
          </a:p>
          <a:p>
            <a:r>
              <a:rPr lang="en-US" dirty="0">
                <a:latin typeface="Courier" pitchFamily="49" charset="0"/>
              </a:rPr>
              <a:t>   end</a:t>
            </a:r>
          </a:p>
        </p:txBody>
      </p:sp>
      <p:sp>
        <p:nvSpPr>
          <p:cNvPr id="8" name="TextBox 7"/>
          <p:cNvSpPr txBox="1"/>
          <p:nvPr/>
        </p:nvSpPr>
        <p:spPr>
          <a:xfrm>
            <a:off x="5761121" y="2348844"/>
            <a:ext cx="1753133" cy="646331"/>
          </a:xfrm>
          <a:prstGeom prst="rect">
            <a:avLst/>
          </a:prstGeom>
          <a:noFill/>
        </p:spPr>
        <p:txBody>
          <a:bodyPr wrap="square" rtlCol="0">
            <a:spAutoFit/>
          </a:bodyPr>
          <a:lstStyle/>
          <a:p>
            <a:r>
              <a:rPr lang="en-US" dirty="0"/>
              <a:t>Before 1990 (synthesis)</a:t>
            </a:r>
          </a:p>
        </p:txBody>
      </p:sp>
      <p:sp>
        <p:nvSpPr>
          <p:cNvPr id="9" name="Right Arrow 8"/>
          <p:cNvSpPr/>
          <p:nvPr/>
        </p:nvSpPr>
        <p:spPr>
          <a:xfrm rot="20093230">
            <a:off x="5313831" y="4175336"/>
            <a:ext cx="3438867" cy="40381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885144" y="5733932"/>
            <a:ext cx="1817549" cy="369332"/>
          </a:xfrm>
          <a:prstGeom prst="rect">
            <a:avLst/>
          </a:prstGeom>
          <a:noFill/>
        </p:spPr>
        <p:txBody>
          <a:bodyPr wrap="none" rtlCol="0">
            <a:spAutoFit/>
          </a:bodyPr>
          <a:lstStyle/>
          <a:p>
            <a:r>
              <a:rPr lang="en-US" dirty="0"/>
              <a:t>HDL description</a:t>
            </a:r>
          </a:p>
        </p:txBody>
      </p:sp>
    </p:spTree>
    <p:extLst>
      <p:ext uri="{BB962C8B-B14F-4D97-AF65-F5344CB8AC3E}">
        <p14:creationId xmlns:p14="http://schemas.microsoft.com/office/powerpoint/2010/main" val="2471135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Moore machine</a:t>
            </a:r>
          </a:p>
          <a:p>
            <a:pPr lvl="1"/>
            <a:r>
              <a:rPr lang="en-US" dirty="0"/>
              <a:t>Outputs depend solely on state vector (simplest to design)</a:t>
            </a:r>
          </a:p>
          <a:p>
            <a:pPr lvl="1"/>
            <a:endParaRPr lang="en-US" dirty="0"/>
          </a:p>
          <a:p>
            <a:pPr lvl="1"/>
            <a:endParaRPr lang="en-US" dirty="0"/>
          </a:p>
          <a:p>
            <a:pPr lvl="1"/>
            <a:endParaRPr lang="en-US" dirty="0"/>
          </a:p>
          <a:p>
            <a:pPr marL="288925" lvl="1" indent="0">
              <a:buNone/>
            </a:pPr>
            <a:endParaRPr lang="en-US" dirty="0"/>
          </a:p>
          <a:p>
            <a:r>
              <a:rPr lang="en-US" dirty="0"/>
              <a:t>Mealy machine</a:t>
            </a:r>
          </a:p>
          <a:p>
            <a:pPr lvl="1"/>
            <a:r>
              <a:rPr lang="en-US" dirty="0"/>
              <a:t>Outputs depend on inputs and state vector (only use it if smaller or faster machines are needed)</a:t>
            </a:r>
          </a:p>
        </p:txBody>
      </p:sp>
      <p:sp>
        <p:nvSpPr>
          <p:cNvPr id="2" name="Title 1"/>
          <p:cNvSpPr>
            <a:spLocks noGrp="1"/>
          </p:cNvSpPr>
          <p:nvPr>
            <p:ph type="title"/>
          </p:nvPr>
        </p:nvSpPr>
        <p:spPr/>
        <p:txBody>
          <a:bodyPr/>
          <a:lstStyle/>
          <a:p>
            <a:r>
              <a:rPr lang="en-US" dirty="0"/>
              <a:t>FSM - Types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8228" y="2373074"/>
            <a:ext cx="5348362" cy="1402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8228" y="4482782"/>
            <a:ext cx="5194151" cy="164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71522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Finite-State machine</a:t>
            </a:r>
            <a:endParaRPr lang="en-US" i="1" dirty="0"/>
          </a:p>
        </p:txBody>
      </p:sp>
      <p:sp>
        <p:nvSpPr>
          <p:cNvPr id="3" name="Text Placeholder 2">
            <a:extLst>
              <a:ext uri="{FF2B5EF4-FFF2-40B4-BE49-F238E27FC236}">
                <a16:creationId xmlns:a16="http://schemas.microsoft.com/office/drawing/2014/main" id="{94574094-93E1-0347-8B9A-CA612221DCBE}"/>
              </a:ext>
            </a:extLst>
          </p:cNvPr>
          <p:cNvSpPr>
            <a:spLocks noGrp="1"/>
          </p:cNvSpPr>
          <p:nvPr>
            <p:ph type="body" sz="quarter" idx="12"/>
          </p:nvPr>
        </p:nvSpPr>
        <p:spPr/>
        <p:txBody>
          <a:bodyPr/>
          <a:lstStyle/>
          <a:p>
            <a:r>
              <a:rPr lang="en-US" sz="2400" i="1" dirty="0"/>
              <a:t>State Changes</a:t>
            </a:r>
            <a:endParaRPr lang="en-CL" dirty="0"/>
          </a:p>
        </p:txBody>
      </p:sp>
      <p:graphicFrame>
        <p:nvGraphicFramePr>
          <p:cNvPr id="3074" name="Object 2"/>
          <p:cNvGraphicFramePr>
            <a:graphicFrameLocks noChangeAspect="1"/>
          </p:cNvGraphicFramePr>
          <p:nvPr/>
        </p:nvGraphicFramePr>
        <p:xfrm>
          <a:off x="1600200" y="1335088"/>
          <a:ext cx="9067800" cy="4570412"/>
        </p:xfrm>
        <a:graphic>
          <a:graphicData uri="http://schemas.openxmlformats.org/presentationml/2006/ole">
            <mc:AlternateContent xmlns:mc="http://schemas.openxmlformats.org/markup-compatibility/2006">
              <mc:Choice xmlns:v="urn:schemas-microsoft-com:vml" Requires="v">
                <p:oleObj name="VISIO" r:id="rId3" imgW="8110080" imgH="4726800" progId="">
                  <p:embed/>
                </p:oleObj>
              </mc:Choice>
              <mc:Fallback>
                <p:oleObj name="VISIO" r:id="rId3" imgW="8110080" imgH="4726800" progId="">
                  <p:embed/>
                  <p:pic>
                    <p:nvPicPr>
                      <p:cNvPr id="307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1335088"/>
                        <a:ext cx="9067800" cy="4570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2303531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Finite-State machine </a:t>
            </a:r>
            <a:endParaRPr lang="en-US" i="1" dirty="0"/>
          </a:p>
        </p:txBody>
      </p:sp>
      <p:sp>
        <p:nvSpPr>
          <p:cNvPr id="6" name="Text Placeholder 5">
            <a:extLst>
              <a:ext uri="{FF2B5EF4-FFF2-40B4-BE49-F238E27FC236}">
                <a16:creationId xmlns:a16="http://schemas.microsoft.com/office/drawing/2014/main" id="{CD9F477F-A2FA-034F-BD00-55AFA51AA421}"/>
              </a:ext>
            </a:extLst>
          </p:cNvPr>
          <p:cNvSpPr>
            <a:spLocks noGrp="1"/>
          </p:cNvSpPr>
          <p:nvPr>
            <p:ph type="body" sz="quarter" idx="12"/>
          </p:nvPr>
        </p:nvSpPr>
        <p:spPr/>
        <p:txBody>
          <a:bodyPr/>
          <a:lstStyle/>
          <a:p>
            <a:r>
              <a:rPr lang="en-US" sz="2400" i="1" dirty="0"/>
              <a:t>Critical Path</a:t>
            </a:r>
            <a:endParaRPr lang="en-CL" dirty="0"/>
          </a:p>
        </p:txBody>
      </p:sp>
      <p:grpSp>
        <p:nvGrpSpPr>
          <p:cNvPr id="3" name="Group 26"/>
          <p:cNvGrpSpPr/>
          <p:nvPr/>
        </p:nvGrpSpPr>
        <p:grpSpPr>
          <a:xfrm>
            <a:off x="5257801" y="1752601"/>
            <a:ext cx="5764213" cy="3706631"/>
            <a:chOff x="3886200" y="1752600"/>
            <a:chExt cx="5764213" cy="3706631"/>
          </a:xfrm>
        </p:grpSpPr>
        <p:graphicFrame>
          <p:nvGraphicFramePr>
            <p:cNvPr id="28675" name="Object 3"/>
            <p:cNvGraphicFramePr>
              <a:graphicFrameLocks noChangeAspect="1"/>
            </p:cNvGraphicFramePr>
            <p:nvPr/>
          </p:nvGraphicFramePr>
          <p:xfrm>
            <a:off x="3886200" y="1752600"/>
            <a:ext cx="5764213" cy="3706631"/>
          </p:xfrm>
          <a:graphic>
            <a:graphicData uri="http://schemas.openxmlformats.org/presentationml/2006/ole">
              <mc:AlternateContent xmlns:mc="http://schemas.openxmlformats.org/markup-compatibility/2006">
                <mc:Choice xmlns:v="urn:schemas-microsoft-com:vml" Requires="v">
                  <p:oleObj name="VISIO" r:id="rId3" imgW="4054680" imgH="2796120" progId="">
                    <p:embed/>
                  </p:oleObj>
                </mc:Choice>
                <mc:Fallback>
                  <p:oleObj name="VISIO" r:id="rId3" imgW="4054680" imgH="2796120" progId="">
                    <p:embed/>
                    <p:pic>
                      <p:nvPicPr>
                        <p:cNvPr id="2867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1752600"/>
                          <a:ext cx="5764213" cy="3706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 name="Freeform 20"/>
            <p:cNvSpPr/>
            <p:nvPr/>
          </p:nvSpPr>
          <p:spPr>
            <a:xfrm>
              <a:off x="5715000" y="2146300"/>
              <a:ext cx="1955800" cy="419100"/>
            </a:xfrm>
            <a:custGeom>
              <a:avLst/>
              <a:gdLst>
                <a:gd name="connsiteX0" fmla="*/ 0 w 1955800"/>
                <a:gd name="connsiteY0" fmla="*/ 419100 h 419100"/>
                <a:gd name="connsiteX1" fmla="*/ 711200 w 1955800"/>
                <a:gd name="connsiteY1" fmla="*/ 63500 h 419100"/>
                <a:gd name="connsiteX2" fmla="*/ 901700 w 1955800"/>
                <a:gd name="connsiteY2" fmla="*/ 38100 h 419100"/>
                <a:gd name="connsiteX3" fmla="*/ 1244600 w 1955800"/>
                <a:gd name="connsiteY3" fmla="*/ 38100 h 419100"/>
                <a:gd name="connsiteX4" fmla="*/ 1384300 w 1955800"/>
                <a:gd name="connsiteY4" fmla="*/ 139700 h 419100"/>
                <a:gd name="connsiteX5" fmla="*/ 1638300 w 1955800"/>
                <a:gd name="connsiteY5" fmla="*/ 241300 h 419100"/>
                <a:gd name="connsiteX6" fmla="*/ 1739900 w 1955800"/>
                <a:gd name="connsiteY6" fmla="*/ 330200 h 419100"/>
                <a:gd name="connsiteX7" fmla="*/ 1828800 w 1955800"/>
                <a:gd name="connsiteY7" fmla="*/ 393700 h 419100"/>
                <a:gd name="connsiteX8" fmla="*/ 1955800 w 1955800"/>
                <a:gd name="connsiteY8"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55800" h="419100">
                  <a:moveTo>
                    <a:pt x="0" y="419100"/>
                  </a:moveTo>
                  <a:cubicBezTo>
                    <a:pt x="280458" y="273050"/>
                    <a:pt x="560917" y="127000"/>
                    <a:pt x="711200" y="63500"/>
                  </a:cubicBezTo>
                  <a:cubicBezTo>
                    <a:pt x="861483" y="0"/>
                    <a:pt x="812800" y="42333"/>
                    <a:pt x="901700" y="38100"/>
                  </a:cubicBezTo>
                  <a:cubicBezTo>
                    <a:pt x="990600" y="33867"/>
                    <a:pt x="1164167" y="21167"/>
                    <a:pt x="1244600" y="38100"/>
                  </a:cubicBezTo>
                  <a:cubicBezTo>
                    <a:pt x="1325033" y="55033"/>
                    <a:pt x="1318683" y="105833"/>
                    <a:pt x="1384300" y="139700"/>
                  </a:cubicBezTo>
                  <a:cubicBezTo>
                    <a:pt x="1449917" y="173567"/>
                    <a:pt x="1579033" y="209550"/>
                    <a:pt x="1638300" y="241300"/>
                  </a:cubicBezTo>
                  <a:cubicBezTo>
                    <a:pt x="1697567" y="273050"/>
                    <a:pt x="1708150" y="304800"/>
                    <a:pt x="1739900" y="330200"/>
                  </a:cubicBezTo>
                  <a:cubicBezTo>
                    <a:pt x="1771650" y="355600"/>
                    <a:pt x="1792817" y="378883"/>
                    <a:pt x="1828800" y="393700"/>
                  </a:cubicBezTo>
                  <a:cubicBezTo>
                    <a:pt x="1864783" y="408517"/>
                    <a:pt x="1926167" y="414867"/>
                    <a:pt x="1955800" y="419100"/>
                  </a:cubicBezTo>
                </a:path>
              </a:pathLst>
            </a:custGeom>
            <a:ln>
              <a:solidFill>
                <a:srgbClr val="FF0000"/>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Freeform 24"/>
            <p:cNvSpPr/>
            <p:nvPr/>
          </p:nvSpPr>
          <p:spPr>
            <a:xfrm>
              <a:off x="5689600" y="2603500"/>
              <a:ext cx="1955800" cy="378883"/>
            </a:xfrm>
            <a:custGeom>
              <a:avLst/>
              <a:gdLst>
                <a:gd name="connsiteX0" fmla="*/ 0 w 1955800"/>
                <a:gd name="connsiteY0" fmla="*/ 0 h 378883"/>
                <a:gd name="connsiteX1" fmla="*/ 787400 w 1955800"/>
                <a:gd name="connsiteY1" fmla="*/ 330200 h 378883"/>
                <a:gd name="connsiteX2" fmla="*/ 1308100 w 1955800"/>
                <a:gd name="connsiteY2" fmla="*/ 292100 h 378883"/>
                <a:gd name="connsiteX3" fmla="*/ 1714500 w 1955800"/>
                <a:gd name="connsiteY3" fmla="*/ 190500 h 378883"/>
                <a:gd name="connsiteX4" fmla="*/ 1955800 w 1955800"/>
                <a:gd name="connsiteY4" fmla="*/ 25400 h 378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5800" h="378883">
                  <a:moveTo>
                    <a:pt x="0" y="0"/>
                  </a:moveTo>
                  <a:cubicBezTo>
                    <a:pt x="284691" y="140758"/>
                    <a:pt x="569383" y="281517"/>
                    <a:pt x="787400" y="330200"/>
                  </a:cubicBezTo>
                  <a:cubicBezTo>
                    <a:pt x="1005417" y="378883"/>
                    <a:pt x="1153583" y="315383"/>
                    <a:pt x="1308100" y="292100"/>
                  </a:cubicBezTo>
                  <a:cubicBezTo>
                    <a:pt x="1462617" y="268817"/>
                    <a:pt x="1606550" y="234950"/>
                    <a:pt x="1714500" y="190500"/>
                  </a:cubicBezTo>
                  <a:cubicBezTo>
                    <a:pt x="1822450" y="146050"/>
                    <a:pt x="1955800" y="25400"/>
                    <a:pt x="1955800" y="25400"/>
                  </a:cubicBezTo>
                </a:path>
              </a:pathLst>
            </a:custGeom>
            <a:ln>
              <a:solidFill>
                <a:srgbClr val="00B050"/>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Freeform 25"/>
            <p:cNvSpPr/>
            <p:nvPr/>
          </p:nvSpPr>
          <p:spPr>
            <a:xfrm>
              <a:off x="5727700" y="2590800"/>
              <a:ext cx="1854200" cy="19050"/>
            </a:xfrm>
            <a:custGeom>
              <a:avLst/>
              <a:gdLst>
                <a:gd name="connsiteX0" fmla="*/ 0 w 1854200"/>
                <a:gd name="connsiteY0" fmla="*/ 0 h 19050"/>
                <a:gd name="connsiteX1" fmla="*/ 1854200 w 1854200"/>
                <a:gd name="connsiteY1" fmla="*/ 0 h 19050"/>
              </a:gdLst>
              <a:ahLst/>
              <a:cxnLst>
                <a:cxn ang="0">
                  <a:pos x="connsiteX0" y="connsiteY0"/>
                </a:cxn>
                <a:cxn ang="0">
                  <a:pos x="connsiteX1" y="connsiteY1"/>
                </a:cxn>
              </a:cxnLst>
              <a:rect l="l" t="t" r="r" b="b"/>
              <a:pathLst>
                <a:path w="1854200" h="19050">
                  <a:moveTo>
                    <a:pt x="0" y="0"/>
                  </a:moveTo>
                  <a:cubicBezTo>
                    <a:pt x="760941" y="9525"/>
                    <a:pt x="1521883" y="19050"/>
                    <a:pt x="1854200" y="0"/>
                  </a:cubicBezTo>
                </a:path>
              </a:pathLst>
            </a:custGeom>
            <a:ln>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8" name="Rectangle 27"/>
          <p:cNvSpPr/>
          <p:nvPr/>
        </p:nvSpPr>
        <p:spPr>
          <a:xfrm>
            <a:off x="993423" y="1897756"/>
            <a:ext cx="3657600" cy="3416320"/>
          </a:xfrm>
          <a:prstGeom prst="rect">
            <a:avLst/>
          </a:prstGeom>
        </p:spPr>
        <p:txBody>
          <a:bodyPr wrap="square">
            <a:spAutoFit/>
          </a:bodyPr>
          <a:lstStyle/>
          <a:p>
            <a:pPr>
              <a:buNone/>
            </a:pPr>
            <a:r>
              <a:rPr lang="en-US" sz="3600" dirty="0"/>
              <a:t>Critical path is defined as the chain of gates in the longest (slowed) path thought the logic</a:t>
            </a:r>
          </a:p>
        </p:txBody>
      </p:sp>
    </p:spTree>
    <p:extLst>
      <p:ext uri="{BB962C8B-B14F-4D97-AF65-F5344CB8AC3E}">
        <p14:creationId xmlns:p14="http://schemas.microsoft.com/office/powerpoint/2010/main" val="13588166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A level-to-pulse converter produces a single-cycle pulse each time its input goes high.</a:t>
            </a:r>
          </a:p>
          <a:p>
            <a:r>
              <a:rPr lang="en-US" dirty="0"/>
              <a:t>In other words, it’s a synchronous rising-edge detector.</a:t>
            </a:r>
          </a:p>
          <a:p>
            <a:r>
              <a:rPr lang="en-US" dirty="0"/>
              <a:t>Sample uses: </a:t>
            </a:r>
          </a:p>
          <a:p>
            <a:pPr lvl="1"/>
            <a:r>
              <a:rPr lang="en-US" dirty="0"/>
              <a:t>Buttons and switches pressed by humans for arbitrary periods of time</a:t>
            </a:r>
          </a:p>
          <a:p>
            <a:pPr lvl="1"/>
            <a:r>
              <a:rPr lang="en-US" dirty="0"/>
              <a:t>Single-cycle enable signals for counters</a:t>
            </a:r>
          </a:p>
          <a:p>
            <a:endParaRPr lang="en-US" dirty="0"/>
          </a:p>
          <a:p>
            <a:endParaRPr lang="en-US" dirty="0"/>
          </a:p>
          <a:p>
            <a:endParaRPr lang="en-US" dirty="0"/>
          </a:p>
        </p:txBody>
      </p:sp>
      <p:sp>
        <p:nvSpPr>
          <p:cNvPr id="15" name="Text Placeholder 14">
            <a:extLst>
              <a:ext uri="{FF2B5EF4-FFF2-40B4-BE49-F238E27FC236}">
                <a16:creationId xmlns:a16="http://schemas.microsoft.com/office/drawing/2014/main" id="{5404B4C3-5F66-3645-9748-80B8CE3474F7}"/>
              </a:ext>
            </a:extLst>
          </p:cNvPr>
          <p:cNvSpPr>
            <a:spLocks noGrp="1"/>
          </p:cNvSpPr>
          <p:nvPr>
            <p:ph type="body" sz="quarter" idx="12"/>
          </p:nvPr>
        </p:nvSpPr>
        <p:spPr/>
        <p:txBody>
          <a:bodyPr/>
          <a:lstStyle/>
          <a:p>
            <a:r>
              <a:rPr lang="en-US" sz="2400" i="1" dirty="0"/>
              <a:t>Design example</a:t>
            </a:r>
            <a:endParaRPr lang="en-CL" dirty="0"/>
          </a:p>
        </p:txBody>
      </p:sp>
      <p:sp>
        <p:nvSpPr>
          <p:cNvPr id="2" name="Title 1"/>
          <p:cNvSpPr>
            <a:spLocks noGrp="1"/>
          </p:cNvSpPr>
          <p:nvPr>
            <p:ph type="title"/>
          </p:nvPr>
        </p:nvSpPr>
        <p:spPr/>
        <p:txBody>
          <a:bodyPr>
            <a:normAutofit/>
          </a:bodyPr>
          <a:lstStyle/>
          <a:p>
            <a:r>
              <a:rPr lang="en-US" dirty="0"/>
              <a:t>FSM Implementation</a:t>
            </a:r>
            <a:endParaRPr lang="en-US" i="1" dirty="0"/>
          </a:p>
        </p:txBody>
      </p:sp>
      <p:pic>
        <p:nvPicPr>
          <p:cNvPr id="53251" name="Picture 3"/>
          <p:cNvPicPr>
            <a:picLocks noChangeAspect="1" noChangeArrowheads="1"/>
          </p:cNvPicPr>
          <p:nvPr/>
        </p:nvPicPr>
        <p:blipFill>
          <a:blip r:embed="rId3" cstate="print"/>
          <a:srcRect/>
          <a:stretch>
            <a:fillRect/>
          </a:stretch>
        </p:blipFill>
        <p:spPr bwMode="auto">
          <a:xfrm>
            <a:off x="8686800" y="1600201"/>
            <a:ext cx="1788986" cy="2773621"/>
          </a:xfrm>
          <a:prstGeom prst="rect">
            <a:avLst/>
          </a:prstGeom>
          <a:noFill/>
          <a:ln w="9525">
            <a:noFill/>
            <a:miter lim="800000"/>
            <a:headEnd/>
            <a:tailEnd/>
          </a:ln>
        </p:spPr>
      </p:pic>
      <p:grpSp>
        <p:nvGrpSpPr>
          <p:cNvPr id="4" name="Group 106"/>
          <p:cNvGrpSpPr/>
          <p:nvPr/>
        </p:nvGrpSpPr>
        <p:grpSpPr>
          <a:xfrm>
            <a:off x="1684866" y="4803422"/>
            <a:ext cx="8229600" cy="1404610"/>
            <a:chOff x="533400" y="5029200"/>
            <a:chExt cx="8229600" cy="1404610"/>
          </a:xfrm>
        </p:grpSpPr>
        <p:sp>
          <p:nvSpPr>
            <p:cNvPr id="7" name="Isosceles Triangle 6"/>
            <p:cNvSpPr/>
            <p:nvPr/>
          </p:nvSpPr>
          <p:spPr>
            <a:xfrm rot="5400000">
              <a:off x="3238500" y="5765800"/>
              <a:ext cx="228600" cy="152400"/>
            </a:xfrm>
            <a:prstGeom prst="triangle">
              <a:avLst/>
            </a:prstGeom>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nvGrpSpPr>
            <p:cNvPr id="5" name="Group 39"/>
            <p:cNvGrpSpPr/>
            <p:nvPr/>
          </p:nvGrpSpPr>
          <p:grpSpPr>
            <a:xfrm>
              <a:off x="685800" y="5334000"/>
              <a:ext cx="2133600" cy="381000"/>
              <a:chOff x="533400" y="5562600"/>
              <a:chExt cx="2133600" cy="533400"/>
            </a:xfrm>
          </p:grpSpPr>
          <p:sp>
            <p:nvSpPr>
              <p:cNvPr id="30" name="Rectangle 29"/>
              <p:cNvSpPr/>
              <p:nvPr/>
            </p:nvSpPr>
            <p:spPr>
              <a:xfrm>
                <a:off x="533400" y="5562600"/>
                <a:ext cx="2133600" cy="53340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32" name="Straight Connector 31"/>
              <p:cNvCxnSpPr/>
              <p:nvPr/>
            </p:nvCxnSpPr>
            <p:spPr>
              <a:xfrm rot="5400000">
                <a:off x="495300" y="5829300"/>
                <a:ext cx="533400" cy="0"/>
              </a:xfrm>
              <a:prstGeom prst="line">
                <a:avLst/>
              </a:prstGeom>
              <a:ln>
                <a:solidFill>
                  <a:schemeClr val="bg1">
                    <a:lumMod val="65000"/>
                  </a:schemeClr>
                </a:solidFill>
                <a:prstDash val="sysDash"/>
              </a:ln>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rot="5400000">
                <a:off x="767443" y="5829300"/>
                <a:ext cx="533400" cy="0"/>
              </a:xfrm>
              <a:prstGeom prst="line">
                <a:avLst/>
              </a:prstGeom>
              <a:ln>
                <a:solidFill>
                  <a:schemeClr val="bg1">
                    <a:lumMod val="65000"/>
                  </a:schemeClr>
                </a:solidFill>
                <a:prstDash val="sysDash"/>
              </a:ln>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rot="5400000">
                <a:off x="1039586" y="5829300"/>
                <a:ext cx="533400" cy="0"/>
              </a:xfrm>
              <a:prstGeom prst="line">
                <a:avLst/>
              </a:prstGeom>
              <a:ln>
                <a:solidFill>
                  <a:schemeClr val="bg1">
                    <a:lumMod val="65000"/>
                  </a:schemeClr>
                </a:solidFill>
                <a:prstDash val="sysDash"/>
              </a:ln>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rot="5400000">
                <a:off x="1311729" y="5829300"/>
                <a:ext cx="533400" cy="0"/>
              </a:xfrm>
              <a:prstGeom prst="line">
                <a:avLst/>
              </a:prstGeom>
              <a:ln>
                <a:solidFill>
                  <a:schemeClr val="bg1">
                    <a:lumMod val="65000"/>
                  </a:schemeClr>
                </a:solidFill>
                <a:prstDash val="sysDash"/>
              </a:ln>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rot="5400000">
                <a:off x="1583872" y="5829300"/>
                <a:ext cx="533400" cy="0"/>
              </a:xfrm>
              <a:prstGeom prst="line">
                <a:avLst/>
              </a:prstGeom>
              <a:ln>
                <a:solidFill>
                  <a:schemeClr val="bg1">
                    <a:lumMod val="65000"/>
                  </a:schemeClr>
                </a:solidFill>
                <a:prstDash val="sysDash"/>
              </a:ln>
            </p:spPr>
            <p:style>
              <a:lnRef idx="1">
                <a:schemeClr val="dk1"/>
              </a:lnRef>
              <a:fillRef idx="0">
                <a:schemeClr val="dk1"/>
              </a:fillRef>
              <a:effectRef idx="0">
                <a:schemeClr val="dk1"/>
              </a:effectRef>
              <a:fontRef idx="minor">
                <a:schemeClr val="tx1"/>
              </a:fontRef>
            </p:style>
          </p:cxnSp>
          <p:cxnSp>
            <p:nvCxnSpPr>
              <p:cNvPr id="37" name="Straight Connector 36"/>
              <p:cNvCxnSpPr/>
              <p:nvPr/>
            </p:nvCxnSpPr>
            <p:spPr>
              <a:xfrm rot="5400000">
                <a:off x="1856015" y="5829300"/>
                <a:ext cx="533400" cy="0"/>
              </a:xfrm>
              <a:prstGeom prst="line">
                <a:avLst/>
              </a:prstGeom>
              <a:ln>
                <a:solidFill>
                  <a:schemeClr val="bg1">
                    <a:lumMod val="65000"/>
                  </a:schemeClr>
                </a:solidFill>
                <a:prstDash val="sysDash"/>
              </a:ln>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rot="5400000">
                <a:off x="2128158" y="5829300"/>
                <a:ext cx="533400" cy="0"/>
              </a:xfrm>
              <a:prstGeom prst="line">
                <a:avLst/>
              </a:prstGeom>
              <a:ln>
                <a:solidFill>
                  <a:schemeClr val="bg1">
                    <a:lumMod val="65000"/>
                  </a:schemeClr>
                </a:solidFill>
                <a:prstDash val="sysDash"/>
              </a:ln>
            </p:spPr>
            <p:style>
              <a:lnRef idx="1">
                <a:schemeClr val="dk1"/>
              </a:lnRef>
              <a:fillRef idx="0">
                <a:schemeClr val="dk1"/>
              </a:fillRef>
              <a:effectRef idx="0">
                <a:schemeClr val="dk1"/>
              </a:effectRef>
              <a:fontRef idx="minor">
                <a:schemeClr val="tx1"/>
              </a:fontRef>
            </p:style>
          </p:cxnSp>
        </p:grpSp>
        <p:grpSp>
          <p:nvGrpSpPr>
            <p:cNvPr id="10" name="Group 40"/>
            <p:cNvGrpSpPr/>
            <p:nvPr/>
          </p:nvGrpSpPr>
          <p:grpSpPr>
            <a:xfrm>
              <a:off x="5715000" y="5334000"/>
              <a:ext cx="2133600" cy="381000"/>
              <a:chOff x="533400" y="5562600"/>
              <a:chExt cx="2133600" cy="533400"/>
            </a:xfrm>
          </p:grpSpPr>
          <p:sp>
            <p:nvSpPr>
              <p:cNvPr id="42" name="Rectangle 41"/>
              <p:cNvSpPr/>
              <p:nvPr/>
            </p:nvSpPr>
            <p:spPr>
              <a:xfrm>
                <a:off x="533400" y="5562600"/>
                <a:ext cx="2133600" cy="53340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43" name="Straight Connector 42"/>
              <p:cNvCxnSpPr/>
              <p:nvPr/>
            </p:nvCxnSpPr>
            <p:spPr>
              <a:xfrm rot="5400000">
                <a:off x="495300" y="5829300"/>
                <a:ext cx="533400" cy="0"/>
              </a:xfrm>
              <a:prstGeom prst="line">
                <a:avLst/>
              </a:prstGeom>
              <a:ln>
                <a:solidFill>
                  <a:schemeClr val="bg1">
                    <a:lumMod val="65000"/>
                  </a:schemeClr>
                </a:solidFill>
                <a:prstDash val="sysDash"/>
              </a:ln>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rot="5400000">
                <a:off x="767443" y="5829300"/>
                <a:ext cx="533400" cy="0"/>
              </a:xfrm>
              <a:prstGeom prst="line">
                <a:avLst/>
              </a:prstGeom>
              <a:ln>
                <a:solidFill>
                  <a:schemeClr val="bg1">
                    <a:lumMod val="65000"/>
                  </a:schemeClr>
                </a:solidFill>
                <a:prstDash val="sysDash"/>
              </a:ln>
            </p:spPr>
            <p:style>
              <a:lnRef idx="1">
                <a:schemeClr val="dk1"/>
              </a:lnRef>
              <a:fillRef idx="0">
                <a:schemeClr val="dk1"/>
              </a:fillRef>
              <a:effectRef idx="0">
                <a:schemeClr val="dk1"/>
              </a:effectRef>
              <a:fontRef idx="minor">
                <a:schemeClr val="tx1"/>
              </a:fontRef>
            </p:style>
          </p:cxnSp>
          <p:cxnSp>
            <p:nvCxnSpPr>
              <p:cNvPr id="45" name="Straight Connector 44"/>
              <p:cNvCxnSpPr/>
              <p:nvPr/>
            </p:nvCxnSpPr>
            <p:spPr>
              <a:xfrm rot="5400000">
                <a:off x="1039586" y="5829300"/>
                <a:ext cx="533400" cy="0"/>
              </a:xfrm>
              <a:prstGeom prst="line">
                <a:avLst/>
              </a:prstGeom>
              <a:ln>
                <a:solidFill>
                  <a:schemeClr val="bg1">
                    <a:lumMod val="65000"/>
                  </a:schemeClr>
                </a:solidFill>
                <a:prstDash val="sysDash"/>
              </a:ln>
            </p:spPr>
            <p:style>
              <a:lnRef idx="1">
                <a:schemeClr val="dk1"/>
              </a:lnRef>
              <a:fillRef idx="0">
                <a:schemeClr val="dk1"/>
              </a:fillRef>
              <a:effectRef idx="0">
                <a:schemeClr val="dk1"/>
              </a:effectRef>
              <a:fontRef idx="minor">
                <a:schemeClr val="tx1"/>
              </a:fontRef>
            </p:style>
          </p:cxnSp>
          <p:cxnSp>
            <p:nvCxnSpPr>
              <p:cNvPr id="46" name="Straight Connector 45"/>
              <p:cNvCxnSpPr/>
              <p:nvPr/>
            </p:nvCxnSpPr>
            <p:spPr>
              <a:xfrm rot="5400000">
                <a:off x="1311729" y="5829300"/>
                <a:ext cx="533400" cy="0"/>
              </a:xfrm>
              <a:prstGeom prst="line">
                <a:avLst/>
              </a:prstGeom>
              <a:ln>
                <a:solidFill>
                  <a:schemeClr val="bg1">
                    <a:lumMod val="65000"/>
                  </a:schemeClr>
                </a:solidFill>
                <a:prstDash val="sysDash"/>
              </a:ln>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rot="5400000">
                <a:off x="1583872" y="5829300"/>
                <a:ext cx="533400" cy="0"/>
              </a:xfrm>
              <a:prstGeom prst="line">
                <a:avLst/>
              </a:prstGeom>
              <a:ln>
                <a:solidFill>
                  <a:schemeClr val="bg1">
                    <a:lumMod val="65000"/>
                  </a:schemeClr>
                </a:solidFill>
                <a:prstDash val="sysDash"/>
              </a:ln>
            </p:spPr>
            <p:style>
              <a:lnRef idx="1">
                <a:schemeClr val="dk1"/>
              </a:lnRef>
              <a:fillRef idx="0">
                <a:schemeClr val="dk1"/>
              </a:fillRef>
              <a:effectRef idx="0">
                <a:schemeClr val="dk1"/>
              </a:effectRef>
              <a:fontRef idx="minor">
                <a:schemeClr val="tx1"/>
              </a:fontRef>
            </p:style>
          </p:cxnSp>
          <p:cxnSp>
            <p:nvCxnSpPr>
              <p:cNvPr id="48" name="Straight Connector 47"/>
              <p:cNvCxnSpPr/>
              <p:nvPr/>
            </p:nvCxnSpPr>
            <p:spPr>
              <a:xfrm rot="5400000">
                <a:off x="1856015" y="5829300"/>
                <a:ext cx="533400" cy="0"/>
              </a:xfrm>
              <a:prstGeom prst="line">
                <a:avLst/>
              </a:prstGeom>
              <a:ln>
                <a:solidFill>
                  <a:schemeClr val="bg1">
                    <a:lumMod val="65000"/>
                  </a:schemeClr>
                </a:solidFill>
                <a:prstDash val="sysDash"/>
              </a:ln>
            </p:spPr>
            <p:style>
              <a:lnRef idx="1">
                <a:schemeClr val="dk1"/>
              </a:lnRef>
              <a:fillRef idx="0">
                <a:schemeClr val="dk1"/>
              </a:fillRef>
              <a:effectRef idx="0">
                <a:schemeClr val="dk1"/>
              </a:effectRef>
              <a:fontRef idx="minor">
                <a:schemeClr val="tx1"/>
              </a:fontRef>
            </p:style>
          </p:cxnSp>
          <p:cxnSp>
            <p:nvCxnSpPr>
              <p:cNvPr id="49" name="Straight Connector 48"/>
              <p:cNvCxnSpPr/>
              <p:nvPr/>
            </p:nvCxnSpPr>
            <p:spPr>
              <a:xfrm rot="5400000">
                <a:off x="2128158" y="5829300"/>
                <a:ext cx="533400" cy="0"/>
              </a:xfrm>
              <a:prstGeom prst="line">
                <a:avLst/>
              </a:prstGeom>
              <a:ln>
                <a:solidFill>
                  <a:schemeClr val="bg1">
                    <a:lumMod val="65000"/>
                  </a:schemeClr>
                </a:solidFill>
                <a:prstDash val="sysDash"/>
              </a:ln>
            </p:spPr>
            <p:style>
              <a:lnRef idx="1">
                <a:schemeClr val="dk1"/>
              </a:lnRef>
              <a:fillRef idx="0">
                <a:schemeClr val="dk1"/>
              </a:fillRef>
              <a:effectRef idx="0">
                <a:schemeClr val="dk1"/>
              </a:effectRef>
              <a:fontRef idx="minor">
                <a:schemeClr val="tx1"/>
              </a:fontRef>
            </p:style>
          </p:cxnSp>
        </p:grpSp>
        <p:cxnSp>
          <p:nvCxnSpPr>
            <p:cNvPr id="60" name="Straight Arrow Connector 59"/>
            <p:cNvCxnSpPr>
              <a:stCxn id="6" idx="3"/>
              <a:endCxn id="42" idx="1"/>
            </p:cNvCxnSpPr>
            <p:nvPr/>
          </p:nvCxnSpPr>
          <p:spPr>
            <a:xfrm>
              <a:off x="5257800" y="5524500"/>
              <a:ext cx="457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2" name="Straight Arrow Connector 61"/>
            <p:cNvCxnSpPr>
              <a:stCxn id="30" idx="3"/>
              <a:endCxn id="6" idx="1"/>
            </p:cNvCxnSpPr>
            <p:nvPr/>
          </p:nvCxnSpPr>
          <p:spPr>
            <a:xfrm>
              <a:off x="2819400" y="5524500"/>
              <a:ext cx="457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nvGrpSpPr>
            <p:cNvPr id="11" name="Group 98"/>
            <p:cNvGrpSpPr/>
            <p:nvPr/>
          </p:nvGrpSpPr>
          <p:grpSpPr>
            <a:xfrm>
              <a:off x="762000" y="5410200"/>
              <a:ext cx="1828800" cy="228600"/>
              <a:chOff x="762000" y="5410200"/>
              <a:chExt cx="1828800" cy="228600"/>
            </a:xfrm>
          </p:grpSpPr>
          <p:cxnSp>
            <p:nvCxnSpPr>
              <p:cNvPr id="64" name="Straight Connector 63"/>
              <p:cNvCxnSpPr/>
              <p:nvPr/>
            </p:nvCxnSpPr>
            <p:spPr>
              <a:xfrm>
                <a:off x="762000" y="56388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5400000" flipH="1" flipV="1">
                <a:off x="1066800" y="5486400"/>
                <a:ext cx="2286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1219200" y="5410200"/>
                <a:ext cx="137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 name="Group 97"/>
            <p:cNvGrpSpPr/>
            <p:nvPr/>
          </p:nvGrpSpPr>
          <p:grpSpPr>
            <a:xfrm>
              <a:off x="5802613" y="5407819"/>
              <a:ext cx="1650690" cy="230981"/>
              <a:chOff x="5802613" y="5407819"/>
              <a:chExt cx="1650690" cy="230981"/>
            </a:xfrm>
          </p:grpSpPr>
          <p:cxnSp>
            <p:nvCxnSpPr>
              <p:cNvPr id="71" name="Straight Connector 70"/>
              <p:cNvCxnSpPr/>
              <p:nvPr/>
            </p:nvCxnSpPr>
            <p:spPr>
              <a:xfrm>
                <a:off x="5802613" y="5636419"/>
                <a:ext cx="685800" cy="0"/>
              </a:xfrm>
              <a:prstGeom prst="line">
                <a:avLst/>
              </a:prstGeom>
              <a:ln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6767503" y="5638800"/>
                <a:ext cx="685800" cy="0"/>
              </a:xfrm>
              <a:prstGeom prst="line">
                <a:avLst/>
              </a:prstGeom>
              <a:ln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517466" y="5407819"/>
                <a:ext cx="228600" cy="0"/>
              </a:xfrm>
              <a:prstGeom prst="line">
                <a:avLst/>
              </a:prstGeom>
              <a:ln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rot="16200000" flipH="1">
                <a:off x="6640910" y="5512975"/>
                <a:ext cx="228600" cy="18288"/>
              </a:xfrm>
              <a:prstGeom prst="line">
                <a:avLst/>
              </a:prstGeom>
              <a:ln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rot="5400000" flipH="1" flipV="1">
                <a:off x="6389450" y="5508403"/>
                <a:ext cx="228600" cy="27432"/>
              </a:xfrm>
              <a:prstGeom prst="line">
                <a:avLst/>
              </a:prstGeom>
              <a:ln cap="rnd">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0" name="Rectangle 99"/>
            <p:cNvSpPr/>
            <p:nvPr/>
          </p:nvSpPr>
          <p:spPr>
            <a:xfrm>
              <a:off x="533400" y="5829300"/>
              <a:ext cx="2781531" cy="261610"/>
            </a:xfrm>
            <a:prstGeom prst="rect">
              <a:avLst/>
            </a:prstGeom>
          </p:spPr>
          <p:txBody>
            <a:bodyPr wrap="none">
              <a:spAutoFit/>
            </a:bodyPr>
            <a:lstStyle/>
            <a:p>
              <a:r>
                <a:rPr lang="en-US" sz="1100" i="1" dirty="0"/>
                <a:t>Whenever input L goes from low to high...</a:t>
              </a:r>
              <a:endParaRPr lang="en-US" sz="1100" dirty="0"/>
            </a:p>
          </p:txBody>
        </p:sp>
        <p:sp>
          <p:nvSpPr>
            <p:cNvPr id="101" name="Rectangle 100"/>
            <p:cNvSpPr/>
            <p:nvPr/>
          </p:nvSpPr>
          <p:spPr>
            <a:xfrm>
              <a:off x="5257800" y="5829300"/>
              <a:ext cx="3505200" cy="430887"/>
            </a:xfrm>
            <a:prstGeom prst="rect">
              <a:avLst/>
            </a:prstGeom>
          </p:spPr>
          <p:txBody>
            <a:bodyPr wrap="square">
              <a:spAutoFit/>
            </a:bodyPr>
            <a:lstStyle/>
            <a:p>
              <a:r>
                <a:rPr lang="en-US" sz="1100" i="1" dirty="0"/>
                <a:t>...output P produces a single pulse, one clock period wide.</a:t>
              </a:r>
              <a:endParaRPr lang="en-US" sz="1100" dirty="0"/>
            </a:p>
          </p:txBody>
        </p:sp>
        <p:grpSp>
          <p:nvGrpSpPr>
            <p:cNvPr id="13" name="Group 103"/>
            <p:cNvGrpSpPr/>
            <p:nvPr/>
          </p:nvGrpSpPr>
          <p:grpSpPr>
            <a:xfrm>
              <a:off x="3276600" y="5029200"/>
              <a:ext cx="1981200" cy="990600"/>
              <a:chOff x="3276600" y="5029200"/>
              <a:chExt cx="1981200" cy="990600"/>
            </a:xfrm>
          </p:grpSpPr>
          <p:grpSp>
            <p:nvGrpSpPr>
              <p:cNvPr id="14" name="Group 49"/>
              <p:cNvGrpSpPr/>
              <p:nvPr/>
            </p:nvGrpSpPr>
            <p:grpSpPr>
              <a:xfrm>
                <a:off x="3276600" y="5029200"/>
                <a:ext cx="1981200" cy="990600"/>
                <a:chOff x="3276600" y="5029200"/>
                <a:chExt cx="1981200" cy="990600"/>
              </a:xfrm>
            </p:grpSpPr>
            <p:sp>
              <p:nvSpPr>
                <p:cNvPr id="6" name="Rectangle 5"/>
                <p:cNvSpPr/>
                <p:nvPr/>
              </p:nvSpPr>
              <p:spPr>
                <a:xfrm>
                  <a:off x="3276600" y="5029200"/>
                  <a:ext cx="1981200" cy="990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Level to Pulse Converter</a:t>
                  </a:r>
                </a:p>
              </p:txBody>
            </p:sp>
            <p:sp>
              <p:nvSpPr>
                <p:cNvPr id="8" name="TextBox 7"/>
                <p:cNvSpPr txBox="1"/>
                <p:nvPr/>
              </p:nvSpPr>
              <p:spPr>
                <a:xfrm>
                  <a:off x="4953000" y="5334000"/>
                  <a:ext cx="304800" cy="369332"/>
                </a:xfrm>
                <a:prstGeom prst="rect">
                  <a:avLst/>
                </a:prstGeom>
                <a:noFill/>
              </p:spPr>
              <p:txBody>
                <a:bodyPr wrap="square" rtlCol="0">
                  <a:spAutoFit/>
                </a:bodyPr>
                <a:lstStyle/>
                <a:p>
                  <a:r>
                    <a:rPr lang="en-US" dirty="0"/>
                    <a:t>P</a:t>
                  </a:r>
                </a:p>
              </p:txBody>
            </p:sp>
            <p:sp>
              <p:nvSpPr>
                <p:cNvPr id="9" name="TextBox 8"/>
                <p:cNvSpPr txBox="1"/>
                <p:nvPr/>
              </p:nvSpPr>
              <p:spPr>
                <a:xfrm>
                  <a:off x="3276600" y="5334000"/>
                  <a:ext cx="304800" cy="369332"/>
                </a:xfrm>
                <a:prstGeom prst="rect">
                  <a:avLst/>
                </a:prstGeom>
                <a:noFill/>
              </p:spPr>
              <p:txBody>
                <a:bodyPr wrap="square" rtlCol="0">
                  <a:spAutoFit/>
                </a:bodyPr>
                <a:lstStyle/>
                <a:p>
                  <a:r>
                    <a:rPr lang="en-US" dirty="0"/>
                    <a:t>L</a:t>
                  </a:r>
                </a:p>
              </p:txBody>
            </p:sp>
          </p:grpSp>
          <p:sp>
            <p:nvSpPr>
              <p:cNvPr id="102" name="Isosceles Triangle 101"/>
              <p:cNvSpPr/>
              <p:nvPr/>
            </p:nvSpPr>
            <p:spPr>
              <a:xfrm rot="5400000">
                <a:off x="3238500" y="5822950"/>
                <a:ext cx="228600" cy="152400"/>
              </a:xfrm>
              <a:prstGeom prst="triangle">
                <a:avLst/>
              </a:prstGeom>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
          <p:nvSpPr>
            <p:cNvPr id="103" name="Rectangle 102"/>
            <p:cNvSpPr/>
            <p:nvPr/>
          </p:nvSpPr>
          <p:spPr>
            <a:xfrm>
              <a:off x="2971800" y="6172200"/>
              <a:ext cx="460382" cy="261610"/>
            </a:xfrm>
            <a:prstGeom prst="rect">
              <a:avLst/>
            </a:prstGeom>
          </p:spPr>
          <p:txBody>
            <a:bodyPr wrap="none">
              <a:spAutoFit/>
            </a:bodyPr>
            <a:lstStyle/>
            <a:p>
              <a:r>
                <a:rPr lang="en-US" sz="1100" dirty="0"/>
                <a:t>CLK</a:t>
              </a:r>
            </a:p>
          </p:txBody>
        </p:sp>
        <p:cxnSp>
          <p:nvCxnSpPr>
            <p:cNvPr id="106" name="Shape 105"/>
            <p:cNvCxnSpPr>
              <a:stCxn id="103" idx="0"/>
              <a:endCxn id="102" idx="3"/>
            </p:cNvCxnSpPr>
            <p:nvPr/>
          </p:nvCxnSpPr>
          <p:spPr>
            <a:xfrm rot="5400000" flipH="1" flipV="1">
              <a:off x="3102770" y="5998371"/>
              <a:ext cx="273050" cy="74609"/>
            </a:xfrm>
            <a:prstGeom prst="bentConnector2">
              <a:avLst/>
            </a:prstGeom>
            <a:ln>
              <a:tailEnd type="arrow"/>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61810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FSM Implementation </a:t>
            </a:r>
            <a:endParaRPr lang="en-US" i="1" dirty="0"/>
          </a:p>
        </p:txBody>
      </p:sp>
      <p:sp>
        <p:nvSpPr>
          <p:cNvPr id="3" name="Text Placeholder 2">
            <a:extLst>
              <a:ext uri="{FF2B5EF4-FFF2-40B4-BE49-F238E27FC236}">
                <a16:creationId xmlns:a16="http://schemas.microsoft.com/office/drawing/2014/main" id="{19DB05C9-C736-E743-9C40-A8F83BEE588B}"/>
              </a:ext>
            </a:extLst>
          </p:cNvPr>
          <p:cNvSpPr>
            <a:spLocks noGrp="1"/>
          </p:cNvSpPr>
          <p:nvPr>
            <p:ph type="body" sz="quarter" idx="12"/>
          </p:nvPr>
        </p:nvSpPr>
        <p:spPr/>
        <p:txBody>
          <a:bodyPr/>
          <a:lstStyle/>
          <a:p>
            <a:r>
              <a:rPr lang="en-US" sz="3200" i="1" dirty="0"/>
              <a:t>State Diagram </a:t>
            </a:r>
            <a:r>
              <a:rPr lang="en-US" sz="2400" i="1" dirty="0"/>
              <a:t>(Moore implementation)</a:t>
            </a:r>
            <a:endParaRPr lang="en-CL" dirty="0"/>
          </a:p>
        </p:txBody>
      </p:sp>
      <p:graphicFrame>
        <p:nvGraphicFramePr>
          <p:cNvPr id="28" name="Table 27"/>
          <p:cNvGraphicFramePr>
            <a:graphicFrameLocks noGrp="1"/>
          </p:cNvGraphicFramePr>
          <p:nvPr>
            <p:extLst>
              <p:ext uri="{D42A27DB-BD31-4B8C-83A1-F6EECF244321}">
                <p14:modId xmlns:p14="http://schemas.microsoft.com/office/powerpoint/2010/main" val="915892255"/>
              </p:ext>
            </p:extLst>
          </p:nvPr>
        </p:nvGraphicFramePr>
        <p:xfrm>
          <a:off x="5906912" y="2616201"/>
          <a:ext cx="4196525" cy="3235960"/>
        </p:xfrm>
        <a:graphic>
          <a:graphicData uri="http://schemas.openxmlformats.org/drawingml/2006/table">
            <a:tbl>
              <a:tblPr firstRow="1" bandRow="1">
                <a:tableStyleId>{00A15C55-8517-42AA-B614-E9B94910E393}</a:tableStyleId>
              </a:tblPr>
              <a:tblGrid>
                <a:gridCol w="685800">
                  <a:extLst>
                    <a:ext uri="{9D8B030D-6E8A-4147-A177-3AD203B41FA5}">
                      <a16:colId xmlns:a16="http://schemas.microsoft.com/office/drawing/2014/main" val="20000"/>
                    </a:ext>
                  </a:extLst>
                </a:gridCol>
                <a:gridCol w="804545">
                  <a:extLst>
                    <a:ext uri="{9D8B030D-6E8A-4147-A177-3AD203B41FA5}">
                      <a16:colId xmlns:a16="http://schemas.microsoft.com/office/drawing/2014/main" val="20001"/>
                    </a:ext>
                  </a:extLst>
                </a:gridCol>
                <a:gridCol w="417830">
                  <a:extLst>
                    <a:ext uri="{9D8B030D-6E8A-4147-A177-3AD203B41FA5}">
                      <a16:colId xmlns:a16="http://schemas.microsoft.com/office/drawing/2014/main" val="20002"/>
                    </a:ext>
                  </a:extLst>
                </a:gridCol>
                <a:gridCol w="758825">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919925">
                  <a:extLst>
                    <a:ext uri="{9D8B030D-6E8A-4147-A177-3AD203B41FA5}">
                      <a16:colId xmlns:a16="http://schemas.microsoft.com/office/drawing/2014/main" val="20005"/>
                    </a:ext>
                  </a:extLst>
                </a:gridCol>
              </a:tblGrid>
              <a:tr h="370840">
                <a:tc gridSpan="2">
                  <a:txBody>
                    <a:bodyPr/>
                    <a:lstStyle/>
                    <a:p>
                      <a:pPr algn="ctr"/>
                      <a:r>
                        <a:rPr lang="en-US" dirty="0"/>
                        <a:t>Current State</a:t>
                      </a:r>
                    </a:p>
                  </a:txBody>
                  <a:tcPr/>
                </a:tc>
                <a:tc hMerge="1">
                  <a:txBody>
                    <a:bodyPr/>
                    <a:lstStyle/>
                    <a:p>
                      <a:endParaRPr lang="en-US" dirty="0"/>
                    </a:p>
                  </a:txBody>
                  <a:tcPr/>
                </a:tc>
                <a:tc>
                  <a:txBody>
                    <a:bodyPr/>
                    <a:lstStyle/>
                    <a:p>
                      <a:pPr algn="ctr"/>
                      <a:r>
                        <a:rPr lang="en-US" dirty="0"/>
                        <a:t>In</a:t>
                      </a:r>
                    </a:p>
                  </a:txBody>
                  <a:tcPr/>
                </a:tc>
                <a:tc gridSpan="2">
                  <a:txBody>
                    <a:bodyPr/>
                    <a:lstStyle/>
                    <a:p>
                      <a:pPr algn="ctr"/>
                      <a:r>
                        <a:rPr lang="en-US" dirty="0"/>
                        <a:t>Next  State</a:t>
                      </a:r>
                    </a:p>
                  </a:txBody>
                  <a:tcPr/>
                </a:tc>
                <a:tc hMerge="1">
                  <a:txBody>
                    <a:bodyPr/>
                    <a:lstStyle/>
                    <a:p>
                      <a:endParaRPr lang="en-US" dirty="0"/>
                    </a:p>
                  </a:txBody>
                  <a:tcPr/>
                </a:tc>
                <a:tc>
                  <a:txBody>
                    <a:bodyPr/>
                    <a:lstStyle/>
                    <a:p>
                      <a:pPr algn="ctr"/>
                      <a:r>
                        <a:rPr lang="en-US" dirty="0"/>
                        <a:t>Out</a:t>
                      </a:r>
                    </a:p>
                  </a:txBody>
                  <a:tcPr/>
                </a:tc>
                <a:extLst>
                  <a:ext uri="{0D108BD9-81ED-4DB2-BD59-A6C34878D82A}">
                    <a16:rowId xmlns:a16="http://schemas.microsoft.com/office/drawing/2014/main" val="10000"/>
                  </a:ext>
                </a:extLst>
              </a:tr>
              <a:tr h="370840">
                <a:tc>
                  <a:txBody>
                    <a:bodyPr/>
                    <a:lstStyle/>
                    <a:p>
                      <a:pPr algn="ctr"/>
                      <a:r>
                        <a:rPr lang="en-US" dirty="0"/>
                        <a:t>S</a:t>
                      </a:r>
                      <a:r>
                        <a:rPr lang="en-US" baseline="-25000" dirty="0"/>
                        <a:t>1</a:t>
                      </a:r>
                    </a:p>
                  </a:txBody>
                  <a:tcPr>
                    <a:solidFill>
                      <a:schemeClr val="accent4">
                        <a:lumMod val="60000"/>
                        <a:lumOff val="40000"/>
                      </a:schemeClr>
                    </a:solidFill>
                  </a:tcPr>
                </a:tc>
                <a:tc>
                  <a:txBody>
                    <a:bodyPr/>
                    <a:lstStyle/>
                    <a:p>
                      <a:pPr algn="ctr"/>
                      <a:r>
                        <a:rPr lang="en-US" dirty="0"/>
                        <a:t>S</a:t>
                      </a:r>
                      <a:r>
                        <a:rPr lang="en-US" baseline="-25000" dirty="0"/>
                        <a:t>0</a:t>
                      </a:r>
                    </a:p>
                  </a:txBody>
                  <a:tcPr>
                    <a:solidFill>
                      <a:schemeClr val="accent4">
                        <a:lumMod val="60000"/>
                        <a:lumOff val="40000"/>
                      </a:schemeClr>
                    </a:solidFill>
                  </a:tcPr>
                </a:tc>
                <a:tc>
                  <a:txBody>
                    <a:bodyPr/>
                    <a:lstStyle/>
                    <a:p>
                      <a:pPr algn="ctr"/>
                      <a:r>
                        <a:rPr lang="en-US" dirty="0"/>
                        <a:t>L</a:t>
                      </a:r>
                    </a:p>
                  </a:txBody>
                  <a:tcPr>
                    <a:solidFill>
                      <a:schemeClr val="accent4">
                        <a:lumMod val="60000"/>
                        <a:lumOff val="40000"/>
                      </a:schemeClr>
                    </a:solidFill>
                  </a:tcPr>
                </a:tc>
                <a:tc>
                  <a:txBody>
                    <a:bodyPr/>
                    <a:lstStyle/>
                    <a:p>
                      <a:pPr algn="ctr"/>
                      <a:r>
                        <a:rPr lang="en-US" dirty="0"/>
                        <a:t>S</a:t>
                      </a:r>
                      <a:r>
                        <a:rPr lang="en-US" baseline="-25000" dirty="0"/>
                        <a:t>1</a:t>
                      </a:r>
                      <a:r>
                        <a:rPr lang="en-US" baseline="30000" dirty="0"/>
                        <a:t>+</a:t>
                      </a:r>
                    </a:p>
                  </a:txBody>
                  <a:tcPr>
                    <a:solidFill>
                      <a:schemeClr val="accent4">
                        <a:lumMod val="60000"/>
                        <a:lumOff val="40000"/>
                      </a:schemeClr>
                    </a:solidFill>
                  </a:tcPr>
                </a:tc>
                <a:tc>
                  <a:txBody>
                    <a:bodyPr/>
                    <a:lstStyle/>
                    <a:p>
                      <a:pPr algn="ctr"/>
                      <a:r>
                        <a:rPr lang="en-US" dirty="0"/>
                        <a:t>S</a:t>
                      </a:r>
                      <a:r>
                        <a:rPr lang="en-US" baseline="-25000" dirty="0"/>
                        <a:t>0</a:t>
                      </a:r>
                      <a:r>
                        <a:rPr lang="en-US" baseline="30000" dirty="0"/>
                        <a:t>+</a:t>
                      </a:r>
                    </a:p>
                  </a:txBody>
                  <a:tcPr>
                    <a:solidFill>
                      <a:schemeClr val="accent4">
                        <a:lumMod val="60000"/>
                        <a:lumOff val="40000"/>
                      </a:schemeClr>
                    </a:solidFill>
                  </a:tcPr>
                </a:tc>
                <a:tc>
                  <a:txBody>
                    <a:bodyPr/>
                    <a:lstStyle/>
                    <a:p>
                      <a:pPr algn="ctr"/>
                      <a:r>
                        <a:rPr lang="en-US" dirty="0"/>
                        <a:t>P</a:t>
                      </a:r>
                    </a:p>
                  </a:txBody>
                  <a:tcPr>
                    <a:solidFill>
                      <a:schemeClr val="accent4">
                        <a:lumMod val="60000"/>
                        <a:lumOff val="40000"/>
                      </a:schemeClr>
                    </a:solidFill>
                  </a:tcPr>
                </a:tc>
                <a:extLst>
                  <a:ext uri="{0D108BD9-81ED-4DB2-BD59-A6C34878D82A}">
                    <a16:rowId xmlns:a16="http://schemas.microsoft.com/office/drawing/2014/main" val="10001"/>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10002"/>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10003"/>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0004"/>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0005"/>
                  </a:ext>
                </a:extLst>
              </a:tr>
              <a:tr h="370840">
                <a:tc>
                  <a:txBody>
                    <a:bodyPr/>
                    <a:lstStyle/>
                    <a:p>
                      <a:pPr algn="ctr"/>
                      <a:r>
                        <a:rPr lang="es-CL" dirty="0"/>
                        <a:t>1</a:t>
                      </a:r>
                      <a:endParaRPr lang="en-US" dirty="0"/>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10006"/>
                  </a:ext>
                </a:extLst>
              </a:tr>
              <a:tr h="370840">
                <a:tc>
                  <a:txBody>
                    <a:bodyPr/>
                    <a:lstStyle/>
                    <a:p>
                      <a:pPr algn="ctr"/>
                      <a:r>
                        <a:rPr lang="es-CL"/>
                        <a:t>1</a:t>
                      </a:r>
                      <a:endParaRPr lang="en-US" dirty="0"/>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10007"/>
                  </a:ext>
                </a:extLst>
              </a:tr>
            </a:tbl>
          </a:graphicData>
        </a:graphic>
      </p:graphicFrame>
      <p:pic>
        <p:nvPicPr>
          <p:cNvPr id="14" name="Picture 13" descr="g2.png"/>
          <p:cNvPicPr>
            <a:picLocks noChangeAspect="1"/>
          </p:cNvPicPr>
          <p:nvPr/>
        </p:nvPicPr>
        <p:blipFill>
          <a:blip r:embed="rId3" cstate="print"/>
          <a:stretch>
            <a:fillRect/>
          </a:stretch>
        </p:blipFill>
        <p:spPr>
          <a:xfrm>
            <a:off x="1944512" y="2153921"/>
            <a:ext cx="3609975" cy="3219450"/>
          </a:xfrm>
          <a:prstGeom prst="rect">
            <a:avLst/>
          </a:prstGeom>
        </p:spPr>
      </p:pic>
    </p:spTree>
    <p:extLst>
      <p:ext uri="{BB962C8B-B14F-4D97-AF65-F5344CB8AC3E}">
        <p14:creationId xmlns:p14="http://schemas.microsoft.com/office/powerpoint/2010/main" val="35283301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FSM Implementation </a:t>
            </a:r>
            <a:endParaRPr lang="en-US" i="1" dirty="0"/>
          </a:p>
        </p:txBody>
      </p:sp>
      <p:sp>
        <p:nvSpPr>
          <p:cNvPr id="3" name="Text Placeholder 2">
            <a:extLst>
              <a:ext uri="{FF2B5EF4-FFF2-40B4-BE49-F238E27FC236}">
                <a16:creationId xmlns:a16="http://schemas.microsoft.com/office/drawing/2014/main" id="{6D90644F-F4B5-DA41-897C-D5D60E95CF2D}"/>
              </a:ext>
            </a:extLst>
          </p:cNvPr>
          <p:cNvSpPr>
            <a:spLocks noGrp="1"/>
          </p:cNvSpPr>
          <p:nvPr>
            <p:ph type="body" sz="quarter" idx="12"/>
          </p:nvPr>
        </p:nvSpPr>
        <p:spPr/>
        <p:txBody>
          <a:bodyPr/>
          <a:lstStyle/>
          <a:p>
            <a:r>
              <a:rPr lang="en-US" sz="2400" i="1" dirty="0"/>
              <a:t>Logic implementation</a:t>
            </a:r>
            <a:endParaRPr lang="en-CL" dirty="0"/>
          </a:p>
        </p:txBody>
      </p:sp>
      <p:pic>
        <p:nvPicPr>
          <p:cNvPr id="40" name="Content Placeholder 39" descr="g6.png"/>
          <p:cNvPicPr>
            <a:picLocks noGrp="1" noChangeAspect="1"/>
          </p:cNvPicPr>
          <p:nvPr>
            <p:ph idx="4294967295"/>
          </p:nvPr>
        </p:nvPicPr>
        <p:blipFill>
          <a:blip r:embed="rId3" cstate="print"/>
          <a:stretch>
            <a:fillRect/>
          </a:stretch>
        </p:blipFill>
        <p:spPr>
          <a:xfrm>
            <a:off x="7551738" y="4191000"/>
            <a:ext cx="4640262" cy="1981200"/>
          </a:xfrm>
        </p:spPr>
      </p:pic>
      <p:sp>
        <p:nvSpPr>
          <p:cNvPr id="7" name="Rectangle 6"/>
          <p:cNvSpPr/>
          <p:nvPr/>
        </p:nvSpPr>
        <p:spPr>
          <a:xfrm>
            <a:off x="5410200" y="1828800"/>
            <a:ext cx="1295400" cy="685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CL" dirty="0" err="1"/>
              <a:t>Flip-Flops</a:t>
            </a:r>
            <a:endParaRPr lang="en-US" dirty="0"/>
          </a:p>
        </p:txBody>
      </p:sp>
      <p:sp>
        <p:nvSpPr>
          <p:cNvPr id="9" name="Cloud Callout 8"/>
          <p:cNvSpPr/>
          <p:nvPr/>
        </p:nvSpPr>
        <p:spPr>
          <a:xfrm>
            <a:off x="7239000" y="1752600"/>
            <a:ext cx="1676400" cy="838200"/>
          </a:xfrm>
          <a:prstGeom prst="cloudCallout">
            <a:avLst>
              <a:gd name="adj1" fmla="val -18106"/>
              <a:gd name="adj2" fmla="val 108864"/>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L" dirty="0" err="1"/>
              <a:t>Comb</a:t>
            </a:r>
            <a:r>
              <a:rPr lang="es-CL" dirty="0"/>
              <a:t> </a:t>
            </a:r>
            <a:r>
              <a:rPr lang="es-CL" dirty="0" err="1"/>
              <a:t>Logic</a:t>
            </a:r>
            <a:endParaRPr lang="en-US" dirty="0"/>
          </a:p>
        </p:txBody>
      </p:sp>
      <p:sp>
        <p:nvSpPr>
          <p:cNvPr id="11" name="Cloud Callout 10"/>
          <p:cNvSpPr/>
          <p:nvPr/>
        </p:nvSpPr>
        <p:spPr>
          <a:xfrm>
            <a:off x="3200400" y="1752600"/>
            <a:ext cx="1676400" cy="838200"/>
          </a:xfrm>
          <a:prstGeom prst="cloudCallout">
            <a:avLst>
              <a:gd name="adj1" fmla="val -18106"/>
              <a:gd name="adj2" fmla="val 108864"/>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L" dirty="0" err="1"/>
              <a:t>Comb</a:t>
            </a:r>
            <a:r>
              <a:rPr lang="es-CL" dirty="0"/>
              <a:t> </a:t>
            </a:r>
            <a:r>
              <a:rPr lang="es-CL" dirty="0" err="1"/>
              <a:t>Logic</a:t>
            </a:r>
            <a:endParaRPr lang="en-US" dirty="0"/>
          </a:p>
        </p:txBody>
      </p:sp>
      <p:sp>
        <p:nvSpPr>
          <p:cNvPr id="12" name="Rectangle 11"/>
          <p:cNvSpPr/>
          <p:nvPr/>
        </p:nvSpPr>
        <p:spPr>
          <a:xfrm>
            <a:off x="3581400" y="2667000"/>
            <a:ext cx="609600" cy="7620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 name="Rectangle 12"/>
          <p:cNvSpPr/>
          <p:nvPr/>
        </p:nvSpPr>
        <p:spPr>
          <a:xfrm>
            <a:off x="7696200" y="2667000"/>
            <a:ext cx="609600" cy="7620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5" name="Straight Arrow Connector 14"/>
          <p:cNvCxnSpPr>
            <a:stCxn id="11" idx="2"/>
            <a:endCxn id="7" idx="1"/>
          </p:cNvCxnSpPr>
          <p:nvPr/>
        </p:nvCxnSpPr>
        <p:spPr>
          <a:xfrm>
            <a:off x="4875404" y="2171700"/>
            <a:ext cx="534797"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Straight Arrow Connector 15"/>
          <p:cNvCxnSpPr>
            <a:stCxn id="7" idx="3"/>
            <a:endCxn id="9" idx="0"/>
          </p:cNvCxnSpPr>
          <p:nvPr/>
        </p:nvCxnSpPr>
        <p:spPr>
          <a:xfrm>
            <a:off x="6705600" y="2171700"/>
            <a:ext cx="5386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Straight Arrow Connector 18"/>
          <p:cNvCxnSpPr/>
          <p:nvPr/>
        </p:nvCxnSpPr>
        <p:spPr>
          <a:xfrm>
            <a:off x="8915400" y="2133600"/>
            <a:ext cx="5386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Straight Arrow Connector 19"/>
          <p:cNvCxnSpPr/>
          <p:nvPr/>
        </p:nvCxnSpPr>
        <p:spPr>
          <a:xfrm>
            <a:off x="2667000" y="2133600"/>
            <a:ext cx="5386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Elbow Connector 21"/>
          <p:cNvCxnSpPr>
            <a:stCxn id="9" idx="1"/>
            <a:endCxn id="11" idx="1"/>
          </p:cNvCxnSpPr>
          <p:nvPr/>
        </p:nvCxnSpPr>
        <p:spPr>
          <a:xfrm rot="5400000">
            <a:off x="6057900" y="570607"/>
            <a:ext cx="1588" cy="4038600"/>
          </a:xfrm>
          <a:prstGeom prst="bentConnector3">
            <a:avLst>
              <a:gd name="adj1" fmla="val 28047427"/>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sp>
        <p:nvSpPr>
          <p:cNvPr id="28" name="TextBox 27"/>
          <p:cNvSpPr txBox="1"/>
          <p:nvPr/>
        </p:nvSpPr>
        <p:spPr>
          <a:xfrm>
            <a:off x="2667000" y="1676400"/>
            <a:ext cx="304800" cy="369332"/>
          </a:xfrm>
          <a:prstGeom prst="rect">
            <a:avLst/>
          </a:prstGeom>
          <a:noFill/>
        </p:spPr>
        <p:txBody>
          <a:bodyPr wrap="square" rtlCol="0">
            <a:spAutoFit/>
          </a:bodyPr>
          <a:lstStyle/>
          <a:p>
            <a:r>
              <a:rPr lang="es-CL" dirty="0"/>
              <a:t>P</a:t>
            </a:r>
            <a:endParaRPr lang="en-US" dirty="0"/>
          </a:p>
        </p:txBody>
      </p:sp>
      <p:sp>
        <p:nvSpPr>
          <p:cNvPr id="29" name="TextBox 28"/>
          <p:cNvSpPr txBox="1"/>
          <p:nvPr/>
        </p:nvSpPr>
        <p:spPr>
          <a:xfrm>
            <a:off x="9067800" y="1676400"/>
            <a:ext cx="304800" cy="369332"/>
          </a:xfrm>
          <a:prstGeom prst="rect">
            <a:avLst/>
          </a:prstGeom>
          <a:noFill/>
        </p:spPr>
        <p:txBody>
          <a:bodyPr wrap="square" rtlCol="0">
            <a:spAutoFit/>
          </a:bodyPr>
          <a:lstStyle/>
          <a:p>
            <a:r>
              <a:rPr lang="es-CL" dirty="0"/>
              <a:t>L</a:t>
            </a:r>
            <a:endParaRPr lang="en-US" dirty="0"/>
          </a:p>
        </p:txBody>
      </p:sp>
      <p:sp>
        <p:nvSpPr>
          <p:cNvPr id="30" name="TextBox 29"/>
          <p:cNvSpPr txBox="1"/>
          <p:nvPr/>
        </p:nvSpPr>
        <p:spPr>
          <a:xfrm>
            <a:off x="4953000" y="1676400"/>
            <a:ext cx="381000" cy="553998"/>
          </a:xfrm>
          <a:prstGeom prst="rect">
            <a:avLst/>
          </a:prstGeom>
          <a:noFill/>
        </p:spPr>
        <p:txBody>
          <a:bodyPr wrap="square" rtlCol="0">
            <a:spAutoFit/>
          </a:bodyPr>
          <a:lstStyle/>
          <a:p>
            <a:r>
              <a:rPr lang="es-CL" dirty="0"/>
              <a:t>S</a:t>
            </a:r>
            <a:r>
              <a:rPr lang="es-CL" baseline="30000" dirty="0"/>
              <a:t>+</a:t>
            </a:r>
            <a:endParaRPr lang="en-US" baseline="30000" dirty="0"/>
          </a:p>
        </p:txBody>
      </p:sp>
      <p:sp>
        <p:nvSpPr>
          <p:cNvPr id="31" name="TextBox 30"/>
          <p:cNvSpPr txBox="1"/>
          <p:nvPr/>
        </p:nvSpPr>
        <p:spPr>
          <a:xfrm>
            <a:off x="5943600" y="2678668"/>
            <a:ext cx="381000" cy="369332"/>
          </a:xfrm>
          <a:prstGeom prst="rect">
            <a:avLst/>
          </a:prstGeom>
          <a:noFill/>
        </p:spPr>
        <p:txBody>
          <a:bodyPr wrap="square" rtlCol="0">
            <a:spAutoFit/>
          </a:bodyPr>
          <a:lstStyle/>
          <a:p>
            <a:r>
              <a:rPr lang="es-CL" dirty="0"/>
              <a:t>S</a:t>
            </a:r>
            <a:endParaRPr lang="en-US" baseline="30000" dirty="0"/>
          </a:p>
        </p:txBody>
      </p:sp>
      <p:graphicFrame>
        <p:nvGraphicFramePr>
          <p:cNvPr id="32" name="Table 31"/>
          <p:cNvGraphicFramePr>
            <a:graphicFrameLocks noGrp="1"/>
          </p:cNvGraphicFramePr>
          <p:nvPr/>
        </p:nvGraphicFramePr>
        <p:xfrm>
          <a:off x="1676401" y="2971800"/>
          <a:ext cx="2666999" cy="1381760"/>
        </p:xfrm>
        <a:graphic>
          <a:graphicData uri="http://schemas.openxmlformats.org/drawingml/2006/table">
            <a:tbl>
              <a:tblPr firstRow="1" bandRow="1">
                <a:tableStyleId>{5940675A-B579-460E-94D1-54222C63F5DA}</a:tableStyleId>
              </a:tblPr>
              <a:tblGrid>
                <a:gridCol w="748567">
                  <a:extLst>
                    <a:ext uri="{9D8B030D-6E8A-4147-A177-3AD203B41FA5}">
                      <a16:colId xmlns:a16="http://schemas.microsoft.com/office/drawing/2014/main" val="20000"/>
                    </a:ext>
                  </a:extLst>
                </a:gridCol>
                <a:gridCol w="458809">
                  <a:extLst>
                    <a:ext uri="{9D8B030D-6E8A-4147-A177-3AD203B41FA5}">
                      <a16:colId xmlns:a16="http://schemas.microsoft.com/office/drawing/2014/main" val="20001"/>
                    </a:ext>
                  </a:extLst>
                </a:gridCol>
                <a:gridCol w="458809">
                  <a:extLst>
                    <a:ext uri="{9D8B030D-6E8A-4147-A177-3AD203B41FA5}">
                      <a16:colId xmlns:a16="http://schemas.microsoft.com/office/drawing/2014/main" val="20002"/>
                    </a:ext>
                  </a:extLst>
                </a:gridCol>
                <a:gridCol w="458809">
                  <a:extLst>
                    <a:ext uri="{9D8B030D-6E8A-4147-A177-3AD203B41FA5}">
                      <a16:colId xmlns:a16="http://schemas.microsoft.com/office/drawing/2014/main" val="20003"/>
                    </a:ext>
                  </a:extLst>
                </a:gridCol>
                <a:gridCol w="542005">
                  <a:extLst>
                    <a:ext uri="{9D8B030D-6E8A-4147-A177-3AD203B41FA5}">
                      <a16:colId xmlns:a16="http://schemas.microsoft.com/office/drawing/2014/main" val="20004"/>
                    </a:ext>
                  </a:extLst>
                </a:gridCol>
              </a:tblGrid>
              <a:tr h="370840">
                <a:tc>
                  <a:txBody>
                    <a:bodyPr/>
                    <a:lstStyle/>
                    <a:p>
                      <a:r>
                        <a:rPr lang="es-CL" dirty="0"/>
                        <a:t>L\S</a:t>
                      </a:r>
                      <a:r>
                        <a:rPr lang="es-CL" baseline="-25000" dirty="0"/>
                        <a:t>1</a:t>
                      </a:r>
                      <a:r>
                        <a:rPr lang="es-CL" dirty="0"/>
                        <a:t>S</a:t>
                      </a:r>
                      <a:r>
                        <a:rPr lang="es-CL" baseline="-25000" dirty="0"/>
                        <a:t>0</a:t>
                      </a:r>
                      <a:endParaRPr lang="en-US" baseline="-25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CL" dirty="0"/>
                        <a:t>00</a:t>
                      </a:r>
                      <a:endParaRPr lang="en-US" dirty="0"/>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CL" dirty="0"/>
                        <a:t>01</a:t>
                      </a:r>
                      <a:endParaRPr lang="en-US" dirty="0"/>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CL" dirty="0"/>
                        <a:t>11</a:t>
                      </a:r>
                      <a:endParaRPr lang="en-US" dirty="0"/>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CL" dirty="0"/>
                        <a:t>10</a:t>
                      </a:r>
                      <a:endParaRPr lang="en-US" dirty="0"/>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r"/>
                      <a:r>
                        <a:rPr lang="es-CL" dirty="0"/>
                        <a:t>0</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s-CL" dirty="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CL" dirty="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CL" dirty="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CL" dirty="0"/>
                        <a:t>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r"/>
                      <a:r>
                        <a:rPr lang="es-CL" dirty="0"/>
                        <a:t>1</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CL" dirty="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CL" dirty="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CL" dirty="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CL" dirty="0"/>
                        <a:t>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34" name="Table 33"/>
          <p:cNvGraphicFramePr>
            <a:graphicFrameLocks noGrp="1"/>
          </p:cNvGraphicFramePr>
          <p:nvPr/>
        </p:nvGraphicFramePr>
        <p:xfrm>
          <a:off x="1752601" y="4572000"/>
          <a:ext cx="2666999" cy="1381760"/>
        </p:xfrm>
        <a:graphic>
          <a:graphicData uri="http://schemas.openxmlformats.org/drawingml/2006/table">
            <a:tbl>
              <a:tblPr firstRow="1" bandRow="1">
                <a:tableStyleId>{5940675A-B579-460E-94D1-54222C63F5DA}</a:tableStyleId>
              </a:tblPr>
              <a:tblGrid>
                <a:gridCol w="748567">
                  <a:extLst>
                    <a:ext uri="{9D8B030D-6E8A-4147-A177-3AD203B41FA5}">
                      <a16:colId xmlns:a16="http://schemas.microsoft.com/office/drawing/2014/main" val="20000"/>
                    </a:ext>
                  </a:extLst>
                </a:gridCol>
                <a:gridCol w="458809">
                  <a:extLst>
                    <a:ext uri="{9D8B030D-6E8A-4147-A177-3AD203B41FA5}">
                      <a16:colId xmlns:a16="http://schemas.microsoft.com/office/drawing/2014/main" val="20001"/>
                    </a:ext>
                  </a:extLst>
                </a:gridCol>
                <a:gridCol w="458809">
                  <a:extLst>
                    <a:ext uri="{9D8B030D-6E8A-4147-A177-3AD203B41FA5}">
                      <a16:colId xmlns:a16="http://schemas.microsoft.com/office/drawing/2014/main" val="20002"/>
                    </a:ext>
                  </a:extLst>
                </a:gridCol>
                <a:gridCol w="458809">
                  <a:extLst>
                    <a:ext uri="{9D8B030D-6E8A-4147-A177-3AD203B41FA5}">
                      <a16:colId xmlns:a16="http://schemas.microsoft.com/office/drawing/2014/main" val="20003"/>
                    </a:ext>
                  </a:extLst>
                </a:gridCol>
                <a:gridCol w="542005">
                  <a:extLst>
                    <a:ext uri="{9D8B030D-6E8A-4147-A177-3AD203B41FA5}">
                      <a16:colId xmlns:a16="http://schemas.microsoft.com/office/drawing/2014/main" val="20004"/>
                    </a:ext>
                  </a:extLst>
                </a:gridCol>
              </a:tblGrid>
              <a:tr h="370840">
                <a:tc>
                  <a:txBody>
                    <a:bodyPr/>
                    <a:lstStyle/>
                    <a:p>
                      <a:r>
                        <a:rPr lang="es-CL" dirty="0"/>
                        <a:t>L\S</a:t>
                      </a:r>
                      <a:r>
                        <a:rPr lang="es-CL" baseline="-25000" dirty="0"/>
                        <a:t>1</a:t>
                      </a:r>
                      <a:r>
                        <a:rPr lang="es-CL" dirty="0"/>
                        <a:t>S</a:t>
                      </a:r>
                      <a:r>
                        <a:rPr lang="es-CL" baseline="-25000" dirty="0"/>
                        <a:t>0</a:t>
                      </a:r>
                      <a:endParaRPr lang="en-US" baseline="-25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CL" dirty="0"/>
                        <a:t>00</a:t>
                      </a:r>
                      <a:endParaRPr lang="en-US" dirty="0"/>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CL" dirty="0"/>
                        <a:t>01</a:t>
                      </a:r>
                      <a:endParaRPr lang="en-US" dirty="0"/>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CL" dirty="0"/>
                        <a:t>11</a:t>
                      </a:r>
                      <a:endParaRPr lang="en-US" dirty="0"/>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CL" dirty="0"/>
                        <a:t>10</a:t>
                      </a:r>
                      <a:endParaRPr lang="en-US" dirty="0"/>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r"/>
                      <a:r>
                        <a:rPr lang="es-CL" dirty="0"/>
                        <a:t>0</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s-CL" dirty="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CL" dirty="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CL" dirty="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CL" dirty="0"/>
                        <a:t>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r"/>
                      <a:r>
                        <a:rPr lang="es-CL" dirty="0"/>
                        <a:t>1</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CL" dirty="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CL" dirty="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CL" dirty="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CL" dirty="0"/>
                        <a:t>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35" name="Table 34"/>
          <p:cNvGraphicFramePr>
            <a:graphicFrameLocks noGrp="1"/>
          </p:cNvGraphicFramePr>
          <p:nvPr/>
        </p:nvGraphicFramePr>
        <p:xfrm>
          <a:off x="8382001" y="3048000"/>
          <a:ext cx="1666185" cy="1112520"/>
        </p:xfrm>
        <a:graphic>
          <a:graphicData uri="http://schemas.openxmlformats.org/drawingml/2006/table">
            <a:tbl>
              <a:tblPr firstRow="1" bandRow="1">
                <a:tableStyleId>{5940675A-B579-460E-94D1-54222C63F5DA}</a:tableStyleId>
              </a:tblPr>
              <a:tblGrid>
                <a:gridCol w="748567">
                  <a:extLst>
                    <a:ext uri="{9D8B030D-6E8A-4147-A177-3AD203B41FA5}">
                      <a16:colId xmlns:a16="http://schemas.microsoft.com/office/drawing/2014/main" val="20000"/>
                    </a:ext>
                  </a:extLst>
                </a:gridCol>
                <a:gridCol w="458809">
                  <a:extLst>
                    <a:ext uri="{9D8B030D-6E8A-4147-A177-3AD203B41FA5}">
                      <a16:colId xmlns:a16="http://schemas.microsoft.com/office/drawing/2014/main" val="20001"/>
                    </a:ext>
                  </a:extLst>
                </a:gridCol>
                <a:gridCol w="458809">
                  <a:extLst>
                    <a:ext uri="{9D8B030D-6E8A-4147-A177-3AD203B41FA5}">
                      <a16:colId xmlns:a16="http://schemas.microsoft.com/office/drawing/2014/main" val="20002"/>
                    </a:ext>
                  </a:extLst>
                </a:gridCol>
              </a:tblGrid>
              <a:tr h="370840">
                <a:tc>
                  <a:txBody>
                    <a:bodyPr/>
                    <a:lstStyle/>
                    <a:p>
                      <a:r>
                        <a:rPr lang="es-CL" dirty="0"/>
                        <a:t>S</a:t>
                      </a:r>
                      <a:r>
                        <a:rPr lang="es-CL" baseline="-25000" dirty="0"/>
                        <a:t>0</a:t>
                      </a:r>
                      <a:r>
                        <a:rPr lang="es-CL" baseline="0" dirty="0"/>
                        <a:t>\</a:t>
                      </a:r>
                      <a:r>
                        <a:rPr lang="es-CL" dirty="0"/>
                        <a:t>S</a:t>
                      </a:r>
                      <a:r>
                        <a:rPr lang="es-CL" baseline="-25000" dirty="0"/>
                        <a:t>1</a:t>
                      </a:r>
                      <a:endParaRPr lang="en-US" baseline="-25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CL" dirty="0"/>
                        <a:t>0</a:t>
                      </a:r>
                      <a:endParaRPr lang="en-US" dirty="0"/>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CL" dirty="0"/>
                        <a:t>1</a:t>
                      </a:r>
                      <a:endParaRPr lang="en-US" dirty="0"/>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r"/>
                      <a:r>
                        <a:rPr lang="es-CL" dirty="0"/>
                        <a:t>0</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s-CL" dirty="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CL" dirty="0"/>
                        <a:t>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r"/>
                      <a:r>
                        <a:rPr lang="es-CL" dirty="0"/>
                        <a:t>1</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CL" dirty="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CL" dirty="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6" name="Content Placeholder 2"/>
          <p:cNvSpPr txBox="1">
            <a:spLocks/>
          </p:cNvSpPr>
          <p:nvPr/>
        </p:nvSpPr>
        <p:spPr>
          <a:xfrm>
            <a:off x="1752600" y="2667000"/>
            <a:ext cx="1600200" cy="381000"/>
          </a:xfrm>
          <a:prstGeom prst="rect">
            <a:avLst/>
          </a:prstGeom>
        </p:spPr>
        <p:txBody>
          <a:bodyPr vert="horz" lIns="91440" tIns="45720" rIns="91440" bIns="45720" rtlCol="0">
            <a:normAutofit lnSpcReduction="10000"/>
          </a:bodyPr>
          <a:lstStyle/>
          <a:p>
            <a:pPr marL="342900" indent="-342900" defTabSz="914400">
              <a:spcBef>
                <a:spcPct val="20000"/>
              </a:spcBef>
              <a:defRPr/>
            </a:pPr>
            <a:r>
              <a:rPr lang="en-US" sz="2000" dirty="0"/>
              <a:t>For S</a:t>
            </a:r>
            <a:r>
              <a:rPr lang="en-US" sz="2000" baseline="-25000" dirty="0"/>
              <a:t>1</a:t>
            </a:r>
            <a:r>
              <a:rPr lang="en-US" sz="2000" baseline="30000" dirty="0"/>
              <a:t>+</a:t>
            </a:r>
            <a:r>
              <a:rPr lang="en-US" sz="2000" dirty="0"/>
              <a:t>:</a:t>
            </a:r>
            <a:endParaRPr lang="en-US" dirty="0"/>
          </a:p>
          <a:p>
            <a:pPr marL="342900" indent="-342900" defTabSz="914400">
              <a:spcBef>
                <a:spcPct val="20000"/>
              </a:spcBef>
              <a:buFont typeface="Arial" pitchFamily="34" charset="0"/>
              <a:buChar char="•"/>
              <a:defRPr/>
            </a:pPr>
            <a:endParaRPr lang="en-US" sz="2000" dirty="0"/>
          </a:p>
          <a:p>
            <a:pPr marL="342900" indent="-342900" defTabSz="914400">
              <a:spcBef>
                <a:spcPct val="20000"/>
              </a:spcBef>
              <a:buFont typeface="Arial" pitchFamily="34" charset="0"/>
              <a:buChar char="•"/>
              <a:defRPr/>
            </a:pPr>
            <a:endParaRPr lang="en-US" sz="2000" dirty="0"/>
          </a:p>
          <a:p>
            <a:pPr marL="342900" indent="-342900" defTabSz="914400">
              <a:spcBef>
                <a:spcPct val="20000"/>
              </a:spcBef>
              <a:buFont typeface="Arial" pitchFamily="34" charset="0"/>
              <a:buChar char="•"/>
              <a:defRPr/>
            </a:pPr>
            <a:endParaRPr lang="en-US" sz="2000" dirty="0"/>
          </a:p>
        </p:txBody>
      </p:sp>
      <p:sp>
        <p:nvSpPr>
          <p:cNvPr id="37" name="Content Placeholder 2"/>
          <p:cNvSpPr txBox="1">
            <a:spLocks/>
          </p:cNvSpPr>
          <p:nvPr/>
        </p:nvSpPr>
        <p:spPr>
          <a:xfrm>
            <a:off x="1752600" y="4267200"/>
            <a:ext cx="1600200" cy="457200"/>
          </a:xfrm>
          <a:prstGeom prst="rect">
            <a:avLst/>
          </a:prstGeom>
        </p:spPr>
        <p:txBody>
          <a:bodyPr vert="horz" lIns="91440" tIns="45720" rIns="91440" bIns="45720" rtlCol="0">
            <a:normAutofit/>
          </a:bodyPr>
          <a:lstStyle/>
          <a:p>
            <a:pPr marL="342900" indent="-342900" defTabSz="914400">
              <a:spcBef>
                <a:spcPct val="20000"/>
              </a:spcBef>
              <a:defRPr/>
            </a:pPr>
            <a:r>
              <a:rPr lang="en-US" sz="2000" dirty="0"/>
              <a:t>For S</a:t>
            </a:r>
            <a:r>
              <a:rPr lang="en-US" sz="2000" baseline="-25000" dirty="0"/>
              <a:t>0</a:t>
            </a:r>
            <a:r>
              <a:rPr lang="en-US" sz="2000" baseline="30000" dirty="0"/>
              <a:t>+</a:t>
            </a:r>
            <a:r>
              <a:rPr lang="en-US" sz="2000" dirty="0"/>
              <a:t>:</a:t>
            </a:r>
            <a:endParaRPr lang="en-US" dirty="0"/>
          </a:p>
          <a:p>
            <a:pPr marL="342900" indent="-342900" defTabSz="914400">
              <a:spcBef>
                <a:spcPct val="20000"/>
              </a:spcBef>
              <a:buFont typeface="Arial" pitchFamily="34" charset="0"/>
              <a:buChar char="•"/>
              <a:defRPr/>
            </a:pPr>
            <a:endParaRPr lang="en-US" sz="2000" dirty="0"/>
          </a:p>
          <a:p>
            <a:pPr marL="342900" indent="-342900" defTabSz="914400">
              <a:spcBef>
                <a:spcPct val="20000"/>
              </a:spcBef>
              <a:buFont typeface="Arial" pitchFamily="34" charset="0"/>
              <a:buChar char="•"/>
              <a:defRPr/>
            </a:pPr>
            <a:endParaRPr lang="en-US" sz="2000" dirty="0"/>
          </a:p>
          <a:p>
            <a:pPr marL="342900" indent="-342900" defTabSz="914400">
              <a:spcBef>
                <a:spcPct val="20000"/>
              </a:spcBef>
              <a:buFont typeface="Arial" pitchFamily="34" charset="0"/>
              <a:buChar char="•"/>
              <a:defRPr/>
            </a:pPr>
            <a:endParaRPr lang="en-US" sz="2000" dirty="0"/>
          </a:p>
        </p:txBody>
      </p:sp>
      <p:sp>
        <p:nvSpPr>
          <p:cNvPr id="38" name="Content Placeholder 2"/>
          <p:cNvSpPr txBox="1">
            <a:spLocks/>
          </p:cNvSpPr>
          <p:nvPr/>
        </p:nvSpPr>
        <p:spPr>
          <a:xfrm>
            <a:off x="8610600" y="2667000"/>
            <a:ext cx="1600200" cy="381000"/>
          </a:xfrm>
          <a:prstGeom prst="rect">
            <a:avLst/>
          </a:prstGeom>
        </p:spPr>
        <p:txBody>
          <a:bodyPr vert="horz" lIns="91440" tIns="45720" rIns="91440" bIns="45720" rtlCol="0">
            <a:normAutofit lnSpcReduction="10000"/>
          </a:bodyPr>
          <a:lstStyle/>
          <a:p>
            <a:pPr marL="342900" indent="-342900" defTabSz="914400">
              <a:spcBef>
                <a:spcPct val="20000"/>
              </a:spcBef>
              <a:defRPr/>
            </a:pPr>
            <a:r>
              <a:rPr lang="en-US" sz="2000" dirty="0"/>
              <a:t>For P:</a:t>
            </a:r>
          </a:p>
          <a:p>
            <a:pPr marL="342900" indent="-342900" defTabSz="914400">
              <a:spcBef>
                <a:spcPct val="20000"/>
              </a:spcBef>
              <a:buFont typeface="Arial" pitchFamily="34" charset="0"/>
              <a:buChar char="•"/>
              <a:defRPr/>
            </a:pPr>
            <a:endParaRPr lang="en-US" sz="2000" dirty="0"/>
          </a:p>
          <a:p>
            <a:pPr marL="342900" indent="-342900" defTabSz="914400">
              <a:spcBef>
                <a:spcPct val="20000"/>
              </a:spcBef>
              <a:buFont typeface="Arial" pitchFamily="34" charset="0"/>
              <a:buChar char="•"/>
              <a:defRPr/>
            </a:pPr>
            <a:endParaRPr lang="en-US" sz="2000" dirty="0"/>
          </a:p>
        </p:txBody>
      </p:sp>
      <p:sp>
        <p:nvSpPr>
          <p:cNvPr id="24" name="Oval 23"/>
          <p:cNvSpPr/>
          <p:nvPr/>
        </p:nvSpPr>
        <p:spPr>
          <a:xfrm>
            <a:off x="2895600" y="3962400"/>
            <a:ext cx="990600" cy="3810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5" name="Oval 24"/>
          <p:cNvSpPr/>
          <p:nvPr/>
        </p:nvSpPr>
        <p:spPr>
          <a:xfrm>
            <a:off x="2514600" y="5562600"/>
            <a:ext cx="1905000" cy="3810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6" name="Oval 25"/>
          <p:cNvSpPr/>
          <p:nvPr/>
        </p:nvSpPr>
        <p:spPr>
          <a:xfrm>
            <a:off x="9144000" y="3810000"/>
            <a:ext cx="381000" cy="3810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6494153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2800" dirty="0"/>
              <a:t>Since outputs are determined by state and inputs, Mealy FSMs may need fewer states than Moore FSM implementations</a:t>
            </a:r>
          </a:p>
        </p:txBody>
      </p:sp>
      <p:sp>
        <p:nvSpPr>
          <p:cNvPr id="3" name="Text Placeholder 2">
            <a:extLst>
              <a:ext uri="{FF2B5EF4-FFF2-40B4-BE49-F238E27FC236}">
                <a16:creationId xmlns:a16="http://schemas.microsoft.com/office/drawing/2014/main" id="{0FA93544-9D38-E548-9418-DC1592C3B91B}"/>
              </a:ext>
            </a:extLst>
          </p:cNvPr>
          <p:cNvSpPr>
            <a:spLocks noGrp="1"/>
          </p:cNvSpPr>
          <p:nvPr>
            <p:ph type="body" sz="quarter" idx="12"/>
          </p:nvPr>
        </p:nvSpPr>
        <p:spPr/>
        <p:txBody>
          <a:bodyPr/>
          <a:lstStyle/>
          <a:p>
            <a:r>
              <a:rPr lang="en-US" sz="2400" i="1" dirty="0"/>
              <a:t>Mealy implementation</a:t>
            </a:r>
            <a:endParaRPr lang="en-CL" dirty="0"/>
          </a:p>
        </p:txBody>
      </p:sp>
      <p:sp>
        <p:nvSpPr>
          <p:cNvPr id="2" name="Title 1"/>
          <p:cNvSpPr>
            <a:spLocks noGrp="1"/>
          </p:cNvSpPr>
          <p:nvPr>
            <p:ph type="title"/>
          </p:nvPr>
        </p:nvSpPr>
        <p:spPr/>
        <p:txBody>
          <a:bodyPr>
            <a:normAutofit/>
          </a:bodyPr>
          <a:lstStyle/>
          <a:p>
            <a:r>
              <a:rPr lang="en-US" dirty="0"/>
              <a:t>FSM Implementation </a:t>
            </a:r>
            <a:endParaRPr lang="en-US" i="1" dirty="0"/>
          </a:p>
        </p:txBody>
      </p:sp>
      <p:pic>
        <p:nvPicPr>
          <p:cNvPr id="5" name="Picture 4" descr="g5.png"/>
          <p:cNvPicPr>
            <a:picLocks noChangeAspect="1"/>
          </p:cNvPicPr>
          <p:nvPr/>
        </p:nvPicPr>
        <p:blipFill>
          <a:blip r:embed="rId3" cstate="print"/>
          <a:stretch>
            <a:fillRect/>
          </a:stretch>
        </p:blipFill>
        <p:spPr>
          <a:xfrm>
            <a:off x="1049868" y="3429000"/>
            <a:ext cx="4371173" cy="1676400"/>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4084685423"/>
              </p:ext>
            </p:extLst>
          </p:nvPr>
        </p:nvGraphicFramePr>
        <p:xfrm>
          <a:off x="6770961" y="3977640"/>
          <a:ext cx="3293841" cy="2494280"/>
        </p:xfrm>
        <a:graphic>
          <a:graphicData uri="http://schemas.openxmlformats.org/drawingml/2006/table">
            <a:tbl>
              <a:tblPr firstRow="1" bandRow="1">
                <a:tableStyleId>{F5AB1C69-6EDB-4FF4-983F-18BD219EF322}</a:tableStyleId>
              </a:tblPr>
              <a:tblGrid>
                <a:gridCol w="1015289">
                  <a:extLst>
                    <a:ext uri="{9D8B030D-6E8A-4147-A177-3AD203B41FA5}">
                      <a16:colId xmlns:a16="http://schemas.microsoft.com/office/drawing/2014/main" val="20000"/>
                    </a:ext>
                  </a:extLst>
                </a:gridCol>
                <a:gridCol w="697364">
                  <a:extLst>
                    <a:ext uri="{9D8B030D-6E8A-4147-A177-3AD203B41FA5}">
                      <a16:colId xmlns:a16="http://schemas.microsoft.com/office/drawing/2014/main" val="20001"/>
                    </a:ext>
                  </a:extLst>
                </a:gridCol>
                <a:gridCol w="757257">
                  <a:extLst>
                    <a:ext uri="{9D8B030D-6E8A-4147-A177-3AD203B41FA5}">
                      <a16:colId xmlns:a16="http://schemas.microsoft.com/office/drawing/2014/main" val="20002"/>
                    </a:ext>
                  </a:extLst>
                </a:gridCol>
                <a:gridCol w="823931">
                  <a:extLst>
                    <a:ext uri="{9D8B030D-6E8A-4147-A177-3AD203B41FA5}">
                      <a16:colId xmlns:a16="http://schemas.microsoft.com/office/drawing/2014/main" val="20003"/>
                    </a:ext>
                  </a:extLst>
                </a:gridCol>
              </a:tblGrid>
              <a:tr h="370840">
                <a:tc>
                  <a:txBody>
                    <a:bodyPr/>
                    <a:lstStyle/>
                    <a:p>
                      <a:pPr algn="ctr"/>
                      <a:r>
                        <a:rPr lang="en-US" dirty="0"/>
                        <a:t>Pre</a:t>
                      </a:r>
                    </a:p>
                    <a:p>
                      <a:pPr algn="ctr"/>
                      <a:r>
                        <a:rPr lang="en-US" dirty="0"/>
                        <a:t>State</a:t>
                      </a:r>
                    </a:p>
                  </a:txBody>
                  <a:tcPr/>
                </a:tc>
                <a:tc>
                  <a:txBody>
                    <a:bodyPr/>
                    <a:lstStyle/>
                    <a:p>
                      <a:pPr algn="ctr"/>
                      <a:r>
                        <a:rPr lang="en-US" dirty="0"/>
                        <a:t>In</a:t>
                      </a:r>
                    </a:p>
                  </a:txBody>
                  <a:tcPr/>
                </a:tc>
                <a:tc>
                  <a:txBody>
                    <a:bodyPr/>
                    <a:lstStyle/>
                    <a:p>
                      <a:pPr algn="ctr"/>
                      <a:r>
                        <a:rPr lang="en-US" dirty="0"/>
                        <a:t>Next  State</a:t>
                      </a:r>
                    </a:p>
                  </a:txBody>
                  <a:tcPr/>
                </a:tc>
                <a:tc>
                  <a:txBody>
                    <a:bodyPr/>
                    <a:lstStyle/>
                    <a:p>
                      <a:pPr algn="ctr"/>
                      <a:r>
                        <a:rPr lang="en-US" dirty="0"/>
                        <a:t>Out</a:t>
                      </a:r>
                    </a:p>
                  </a:txBody>
                  <a:tcPr/>
                </a:tc>
                <a:extLst>
                  <a:ext uri="{0D108BD9-81ED-4DB2-BD59-A6C34878D82A}">
                    <a16:rowId xmlns:a16="http://schemas.microsoft.com/office/drawing/2014/main" val="10000"/>
                  </a:ext>
                </a:extLst>
              </a:tr>
              <a:tr h="370840">
                <a:tc>
                  <a:txBody>
                    <a:bodyPr/>
                    <a:lstStyle/>
                    <a:p>
                      <a:pPr algn="ctr"/>
                      <a:r>
                        <a:rPr lang="en-US" dirty="0"/>
                        <a:t>S</a:t>
                      </a:r>
                      <a:endParaRPr lang="en-US" baseline="-25000" dirty="0"/>
                    </a:p>
                  </a:txBody>
                  <a:tcPr/>
                </a:tc>
                <a:tc>
                  <a:txBody>
                    <a:bodyPr/>
                    <a:lstStyle/>
                    <a:p>
                      <a:pPr algn="ctr"/>
                      <a:r>
                        <a:rPr lang="en-US" dirty="0"/>
                        <a:t>L</a:t>
                      </a:r>
                    </a:p>
                  </a:txBody>
                  <a:tcPr/>
                </a:tc>
                <a:tc>
                  <a:txBody>
                    <a:bodyPr/>
                    <a:lstStyle/>
                    <a:p>
                      <a:pPr algn="ctr"/>
                      <a:r>
                        <a:rPr lang="en-US" dirty="0"/>
                        <a:t>S</a:t>
                      </a:r>
                      <a:r>
                        <a:rPr lang="en-US" baseline="30000" dirty="0"/>
                        <a:t>+</a:t>
                      </a:r>
                    </a:p>
                  </a:txBody>
                  <a:tcPr/>
                </a:tc>
                <a:tc>
                  <a:txBody>
                    <a:bodyPr/>
                    <a:lstStyle/>
                    <a:p>
                      <a:pPr algn="ctr"/>
                      <a:r>
                        <a:rPr lang="en-US" dirty="0"/>
                        <a:t>P</a:t>
                      </a:r>
                    </a:p>
                  </a:txBody>
                  <a:tcPr/>
                </a:tc>
                <a:extLst>
                  <a:ext uri="{0D108BD9-81ED-4DB2-BD59-A6C34878D82A}">
                    <a16:rowId xmlns:a16="http://schemas.microsoft.com/office/drawing/2014/main" val="10001"/>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10002"/>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s-CL" dirty="0"/>
                        <a:t>1</a:t>
                      </a:r>
                      <a:endParaRPr lang="en-US" dirty="0"/>
                    </a:p>
                  </a:txBody>
                  <a:tcPr/>
                </a:tc>
                <a:tc>
                  <a:txBody>
                    <a:bodyPr/>
                    <a:lstStyle/>
                    <a:p>
                      <a:pPr algn="ctr"/>
                      <a:r>
                        <a:rPr lang="es-CL" dirty="0"/>
                        <a:t>1</a:t>
                      </a:r>
                      <a:endParaRPr lang="en-US" dirty="0"/>
                    </a:p>
                  </a:txBody>
                  <a:tcPr/>
                </a:tc>
                <a:extLst>
                  <a:ext uri="{0D108BD9-81ED-4DB2-BD59-A6C34878D82A}">
                    <a16:rowId xmlns:a16="http://schemas.microsoft.com/office/drawing/2014/main" val="10003"/>
                  </a:ext>
                </a:extLst>
              </a:tr>
              <a:tr h="370840">
                <a:tc>
                  <a:txBody>
                    <a:bodyPr/>
                    <a:lstStyle/>
                    <a:p>
                      <a:pPr algn="ctr"/>
                      <a:r>
                        <a:rPr lang="es-CL" dirty="0"/>
                        <a:t>1</a:t>
                      </a:r>
                      <a:endParaRPr lang="en-US" dirty="0"/>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s-CL" dirty="0"/>
                        <a:t>0</a:t>
                      </a:r>
                      <a:endParaRPr lang="en-US" dirty="0"/>
                    </a:p>
                  </a:txBody>
                  <a:tcPr/>
                </a:tc>
                <a:extLst>
                  <a:ext uri="{0D108BD9-81ED-4DB2-BD59-A6C34878D82A}">
                    <a16:rowId xmlns:a16="http://schemas.microsoft.com/office/drawing/2014/main" val="10004"/>
                  </a:ext>
                </a:extLst>
              </a:tr>
              <a:tr h="370840">
                <a:tc>
                  <a:txBody>
                    <a:bodyPr/>
                    <a:lstStyle/>
                    <a:p>
                      <a:pPr algn="ctr"/>
                      <a:r>
                        <a:rPr lang="es-CL" dirty="0"/>
                        <a:t>1</a:t>
                      </a:r>
                      <a:endParaRPr lang="en-US" dirty="0"/>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s-CL" dirty="0"/>
                        <a:t>0</a:t>
                      </a:r>
                      <a:endParaRPr lang="en-US" dirty="0"/>
                    </a:p>
                  </a:txBody>
                  <a:tcPr/>
                </a:tc>
                <a:extLst>
                  <a:ext uri="{0D108BD9-81ED-4DB2-BD59-A6C34878D82A}">
                    <a16:rowId xmlns:a16="http://schemas.microsoft.com/office/drawing/2014/main" val="10005"/>
                  </a:ext>
                </a:extLst>
              </a:tr>
            </a:tbl>
          </a:graphicData>
        </a:graphic>
      </p:graphicFrame>
      <p:pic>
        <p:nvPicPr>
          <p:cNvPr id="8" name="Content Placeholder 3" descr="g3.png"/>
          <p:cNvPicPr>
            <a:picLocks noChangeAspect="1"/>
          </p:cNvPicPr>
          <p:nvPr/>
        </p:nvPicPr>
        <p:blipFill>
          <a:blip r:embed="rId4" cstate="print"/>
          <a:stretch>
            <a:fillRect/>
          </a:stretch>
        </p:blipFill>
        <p:spPr>
          <a:xfrm>
            <a:off x="6308997" y="2594609"/>
            <a:ext cx="4067175" cy="1200150"/>
          </a:xfrm>
          <a:prstGeom prst="rect">
            <a:avLst/>
          </a:prstGeom>
        </p:spPr>
      </p:pic>
    </p:spTree>
    <p:extLst>
      <p:ext uri="{BB962C8B-B14F-4D97-AF65-F5344CB8AC3E}">
        <p14:creationId xmlns:p14="http://schemas.microsoft.com/office/powerpoint/2010/main" val="26930612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t>Remember that the difference is in the output:</a:t>
            </a:r>
          </a:p>
          <a:p>
            <a:pPr lvl="1"/>
            <a:r>
              <a:rPr lang="en-US" dirty="0"/>
              <a:t>Moore outputs are based on state only</a:t>
            </a:r>
          </a:p>
          <a:p>
            <a:pPr lvl="1"/>
            <a:r>
              <a:rPr lang="en-US" dirty="0"/>
              <a:t>Mealy outputs are based on state and input</a:t>
            </a:r>
          </a:p>
          <a:p>
            <a:pPr lvl="1"/>
            <a:r>
              <a:rPr lang="en-US" dirty="0"/>
              <a:t>Therefore, Mealy outputs generally occur one cycle earlier than a Moore: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Compared to a Moore FSM, a Mealy FSM might...</a:t>
            </a:r>
          </a:p>
          <a:p>
            <a:pPr lvl="1"/>
            <a:r>
              <a:rPr lang="en-US" dirty="0"/>
              <a:t>Be more difficult to conceptualize and design</a:t>
            </a:r>
          </a:p>
          <a:p>
            <a:pPr lvl="1"/>
            <a:r>
              <a:rPr lang="en-US" dirty="0"/>
              <a:t>Have fewer states</a:t>
            </a:r>
          </a:p>
        </p:txBody>
      </p:sp>
      <p:sp>
        <p:nvSpPr>
          <p:cNvPr id="4" name="Text Placeholder 3">
            <a:extLst>
              <a:ext uri="{FF2B5EF4-FFF2-40B4-BE49-F238E27FC236}">
                <a16:creationId xmlns:a16="http://schemas.microsoft.com/office/drawing/2014/main" id="{C7AE81F6-7D40-A645-830E-FF001DF6BE00}"/>
              </a:ext>
            </a:extLst>
          </p:cNvPr>
          <p:cNvSpPr>
            <a:spLocks noGrp="1"/>
          </p:cNvSpPr>
          <p:nvPr>
            <p:ph type="body" sz="quarter" idx="12"/>
          </p:nvPr>
        </p:nvSpPr>
        <p:spPr/>
        <p:txBody>
          <a:bodyPr/>
          <a:lstStyle/>
          <a:p>
            <a:r>
              <a:rPr lang="en-US" sz="2400" i="1" dirty="0"/>
              <a:t>Moore/Mealy trade-off</a:t>
            </a:r>
            <a:endParaRPr lang="en-CL" dirty="0"/>
          </a:p>
        </p:txBody>
      </p:sp>
      <p:sp>
        <p:nvSpPr>
          <p:cNvPr id="2" name="Title 1"/>
          <p:cNvSpPr>
            <a:spLocks noGrp="1"/>
          </p:cNvSpPr>
          <p:nvPr>
            <p:ph type="title"/>
          </p:nvPr>
        </p:nvSpPr>
        <p:spPr/>
        <p:txBody>
          <a:bodyPr>
            <a:normAutofit/>
          </a:bodyPr>
          <a:lstStyle/>
          <a:p>
            <a:r>
              <a:rPr lang="en-US" dirty="0"/>
              <a:t>FSM Implementation </a:t>
            </a:r>
            <a:endParaRPr lang="en-US" i="1" dirty="0"/>
          </a:p>
        </p:txBody>
      </p:sp>
      <p:pic>
        <p:nvPicPr>
          <p:cNvPr id="58370" name="Picture 2"/>
          <p:cNvPicPr>
            <a:picLocks noChangeAspect="1" noChangeArrowheads="1"/>
          </p:cNvPicPr>
          <p:nvPr/>
        </p:nvPicPr>
        <p:blipFill>
          <a:blip r:embed="rId3" cstate="print"/>
          <a:srcRect/>
          <a:stretch>
            <a:fillRect/>
          </a:stretch>
        </p:blipFill>
        <p:spPr bwMode="auto">
          <a:xfrm>
            <a:off x="3048000" y="3065919"/>
            <a:ext cx="2800350" cy="1790700"/>
          </a:xfrm>
          <a:prstGeom prst="rect">
            <a:avLst/>
          </a:prstGeom>
          <a:noFill/>
          <a:ln w="9525">
            <a:noFill/>
            <a:miter lim="800000"/>
            <a:headEnd/>
            <a:tailEnd/>
          </a:ln>
        </p:spPr>
      </p:pic>
      <p:pic>
        <p:nvPicPr>
          <p:cNvPr id="58371"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6172200" y="3019426"/>
            <a:ext cx="2895600" cy="1857375"/>
          </a:xfrm>
          <a:prstGeom prst="rect">
            <a:avLst/>
          </a:prstGeom>
          <a:noFill/>
          <a:ln w="9525">
            <a:noFill/>
            <a:miter lim="800000"/>
            <a:headEnd/>
            <a:tailEnd/>
          </a:ln>
        </p:spPr>
      </p:pic>
      <p:sp>
        <p:nvSpPr>
          <p:cNvPr id="6" name="TextBox 5"/>
          <p:cNvSpPr txBox="1"/>
          <p:nvPr/>
        </p:nvSpPr>
        <p:spPr>
          <a:xfrm>
            <a:off x="4114800" y="2802493"/>
            <a:ext cx="1066800" cy="369332"/>
          </a:xfrm>
          <a:prstGeom prst="rect">
            <a:avLst/>
          </a:prstGeom>
          <a:noFill/>
        </p:spPr>
        <p:txBody>
          <a:bodyPr wrap="square" rtlCol="0">
            <a:spAutoFit/>
          </a:bodyPr>
          <a:lstStyle/>
          <a:p>
            <a:r>
              <a:rPr lang="en-US" dirty="0"/>
              <a:t>Moore</a:t>
            </a:r>
          </a:p>
        </p:txBody>
      </p:sp>
      <p:sp>
        <p:nvSpPr>
          <p:cNvPr id="7" name="TextBox 6"/>
          <p:cNvSpPr txBox="1"/>
          <p:nvPr/>
        </p:nvSpPr>
        <p:spPr>
          <a:xfrm>
            <a:off x="7315200" y="2790825"/>
            <a:ext cx="1066800" cy="369332"/>
          </a:xfrm>
          <a:prstGeom prst="rect">
            <a:avLst/>
          </a:prstGeom>
          <a:noFill/>
        </p:spPr>
        <p:txBody>
          <a:bodyPr wrap="square" rtlCol="0">
            <a:spAutoFit/>
          </a:bodyPr>
          <a:lstStyle/>
          <a:p>
            <a:r>
              <a:rPr lang="en-US" dirty="0"/>
              <a:t>Mealy</a:t>
            </a:r>
          </a:p>
        </p:txBody>
      </p:sp>
    </p:spTree>
    <p:extLst>
      <p:ext uri="{BB962C8B-B14F-4D97-AF65-F5344CB8AC3E}">
        <p14:creationId xmlns:p14="http://schemas.microsoft.com/office/powerpoint/2010/main" val="40147264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Straight encoding of states</a:t>
            </a:r>
          </a:p>
          <a:p>
            <a:pPr algn="ctr">
              <a:buNone/>
            </a:pPr>
            <a:r>
              <a:rPr lang="en-US" sz="3000" dirty="0">
                <a:latin typeface="Consolas" pitchFamily="49" charset="0"/>
                <a:cs typeface="Consolas" pitchFamily="49" charset="0"/>
              </a:rPr>
              <a:t>S0=“00” S1=“01” S2=“10” S3=“11”</a:t>
            </a:r>
          </a:p>
          <a:p>
            <a:r>
              <a:rPr lang="en-US" dirty="0"/>
              <a:t>For n states, there are [log</a:t>
            </a:r>
            <a:r>
              <a:rPr lang="en-US" baseline="-25000" dirty="0"/>
              <a:t>2</a:t>
            </a:r>
            <a:r>
              <a:rPr lang="en-US" dirty="0"/>
              <a:t>(n)] flip-flops needed</a:t>
            </a:r>
          </a:p>
          <a:p>
            <a:r>
              <a:rPr lang="en-US" dirty="0"/>
              <a:t>This gives the least numbers of flip-flops</a:t>
            </a:r>
          </a:p>
          <a:p>
            <a:r>
              <a:rPr lang="en-US" dirty="0"/>
              <a:t>Good for “Area” constrained designs</a:t>
            </a:r>
          </a:p>
          <a:p>
            <a:r>
              <a:rPr lang="en-US" dirty="0"/>
              <a:t>Number of possible illegal states = 2</a:t>
            </a:r>
            <a:r>
              <a:rPr lang="en-US" baseline="30000" dirty="0"/>
              <a:t>[log</a:t>
            </a:r>
            <a:r>
              <a:rPr lang="en-US" baseline="-25000" dirty="0"/>
              <a:t>2</a:t>
            </a:r>
            <a:r>
              <a:rPr lang="en-US" baseline="30000" dirty="0"/>
              <a:t>(n)]</a:t>
            </a:r>
            <a:r>
              <a:rPr lang="en-US" dirty="0"/>
              <a:t>–n</a:t>
            </a:r>
          </a:p>
          <a:p>
            <a:r>
              <a:rPr lang="en-US" dirty="0"/>
              <a:t>Drawbacks:</a:t>
            </a:r>
          </a:p>
          <a:p>
            <a:pPr lvl="1"/>
            <a:r>
              <a:rPr lang="en-US" dirty="0"/>
              <a:t>Multiple bits switch at the same time = Increased noise and power</a:t>
            </a:r>
          </a:p>
          <a:p>
            <a:pPr lvl="1"/>
            <a:r>
              <a:rPr lang="en-US" dirty="0"/>
              <a:t>Next state logic is multi-level = Increased power and reduced speed</a:t>
            </a:r>
          </a:p>
        </p:txBody>
      </p:sp>
      <p:sp>
        <p:nvSpPr>
          <p:cNvPr id="4" name="Text Placeholder 3">
            <a:extLst>
              <a:ext uri="{FF2B5EF4-FFF2-40B4-BE49-F238E27FC236}">
                <a16:creationId xmlns:a16="http://schemas.microsoft.com/office/drawing/2014/main" id="{D0055044-7E35-EB44-BEEE-379432A7F644}"/>
              </a:ext>
            </a:extLst>
          </p:cNvPr>
          <p:cNvSpPr>
            <a:spLocks noGrp="1"/>
          </p:cNvSpPr>
          <p:nvPr>
            <p:ph type="body" sz="quarter" idx="12"/>
          </p:nvPr>
        </p:nvSpPr>
        <p:spPr/>
        <p:txBody>
          <a:bodyPr/>
          <a:lstStyle/>
          <a:p>
            <a:r>
              <a:rPr lang="en-US" sz="2400" i="1" dirty="0"/>
              <a:t>Binary Encoding</a:t>
            </a:r>
            <a:endParaRPr lang="en-CL" dirty="0"/>
          </a:p>
        </p:txBody>
      </p:sp>
      <p:sp>
        <p:nvSpPr>
          <p:cNvPr id="2" name="Title 1"/>
          <p:cNvSpPr>
            <a:spLocks noGrp="1"/>
          </p:cNvSpPr>
          <p:nvPr>
            <p:ph type="title"/>
          </p:nvPr>
        </p:nvSpPr>
        <p:spPr/>
        <p:txBody>
          <a:bodyPr>
            <a:normAutofit/>
          </a:bodyPr>
          <a:lstStyle/>
          <a:p>
            <a:r>
              <a:rPr lang="en-US" dirty="0"/>
              <a:t>HDL FSM Implementation </a:t>
            </a:r>
            <a:endParaRPr lang="en-US" i="1" dirty="0"/>
          </a:p>
        </p:txBody>
      </p:sp>
    </p:spTree>
    <p:extLst>
      <p:ext uri="{BB962C8B-B14F-4D97-AF65-F5344CB8AC3E}">
        <p14:creationId xmlns:p14="http://schemas.microsoft.com/office/powerpoint/2010/main" val="6024688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Encoding using a gray code where only one bit switches at a time</a:t>
            </a:r>
          </a:p>
          <a:p>
            <a:pPr algn="ctr">
              <a:buNone/>
            </a:pPr>
            <a:r>
              <a:rPr lang="en-US" sz="2800" dirty="0">
                <a:latin typeface="Consolas" pitchFamily="49" charset="0"/>
                <a:cs typeface="Consolas" pitchFamily="49" charset="0"/>
              </a:rPr>
              <a:t>S0=“00” S1=“01” S2=“11” S3=“10”</a:t>
            </a:r>
          </a:p>
          <a:p>
            <a:r>
              <a:rPr lang="en-US" dirty="0"/>
              <a:t>For n states, there are [log</a:t>
            </a:r>
            <a:r>
              <a:rPr lang="en-US" baseline="-25000" dirty="0"/>
              <a:t>2</a:t>
            </a:r>
            <a:r>
              <a:rPr lang="en-US" dirty="0"/>
              <a:t>(n)]flip-flops needed</a:t>
            </a:r>
          </a:p>
          <a:p>
            <a:r>
              <a:rPr lang="en-US" dirty="0"/>
              <a:t>This gives low power and noise due to only one bit switching</a:t>
            </a:r>
          </a:p>
          <a:p>
            <a:r>
              <a:rPr lang="en-US" dirty="0"/>
              <a:t>Good for “power/noise” constrained designs</a:t>
            </a:r>
          </a:p>
          <a:p>
            <a:r>
              <a:rPr lang="en-US" dirty="0"/>
              <a:t>Number of possible illegal states = 2</a:t>
            </a:r>
            <a:r>
              <a:rPr lang="en-US" baseline="30000" dirty="0"/>
              <a:t>[log</a:t>
            </a:r>
            <a:r>
              <a:rPr lang="en-US" baseline="-25000" dirty="0"/>
              <a:t>2</a:t>
            </a:r>
            <a:r>
              <a:rPr lang="en-US" baseline="30000" dirty="0"/>
              <a:t>(n)]</a:t>
            </a:r>
            <a:r>
              <a:rPr lang="en-US" dirty="0"/>
              <a:t>–n </a:t>
            </a:r>
          </a:p>
          <a:p>
            <a:r>
              <a:rPr lang="en-US" dirty="0"/>
              <a:t>Drawbacks:</a:t>
            </a:r>
          </a:p>
          <a:p>
            <a:pPr lvl="1"/>
            <a:r>
              <a:rPr lang="en-US" dirty="0"/>
              <a:t>The next state logic is multi-level = Increased power and reduced speed</a:t>
            </a:r>
          </a:p>
        </p:txBody>
      </p:sp>
      <p:sp>
        <p:nvSpPr>
          <p:cNvPr id="4" name="Text Placeholder 3">
            <a:extLst>
              <a:ext uri="{FF2B5EF4-FFF2-40B4-BE49-F238E27FC236}">
                <a16:creationId xmlns:a16="http://schemas.microsoft.com/office/drawing/2014/main" id="{EF4075E5-241F-5842-A2ED-E46750A05165}"/>
              </a:ext>
            </a:extLst>
          </p:cNvPr>
          <p:cNvSpPr>
            <a:spLocks noGrp="1"/>
          </p:cNvSpPr>
          <p:nvPr>
            <p:ph type="body" sz="quarter" idx="12"/>
          </p:nvPr>
        </p:nvSpPr>
        <p:spPr/>
        <p:txBody>
          <a:bodyPr/>
          <a:lstStyle/>
          <a:p>
            <a:r>
              <a:rPr lang="en-US" sz="2400" i="1" dirty="0"/>
              <a:t>Gray-Code Encoding</a:t>
            </a:r>
            <a:endParaRPr lang="en-CL" dirty="0"/>
          </a:p>
        </p:txBody>
      </p:sp>
      <p:sp>
        <p:nvSpPr>
          <p:cNvPr id="2" name="Title 1"/>
          <p:cNvSpPr>
            <a:spLocks noGrp="1"/>
          </p:cNvSpPr>
          <p:nvPr>
            <p:ph type="title"/>
          </p:nvPr>
        </p:nvSpPr>
        <p:spPr/>
        <p:txBody>
          <a:bodyPr>
            <a:normAutofit/>
          </a:bodyPr>
          <a:lstStyle/>
          <a:p>
            <a:r>
              <a:rPr lang="en-US" dirty="0"/>
              <a:t>HDL FSM Implementation </a:t>
            </a:r>
            <a:endParaRPr lang="en-US" i="1" dirty="0"/>
          </a:p>
        </p:txBody>
      </p:sp>
    </p:spTree>
    <p:extLst>
      <p:ext uri="{BB962C8B-B14F-4D97-AF65-F5344CB8AC3E}">
        <p14:creationId xmlns:p14="http://schemas.microsoft.com/office/powerpoint/2010/main" val="2846754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52624" y="1084719"/>
            <a:ext cx="8315326" cy="1754326"/>
          </a:xfrm>
          <a:prstGeom prst="rect">
            <a:avLst/>
          </a:prstGeom>
          <a:noFill/>
        </p:spPr>
        <p:txBody>
          <a:bodyPr wrap="square" lIns="91440" tIns="45720" rIns="91440" bIns="45720">
            <a:spAutoFit/>
          </a:bodyPr>
          <a:lstStyle/>
          <a:p>
            <a:pPr algn="ctr"/>
            <a:r>
              <a:rPr lang="en-US" sz="54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So we are going to talk about design</a:t>
            </a:r>
          </a:p>
        </p:txBody>
      </p:sp>
      <p:sp>
        <p:nvSpPr>
          <p:cNvPr id="5" name="Rectangle 4"/>
          <p:cNvSpPr/>
          <p:nvPr/>
        </p:nvSpPr>
        <p:spPr>
          <a:xfrm>
            <a:off x="2105024" y="3866019"/>
            <a:ext cx="8315326" cy="1754326"/>
          </a:xfrm>
          <a:prstGeom prst="rect">
            <a:avLst/>
          </a:prstGeom>
          <a:noFill/>
        </p:spPr>
        <p:txBody>
          <a:bodyPr wrap="square" lIns="91440" tIns="45720" rIns="91440" bIns="45720">
            <a:spAutoFit/>
          </a:bodyPr>
          <a:lstStyle/>
          <a:p>
            <a:pPr algn="ctr"/>
            <a:r>
              <a:rPr lang="en-US" sz="54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And how to use an HDL language to design?</a:t>
            </a:r>
          </a:p>
        </p:txBody>
      </p:sp>
    </p:spTree>
    <p:extLst>
      <p:ext uri="{BB962C8B-B14F-4D97-AF65-F5344CB8AC3E}">
        <p14:creationId xmlns:p14="http://schemas.microsoft.com/office/powerpoint/2010/main" val="2631196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Encoding one flip-flop for each state</a:t>
            </a:r>
          </a:p>
          <a:p>
            <a:pPr algn="ctr">
              <a:buNone/>
            </a:pPr>
            <a:r>
              <a:rPr lang="en-US" sz="2800" dirty="0">
                <a:latin typeface="Consolas" pitchFamily="49" charset="0"/>
                <a:cs typeface="Consolas" pitchFamily="49" charset="0"/>
              </a:rPr>
              <a:t>S0=“0001” S1=“0010” S2=“0100” S3=“1000”</a:t>
            </a:r>
          </a:p>
          <a:p>
            <a:r>
              <a:rPr lang="en-US" dirty="0"/>
              <a:t>For n states, there are n flip-flops needed</a:t>
            </a:r>
          </a:p>
          <a:p>
            <a:r>
              <a:rPr lang="en-US" dirty="0"/>
              <a:t>The combination logic is one level (i.e., a decoder)</a:t>
            </a:r>
          </a:p>
          <a:p>
            <a:r>
              <a:rPr lang="en-US" dirty="0"/>
              <a:t>Good for speed</a:t>
            </a:r>
          </a:p>
          <a:p>
            <a:r>
              <a:rPr lang="en-US" dirty="0"/>
              <a:t>Especially good for FPGA due to “Programmable Logic Block”</a:t>
            </a:r>
          </a:p>
          <a:p>
            <a:r>
              <a:rPr lang="en-US" dirty="0"/>
              <a:t>Number of possible illegal states = 2</a:t>
            </a:r>
            <a:r>
              <a:rPr lang="en-US" baseline="30000" dirty="0"/>
              <a:t>n</a:t>
            </a:r>
            <a:r>
              <a:rPr lang="en-US" dirty="0"/>
              <a:t>–n </a:t>
            </a:r>
          </a:p>
          <a:p>
            <a:r>
              <a:rPr lang="en-US" dirty="0"/>
              <a:t>Drawbacks:</a:t>
            </a:r>
          </a:p>
          <a:p>
            <a:pPr lvl="1"/>
            <a:r>
              <a:rPr lang="en-US" dirty="0"/>
              <a:t>Takes more area</a:t>
            </a:r>
          </a:p>
        </p:txBody>
      </p:sp>
      <p:sp>
        <p:nvSpPr>
          <p:cNvPr id="4" name="Text Placeholder 3">
            <a:extLst>
              <a:ext uri="{FF2B5EF4-FFF2-40B4-BE49-F238E27FC236}">
                <a16:creationId xmlns:a16="http://schemas.microsoft.com/office/drawing/2014/main" id="{1BE3EBDE-7385-5147-9B54-A4201EAFE695}"/>
              </a:ext>
            </a:extLst>
          </p:cNvPr>
          <p:cNvSpPr>
            <a:spLocks noGrp="1"/>
          </p:cNvSpPr>
          <p:nvPr>
            <p:ph type="body" sz="quarter" idx="12"/>
          </p:nvPr>
        </p:nvSpPr>
        <p:spPr/>
        <p:txBody>
          <a:bodyPr/>
          <a:lstStyle/>
          <a:p>
            <a:r>
              <a:rPr lang="en-US" sz="2400" i="1" dirty="0"/>
              <a:t>One-Hot Encoding</a:t>
            </a:r>
            <a:endParaRPr lang="en-CL" dirty="0"/>
          </a:p>
        </p:txBody>
      </p:sp>
      <p:sp>
        <p:nvSpPr>
          <p:cNvPr id="2" name="Title 1"/>
          <p:cNvSpPr>
            <a:spLocks noGrp="1"/>
          </p:cNvSpPr>
          <p:nvPr>
            <p:ph type="title"/>
          </p:nvPr>
        </p:nvSpPr>
        <p:spPr/>
        <p:txBody>
          <a:bodyPr>
            <a:normAutofit/>
          </a:bodyPr>
          <a:lstStyle/>
          <a:p>
            <a:r>
              <a:rPr lang="en-US" dirty="0"/>
              <a:t>HDL FSM Implementation </a:t>
            </a:r>
            <a:endParaRPr lang="en-US" i="1" dirty="0"/>
          </a:p>
        </p:txBody>
      </p:sp>
    </p:spTree>
    <p:extLst>
      <p:ext uri="{BB962C8B-B14F-4D97-AF65-F5344CB8AC3E}">
        <p14:creationId xmlns:p14="http://schemas.microsoft.com/office/powerpoint/2010/main" val="24550560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 Typically trade off Speed, Area, and Power</a:t>
            </a:r>
          </a:p>
        </p:txBody>
      </p:sp>
      <p:sp>
        <p:nvSpPr>
          <p:cNvPr id="10" name="Text Placeholder 9">
            <a:extLst>
              <a:ext uri="{FF2B5EF4-FFF2-40B4-BE49-F238E27FC236}">
                <a16:creationId xmlns:a16="http://schemas.microsoft.com/office/drawing/2014/main" id="{8FC276DF-907F-0344-BC3D-B2568BD3B294}"/>
              </a:ext>
            </a:extLst>
          </p:cNvPr>
          <p:cNvSpPr>
            <a:spLocks noGrp="1"/>
          </p:cNvSpPr>
          <p:nvPr>
            <p:ph type="body" sz="quarter" idx="12"/>
          </p:nvPr>
        </p:nvSpPr>
        <p:spPr/>
        <p:txBody>
          <a:bodyPr/>
          <a:lstStyle/>
          <a:p>
            <a:r>
              <a:rPr lang="en-US" sz="2400" i="1" dirty="0"/>
              <a:t>State Encoding Trade-Offs</a:t>
            </a:r>
            <a:endParaRPr lang="en-CL" dirty="0"/>
          </a:p>
        </p:txBody>
      </p:sp>
      <p:sp>
        <p:nvSpPr>
          <p:cNvPr id="2" name="Title 1"/>
          <p:cNvSpPr>
            <a:spLocks noGrp="1"/>
          </p:cNvSpPr>
          <p:nvPr>
            <p:ph type="title"/>
          </p:nvPr>
        </p:nvSpPr>
        <p:spPr/>
        <p:txBody>
          <a:bodyPr>
            <a:normAutofit/>
          </a:bodyPr>
          <a:lstStyle/>
          <a:p>
            <a:r>
              <a:rPr lang="en-US" dirty="0"/>
              <a:t>HDL FSM Implementation </a:t>
            </a:r>
            <a:endParaRPr lang="en-US" i="1" dirty="0"/>
          </a:p>
        </p:txBody>
      </p:sp>
      <p:grpSp>
        <p:nvGrpSpPr>
          <p:cNvPr id="17" name="Group 16"/>
          <p:cNvGrpSpPr/>
          <p:nvPr/>
        </p:nvGrpSpPr>
        <p:grpSpPr>
          <a:xfrm>
            <a:off x="4114800" y="2362200"/>
            <a:ext cx="3810000" cy="3352800"/>
            <a:chOff x="2590800" y="2362200"/>
            <a:chExt cx="3810000" cy="3352800"/>
          </a:xfrm>
        </p:grpSpPr>
        <p:sp>
          <p:nvSpPr>
            <p:cNvPr id="7" name="Content Placeholder 2"/>
            <p:cNvSpPr txBox="1">
              <a:spLocks/>
            </p:cNvSpPr>
            <p:nvPr/>
          </p:nvSpPr>
          <p:spPr>
            <a:xfrm>
              <a:off x="3657600" y="2362200"/>
              <a:ext cx="1752600" cy="609600"/>
            </a:xfrm>
            <a:prstGeom prst="rect">
              <a:avLst/>
            </a:prstGeom>
          </p:spPr>
          <p:txBody>
            <a:bodyPr vert="horz" lIns="91440" tIns="45720" rIns="91440" bIns="45720" rtlCol="0">
              <a:normAutofit/>
            </a:bodyPr>
            <a:lstStyle/>
            <a:p>
              <a:pPr marL="342900" indent="-342900" defTabSz="914400">
                <a:spcBef>
                  <a:spcPct val="20000"/>
                </a:spcBef>
                <a:defRPr/>
              </a:pPr>
              <a:r>
                <a:rPr lang="en-US" sz="3200" dirty="0">
                  <a:solidFill>
                    <a:srgbClr val="FF0000"/>
                  </a:solidFill>
                </a:rPr>
                <a:t>One-Hot</a:t>
              </a:r>
            </a:p>
          </p:txBody>
        </p:sp>
        <p:sp>
          <p:nvSpPr>
            <p:cNvPr id="8" name="Content Placeholder 2"/>
            <p:cNvSpPr txBox="1">
              <a:spLocks/>
            </p:cNvSpPr>
            <p:nvPr/>
          </p:nvSpPr>
          <p:spPr>
            <a:xfrm>
              <a:off x="4953000" y="5105400"/>
              <a:ext cx="1447800" cy="609600"/>
            </a:xfrm>
            <a:prstGeom prst="rect">
              <a:avLst/>
            </a:prstGeom>
          </p:spPr>
          <p:txBody>
            <a:bodyPr vert="horz" lIns="91440" tIns="45720" rIns="91440" bIns="45720" rtlCol="0">
              <a:normAutofit/>
            </a:bodyPr>
            <a:lstStyle/>
            <a:p>
              <a:pPr marL="342900" indent="-342900" defTabSz="914400">
                <a:spcBef>
                  <a:spcPct val="20000"/>
                </a:spcBef>
                <a:defRPr/>
              </a:pPr>
              <a:r>
                <a:rPr lang="en-US" sz="3200" dirty="0">
                  <a:solidFill>
                    <a:srgbClr val="FF0000"/>
                  </a:solidFill>
                </a:rPr>
                <a:t>Gray</a:t>
              </a:r>
            </a:p>
          </p:txBody>
        </p:sp>
        <p:sp>
          <p:nvSpPr>
            <p:cNvPr id="9" name="Content Placeholder 2"/>
            <p:cNvSpPr txBox="1">
              <a:spLocks/>
            </p:cNvSpPr>
            <p:nvPr/>
          </p:nvSpPr>
          <p:spPr>
            <a:xfrm>
              <a:off x="2590800" y="5105400"/>
              <a:ext cx="1447800" cy="609600"/>
            </a:xfrm>
            <a:prstGeom prst="rect">
              <a:avLst/>
            </a:prstGeom>
          </p:spPr>
          <p:txBody>
            <a:bodyPr vert="horz" lIns="91440" tIns="45720" rIns="91440" bIns="45720" rtlCol="0">
              <a:normAutofit/>
            </a:bodyPr>
            <a:lstStyle/>
            <a:p>
              <a:pPr marL="342900" indent="-342900" defTabSz="914400">
                <a:spcBef>
                  <a:spcPct val="20000"/>
                </a:spcBef>
                <a:defRPr/>
              </a:pPr>
              <a:r>
                <a:rPr lang="en-US" sz="3200" dirty="0">
                  <a:solidFill>
                    <a:srgbClr val="FF0000"/>
                  </a:solidFill>
                </a:rPr>
                <a:t>Binary</a:t>
              </a:r>
            </a:p>
          </p:txBody>
        </p:sp>
        <p:sp>
          <p:nvSpPr>
            <p:cNvPr id="11" name="Down Arrow 10"/>
            <p:cNvSpPr/>
            <p:nvPr/>
          </p:nvSpPr>
          <p:spPr>
            <a:xfrm flipV="1">
              <a:off x="4133850" y="3048000"/>
              <a:ext cx="548640" cy="1097280"/>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2" name="Down Arrow 11"/>
            <p:cNvSpPr/>
            <p:nvPr/>
          </p:nvSpPr>
          <p:spPr>
            <a:xfrm rot="8100000" flipV="1">
              <a:off x="4651001" y="4148081"/>
              <a:ext cx="548640" cy="1097280"/>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3" name="Down Arrow 12"/>
            <p:cNvSpPr/>
            <p:nvPr/>
          </p:nvSpPr>
          <p:spPr>
            <a:xfrm rot="-8100000" flipV="1">
              <a:off x="3660401" y="4148081"/>
              <a:ext cx="548640" cy="1097280"/>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4" name="Oval 13"/>
            <p:cNvSpPr/>
            <p:nvPr/>
          </p:nvSpPr>
          <p:spPr>
            <a:xfrm>
              <a:off x="4141470" y="3962400"/>
              <a:ext cx="533400" cy="5334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 name="Content Placeholder 2"/>
            <p:cNvSpPr txBox="1">
              <a:spLocks/>
            </p:cNvSpPr>
            <p:nvPr/>
          </p:nvSpPr>
          <p:spPr>
            <a:xfrm>
              <a:off x="3276600" y="4419600"/>
              <a:ext cx="1066800" cy="762000"/>
            </a:xfrm>
            <a:prstGeom prst="rect">
              <a:avLst/>
            </a:prstGeom>
          </p:spPr>
          <p:txBody>
            <a:bodyPr vert="horz" lIns="91440" tIns="45720" rIns="91440" bIns="45720" rtlCol="0">
              <a:normAutofit/>
            </a:bodyPr>
            <a:lstStyle/>
            <a:p>
              <a:pPr marL="342900" indent="-342900" defTabSz="914400">
                <a:spcBef>
                  <a:spcPct val="20000"/>
                </a:spcBef>
                <a:defRPr/>
              </a:pPr>
              <a:r>
                <a:rPr lang="en-US" sz="3200" dirty="0"/>
                <a:t>Area</a:t>
              </a:r>
            </a:p>
          </p:txBody>
        </p:sp>
        <p:sp>
          <p:nvSpPr>
            <p:cNvPr id="5" name="Content Placeholder 2"/>
            <p:cNvSpPr txBox="1">
              <a:spLocks/>
            </p:cNvSpPr>
            <p:nvPr/>
          </p:nvSpPr>
          <p:spPr>
            <a:xfrm>
              <a:off x="3810000" y="3352800"/>
              <a:ext cx="1219200" cy="685800"/>
            </a:xfrm>
            <a:prstGeom prst="rect">
              <a:avLst/>
            </a:prstGeom>
          </p:spPr>
          <p:txBody>
            <a:bodyPr vert="horz" lIns="91440" tIns="45720" rIns="91440" bIns="45720" rtlCol="0">
              <a:normAutofit fontScale="85000" lnSpcReduction="10000"/>
            </a:bodyPr>
            <a:lstStyle/>
            <a:p>
              <a:pPr marL="342900" indent="-342900" defTabSz="914400">
                <a:spcBef>
                  <a:spcPct val="20000"/>
                </a:spcBef>
                <a:defRPr/>
              </a:pPr>
              <a:r>
                <a:rPr lang="en-US" sz="3200" dirty="0"/>
                <a:t>Speed</a:t>
              </a:r>
            </a:p>
          </p:txBody>
        </p:sp>
        <p:sp>
          <p:nvSpPr>
            <p:cNvPr id="6" name="Content Placeholder 2"/>
            <p:cNvSpPr txBox="1">
              <a:spLocks/>
            </p:cNvSpPr>
            <p:nvPr/>
          </p:nvSpPr>
          <p:spPr>
            <a:xfrm>
              <a:off x="4572000" y="4419600"/>
              <a:ext cx="1295400" cy="685800"/>
            </a:xfrm>
            <a:prstGeom prst="rect">
              <a:avLst/>
            </a:prstGeom>
          </p:spPr>
          <p:txBody>
            <a:bodyPr vert="horz" lIns="91440" tIns="45720" rIns="91440" bIns="45720" rtlCol="0">
              <a:normAutofit fontScale="92500"/>
            </a:bodyPr>
            <a:lstStyle/>
            <a:p>
              <a:pPr marL="342900" indent="-342900" defTabSz="914400">
                <a:spcBef>
                  <a:spcPct val="20000"/>
                </a:spcBef>
                <a:defRPr/>
              </a:pPr>
              <a:r>
                <a:rPr lang="en-US" sz="3200" dirty="0"/>
                <a:t>Power</a:t>
              </a:r>
            </a:p>
          </p:txBody>
        </p:sp>
      </p:grpSp>
    </p:spTree>
    <p:extLst>
      <p:ext uri="{BB962C8B-B14F-4D97-AF65-F5344CB8AC3E}">
        <p14:creationId xmlns:p14="http://schemas.microsoft.com/office/powerpoint/2010/main" val="34276940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The FSM coding style should be easily modified to change state encodings and FSM styles</a:t>
            </a:r>
          </a:p>
          <a:p>
            <a:r>
              <a:rPr lang="en-US" dirty="0"/>
              <a:t>The coding style should be compact</a:t>
            </a:r>
          </a:p>
          <a:p>
            <a:r>
              <a:rPr lang="en-US" dirty="0"/>
              <a:t>The coding style should be easy to code and understand</a:t>
            </a:r>
          </a:p>
          <a:p>
            <a:r>
              <a:rPr lang="en-US" dirty="0"/>
              <a:t>The coding style should facilitate debugging</a:t>
            </a:r>
          </a:p>
          <a:p>
            <a:r>
              <a:rPr lang="en-US" dirty="0"/>
              <a:t>The coding style should yield efficient synthesis results</a:t>
            </a:r>
            <a:endParaRPr lang="es-CL" dirty="0"/>
          </a:p>
        </p:txBody>
      </p:sp>
      <p:sp>
        <p:nvSpPr>
          <p:cNvPr id="4" name="Text Placeholder 3">
            <a:extLst>
              <a:ext uri="{FF2B5EF4-FFF2-40B4-BE49-F238E27FC236}">
                <a16:creationId xmlns:a16="http://schemas.microsoft.com/office/drawing/2014/main" id="{BE06401B-46FF-BE4E-87F6-70A50BD041E2}"/>
              </a:ext>
            </a:extLst>
          </p:cNvPr>
          <p:cNvSpPr>
            <a:spLocks noGrp="1"/>
          </p:cNvSpPr>
          <p:nvPr>
            <p:ph type="body" sz="quarter" idx="12"/>
          </p:nvPr>
        </p:nvSpPr>
        <p:spPr/>
        <p:txBody>
          <a:bodyPr/>
          <a:lstStyle/>
          <a:p>
            <a:r>
              <a:rPr lang="en-US" sz="2400" i="1" dirty="0"/>
              <a:t>FSM Coding goals</a:t>
            </a:r>
            <a:endParaRPr lang="en-CL" dirty="0"/>
          </a:p>
        </p:txBody>
      </p:sp>
      <p:sp>
        <p:nvSpPr>
          <p:cNvPr id="2" name="Title 1"/>
          <p:cNvSpPr>
            <a:spLocks noGrp="1"/>
          </p:cNvSpPr>
          <p:nvPr>
            <p:ph type="title"/>
          </p:nvPr>
        </p:nvSpPr>
        <p:spPr/>
        <p:txBody>
          <a:bodyPr>
            <a:normAutofit/>
          </a:bodyPr>
          <a:lstStyle/>
          <a:p>
            <a:r>
              <a:rPr lang="en-US" dirty="0"/>
              <a:t>HDL FSM Implementation</a:t>
            </a:r>
            <a:endParaRPr lang="en-US" i="1" dirty="0"/>
          </a:p>
        </p:txBody>
      </p:sp>
    </p:spTree>
    <p:extLst>
      <p:ext uri="{BB962C8B-B14F-4D97-AF65-F5344CB8AC3E}">
        <p14:creationId xmlns:p14="http://schemas.microsoft.com/office/powerpoint/2010/main" val="343963055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HDL FSM Implementation </a:t>
            </a:r>
            <a:endParaRPr lang="es-CL" sz="4000" i="1" dirty="0"/>
          </a:p>
        </p:txBody>
      </p:sp>
      <p:sp>
        <p:nvSpPr>
          <p:cNvPr id="3" name="Content Placeholder 2"/>
          <p:cNvSpPr>
            <a:spLocks noGrp="1"/>
          </p:cNvSpPr>
          <p:nvPr>
            <p:ph sz="half" idx="1"/>
          </p:nvPr>
        </p:nvSpPr>
        <p:spPr/>
        <p:txBody>
          <a:bodyPr>
            <a:normAutofit/>
          </a:bodyPr>
          <a:lstStyle/>
          <a:p>
            <a:r>
              <a:rPr lang="en-US" sz="2400" dirty="0"/>
              <a:t>One of the best </a:t>
            </a:r>
            <a:r>
              <a:rPr lang="en-US" sz="2400" dirty="0" err="1"/>
              <a:t>Verilog</a:t>
            </a:r>
            <a:r>
              <a:rPr lang="en-US" sz="2400" dirty="0"/>
              <a:t> coding styles </a:t>
            </a:r>
          </a:p>
          <a:p>
            <a:r>
              <a:rPr lang="en-US" sz="2400" dirty="0"/>
              <a:t>Code the FSM design using two always blocks, </a:t>
            </a:r>
          </a:p>
          <a:p>
            <a:pPr lvl="1"/>
            <a:r>
              <a:rPr lang="en-US" dirty="0"/>
              <a:t>One for the sequential state register </a:t>
            </a:r>
          </a:p>
          <a:p>
            <a:pPr lvl="1"/>
            <a:r>
              <a:rPr lang="en-US" dirty="0"/>
              <a:t>One for the combinational next-state and combinational output logic.</a:t>
            </a:r>
          </a:p>
          <a:p>
            <a:endParaRPr lang="es-CL" sz="400" dirty="0"/>
          </a:p>
        </p:txBody>
      </p:sp>
      <p:sp>
        <p:nvSpPr>
          <p:cNvPr id="4" name="Content Placeholder 3"/>
          <p:cNvSpPr>
            <a:spLocks noGrp="1"/>
          </p:cNvSpPr>
          <p:nvPr>
            <p:ph sz="half" idx="2"/>
          </p:nvPr>
        </p:nvSpPr>
        <p:spPr>
          <a:ln>
            <a:solidFill>
              <a:schemeClr val="tx1"/>
            </a:solidFill>
          </a:ln>
        </p:spPr>
        <p:txBody>
          <a:bodyPr>
            <a:normAutofit fontScale="25000" lnSpcReduction="20000"/>
          </a:bodyPr>
          <a:lstStyle/>
          <a:p>
            <a:pPr>
              <a:buNone/>
            </a:pPr>
            <a:r>
              <a:rPr lang="es-CL" sz="4800" dirty="0" err="1">
                <a:solidFill>
                  <a:srgbClr val="0070C0"/>
                </a:solidFill>
                <a:latin typeface="Consolas" pitchFamily="49" charset="0"/>
              </a:rPr>
              <a:t>parameter</a:t>
            </a:r>
            <a:r>
              <a:rPr lang="es-CL" sz="4800" dirty="0">
                <a:latin typeface="Consolas" pitchFamily="49" charset="0"/>
              </a:rPr>
              <a:t> [1:0] </a:t>
            </a:r>
          </a:p>
          <a:p>
            <a:pPr>
              <a:buNone/>
            </a:pPr>
            <a:r>
              <a:rPr lang="es-CL" sz="4800" dirty="0">
                <a:latin typeface="Consolas" pitchFamily="49" charset="0"/>
              </a:rPr>
              <a:t>IDLE=2'b00, BBUSY=2'b01,BFREE=2'b10;</a:t>
            </a:r>
          </a:p>
          <a:p>
            <a:pPr>
              <a:buNone/>
            </a:pPr>
            <a:r>
              <a:rPr lang="es-CL" sz="4800" dirty="0" err="1">
                <a:solidFill>
                  <a:srgbClr val="0070C0"/>
                </a:solidFill>
                <a:latin typeface="Consolas" pitchFamily="49" charset="0"/>
              </a:rPr>
              <a:t>reg</a:t>
            </a:r>
            <a:r>
              <a:rPr lang="es-CL" sz="4800" dirty="0">
                <a:latin typeface="Consolas" pitchFamily="49" charset="0"/>
              </a:rPr>
              <a:t> [1:0] </a:t>
            </a:r>
            <a:r>
              <a:rPr lang="es-CL" sz="4800" dirty="0" err="1">
                <a:latin typeface="Consolas" pitchFamily="49" charset="0"/>
              </a:rPr>
              <a:t>state</a:t>
            </a:r>
            <a:r>
              <a:rPr lang="es-CL" sz="4800" dirty="0">
                <a:latin typeface="Consolas" pitchFamily="49" charset="0"/>
              </a:rPr>
              <a:t>, </a:t>
            </a:r>
            <a:r>
              <a:rPr lang="es-CL" sz="4800" dirty="0" err="1">
                <a:latin typeface="Consolas" pitchFamily="49" charset="0"/>
              </a:rPr>
              <a:t>next</a:t>
            </a:r>
            <a:r>
              <a:rPr lang="es-CL" sz="4800" dirty="0">
                <a:latin typeface="Consolas" pitchFamily="49" charset="0"/>
              </a:rPr>
              <a:t>;</a:t>
            </a:r>
          </a:p>
          <a:p>
            <a:pPr>
              <a:buNone/>
            </a:pPr>
            <a:endParaRPr lang="en-US" sz="4800" dirty="0">
              <a:solidFill>
                <a:srgbClr val="0070C0"/>
              </a:solidFill>
              <a:latin typeface="Consolas" pitchFamily="49" charset="0"/>
            </a:endParaRPr>
          </a:p>
          <a:p>
            <a:pPr>
              <a:buNone/>
            </a:pPr>
            <a:r>
              <a:rPr lang="en-US" sz="4800" dirty="0">
                <a:solidFill>
                  <a:srgbClr val="0070C0"/>
                </a:solidFill>
                <a:latin typeface="Consolas" pitchFamily="49" charset="0"/>
              </a:rPr>
              <a:t>always</a:t>
            </a:r>
            <a:r>
              <a:rPr lang="en-US" sz="4800" dirty="0">
                <a:latin typeface="Consolas" pitchFamily="49" charset="0"/>
              </a:rPr>
              <a:t> @(</a:t>
            </a:r>
            <a:r>
              <a:rPr lang="en-US" sz="4800" dirty="0" err="1">
                <a:latin typeface="Consolas" pitchFamily="49" charset="0"/>
              </a:rPr>
              <a:t>posedge</a:t>
            </a:r>
            <a:r>
              <a:rPr lang="en-US" sz="4800" dirty="0">
                <a:latin typeface="Consolas" pitchFamily="49" charset="0"/>
              </a:rPr>
              <a:t> </a:t>
            </a:r>
            <a:r>
              <a:rPr lang="en-US" sz="4800" dirty="0" err="1">
                <a:latin typeface="Consolas" pitchFamily="49" charset="0"/>
              </a:rPr>
              <a:t>clk</a:t>
            </a:r>
            <a:r>
              <a:rPr lang="en-US" sz="4800" dirty="0">
                <a:latin typeface="Consolas" pitchFamily="49" charset="0"/>
              </a:rPr>
              <a:t> or </a:t>
            </a:r>
            <a:r>
              <a:rPr lang="en-US" sz="4800" dirty="0" err="1">
                <a:latin typeface="Consolas" pitchFamily="49" charset="0"/>
              </a:rPr>
              <a:t>negedge</a:t>
            </a:r>
            <a:r>
              <a:rPr lang="en-US" sz="4800" dirty="0">
                <a:latin typeface="Consolas" pitchFamily="49" charset="0"/>
              </a:rPr>
              <a:t> </a:t>
            </a:r>
            <a:r>
              <a:rPr lang="en-US" sz="4800" dirty="0" err="1">
                <a:latin typeface="Consolas" pitchFamily="49" charset="0"/>
              </a:rPr>
              <a:t>rst_n</a:t>
            </a:r>
            <a:r>
              <a:rPr lang="en-US" sz="4800" dirty="0">
                <a:latin typeface="Consolas" pitchFamily="49" charset="0"/>
              </a:rPr>
              <a:t>)</a:t>
            </a:r>
          </a:p>
          <a:p>
            <a:pPr>
              <a:buNone/>
            </a:pPr>
            <a:r>
              <a:rPr lang="es-CL" sz="4800" dirty="0" err="1">
                <a:solidFill>
                  <a:srgbClr val="0070C0"/>
                </a:solidFill>
                <a:latin typeface="Consolas" pitchFamily="49" charset="0"/>
              </a:rPr>
              <a:t>if</a:t>
            </a:r>
            <a:r>
              <a:rPr lang="es-CL" sz="4800" dirty="0">
                <a:latin typeface="Consolas" pitchFamily="49" charset="0"/>
              </a:rPr>
              <a:t> (!</a:t>
            </a:r>
            <a:r>
              <a:rPr lang="es-CL" sz="4800" dirty="0" err="1">
                <a:latin typeface="Consolas" pitchFamily="49" charset="0"/>
              </a:rPr>
              <a:t>rst_n</a:t>
            </a:r>
            <a:r>
              <a:rPr lang="es-CL" sz="4800" dirty="0">
                <a:latin typeface="Consolas" pitchFamily="49" charset="0"/>
              </a:rPr>
              <a:t>) </a:t>
            </a:r>
            <a:r>
              <a:rPr lang="es-CL" sz="4800" dirty="0" err="1">
                <a:latin typeface="Consolas" pitchFamily="49" charset="0"/>
              </a:rPr>
              <a:t>state</a:t>
            </a:r>
            <a:r>
              <a:rPr lang="es-CL" sz="4800" dirty="0">
                <a:latin typeface="Consolas" pitchFamily="49" charset="0"/>
              </a:rPr>
              <a:t> &lt;= IDLE;</a:t>
            </a:r>
          </a:p>
          <a:p>
            <a:pPr>
              <a:buNone/>
            </a:pPr>
            <a:r>
              <a:rPr lang="es-CL" sz="4800" dirty="0" err="1">
                <a:solidFill>
                  <a:srgbClr val="0070C0"/>
                </a:solidFill>
                <a:latin typeface="Consolas" pitchFamily="49" charset="0"/>
              </a:rPr>
              <a:t>else</a:t>
            </a:r>
            <a:r>
              <a:rPr lang="es-CL" sz="4800" dirty="0">
                <a:latin typeface="Consolas" pitchFamily="49" charset="0"/>
              </a:rPr>
              <a:t>        </a:t>
            </a:r>
            <a:r>
              <a:rPr lang="es-CL" sz="4800" dirty="0" err="1">
                <a:latin typeface="Consolas" pitchFamily="49" charset="0"/>
              </a:rPr>
              <a:t>state</a:t>
            </a:r>
            <a:r>
              <a:rPr lang="es-CL" sz="4800" dirty="0">
                <a:latin typeface="Consolas" pitchFamily="49" charset="0"/>
              </a:rPr>
              <a:t> &lt;= </a:t>
            </a:r>
            <a:r>
              <a:rPr lang="es-CL" sz="4800" dirty="0" err="1">
                <a:latin typeface="Consolas" pitchFamily="49" charset="0"/>
              </a:rPr>
              <a:t>next</a:t>
            </a:r>
            <a:r>
              <a:rPr lang="es-CL" sz="4800" dirty="0">
                <a:latin typeface="Consolas" pitchFamily="49" charset="0"/>
              </a:rPr>
              <a:t>;</a:t>
            </a:r>
          </a:p>
          <a:p>
            <a:pPr>
              <a:buNone/>
            </a:pPr>
            <a:endParaRPr lang="es-CL" sz="4800" dirty="0">
              <a:latin typeface="Consolas" pitchFamily="49" charset="0"/>
            </a:endParaRPr>
          </a:p>
          <a:p>
            <a:pPr>
              <a:buNone/>
            </a:pPr>
            <a:r>
              <a:rPr lang="en-US" sz="4800" dirty="0">
                <a:solidFill>
                  <a:srgbClr val="0070C0"/>
                </a:solidFill>
                <a:latin typeface="Consolas" pitchFamily="49" charset="0"/>
              </a:rPr>
              <a:t>always</a:t>
            </a:r>
            <a:r>
              <a:rPr lang="en-US" sz="4800" dirty="0">
                <a:latin typeface="Consolas" pitchFamily="49" charset="0"/>
              </a:rPr>
              <a:t> @(state or in1 or in2) </a:t>
            </a:r>
            <a:r>
              <a:rPr lang="en-US" sz="4800" dirty="0">
                <a:solidFill>
                  <a:srgbClr val="0070C0"/>
                </a:solidFill>
                <a:latin typeface="Consolas" pitchFamily="49" charset="0"/>
              </a:rPr>
              <a:t>begin</a:t>
            </a:r>
          </a:p>
          <a:p>
            <a:pPr>
              <a:buNone/>
            </a:pPr>
            <a:r>
              <a:rPr lang="es-CL" sz="4800" dirty="0" err="1">
                <a:latin typeface="Consolas" pitchFamily="49" charset="0"/>
              </a:rPr>
              <a:t>next</a:t>
            </a:r>
            <a:r>
              <a:rPr lang="es-CL" sz="4800" dirty="0">
                <a:latin typeface="Consolas" pitchFamily="49" charset="0"/>
              </a:rPr>
              <a:t> = 2'bx;  out1 = 1'b0;</a:t>
            </a:r>
          </a:p>
          <a:p>
            <a:pPr>
              <a:buNone/>
            </a:pPr>
            <a:r>
              <a:rPr lang="es-CL" sz="4800" dirty="0">
                <a:solidFill>
                  <a:srgbClr val="0070C0"/>
                </a:solidFill>
                <a:latin typeface="Consolas" pitchFamily="49" charset="0"/>
              </a:rPr>
              <a:t>case</a:t>
            </a:r>
            <a:r>
              <a:rPr lang="es-CL" sz="4800" dirty="0">
                <a:latin typeface="Consolas" pitchFamily="49" charset="0"/>
              </a:rPr>
              <a:t> (</a:t>
            </a:r>
            <a:r>
              <a:rPr lang="es-CL" sz="4800" dirty="0" err="1">
                <a:latin typeface="Consolas" pitchFamily="49" charset="0"/>
              </a:rPr>
              <a:t>state</a:t>
            </a:r>
            <a:r>
              <a:rPr lang="es-CL" sz="4800" dirty="0">
                <a:latin typeface="Consolas" pitchFamily="49" charset="0"/>
              </a:rPr>
              <a:t>)</a:t>
            </a:r>
          </a:p>
          <a:p>
            <a:pPr>
              <a:buNone/>
            </a:pPr>
            <a:r>
              <a:rPr lang="en-US" sz="4800" dirty="0">
                <a:latin typeface="Consolas" pitchFamily="49" charset="0"/>
              </a:rPr>
              <a:t>  IDLE : </a:t>
            </a:r>
            <a:r>
              <a:rPr lang="en-US" sz="4800" dirty="0">
                <a:solidFill>
                  <a:srgbClr val="0070C0"/>
                </a:solidFill>
                <a:latin typeface="Consolas" pitchFamily="49" charset="0"/>
              </a:rPr>
              <a:t>if</a:t>
            </a:r>
            <a:r>
              <a:rPr lang="en-US" sz="4800" dirty="0">
                <a:latin typeface="Consolas" pitchFamily="49" charset="0"/>
              </a:rPr>
              <a:t> (in1) next = BBUSY;</a:t>
            </a:r>
          </a:p>
          <a:p>
            <a:pPr>
              <a:buNone/>
            </a:pPr>
            <a:r>
              <a:rPr lang="es-CL" sz="4800" dirty="0">
                <a:latin typeface="Consolas" pitchFamily="49" charset="0"/>
              </a:rPr>
              <a:t>         </a:t>
            </a:r>
            <a:r>
              <a:rPr lang="es-CL" sz="4800" dirty="0" err="1">
                <a:solidFill>
                  <a:srgbClr val="0070C0"/>
                </a:solidFill>
                <a:latin typeface="Consolas" pitchFamily="49" charset="0"/>
              </a:rPr>
              <a:t>else</a:t>
            </a:r>
            <a:r>
              <a:rPr lang="es-CL" sz="4800" dirty="0">
                <a:latin typeface="Consolas" pitchFamily="49" charset="0"/>
              </a:rPr>
              <a:t>     </a:t>
            </a:r>
            <a:r>
              <a:rPr lang="es-CL" sz="4800" dirty="0" err="1">
                <a:latin typeface="Consolas" pitchFamily="49" charset="0"/>
              </a:rPr>
              <a:t>next</a:t>
            </a:r>
            <a:r>
              <a:rPr lang="es-CL" sz="4800" dirty="0">
                <a:latin typeface="Consolas" pitchFamily="49" charset="0"/>
              </a:rPr>
              <a:t> = IDLE;</a:t>
            </a:r>
          </a:p>
          <a:p>
            <a:pPr>
              <a:buNone/>
            </a:pPr>
            <a:r>
              <a:rPr lang="es-CL" sz="4800" dirty="0">
                <a:latin typeface="Consolas" pitchFamily="49" charset="0"/>
              </a:rPr>
              <a:t>  BBUSY: </a:t>
            </a:r>
            <a:r>
              <a:rPr lang="es-CL" sz="4800" dirty="0" err="1">
                <a:solidFill>
                  <a:srgbClr val="0070C0"/>
                </a:solidFill>
                <a:latin typeface="Consolas" pitchFamily="49" charset="0"/>
              </a:rPr>
              <a:t>begin</a:t>
            </a:r>
            <a:endParaRPr lang="es-CL" sz="4800" dirty="0">
              <a:solidFill>
                <a:srgbClr val="0070C0"/>
              </a:solidFill>
              <a:latin typeface="Consolas" pitchFamily="49" charset="0"/>
            </a:endParaRPr>
          </a:p>
          <a:p>
            <a:pPr>
              <a:buNone/>
            </a:pPr>
            <a:r>
              <a:rPr lang="es-CL" sz="4800" dirty="0">
                <a:latin typeface="Consolas" pitchFamily="49" charset="0"/>
              </a:rPr>
              <a:t>         out1 = 1'b1;</a:t>
            </a:r>
          </a:p>
          <a:p>
            <a:pPr>
              <a:buNone/>
            </a:pPr>
            <a:r>
              <a:rPr lang="es-CL" sz="4800" dirty="0">
                <a:latin typeface="Consolas" pitchFamily="49" charset="0"/>
              </a:rPr>
              <a:t>         </a:t>
            </a:r>
            <a:r>
              <a:rPr lang="es-CL" sz="4800" dirty="0" err="1">
                <a:solidFill>
                  <a:srgbClr val="0070C0"/>
                </a:solidFill>
                <a:latin typeface="Consolas" pitchFamily="49" charset="0"/>
              </a:rPr>
              <a:t>if</a:t>
            </a:r>
            <a:r>
              <a:rPr lang="es-CL" sz="4800" dirty="0">
                <a:latin typeface="Consolas" pitchFamily="49" charset="0"/>
              </a:rPr>
              <a:t> (in2) </a:t>
            </a:r>
            <a:r>
              <a:rPr lang="es-CL" sz="4800" dirty="0" err="1">
                <a:latin typeface="Consolas" pitchFamily="49" charset="0"/>
              </a:rPr>
              <a:t>next</a:t>
            </a:r>
            <a:r>
              <a:rPr lang="es-CL" sz="4800" dirty="0">
                <a:latin typeface="Consolas" pitchFamily="49" charset="0"/>
              </a:rPr>
              <a:t> = BBUSY;</a:t>
            </a:r>
          </a:p>
          <a:p>
            <a:pPr>
              <a:buNone/>
            </a:pPr>
            <a:r>
              <a:rPr lang="es-CL" sz="4800" dirty="0">
                <a:latin typeface="Consolas" pitchFamily="49" charset="0"/>
              </a:rPr>
              <a:t>         </a:t>
            </a:r>
            <a:r>
              <a:rPr lang="es-CL" sz="4800" dirty="0" err="1">
                <a:solidFill>
                  <a:srgbClr val="0070C0"/>
                </a:solidFill>
                <a:latin typeface="Consolas" pitchFamily="49" charset="0"/>
              </a:rPr>
              <a:t>else</a:t>
            </a:r>
            <a:r>
              <a:rPr lang="es-CL" sz="4800" dirty="0">
                <a:latin typeface="Consolas" pitchFamily="49" charset="0"/>
              </a:rPr>
              <a:t>     </a:t>
            </a:r>
            <a:r>
              <a:rPr lang="es-CL" sz="4800" dirty="0" err="1">
                <a:latin typeface="Consolas" pitchFamily="49" charset="0"/>
              </a:rPr>
              <a:t>next</a:t>
            </a:r>
            <a:r>
              <a:rPr lang="es-CL" sz="4800" dirty="0">
                <a:latin typeface="Consolas" pitchFamily="49" charset="0"/>
              </a:rPr>
              <a:t> = BFREE;</a:t>
            </a:r>
          </a:p>
          <a:p>
            <a:pPr>
              <a:buNone/>
            </a:pPr>
            <a:r>
              <a:rPr lang="es-CL" sz="4800" dirty="0">
                <a:latin typeface="Consolas" pitchFamily="49" charset="0"/>
              </a:rPr>
              <a:t>         </a:t>
            </a:r>
            <a:r>
              <a:rPr lang="es-CL" sz="4800" dirty="0" err="1">
                <a:solidFill>
                  <a:srgbClr val="0070C0"/>
                </a:solidFill>
                <a:latin typeface="Consolas" pitchFamily="49" charset="0"/>
              </a:rPr>
              <a:t>end</a:t>
            </a:r>
            <a:endParaRPr lang="es-CL" sz="4800" dirty="0">
              <a:solidFill>
                <a:srgbClr val="0070C0"/>
              </a:solidFill>
              <a:latin typeface="Consolas" pitchFamily="49" charset="0"/>
            </a:endParaRPr>
          </a:p>
          <a:p>
            <a:pPr>
              <a:buNone/>
            </a:pPr>
            <a:r>
              <a:rPr lang="es-CL" sz="4800" dirty="0">
                <a:latin typeface="Consolas" pitchFamily="49" charset="0"/>
              </a:rPr>
              <a:t>  </a:t>
            </a:r>
            <a:r>
              <a:rPr lang="es-CL" sz="4800" dirty="0">
                <a:solidFill>
                  <a:srgbClr val="00B050"/>
                </a:solidFill>
                <a:latin typeface="Consolas" pitchFamily="49" charset="0"/>
              </a:rPr>
              <a:t>//...</a:t>
            </a:r>
          </a:p>
          <a:p>
            <a:pPr>
              <a:buNone/>
            </a:pPr>
            <a:r>
              <a:rPr lang="es-CL" sz="4800" dirty="0" err="1">
                <a:solidFill>
                  <a:srgbClr val="0070C0"/>
                </a:solidFill>
                <a:latin typeface="Consolas" pitchFamily="49" charset="0"/>
              </a:rPr>
              <a:t>endcase</a:t>
            </a:r>
            <a:endParaRPr lang="es-CL" sz="4800" dirty="0">
              <a:solidFill>
                <a:srgbClr val="0070C0"/>
              </a:solidFill>
              <a:latin typeface="Consolas" pitchFamily="49" charset="0"/>
            </a:endParaRPr>
          </a:p>
          <a:p>
            <a:pPr>
              <a:buNone/>
            </a:pPr>
            <a:r>
              <a:rPr lang="es-CL" sz="4800" dirty="0" err="1">
                <a:solidFill>
                  <a:srgbClr val="0070C0"/>
                </a:solidFill>
                <a:latin typeface="Consolas" pitchFamily="49" charset="0"/>
              </a:rPr>
              <a:t>end</a:t>
            </a:r>
            <a:endParaRPr lang="es-CL" sz="4800" dirty="0">
              <a:solidFill>
                <a:srgbClr val="0070C0"/>
              </a:solidFill>
              <a:latin typeface="Consolas" pitchFamily="49" charset="0"/>
            </a:endParaRPr>
          </a:p>
          <a:p>
            <a:pPr>
              <a:buNone/>
            </a:pPr>
            <a:endParaRPr lang="es-CL" dirty="0"/>
          </a:p>
        </p:txBody>
      </p:sp>
      <p:sp>
        <p:nvSpPr>
          <p:cNvPr id="5" name="Text Placeholder 4">
            <a:extLst>
              <a:ext uri="{FF2B5EF4-FFF2-40B4-BE49-F238E27FC236}">
                <a16:creationId xmlns:a16="http://schemas.microsoft.com/office/drawing/2014/main" id="{CEE8FA50-9BA0-0946-91FA-84C025BA3986}"/>
              </a:ext>
            </a:extLst>
          </p:cNvPr>
          <p:cNvSpPr>
            <a:spLocks noGrp="1"/>
          </p:cNvSpPr>
          <p:nvPr>
            <p:ph type="body" sz="quarter" idx="12"/>
          </p:nvPr>
        </p:nvSpPr>
        <p:spPr/>
        <p:txBody>
          <a:bodyPr/>
          <a:lstStyle/>
          <a:p>
            <a:r>
              <a:rPr lang="en-US" sz="2400" i="1" dirty="0"/>
              <a:t>Two Always Block FSM Style </a:t>
            </a:r>
            <a:r>
              <a:rPr lang="en-US" sz="1800" i="1" dirty="0"/>
              <a:t>(Good Style)</a:t>
            </a:r>
            <a:endParaRPr lang="en-CL" dirty="0"/>
          </a:p>
        </p:txBody>
      </p:sp>
      <p:pic>
        <p:nvPicPr>
          <p:cNvPr id="1027" name="Picture 3"/>
          <p:cNvPicPr>
            <a:picLocks noChangeAspect="1" noChangeArrowheads="1"/>
          </p:cNvPicPr>
          <p:nvPr/>
        </p:nvPicPr>
        <p:blipFill>
          <a:blip r:embed="rId3" cstate="print"/>
          <a:srcRect/>
          <a:stretch>
            <a:fillRect/>
          </a:stretch>
        </p:blipFill>
        <p:spPr bwMode="auto">
          <a:xfrm>
            <a:off x="2237519" y="4071767"/>
            <a:ext cx="1963188" cy="2133604"/>
          </a:xfrm>
          <a:prstGeom prst="rect">
            <a:avLst/>
          </a:prstGeom>
          <a:noFill/>
          <a:ln w="9525">
            <a:noFill/>
            <a:miter lim="800000"/>
            <a:headEnd/>
            <a:tailEnd/>
          </a:ln>
          <a:effectLst/>
        </p:spPr>
      </p:pic>
    </p:spTree>
    <p:extLst>
      <p:ext uri="{BB962C8B-B14F-4D97-AF65-F5344CB8AC3E}">
        <p14:creationId xmlns:p14="http://schemas.microsoft.com/office/powerpoint/2010/main" val="16648623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HDL FSM Implementation </a:t>
            </a:r>
            <a:endParaRPr lang="es-CL" sz="4000" i="1" dirty="0"/>
          </a:p>
        </p:txBody>
      </p:sp>
      <p:sp>
        <p:nvSpPr>
          <p:cNvPr id="3" name="Content Placeholder 2"/>
          <p:cNvSpPr>
            <a:spLocks noGrp="1"/>
          </p:cNvSpPr>
          <p:nvPr>
            <p:ph sz="half" idx="1"/>
          </p:nvPr>
        </p:nvSpPr>
        <p:spPr/>
        <p:txBody>
          <a:bodyPr>
            <a:noAutofit/>
          </a:bodyPr>
          <a:lstStyle/>
          <a:p>
            <a:pPr marL="514350" indent="-514350">
              <a:buFont typeface="+mj-lt"/>
              <a:buAutoNum type="arabicPeriod"/>
            </a:pPr>
            <a:r>
              <a:rPr lang="en-US" sz="2200" dirty="0"/>
              <a:t>Use parameters to define state names because the state name is a constant that applies only to the FSM module</a:t>
            </a:r>
          </a:p>
          <a:p>
            <a:pPr marL="514350" indent="-514350">
              <a:buFont typeface="+mj-lt"/>
              <a:buAutoNum type="arabicPeriod"/>
            </a:pPr>
            <a:r>
              <a:rPr lang="en-US" sz="2200" dirty="0"/>
              <a:t>The sequential always block is coded using </a:t>
            </a:r>
            <a:r>
              <a:rPr lang="en-US" sz="2200" dirty="0" err="1"/>
              <a:t>nonblocking</a:t>
            </a:r>
            <a:r>
              <a:rPr lang="en-US" sz="2200" dirty="0"/>
              <a:t> assignments, in order to module sequential logic (</a:t>
            </a:r>
            <a:r>
              <a:rPr lang="en-US" sz="2400" dirty="0"/>
              <a:t>accurately simulate hardware</a:t>
            </a:r>
            <a:r>
              <a:rPr lang="en-US" sz="2200" dirty="0"/>
              <a:t>)</a:t>
            </a:r>
          </a:p>
        </p:txBody>
      </p:sp>
      <p:sp>
        <p:nvSpPr>
          <p:cNvPr id="9" name="Content Placeholder 3"/>
          <p:cNvSpPr>
            <a:spLocks noGrp="1"/>
          </p:cNvSpPr>
          <p:nvPr>
            <p:ph sz="half" idx="2"/>
          </p:nvPr>
        </p:nvSpPr>
        <p:spPr>
          <a:ln>
            <a:solidFill>
              <a:schemeClr val="tx1"/>
            </a:solidFill>
          </a:ln>
        </p:spPr>
        <p:txBody>
          <a:bodyPr>
            <a:normAutofit fontScale="25000" lnSpcReduction="20000"/>
          </a:bodyPr>
          <a:lstStyle/>
          <a:p>
            <a:pPr>
              <a:buNone/>
            </a:pPr>
            <a:r>
              <a:rPr lang="es-CL" sz="4800" dirty="0" err="1">
                <a:solidFill>
                  <a:srgbClr val="0070C0"/>
                </a:solidFill>
                <a:latin typeface="Consolas" pitchFamily="49" charset="0"/>
              </a:rPr>
              <a:t>parameter</a:t>
            </a:r>
            <a:r>
              <a:rPr lang="es-CL" sz="4800" dirty="0">
                <a:latin typeface="Consolas" pitchFamily="49" charset="0"/>
              </a:rPr>
              <a:t> [1:0] </a:t>
            </a:r>
          </a:p>
          <a:p>
            <a:pPr>
              <a:buNone/>
            </a:pPr>
            <a:r>
              <a:rPr lang="es-CL" sz="4800" dirty="0">
                <a:latin typeface="Consolas" pitchFamily="49" charset="0"/>
              </a:rPr>
              <a:t>IDLE=2'b00, BBUSY=2'b01,BFREE=2'b10;</a:t>
            </a:r>
          </a:p>
          <a:p>
            <a:pPr>
              <a:buNone/>
            </a:pPr>
            <a:r>
              <a:rPr lang="es-CL" sz="4800" dirty="0" err="1">
                <a:solidFill>
                  <a:srgbClr val="0070C0"/>
                </a:solidFill>
                <a:latin typeface="Consolas" pitchFamily="49" charset="0"/>
              </a:rPr>
              <a:t>reg</a:t>
            </a:r>
            <a:r>
              <a:rPr lang="es-CL" sz="4800" dirty="0">
                <a:latin typeface="Consolas" pitchFamily="49" charset="0"/>
              </a:rPr>
              <a:t> [1:0] </a:t>
            </a:r>
            <a:r>
              <a:rPr lang="es-CL" sz="4800" dirty="0" err="1">
                <a:latin typeface="Consolas" pitchFamily="49" charset="0"/>
              </a:rPr>
              <a:t>state</a:t>
            </a:r>
            <a:r>
              <a:rPr lang="es-CL" sz="4800" dirty="0">
                <a:latin typeface="Consolas" pitchFamily="49" charset="0"/>
              </a:rPr>
              <a:t>, </a:t>
            </a:r>
            <a:r>
              <a:rPr lang="es-CL" sz="4800" dirty="0" err="1">
                <a:latin typeface="Consolas" pitchFamily="49" charset="0"/>
              </a:rPr>
              <a:t>next</a:t>
            </a:r>
            <a:r>
              <a:rPr lang="es-CL" sz="4800" dirty="0">
                <a:latin typeface="Consolas" pitchFamily="49" charset="0"/>
              </a:rPr>
              <a:t>;</a:t>
            </a:r>
          </a:p>
          <a:p>
            <a:pPr>
              <a:buNone/>
            </a:pPr>
            <a:endParaRPr lang="en-US" sz="4800" dirty="0">
              <a:solidFill>
                <a:srgbClr val="0070C0"/>
              </a:solidFill>
              <a:latin typeface="Consolas" pitchFamily="49" charset="0"/>
            </a:endParaRPr>
          </a:p>
          <a:p>
            <a:pPr>
              <a:buNone/>
            </a:pPr>
            <a:r>
              <a:rPr lang="en-US" sz="4800" dirty="0">
                <a:solidFill>
                  <a:srgbClr val="0070C0"/>
                </a:solidFill>
                <a:latin typeface="Consolas" pitchFamily="49" charset="0"/>
              </a:rPr>
              <a:t>always</a:t>
            </a:r>
            <a:r>
              <a:rPr lang="en-US" sz="4800" dirty="0">
                <a:latin typeface="Consolas" pitchFamily="49" charset="0"/>
              </a:rPr>
              <a:t> @(</a:t>
            </a:r>
            <a:r>
              <a:rPr lang="en-US" sz="4800" dirty="0" err="1">
                <a:latin typeface="Consolas" pitchFamily="49" charset="0"/>
              </a:rPr>
              <a:t>posedge</a:t>
            </a:r>
            <a:r>
              <a:rPr lang="en-US" sz="4800" dirty="0">
                <a:latin typeface="Consolas" pitchFamily="49" charset="0"/>
              </a:rPr>
              <a:t> </a:t>
            </a:r>
            <a:r>
              <a:rPr lang="en-US" sz="4800" dirty="0" err="1">
                <a:latin typeface="Consolas" pitchFamily="49" charset="0"/>
              </a:rPr>
              <a:t>clk</a:t>
            </a:r>
            <a:r>
              <a:rPr lang="en-US" sz="4800" dirty="0">
                <a:latin typeface="Consolas" pitchFamily="49" charset="0"/>
              </a:rPr>
              <a:t> or </a:t>
            </a:r>
            <a:r>
              <a:rPr lang="en-US" sz="4800" dirty="0" err="1">
                <a:latin typeface="Consolas" pitchFamily="49" charset="0"/>
              </a:rPr>
              <a:t>negedge</a:t>
            </a:r>
            <a:r>
              <a:rPr lang="en-US" sz="4800" dirty="0">
                <a:latin typeface="Consolas" pitchFamily="49" charset="0"/>
              </a:rPr>
              <a:t> </a:t>
            </a:r>
            <a:r>
              <a:rPr lang="en-US" sz="4800" dirty="0" err="1">
                <a:latin typeface="Consolas" pitchFamily="49" charset="0"/>
              </a:rPr>
              <a:t>rst_n</a:t>
            </a:r>
            <a:r>
              <a:rPr lang="en-US" sz="4800" dirty="0">
                <a:latin typeface="Consolas" pitchFamily="49" charset="0"/>
              </a:rPr>
              <a:t>)</a:t>
            </a:r>
          </a:p>
          <a:p>
            <a:pPr>
              <a:buNone/>
            </a:pPr>
            <a:r>
              <a:rPr lang="es-CL" sz="4800" dirty="0" err="1">
                <a:solidFill>
                  <a:srgbClr val="0070C0"/>
                </a:solidFill>
                <a:latin typeface="Consolas" pitchFamily="49" charset="0"/>
              </a:rPr>
              <a:t>if</a:t>
            </a:r>
            <a:r>
              <a:rPr lang="es-CL" sz="4800" dirty="0">
                <a:latin typeface="Consolas" pitchFamily="49" charset="0"/>
              </a:rPr>
              <a:t> (!</a:t>
            </a:r>
            <a:r>
              <a:rPr lang="es-CL" sz="4800" dirty="0" err="1">
                <a:latin typeface="Consolas" pitchFamily="49" charset="0"/>
              </a:rPr>
              <a:t>rst_n</a:t>
            </a:r>
            <a:r>
              <a:rPr lang="es-CL" sz="4800" dirty="0">
                <a:latin typeface="Consolas" pitchFamily="49" charset="0"/>
              </a:rPr>
              <a:t>) </a:t>
            </a:r>
            <a:r>
              <a:rPr lang="es-CL" sz="4800" dirty="0" err="1">
                <a:latin typeface="Consolas" pitchFamily="49" charset="0"/>
              </a:rPr>
              <a:t>state</a:t>
            </a:r>
            <a:r>
              <a:rPr lang="es-CL" sz="4800" dirty="0">
                <a:latin typeface="Consolas" pitchFamily="49" charset="0"/>
              </a:rPr>
              <a:t> &lt;= IDLE;</a:t>
            </a:r>
          </a:p>
          <a:p>
            <a:pPr>
              <a:buNone/>
            </a:pPr>
            <a:r>
              <a:rPr lang="es-CL" sz="4800" dirty="0" err="1">
                <a:solidFill>
                  <a:srgbClr val="0070C0"/>
                </a:solidFill>
                <a:latin typeface="Consolas" pitchFamily="49" charset="0"/>
              </a:rPr>
              <a:t>else</a:t>
            </a:r>
            <a:r>
              <a:rPr lang="es-CL" sz="4800" dirty="0">
                <a:latin typeface="Consolas" pitchFamily="49" charset="0"/>
              </a:rPr>
              <a:t>        </a:t>
            </a:r>
            <a:r>
              <a:rPr lang="es-CL" sz="4800" dirty="0" err="1">
                <a:latin typeface="Consolas" pitchFamily="49" charset="0"/>
              </a:rPr>
              <a:t>state</a:t>
            </a:r>
            <a:r>
              <a:rPr lang="es-CL" sz="4800" dirty="0">
                <a:latin typeface="Consolas" pitchFamily="49" charset="0"/>
              </a:rPr>
              <a:t> &lt;= </a:t>
            </a:r>
            <a:r>
              <a:rPr lang="es-CL" sz="4800" dirty="0" err="1">
                <a:latin typeface="Consolas" pitchFamily="49" charset="0"/>
              </a:rPr>
              <a:t>next</a:t>
            </a:r>
            <a:r>
              <a:rPr lang="es-CL" sz="4800" dirty="0">
                <a:latin typeface="Consolas" pitchFamily="49" charset="0"/>
              </a:rPr>
              <a:t>;</a:t>
            </a:r>
          </a:p>
          <a:p>
            <a:pPr>
              <a:buNone/>
            </a:pPr>
            <a:endParaRPr lang="es-CL" sz="4800" dirty="0">
              <a:latin typeface="Consolas" pitchFamily="49" charset="0"/>
            </a:endParaRPr>
          </a:p>
          <a:p>
            <a:pPr>
              <a:buNone/>
            </a:pPr>
            <a:r>
              <a:rPr lang="en-US" sz="4800" dirty="0">
                <a:solidFill>
                  <a:srgbClr val="0070C0"/>
                </a:solidFill>
                <a:latin typeface="Consolas" pitchFamily="49" charset="0"/>
              </a:rPr>
              <a:t>always</a:t>
            </a:r>
            <a:r>
              <a:rPr lang="en-US" sz="4800" dirty="0">
                <a:latin typeface="Consolas" pitchFamily="49" charset="0"/>
              </a:rPr>
              <a:t> @(state or in1 or in2) </a:t>
            </a:r>
            <a:r>
              <a:rPr lang="en-US" sz="4800" dirty="0">
                <a:solidFill>
                  <a:srgbClr val="0070C0"/>
                </a:solidFill>
                <a:latin typeface="Consolas" pitchFamily="49" charset="0"/>
              </a:rPr>
              <a:t>begin</a:t>
            </a:r>
          </a:p>
          <a:p>
            <a:pPr>
              <a:buNone/>
            </a:pPr>
            <a:r>
              <a:rPr lang="es-CL" sz="4800" dirty="0" err="1">
                <a:latin typeface="Consolas" pitchFamily="49" charset="0"/>
              </a:rPr>
              <a:t>next</a:t>
            </a:r>
            <a:r>
              <a:rPr lang="es-CL" sz="4800" dirty="0">
                <a:latin typeface="Consolas" pitchFamily="49" charset="0"/>
              </a:rPr>
              <a:t> = 2'bx;  out1 = 1'b0;</a:t>
            </a:r>
          </a:p>
          <a:p>
            <a:pPr>
              <a:buNone/>
            </a:pPr>
            <a:r>
              <a:rPr lang="es-CL" sz="4800" dirty="0">
                <a:solidFill>
                  <a:srgbClr val="0070C0"/>
                </a:solidFill>
                <a:latin typeface="Consolas" pitchFamily="49" charset="0"/>
              </a:rPr>
              <a:t>case</a:t>
            </a:r>
            <a:r>
              <a:rPr lang="es-CL" sz="4800" dirty="0">
                <a:latin typeface="Consolas" pitchFamily="49" charset="0"/>
              </a:rPr>
              <a:t> (</a:t>
            </a:r>
            <a:r>
              <a:rPr lang="es-CL" sz="4800" dirty="0" err="1">
                <a:latin typeface="Consolas" pitchFamily="49" charset="0"/>
              </a:rPr>
              <a:t>state</a:t>
            </a:r>
            <a:r>
              <a:rPr lang="es-CL" sz="4800" dirty="0">
                <a:latin typeface="Consolas" pitchFamily="49" charset="0"/>
              </a:rPr>
              <a:t>)</a:t>
            </a:r>
          </a:p>
          <a:p>
            <a:pPr>
              <a:buNone/>
            </a:pPr>
            <a:r>
              <a:rPr lang="en-US" sz="4800" dirty="0">
                <a:latin typeface="Consolas" pitchFamily="49" charset="0"/>
              </a:rPr>
              <a:t>  IDLE : </a:t>
            </a:r>
            <a:r>
              <a:rPr lang="en-US" sz="4800" dirty="0">
                <a:solidFill>
                  <a:srgbClr val="0070C0"/>
                </a:solidFill>
                <a:latin typeface="Consolas" pitchFamily="49" charset="0"/>
              </a:rPr>
              <a:t>if</a:t>
            </a:r>
            <a:r>
              <a:rPr lang="en-US" sz="4800" dirty="0">
                <a:latin typeface="Consolas" pitchFamily="49" charset="0"/>
              </a:rPr>
              <a:t> (in1) next = BBUSY;</a:t>
            </a:r>
          </a:p>
          <a:p>
            <a:pPr>
              <a:buNone/>
            </a:pPr>
            <a:r>
              <a:rPr lang="es-CL" sz="4800" dirty="0">
                <a:latin typeface="Consolas" pitchFamily="49" charset="0"/>
              </a:rPr>
              <a:t>         </a:t>
            </a:r>
            <a:r>
              <a:rPr lang="es-CL" sz="4800" dirty="0" err="1">
                <a:solidFill>
                  <a:srgbClr val="0070C0"/>
                </a:solidFill>
                <a:latin typeface="Consolas" pitchFamily="49" charset="0"/>
              </a:rPr>
              <a:t>else</a:t>
            </a:r>
            <a:r>
              <a:rPr lang="es-CL" sz="4800" dirty="0">
                <a:latin typeface="Consolas" pitchFamily="49" charset="0"/>
              </a:rPr>
              <a:t>     </a:t>
            </a:r>
            <a:r>
              <a:rPr lang="es-CL" sz="4800" dirty="0" err="1">
                <a:latin typeface="Consolas" pitchFamily="49" charset="0"/>
              </a:rPr>
              <a:t>next</a:t>
            </a:r>
            <a:r>
              <a:rPr lang="es-CL" sz="4800" dirty="0">
                <a:latin typeface="Consolas" pitchFamily="49" charset="0"/>
              </a:rPr>
              <a:t> = IDLE;</a:t>
            </a:r>
          </a:p>
          <a:p>
            <a:pPr>
              <a:buNone/>
            </a:pPr>
            <a:r>
              <a:rPr lang="es-CL" sz="4800" dirty="0">
                <a:latin typeface="Consolas" pitchFamily="49" charset="0"/>
              </a:rPr>
              <a:t>  BBUSY: </a:t>
            </a:r>
            <a:r>
              <a:rPr lang="es-CL" sz="4800" dirty="0" err="1">
                <a:solidFill>
                  <a:srgbClr val="0070C0"/>
                </a:solidFill>
                <a:latin typeface="Consolas" pitchFamily="49" charset="0"/>
              </a:rPr>
              <a:t>begin</a:t>
            </a:r>
            <a:endParaRPr lang="es-CL" sz="4800" dirty="0">
              <a:solidFill>
                <a:srgbClr val="0070C0"/>
              </a:solidFill>
              <a:latin typeface="Consolas" pitchFamily="49" charset="0"/>
            </a:endParaRPr>
          </a:p>
          <a:p>
            <a:pPr>
              <a:buNone/>
            </a:pPr>
            <a:r>
              <a:rPr lang="es-CL" sz="4800" dirty="0">
                <a:latin typeface="Consolas" pitchFamily="49" charset="0"/>
              </a:rPr>
              <a:t>         out1 = 1'b1;</a:t>
            </a:r>
          </a:p>
          <a:p>
            <a:pPr>
              <a:buNone/>
            </a:pPr>
            <a:r>
              <a:rPr lang="es-CL" sz="4800" dirty="0">
                <a:latin typeface="Consolas" pitchFamily="49" charset="0"/>
              </a:rPr>
              <a:t>         </a:t>
            </a:r>
            <a:r>
              <a:rPr lang="es-CL" sz="4800" dirty="0" err="1">
                <a:solidFill>
                  <a:srgbClr val="0070C0"/>
                </a:solidFill>
                <a:latin typeface="Consolas" pitchFamily="49" charset="0"/>
              </a:rPr>
              <a:t>if</a:t>
            </a:r>
            <a:r>
              <a:rPr lang="es-CL" sz="4800" dirty="0">
                <a:latin typeface="Consolas" pitchFamily="49" charset="0"/>
              </a:rPr>
              <a:t> (in2) </a:t>
            </a:r>
            <a:r>
              <a:rPr lang="es-CL" sz="4800" dirty="0" err="1">
                <a:latin typeface="Consolas" pitchFamily="49" charset="0"/>
              </a:rPr>
              <a:t>next</a:t>
            </a:r>
            <a:r>
              <a:rPr lang="es-CL" sz="4800" dirty="0">
                <a:latin typeface="Consolas" pitchFamily="49" charset="0"/>
              </a:rPr>
              <a:t> = BBUSY;</a:t>
            </a:r>
          </a:p>
          <a:p>
            <a:pPr>
              <a:buNone/>
            </a:pPr>
            <a:r>
              <a:rPr lang="es-CL" sz="4800" dirty="0">
                <a:latin typeface="Consolas" pitchFamily="49" charset="0"/>
              </a:rPr>
              <a:t>         </a:t>
            </a:r>
            <a:r>
              <a:rPr lang="es-CL" sz="4800" dirty="0" err="1">
                <a:solidFill>
                  <a:srgbClr val="0070C0"/>
                </a:solidFill>
                <a:latin typeface="Consolas" pitchFamily="49" charset="0"/>
              </a:rPr>
              <a:t>else</a:t>
            </a:r>
            <a:r>
              <a:rPr lang="es-CL" sz="4800" dirty="0">
                <a:latin typeface="Consolas" pitchFamily="49" charset="0"/>
              </a:rPr>
              <a:t>     </a:t>
            </a:r>
            <a:r>
              <a:rPr lang="es-CL" sz="4800" dirty="0" err="1">
                <a:latin typeface="Consolas" pitchFamily="49" charset="0"/>
              </a:rPr>
              <a:t>next</a:t>
            </a:r>
            <a:r>
              <a:rPr lang="es-CL" sz="4800" dirty="0">
                <a:latin typeface="Consolas" pitchFamily="49" charset="0"/>
              </a:rPr>
              <a:t> = BFREE;</a:t>
            </a:r>
          </a:p>
          <a:p>
            <a:pPr>
              <a:buNone/>
            </a:pPr>
            <a:r>
              <a:rPr lang="es-CL" sz="4800" dirty="0">
                <a:latin typeface="Consolas" pitchFamily="49" charset="0"/>
              </a:rPr>
              <a:t>         </a:t>
            </a:r>
            <a:r>
              <a:rPr lang="es-CL" sz="4800" dirty="0" err="1">
                <a:solidFill>
                  <a:srgbClr val="0070C0"/>
                </a:solidFill>
                <a:latin typeface="Consolas" pitchFamily="49" charset="0"/>
              </a:rPr>
              <a:t>end</a:t>
            </a:r>
            <a:endParaRPr lang="es-CL" sz="4800" dirty="0">
              <a:solidFill>
                <a:srgbClr val="0070C0"/>
              </a:solidFill>
              <a:latin typeface="Consolas" pitchFamily="49" charset="0"/>
            </a:endParaRPr>
          </a:p>
          <a:p>
            <a:pPr>
              <a:buNone/>
            </a:pPr>
            <a:r>
              <a:rPr lang="es-CL" sz="4800" dirty="0">
                <a:latin typeface="Consolas" pitchFamily="49" charset="0"/>
              </a:rPr>
              <a:t>  </a:t>
            </a:r>
            <a:r>
              <a:rPr lang="es-CL" sz="4800" dirty="0">
                <a:solidFill>
                  <a:srgbClr val="00B050"/>
                </a:solidFill>
                <a:latin typeface="Consolas" pitchFamily="49" charset="0"/>
              </a:rPr>
              <a:t>//...</a:t>
            </a:r>
          </a:p>
          <a:p>
            <a:pPr>
              <a:buNone/>
            </a:pPr>
            <a:r>
              <a:rPr lang="es-CL" sz="4800" dirty="0" err="1">
                <a:solidFill>
                  <a:srgbClr val="0070C0"/>
                </a:solidFill>
                <a:latin typeface="Consolas" pitchFamily="49" charset="0"/>
              </a:rPr>
              <a:t>endcase</a:t>
            </a:r>
            <a:endParaRPr lang="es-CL" sz="4800" dirty="0">
              <a:solidFill>
                <a:srgbClr val="0070C0"/>
              </a:solidFill>
              <a:latin typeface="Consolas" pitchFamily="49" charset="0"/>
            </a:endParaRPr>
          </a:p>
          <a:p>
            <a:pPr>
              <a:buNone/>
            </a:pPr>
            <a:r>
              <a:rPr lang="es-CL" sz="4800" dirty="0" err="1">
                <a:solidFill>
                  <a:srgbClr val="0070C0"/>
                </a:solidFill>
                <a:latin typeface="Consolas" pitchFamily="49" charset="0"/>
              </a:rPr>
              <a:t>end</a:t>
            </a:r>
            <a:endParaRPr lang="es-CL" sz="4800" dirty="0">
              <a:solidFill>
                <a:srgbClr val="0070C0"/>
              </a:solidFill>
              <a:latin typeface="Consolas" pitchFamily="49" charset="0"/>
            </a:endParaRPr>
          </a:p>
          <a:p>
            <a:pPr>
              <a:buNone/>
            </a:pPr>
            <a:endParaRPr lang="es-CL" dirty="0"/>
          </a:p>
        </p:txBody>
      </p:sp>
      <p:sp>
        <p:nvSpPr>
          <p:cNvPr id="4" name="Text Placeholder 3">
            <a:extLst>
              <a:ext uri="{FF2B5EF4-FFF2-40B4-BE49-F238E27FC236}">
                <a16:creationId xmlns:a16="http://schemas.microsoft.com/office/drawing/2014/main" id="{089C8090-6A6C-314C-B3BD-C99F0614714E}"/>
              </a:ext>
            </a:extLst>
          </p:cNvPr>
          <p:cNvSpPr>
            <a:spLocks noGrp="1"/>
          </p:cNvSpPr>
          <p:nvPr>
            <p:ph type="body" sz="quarter" idx="12"/>
          </p:nvPr>
        </p:nvSpPr>
        <p:spPr/>
        <p:txBody>
          <a:bodyPr/>
          <a:lstStyle/>
          <a:p>
            <a:r>
              <a:rPr lang="en-US" sz="2400" i="1" dirty="0"/>
              <a:t>Two Always Block FSM Style </a:t>
            </a:r>
            <a:r>
              <a:rPr lang="en-US" sz="1800" i="1" dirty="0"/>
              <a:t>(Good Style)</a:t>
            </a:r>
            <a:endParaRPr lang="en-CL" dirty="0"/>
          </a:p>
        </p:txBody>
      </p:sp>
      <p:sp>
        <p:nvSpPr>
          <p:cNvPr id="16" name="Right Arrow 15"/>
          <p:cNvSpPr/>
          <p:nvPr/>
        </p:nvSpPr>
        <p:spPr>
          <a:xfrm flipH="1">
            <a:off x="9840416" y="1621160"/>
            <a:ext cx="432048" cy="36004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1</a:t>
            </a:r>
          </a:p>
        </p:txBody>
      </p:sp>
      <p:sp>
        <p:nvSpPr>
          <p:cNvPr id="17" name="Right Arrow 16"/>
          <p:cNvSpPr/>
          <p:nvPr/>
        </p:nvSpPr>
        <p:spPr>
          <a:xfrm flipH="1">
            <a:off x="9840416" y="2438400"/>
            <a:ext cx="432048" cy="360040"/>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2</a:t>
            </a:r>
          </a:p>
        </p:txBody>
      </p:sp>
    </p:spTree>
    <p:extLst>
      <p:ext uri="{BB962C8B-B14F-4D97-AF65-F5344CB8AC3E}">
        <p14:creationId xmlns:p14="http://schemas.microsoft.com/office/powerpoint/2010/main" val="126358328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HDL FSM Implementation </a:t>
            </a:r>
            <a:endParaRPr lang="es-CL" sz="4000" i="1" dirty="0"/>
          </a:p>
        </p:txBody>
      </p:sp>
      <p:sp>
        <p:nvSpPr>
          <p:cNvPr id="3" name="Content Placeholder 2"/>
          <p:cNvSpPr>
            <a:spLocks noGrp="1"/>
          </p:cNvSpPr>
          <p:nvPr>
            <p:ph sz="half" idx="1"/>
          </p:nvPr>
        </p:nvSpPr>
        <p:spPr/>
        <p:txBody>
          <a:bodyPr>
            <a:noAutofit/>
          </a:bodyPr>
          <a:lstStyle/>
          <a:p>
            <a:pPr marL="514350" indent="-514350">
              <a:buFont typeface="+mj-lt"/>
              <a:buAutoNum type="arabicPeriod" startAt="3"/>
            </a:pPr>
            <a:r>
              <a:rPr lang="en-US" sz="2200" dirty="0"/>
              <a:t>The combinational always block sensitivity list is sensitive to changes on the state variable and all of the inputs referenced in the combinational always block.</a:t>
            </a:r>
          </a:p>
          <a:p>
            <a:pPr marL="514350" indent="-514350">
              <a:buFont typeface="+mj-lt"/>
              <a:buAutoNum type="arabicPeriod" startAt="3"/>
            </a:pPr>
            <a:r>
              <a:rPr lang="en-US" sz="2200" dirty="0"/>
              <a:t>Assignments within the combinational always block are made using Verilog blocking assignments, in order to module sequential logic (</a:t>
            </a:r>
            <a:r>
              <a:rPr lang="en-US" sz="2400" dirty="0"/>
              <a:t>accurately simulate hardware</a:t>
            </a:r>
            <a:r>
              <a:rPr lang="en-US" sz="2200" dirty="0"/>
              <a:t>)</a:t>
            </a:r>
          </a:p>
        </p:txBody>
      </p:sp>
      <p:sp>
        <p:nvSpPr>
          <p:cNvPr id="9" name="Content Placeholder 3"/>
          <p:cNvSpPr>
            <a:spLocks noGrp="1"/>
          </p:cNvSpPr>
          <p:nvPr>
            <p:ph sz="half" idx="2"/>
          </p:nvPr>
        </p:nvSpPr>
        <p:spPr>
          <a:ln>
            <a:solidFill>
              <a:schemeClr val="tx1"/>
            </a:solidFill>
          </a:ln>
        </p:spPr>
        <p:txBody>
          <a:bodyPr>
            <a:normAutofit fontScale="25000" lnSpcReduction="20000"/>
          </a:bodyPr>
          <a:lstStyle/>
          <a:p>
            <a:pPr>
              <a:buNone/>
            </a:pPr>
            <a:r>
              <a:rPr lang="es-CL" sz="4800" dirty="0" err="1">
                <a:solidFill>
                  <a:srgbClr val="0070C0"/>
                </a:solidFill>
                <a:latin typeface="Consolas" pitchFamily="49" charset="0"/>
              </a:rPr>
              <a:t>parameter</a:t>
            </a:r>
            <a:r>
              <a:rPr lang="es-CL" sz="4800" dirty="0">
                <a:latin typeface="Consolas" pitchFamily="49" charset="0"/>
              </a:rPr>
              <a:t> [1:0] </a:t>
            </a:r>
          </a:p>
          <a:p>
            <a:pPr>
              <a:buNone/>
            </a:pPr>
            <a:r>
              <a:rPr lang="es-CL" sz="4800" dirty="0">
                <a:latin typeface="Consolas" pitchFamily="49" charset="0"/>
              </a:rPr>
              <a:t>IDLE=2'b00, BBUSY=2'b01,BFREE=2'b10;</a:t>
            </a:r>
          </a:p>
          <a:p>
            <a:pPr>
              <a:buNone/>
            </a:pPr>
            <a:r>
              <a:rPr lang="es-CL" sz="4800" dirty="0" err="1">
                <a:solidFill>
                  <a:srgbClr val="0070C0"/>
                </a:solidFill>
                <a:latin typeface="Consolas" pitchFamily="49" charset="0"/>
              </a:rPr>
              <a:t>reg</a:t>
            </a:r>
            <a:r>
              <a:rPr lang="es-CL" sz="4800" dirty="0">
                <a:latin typeface="Consolas" pitchFamily="49" charset="0"/>
              </a:rPr>
              <a:t> [1:0] </a:t>
            </a:r>
            <a:r>
              <a:rPr lang="es-CL" sz="4800" dirty="0" err="1">
                <a:latin typeface="Consolas" pitchFamily="49" charset="0"/>
              </a:rPr>
              <a:t>state</a:t>
            </a:r>
            <a:r>
              <a:rPr lang="es-CL" sz="4800" dirty="0">
                <a:latin typeface="Consolas" pitchFamily="49" charset="0"/>
              </a:rPr>
              <a:t>, </a:t>
            </a:r>
            <a:r>
              <a:rPr lang="es-CL" sz="4800" dirty="0" err="1">
                <a:latin typeface="Consolas" pitchFamily="49" charset="0"/>
              </a:rPr>
              <a:t>next</a:t>
            </a:r>
            <a:r>
              <a:rPr lang="es-CL" sz="4800" dirty="0">
                <a:latin typeface="Consolas" pitchFamily="49" charset="0"/>
              </a:rPr>
              <a:t>;</a:t>
            </a:r>
          </a:p>
          <a:p>
            <a:pPr>
              <a:buNone/>
            </a:pPr>
            <a:endParaRPr lang="en-US" sz="4800" dirty="0">
              <a:solidFill>
                <a:srgbClr val="0070C0"/>
              </a:solidFill>
              <a:latin typeface="Consolas" pitchFamily="49" charset="0"/>
            </a:endParaRPr>
          </a:p>
          <a:p>
            <a:pPr>
              <a:buNone/>
            </a:pPr>
            <a:r>
              <a:rPr lang="en-US" sz="4800" dirty="0">
                <a:solidFill>
                  <a:srgbClr val="0070C0"/>
                </a:solidFill>
                <a:latin typeface="Consolas" pitchFamily="49" charset="0"/>
              </a:rPr>
              <a:t>always</a:t>
            </a:r>
            <a:r>
              <a:rPr lang="en-US" sz="4800" dirty="0">
                <a:latin typeface="Consolas" pitchFamily="49" charset="0"/>
              </a:rPr>
              <a:t> @(</a:t>
            </a:r>
            <a:r>
              <a:rPr lang="en-US" sz="4800" dirty="0" err="1">
                <a:latin typeface="Consolas" pitchFamily="49" charset="0"/>
              </a:rPr>
              <a:t>posedge</a:t>
            </a:r>
            <a:r>
              <a:rPr lang="en-US" sz="4800" dirty="0">
                <a:latin typeface="Consolas" pitchFamily="49" charset="0"/>
              </a:rPr>
              <a:t> </a:t>
            </a:r>
            <a:r>
              <a:rPr lang="en-US" sz="4800" dirty="0" err="1">
                <a:latin typeface="Consolas" pitchFamily="49" charset="0"/>
              </a:rPr>
              <a:t>clk</a:t>
            </a:r>
            <a:r>
              <a:rPr lang="en-US" sz="4800" dirty="0">
                <a:latin typeface="Consolas" pitchFamily="49" charset="0"/>
              </a:rPr>
              <a:t> or </a:t>
            </a:r>
            <a:r>
              <a:rPr lang="en-US" sz="4800" dirty="0" err="1">
                <a:latin typeface="Consolas" pitchFamily="49" charset="0"/>
              </a:rPr>
              <a:t>negedge</a:t>
            </a:r>
            <a:r>
              <a:rPr lang="en-US" sz="4800" dirty="0">
                <a:latin typeface="Consolas" pitchFamily="49" charset="0"/>
              </a:rPr>
              <a:t> </a:t>
            </a:r>
            <a:r>
              <a:rPr lang="en-US" sz="4800" dirty="0" err="1">
                <a:latin typeface="Consolas" pitchFamily="49" charset="0"/>
              </a:rPr>
              <a:t>rst_n</a:t>
            </a:r>
            <a:r>
              <a:rPr lang="en-US" sz="4800" dirty="0">
                <a:latin typeface="Consolas" pitchFamily="49" charset="0"/>
              </a:rPr>
              <a:t>)</a:t>
            </a:r>
          </a:p>
          <a:p>
            <a:pPr>
              <a:buNone/>
            </a:pPr>
            <a:r>
              <a:rPr lang="es-CL" sz="4800" dirty="0" err="1">
                <a:solidFill>
                  <a:srgbClr val="0070C0"/>
                </a:solidFill>
                <a:latin typeface="Consolas" pitchFamily="49" charset="0"/>
              </a:rPr>
              <a:t>if</a:t>
            </a:r>
            <a:r>
              <a:rPr lang="es-CL" sz="4800" dirty="0">
                <a:latin typeface="Consolas" pitchFamily="49" charset="0"/>
              </a:rPr>
              <a:t> (!</a:t>
            </a:r>
            <a:r>
              <a:rPr lang="es-CL" sz="4800" dirty="0" err="1">
                <a:latin typeface="Consolas" pitchFamily="49" charset="0"/>
              </a:rPr>
              <a:t>rst_n</a:t>
            </a:r>
            <a:r>
              <a:rPr lang="es-CL" sz="4800" dirty="0">
                <a:latin typeface="Consolas" pitchFamily="49" charset="0"/>
              </a:rPr>
              <a:t>) </a:t>
            </a:r>
            <a:r>
              <a:rPr lang="es-CL" sz="4800" dirty="0" err="1">
                <a:latin typeface="Consolas" pitchFamily="49" charset="0"/>
              </a:rPr>
              <a:t>state</a:t>
            </a:r>
            <a:r>
              <a:rPr lang="es-CL" sz="4800" dirty="0">
                <a:latin typeface="Consolas" pitchFamily="49" charset="0"/>
              </a:rPr>
              <a:t> &lt;= IDLE;</a:t>
            </a:r>
          </a:p>
          <a:p>
            <a:pPr>
              <a:buNone/>
            </a:pPr>
            <a:r>
              <a:rPr lang="es-CL" sz="4800" dirty="0" err="1">
                <a:solidFill>
                  <a:srgbClr val="0070C0"/>
                </a:solidFill>
                <a:latin typeface="Consolas" pitchFamily="49" charset="0"/>
              </a:rPr>
              <a:t>else</a:t>
            </a:r>
            <a:r>
              <a:rPr lang="es-CL" sz="4800" dirty="0">
                <a:latin typeface="Consolas" pitchFamily="49" charset="0"/>
              </a:rPr>
              <a:t>        </a:t>
            </a:r>
            <a:r>
              <a:rPr lang="es-CL" sz="4800" dirty="0" err="1">
                <a:latin typeface="Consolas" pitchFamily="49" charset="0"/>
              </a:rPr>
              <a:t>state</a:t>
            </a:r>
            <a:r>
              <a:rPr lang="es-CL" sz="4800" dirty="0">
                <a:latin typeface="Consolas" pitchFamily="49" charset="0"/>
              </a:rPr>
              <a:t> &lt;= </a:t>
            </a:r>
            <a:r>
              <a:rPr lang="es-CL" sz="4800" dirty="0" err="1">
                <a:latin typeface="Consolas" pitchFamily="49" charset="0"/>
              </a:rPr>
              <a:t>next</a:t>
            </a:r>
            <a:r>
              <a:rPr lang="es-CL" sz="4800" dirty="0">
                <a:latin typeface="Consolas" pitchFamily="49" charset="0"/>
              </a:rPr>
              <a:t>;</a:t>
            </a:r>
          </a:p>
          <a:p>
            <a:pPr>
              <a:buNone/>
            </a:pPr>
            <a:endParaRPr lang="es-CL" sz="4800" dirty="0">
              <a:latin typeface="Consolas" pitchFamily="49" charset="0"/>
            </a:endParaRPr>
          </a:p>
          <a:p>
            <a:pPr>
              <a:buNone/>
            </a:pPr>
            <a:r>
              <a:rPr lang="en-US" sz="4800" dirty="0">
                <a:solidFill>
                  <a:srgbClr val="0070C0"/>
                </a:solidFill>
                <a:latin typeface="Consolas" pitchFamily="49" charset="0"/>
              </a:rPr>
              <a:t>always</a:t>
            </a:r>
            <a:r>
              <a:rPr lang="en-US" sz="4800" dirty="0">
                <a:latin typeface="Consolas" pitchFamily="49" charset="0"/>
              </a:rPr>
              <a:t> @(state or in1 or in2) </a:t>
            </a:r>
            <a:r>
              <a:rPr lang="en-US" sz="4800" dirty="0">
                <a:solidFill>
                  <a:srgbClr val="0070C0"/>
                </a:solidFill>
                <a:latin typeface="Consolas" pitchFamily="49" charset="0"/>
              </a:rPr>
              <a:t>begin</a:t>
            </a:r>
          </a:p>
          <a:p>
            <a:pPr>
              <a:buNone/>
            </a:pPr>
            <a:r>
              <a:rPr lang="es-CL" sz="4800" dirty="0" err="1">
                <a:latin typeface="Consolas" pitchFamily="49" charset="0"/>
              </a:rPr>
              <a:t>next</a:t>
            </a:r>
            <a:r>
              <a:rPr lang="es-CL" sz="4800" dirty="0">
                <a:latin typeface="Consolas" pitchFamily="49" charset="0"/>
              </a:rPr>
              <a:t> = 2'bx;  out1 = 1'b0;</a:t>
            </a:r>
          </a:p>
          <a:p>
            <a:pPr>
              <a:buNone/>
            </a:pPr>
            <a:r>
              <a:rPr lang="es-CL" sz="4800" dirty="0">
                <a:solidFill>
                  <a:srgbClr val="0070C0"/>
                </a:solidFill>
                <a:latin typeface="Consolas" pitchFamily="49" charset="0"/>
              </a:rPr>
              <a:t>case</a:t>
            </a:r>
            <a:r>
              <a:rPr lang="es-CL" sz="4800" dirty="0">
                <a:latin typeface="Consolas" pitchFamily="49" charset="0"/>
              </a:rPr>
              <a:t> (</a:t>
            </a:r>
            <a:r>
              <a:rPr lang="es-CL" sz="4800" dirty="0" err="1">
                <a:latin typeface="Consolas" pitchFamily="49" charset="0"/>
              </a:rPr>
              <a:t>state</a:t>
            </a:r>
            <a:r>
              <a:rPr lang="es-CL" sz="4800" dirty="0">
                <a:latin typeface="Consolas" pitchFamily="49" charset="0"/>
              </a:rPr>
              <a:t>)</a:t>
            </a:r>
          </a:p>
          <a:p>
            <a:pPr>
              <a:buNone/>
            </a:pPr>
            <a:r>
              <a:rPr lang="en-US" sz="4800" dirty="0">
                <a:latin typeface="Consolas" pitchFamily="49" charset="0"/>
              </a:rPr>
              <a:t>  IDLE : </a:t>
            </a:r>
            <a:r>
              <a:rPr lang="en-US" sz="4800" dirty="0">
                <a:solidFill>
                  <a:srgbClr val="0070C0"/>
                </a:solidFill>
                <a:latin typeface="Consolas" pitchFamily="49" charset="0"/>
              </a:rPr>
              <a:t>if</a:t>
            </a:r>
            <a:r>
              <a:rPr lang="en-US" sz="4800" dirty="0">
                <a:latin typeface="Consolas" pitchFamily="49" charset="0"/>
              </a:rPr>
              <a:t> (in1) next = BBUSY;</a:t>
            </a:r>
          </a:p>
          <a:p>
            <a:pPr>
              <a:buNone/>
            </a:pPr>
            <a:r>
              <a:rPr lang="es-CL" sz="4800" dirty="0">
                <a:latin typeface="Consolas" pitchFamily="49" charset="0"/>
              </a:rPr>
              <a:t>         </a:t>
            </a:r>
            <a:r>
              <a:rPr lang="es-CL" sz="4800" dirty="0" err="1">
                <a:solidFill>
                  <a:srgbClr val="0070C0"/>
                </a:solidFill>
                <a:latin typeface="Consolas" pitchFamily="49" charset="0"/>
              </a:rPr>
              <a:t>else</a:t>
            </a:r>
            <a:r>
              <a:rPr lang="es-CL" sz="4800" dirty="0">
                <a:latin typeface="Consolas" pitchFamily="49" charset="0"/>
              </a:rPr>
              <a:t>     </a:t>
            </a:r>
            <a:r>
              <a:rPr lang="es-CL" sz="4800" dirty="0" err="1">
                <a:latin typeface="Consolas" pitchFamily="49" charset="0"/>
              </a:rPr>
              <a:t>next</a:t>
            </a:r>
            <a:r>
              <a:rPr lang="es-CL" sz="4800" dirty="0">
                <a:latin typeface="Consolas" pitchFamily="49" charset="0"/>
              </a:rPr>
              <a:t> = IDLE;</a:t>
            </a:r>
          </a:p>
          <a:p>
            <a:pPr>
              <a:buNone/>
            </a:pPr>
            <a:r>
              <a:rPr lang="es-CL" sz="4800" dirty="0">
                <a:latin typeface="Consolas" pitchFamily="49" charset="0"/>
              </a:rPr>
              <a:t>  BBUSY: </a:t>
            </a:r>
            <a:r>
              <a:rPr lang="es-CL" sz="4800" dirty="0" err="1">
                <a:solidFill>
                  <a:srgbClr val="0070C0"/>
                </a:solidFill>
                <a:latin typeface="Consolas" pitchFamily="49" charset="0"/>
              </a:rPr>
              <a:t>begin</a:t>
            </a:r>
            <a:endParaRPr lang="es-CL" sz="4800" dirty="0">
              <a:solidFill>
                <a:srgbClr val="0070C0"/>
              </a:solidFill>
              <a:latin typeface="Consolas" pitchFamily="49" charset="0"/>
            </a:endParaRPr>
          </a:p>
          <a:p>
            <a:pPr>
              <a:buNone/>
            </a:pPr>
            <a:r>
              <a:rPr lang="es-CL" sz="4800" dirty="0">
                <a:latin typeface="Consolas" pitchFamily="49" charset="0"/>
              </a:rPr>
              <a:t>         out1 = 1'b1;</a:t>
            </a:r>
          </a:p>
          <a:p>
            <a:pPr>
              <a:buNone/>
            </a:pPr>
            <a:r>
              <a:rPr lang="es-CL" sz="4800" dirty="0">
                <a:latin typeface="Consolas" pitchFamily="49" charset="0"/>
              </a:rPr>
              <a:t>         </a:t>
            </a:r>
            <a:r>
              <a:rPr lang="es-CL" sz="4800" dirty="0" err="1">
                <a:solidFill>
                  <a:srgbClr val="0070C0"/>
                </a:solidFill>
                <a:latin typeface="Consolas" pitchFamily="49" charset="0"/>
              </a:rPr>
              <a:t>if</a:t>
            </a:r>
            <a:r>
              <a:rPr lang="es-CL" sz="4800" dirty="0">
                <a:latin typeface="Consolas" pitchFamily="49" charset="0"/>
              </a:rPr>
              <a:t> (in2) </a:t>
            </a:r>
            <a:r>
              <a:rPr lang="es-CL" sz="4800" dirty="0" err="1">
                <a:latin typeface="Consolas" pitchFamily="49" charset="0"/>
              </a:rPr>
              <a:t>next</a:t>
            </a:r>
            <a:r>
              <a:rPr lang="es-CL" sz="4800" dirty="0">
                <a:latin typeface="Consolas" pitchFamily="49" charset="0"/>
              </a:rPr>
              <a:t> = BBUSY;</a:t>
            </a:r>
          </a:p>
          <a:p>
            <a:pPr>
              <a:buNone/>
            </a:pPr>
            <a:r>
              <a:rPr lang="es-CL" sz="4800" dirty="0">
                <a:latin typeface="Consolas" pitchFamily="49" charset="0"/>
              </a:rPr>
              <a:t>         </a:t>
            </a:r>
            <a:r>
              <a:rPr lang="es-CL" sz="4800" dirty="0" err="1">
                <a:solidFill>
                  <a:srgbClr val="0070C0"/>
                </a:solidFill>
                <a:latin typeface="Consolas" pitchFamily="49" charset="0"/>
              </a:rPr>
              <a:t>else</a:t>
            </a:r>
            <a:r>
              <a:rPr lang="es-CL" sz="4800" dirty="0">
                <a:latin typeface="Consolas" pitchFamily="49" charset="0"/>
              </a:rPr>
              <a:t>     </a:t>
            </a:r>
            <a:r>
              <a:rPr lang="es-CL" sz="4800" dirty="0" err="1">
                <a:latin typeface="Consolas" pitchFamily="49" charset="0"/>
              </a:rPr>
              <a:t>next</a:t>
            </a:r>
            <a:r>
              <a:rPr lang="es-CL" sz="4800" dirty="0">
                <a:latin typeface="Consolas" pitchFamily="49" charset="0"/>
              </a:rPr>
              <a:t> = BFREE;</a:t>
            </a:r>
          </a:p>
          <a:p>
            <a:pPr>
              <a:buNone/>
            </a:pPr>
            <a:r>
              <a:rPr lang="es-CL" sz="4800" dirty="0">
                <a:latin typeface="Consolas" pitchFamily="49" charset="0"/>
              </a:rPr>
              <a:t>         </a:t>
            </a:r>
            <a:r>
              <a:rPr lang="es-CL" sz="4800" dirty="0" err="1">
                <a:solidFill>
                  <a:srgbClr val="0070C0"/>
                </a:solidFill>
                <a:latin typeface="Consolas" pitchFamily="49" charset="0"/>
              </a:rPr>
              <a:t>end</a:t>
            </a:r>
            <a:endParaRPr lang="es-CL" sz="4800" dirty="0">
              <a:solidFill>
                <a:srgbClr val="0070C0"/>
              </a:solidFill>
              <a:latin typeface="Consolas" pitchFamily="49" charset="0"/>
            </a:endParaRPr>
          </a:p>
          <a:p>
            <a:pPr>
              <a:buNone/>
            </a:pPr>
            <a:r>
              <a:rPr lang="es-CL" sz="4800" dirty="0">
                <a:latin typeface="Consolas" pitchFamily="49" charset="0"/>
              </a:rPr>
              <a:t>  </a:t>
            </a:r>
            <a:r>
              <a:rPr lang="es-CL" sz="4800" dirty="0">
                <a:solidFill>
                  <a:srgbClr val="00B050"/>
                </a:solidFill>
                <a:latin typeface="Consolas" pitchFamily="49" charset="0"/>
              </a:rPr>
              <a:t>//...</a:t>
            </a:r>
          </a:p>
          <a:p>
            <a:pPr>
              <a:buNone/>
            </a:pPr>
            <a:r>
              <a:rPr lang="es-CL" sz="4800" dirty="0" err="1">
                <a:solidFill>
                  <a:srgbClr val="0070C0"/>
                </a:solidFill>
                <a:latin typeface="Consolas" pitchFamily="49" charset="0"/>
              </a:rPr>
              <a:t>endcase</a:t>
            </a:r>
            <a:endParaRPr lang="es-CL" sz="4800" dirty="0">
              <a:solidFill>
                <a:srgbClr val="0070C0"/>
              </a:solidFill>
              <a:latin typeface="Consolas" pitchFamily="49" charset="0"/>
            </a:endParaRPr>
          </a:p>
          <a:p>
            <a:pPr>
              <a:buNone/>
            </a:pPr>
            <a:r>
              <a:rPr lang="es-CL" sz="4800" dirty="0" err="1">
                <a:solidFill>
                  <a:srgbClr val="0070C0"/>
                </a:solidFill>
                <a:latin typeface="Consolas" pitchFamily="49" charset="0"/>
              </a:rPr>
              <a:t>end</a:t>
            </a:r>
            <a:endParaRPr lang="es-CL" sz="4800" dirty="0">
              <a:solidFill>
                <a:srgbClr val="0070C0"/>
              </a:solidFill>
              <a:latin typeface="Consolas" pitchFamily="49" charset="0"/>
            </a:endParaRPr>
          </a:p>
          <a:p>
            <a:pPr>
              <a:buNone/>
            </a:pPr>
            <a:endParaRPr lang="es-CL" dirty="0"/>
          </a:p>
        </p:txBody>
      </p:sp>
      <p:sp>
        <p:nvSpPr>
          <p:cNvPr id="4" name="Text Placeholder 3">
            <a:extLst>
              <a:ext uri="{FF2B5EF4-FFF2-40B4-BE49-F238E27FC236}">
                <a16:creationId xmlns:a16="http://schemas.microsoft.com/office/drawing/2014/main" id="{45F65A19-E7D0-C94B-8B4D-CA3F1EBFBDEA}"/>
              </a:ext>
            </a:extLst>
          </p:cNvPr>
          <p:cNvSpPr>
            <a:spLocks noGrp="1"/>
          </p:cNvSpPr>
          <p:nvPr>
            <p:ph type="body" sz="quarter" idx="12"/>
          </p:nvPr>
        </p:nvSpPr>
        <p:spPr/>
        <p:txBody>
          <a:bodyPr/>
          <a:lstStyle/>
          <a:p>
            <a:r>
              <a:rPr lang="en-US" sz="2400" i="1" dirty="0"/>
              <a:t>Two Always Block FSM Style </a:t>
            </a:r>
            <a:r>
              <a:rPr lang="en-US" sz="1800" i="1" dirty="0"/>
              <a:t>(Good Style)</a:t>
            </a:r>
            <a:endParaRPr lang="en-CL" dirty="0"/>
          </a:p>
        </p:txBody>
      </p:sp>
      <p:sp>
        <p:nvSpPr>
          <p:cNvPr id="17" name="Right Arrow 16"/>
          <p:cNvSpPr/>
          <p:nvPr/>
        </p:nvSpPr>
        <p:spPr>
          <a:xfrm flipH="1">
            <a:off x="9768408" y="3276600"/>
            <a:ext cx="432048" cy="360040"/>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3</a:t>
            </a:r>
          </a:p>
        </p:txBody>
      </p:sp>
      <p:sp>
        <p:nvSpPr>
          <p:cNvPr id="18" name="Right Arrow 17"/>
          <p:cNvSpPr/>
          <p:nvPr/>
        </p:nvSpPr>
        <p:spPr>
          <a:xfrm flipH="1">
            <a:off x="9768408" y="4725144"/>
            <a:ext cx="432048" cy="360040"/>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4</a:t>
            </a:r>
          </a:p>
        </p:txBody>
      </p:sp>
    </p:spTree>
    <p:extLst>
      <p:ext uri="{BB962C8B-B14F-4D97-AF65-F5344CB8AC3E}">
        <p14:creationId xmlns:p14="http://schemas.microsoft.com/office/powerpoint/2010/main" val="125833911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HDL FSM Implementation </a:t>
            </a:r>
            <a:endParaRPr lang="es-CL" sz="3600" i="1" dirty="0"/>
          </a:p>
        </p:txBody>
      </p:sp>
      <p:sp>
        <p:nvSpPr>
          <p:cNvPr id="3" name="Content Placeholder 2"/>
          <p:cNvSpPr>
            <a:spLocks noGrp="1"/>
          </p:cNvSpPr>
          <p:nvPr>
            <p:ph sz="half" idx="1"/>
          </p:nvPr>
        </p:nvSpPr>
        <p:spPr/>
        <p:txBody>
          <a:bodyPr>
            <a:normAutofit/>
          </a:bodyPr>
          <a:lstStyle/>
          <a:p>
            <a:pPr marL="514350" indent="-514350">
              <a:buFont typeface="+mj-lt"/>
              <a:buAutoNum type="arabicPeriod" startAt="5"/>
            </a:pPr>
            <a:r>
              <a:rPr lang="en-US" dirty="0"/>
              <a:t>Default output assignments are made before coding the case statement (this eliminates latches and reduces the amount of code required to code the rest of the)</a:t>
            </a:r>
          </a:p>
          <a:p>
            <a:pPr marL="514350" indent="-514350">
              <a:buFont typeface="+mj-lt"/>
              <a:buAutoNum type="arabicPeriod" startAt="5"/>
            </a:pPr>
            <a:r>
              <a:rPr lang="en-US" dirty="0"/>
              <a:t>Placing a default next state assignment on the line immediately following the always block sensitivity list is a very efficient coding style</a:t>
            </a:r>
          </a:p>
        </p:txBody>
      </p:sp>
      <p:sp>
        <p:nvSpPr>
          <p:cNvPr id="5" name="Text Placeholder 4">
            <a:extLst>
              <a:ext uri="{FF2B5EF4-FFF2-40B4-BE49-F238E27FC236}">
                <a16:creationId xmlns:a16="http://schemas.microsoft.com/office/drawing/2014/main" id="{B93FD765-2E08-1F4A-8F7B-F1B433EA8D71}"/>
              </a:ext>
            </a:extLst>
          </p:cNvPr>
          <p:cNvSpPr>
            <a:spLocks noGrp="1"/>
          </p:cNvSpPr>
          <p:nvPr>
            <p:ph type="body" sz="quarter" idx="12"/>
          </p:nvPr>
        </p:nvSpPr>
        <p:spPr/>
        <p:txBody>
          <a:bodyPr/>
          <a:lstStyle/>
          <a:p>
            <a:r>
              <a:rPr lang="en-US" sz="2400" i="1" dirty="0"/>
              <a:t>Two Always Block FSM Style </a:t>
            </a:r>
            <a:r>
              <a:rPr lang="en-US" sz="1800" i="1" dirty="0"/>
              <a:t>(Good Style)</a:t>
            </a:r>
            <a:endParaRPr lang="en-CL" dirty="0"/>
          </a:p>
        </p:txBody>
      </p:sp>
      <p:sp>
        <p:nvSpPr>
          <p:cNvPr id="9" name="Content Placeholder 3"/>
          <p:cNvSpPr txBox="1">
            <a:spLocks/>
          </p:cNvSpPr>
          <p:nvPr/>
        </p:nvSpPr>
        <p:spPr>
          <a:xfrm>
            <a:off x="6877672" y="1371599"/>
            <a:ext cx="4543428" cy="4900634"/>
          </a:xfrm>
          <a:prstGeom prst="rect">
            <a:avLst/>
          </a:prstGeom>
          <a:ln>
            <a:solidFill>
              <a:schemeClr val="tx1"/>
            </a:solidFill>
          </a:ln>
        </p:spPr>
        <p:txBody>
          <a:bodyPr vert="horz" lIns="91440" tIns="45720" rIns="91440" bIns="45720" rtlCol="0">
            <a:normAutofit fontScale="25000" lnSpcReduction="20000"/>
          </a:bodyPr>
          <a:lstStyle/>
          <a:p>
            <a:pPr marL="342900" indent="-342900" defTabSz="914400">
              <a:spcBef>
                <a:spcPct val="20000"/>
              </a:spcBef>
              <a:defRPr/>
            </a:pPr>
            <a:r>
              <a:rPr lang="es-CL" sz="6000" dirty="0" err="1">
                <a:solidFill>
                  <a:srgbClr val="0070C0"/>
                </a:solidFill>
                <a:latin typeface="Consolas" pitchFamily="49" charset="0"/>
              </a:rPr>
              <a:t>parameter</a:t>
            </a:r>
            <a:r>
              <a:rPr lang="es-CL" sz="6000" dirty="0">
                <a:latin typeface="Consolas" pitchFamily="49" charset="0"/>
              </a:rPr>
              <a:t> [1:0] </a:t>
            </a:r>
          </a:p>
          <a:p>
            <a:pPr marL="342900" indent="-342900" defTabSz="914400">
              <a:spcBef>
                <a:spcPct val="20000"/>
              </a:spcBef>
              <a:defRPr/>
            </a:pPr>
            <a:r>
              <a:rPr lang="es-CL" sz="6000" dirty="0">
                <a:latin typeface="Consolas" pitchFamily="49" charset="0"/>
              </a:rPr>
              <a:t>IDLE=2'b00, BBUSY=2'b01,BFREE=2'b10;</a:t>
            </a:r>
          </a:p>
          <a:p>
            <a:pPr marL="342900" indent="-342900" defTabSz="914400">
              <a:spcBef>
                <a:spcPct val="20000"/>
              </a:spcBef>
              <a:defRPr/>
            </a:pPr>
            <a:r>
              <a:rPr lang="es-CL" sz="6000" dirty="0" err="1">
                <a:solidFill>
                  <a:srgbClr val="0070C0"/>
                </a:solidFill>
                <a:latin typeface="Consolas" pitchFamily="49" charset="0"/>
              </a:rPr>
              <a:t>reg</a:t>
            </a:r>
            <a:r>
              <a:rPr lang="es-CL" sz="6000" dirty="0">
                <a:latin typeface="Consolas" pitchFamily="49" charset="0"/>
              </a:rPr>
              <a:t> [1:0] </a:t>
            </a:r>
            <a:r>
              <a:rPr lang="es-CL" sz="6000" dirty="0" err="1">
                <a:latin typeface="Consolas" pitchFamily="49" charset="0"/>
              </a:rPr>
              <a:t>state</a:t>
            </a:r>
            <a:r>
              <a:rPr lang="es-CL" sz="6000" dirty="0">
                <a:latin typeface="Consolas" pitchFamily="49" charset="0"/>
              </a:rPr>
              <a:t>, </a:t>
            </a:r>
            <a:r>
              <a:rPr lang="es-CL" sz="6000" dirty="0" err="1">
                <a:latin typeface="Consolas" pitchFamily="49" charset="0"/>
              </a:rPr>
              <a:t>next</a:t>
            </a:r>
            <a:r>
              <a:rPr lang="es-CL" sz="6000" dirty="0">
                <a:latin typeface="Consolas" pitchFamily="49" charset="0"/>
              </a:rPr>
              <a:t>;</a:t>
            </a:r>
          </a:p>
          <a:p>
            <a:pPr marL="342900" indent="-342900" defTabSz="914400">
              <a:spcBef>
                <a:spcPct val="20000"/>
              </a:spcBef>
              <a:defRPr/>
            </a:pPr>
            <a:endParaRPr lang="en-US" sz="6000" dirty="0">
              <a:solidFill>
                <a:srgbClr val="0070C0"/>
              </a:solidFill>
              <a:latin typeface="Consolas" pitchFamily="49" charset="0"/>
            </a:endParaRPr>
          </a:p>
          <a:p>
            <a:pPr marL="342900" indent="-342900" defTabSz="914400">
              <a:spcBef>
                <a:spcPct val="20000"/>
              </a:spcBef>
              <a:defRPr/>
            </a:pPr>
            <a:r>
              <a:rPr lang="en-US" sz="6000" dirty="0">
                <a:solidFill>
                  <a:srgbClr val="0070C0"/>
                </a:solidFill>
                <a:latin typeface="Consolas" pitchFamily="49" charset="0"/>
              </a:rPr>
              <a:t>always</a:t>
            </a:r>
            <a:r>
              <a:rPr lang="en-US" sz="6000" dirty="0">
                <a:latin typeface="Consolas" pitchFamily="49" charset="0"/>
              </a:rPr>
              <a:t> @(</a:t>
            </a:r>
            <a:r>
              <a:rPr lang="en-US" sz="6000" dirty="0" err="1">
                <a:latin typeface="Consolas" pitchFamily="49" charset="0"/>
              </a:rPr>
              <a:t>posedge</a:t>
            </a:r>
            <a:r>
              <a:rPr lang="en-US" sz="6000" dirty="0">
                <a:latin typeface="Consolas" pitchFamily="49" charset="0"/>
              </a:rPr>
              <a:t> </a:t>
            </a:r>
            <a:r>
              <a:rPr lang="en-US" sz="6000" dirty="0" err="1">
                <a:latin typeface="Consolas" pitchFamily="49" charset="0"/>
              </a:rPr>
              <a:t>clk</a:t>
            </a:r>
            <a:r>
              <a:rPr lang="en-US" sz="6000" dirty="0">
                <a:latin typeface="Consolas" pitchFamily="49" charset="0"/>
              </a:rPr>
              <a:t> or </a:t>
            </a:r>
            <a:r>
              <a:rPr lang="en-US" sz="6000" dirty="0" err="1">
                <a:latin typeface="Consolas" pitchFamily="49" charset="0"/>
              </a:rPr>
              <a:t>negedge</a:t>
            </a:r>
            <a:r>
              <a:rPr lang="en-US" sz="6000" dirty="0">
                <a:latin typeface="Consolas" pitchFamily="49" charset="0"/>
              </a:rPr>
              <a:t> </a:t>
            </a:r>
            <a:r>
              <a:rPr lang="en-US" sz="6000" dirty="0" err="1">
                <a:latin typeface="Consolas" pitchFamily="49" charset="0"/>
              </a:rPr>
              <a:t>rst_n</a:t>
            </a:r>
            <a:r>
              <a:rPr lang="en-US" sz="6000" dirty="0">
                <a:latin typeface="Consolas" pitchFamily="49" charset="0"/>
              </a:rPr>
              <a:t>)</a:t>
            </a:r>
          </a:p>
          <a:p>
            <a:pPr marL="342900" indent="-342900" defTabSz="914400">
              <a:spcBef>
                <a:spcPct val="20000"/>
              </a:spcBef>
              <a:defRPr/>
            </a:pPr>
            <a:r>
              <a:rPr lang="es-CL" sz="6000" dirty="0" err="1">
                <a:solidFill>
                  <a:srgbClr val="0070C0"/>
                </a:solidFill>
                <a:latin typeface="Consolas" pitchFamily="49" charset="0"/>
              </a:rPr>
              <a:t>if</a:t>
            </a:r>
            <a:r>
              <a:rPr lang="es-CL" sz="6000" dirty="0">
                <a:latin typeface="Consolas" pitchFamily="49" charset="0"/>
              </a:rPr>
              <a:t> (!</a:t>
            </a:r>
            <a:r>
              <a:rPr lang="es-CL" sz="6000" dirty="0" err="1">
                <a:latin typeface="Consolas" pitchFamily="49" charset="0"/>
              </a:rPr>
              <a:t>rst_n</a:t>
            </a:r>
            <a:r>
              <a:rPr lang="es-CL" sz="6000" dirty="0">
                <a:latin typeface="Consolas" pitchFamily="49" charset="0"/>
              </a:rPr>
              <a:t>) </a:t>
            </a:r>
            <a:r>
              <a:rPr lang="es-CL" sz="6000" dirty="0" err="1">
                <a:latin typeface="Consolas" pitchFamily="49" charset="0"/>
              </a:rPr>
              <a:t>state</a:t>
            </a:r>
            <a:r>
              <a:rPr lang="es-CL" sz="6000" dirty="0">
                <a:latin typeface="Consolas" pitchFamily="49" charset="0"/>
              </a:rPr>
              <a:t> &lt;= IDLE;</a:t>
            </a:r>
          </a:p>
          <a:p>
            <a:pPr marL="342900" indent="-342900" defTabSz="914400">
              <a:spcBef>
                <a:spcPct val="20000"/>
              </a:spcBef>
              <a:defRPr/>
            </a:pPr>
            <a:r>
              <a:rPr lang="es-CL" sz="6000" dirty="0" err="1">
                <a:solidFill>
                  <a:srgbClr val="0070C0"/>
                </a:solidFill>
                <a:latin typeface="Consolas" pitchFamily="49" charset="0"/>
              </a:rPr>
              <a:t>else</a:t>
            </a:r>
            <a:r>
              <a:rPr lang="es-CL" sz="6000" dirty="0">
                <a:latin typeface="Consolas" pitchFamily="49" charset="0"/>
              </a:rPr>
              <a:t>        </a:t>
            </a:r>
            <a:r>
              <a:rPr lang="es-CL" sz="6000" dirty="0" err="1">
                <a:latin typeface="Consolas" pitchFamily="49" charset="0"/>
              </a:rPr>
              <a:t>state</a:t>
            </a:r>
            <a:r>
              <a:rPr lang="es-CL" sz="6000" dirty="0">
                <a:latin typeface="Consolas" pitchFamily="49" charset="0"/>
              </a:rPr>
              <a:t> &lt;= </a:t>
            </a:r>
            <a:r>
              <a:rPr lang="es-CL" sz="6000" dirty="0" err="1">
                <a:latin typeface="Consolas" pitchFamily="49" charset="0"/>
              </a:rPr>
              <a:t>next</a:t>
            </a:r>
            <a:r>
              <a:rPr lang="es-CL" sz="6000" dirty="0">
                <a:latin typeface="Consolas" pitchFamily="49" charset="0"/>
              </a:rPr>
              <a:t>;</a:t>
            </a:r>
          </a:p>
          <a:p>
            <a:pPr marL="342900" indent="-342900" defTabSz="914400">
              <a:spcBef>
                <a:spcPct val="20000"/>
              </a:spcBef>
              <a:defRPr/>
            </a:pPr>
            <a:endParaRPr lang="es-CL" sz="6000" dirty="0">
              <a:latin typeface="Consolas" pitchFamily="49" charset="0"/>
            </a:endParaRPr>
          </a:p>
          <a:p>
            <a:pPr marL="342900" indent="-342900" defTabSz="914400">
              <a:spcBef>
                <a:spcPct val="20000"/>
              </a:spcBef>
              <a:defRPr/>
            </a:pPr>
            <a:r>
              <a:rPr lang="en-US" sz="6000" dirty="0">
                <a:solidFill>
                  <a:srgbClr val="0070C0"/>
                </a:solidFill>
                <a:latin typeface="Consolas" pitchFamily="49" charset="0"/>
              </a:rPr>
              <a:t>always</a:t>
            </a:r>
            <a:r>
              <a:rPr lang="en-US" sz="6000" dirty="0">
                <a:latin typeface="Consolas" pitchFamily="49" charset="0"/>
              </a:rPr>
              <a:t> @(state or in1 or in2) </a:t>
            </a:r>
            <a:r>
              <a:rPr lang="en-US" sz="6000" dirty="0">
                <a:solidFill>
                  <a:srgbClr val="0070C0"/>
                </a:solidFill>
                <a:latin typeface="Consolas" pitchFamily="49" charset="0"/>
              </a:rPr>
              <a:t>begin</a:t>
            </a:r>
          </a:p>
          <a:p>
            <a:pPr marL="342900" indent="-342900" defTabSz="914400">
              <a:spcBef>
                <a:spcPct val="20000"/>
              </a:spcBef>
              <a:defRPr/>
            </a:pPr>
            <a:r>
              <a:rPr lang="es-CL" sz="6000" dirty="0" err="1">
                <a:latin typeface="Consolas" pitchFamily="49" charset="0"/>
              </a:rPr>
              <a:t>next</a:t>
            </a:r>
            <a:r>
              <a:rPr lang="es-CL" sz="6000" dirty="0">
                <a:latin typeface="Consolas" pitchFamily="49" charset="0"/>
              </a:rPr>
              <a:t> = 2'bx;  out1 = 1'b0;</a:t>
            </a:r>
          </a:p>
          <a:p>
            <a:pPr marL="342900" indent="-342900" defTabSz="914400">
              <a:spcBef>
                <a:spcPct val="20000"/>
              </a:spcBef>
              <a:defRPr/>
            </a:pPr>
            <a:r>
              <a:rPr lang="es-CL" sz="6000" dirty="0">
                <a:solidFill>
                  <a:srgbClr val="0070C0"/>
                </a:solidFill>
                <a:latin typeface="Consolas" pitchFamily="49" charset="0"/>
              </a:rPr>
              <a:t>case</a:t>
            </a:r>
            <a:r>
              <a:rPr lang="es-CL" sz="6000" dirty="0">
                <a:latin typeface="Consolas" pitchFamily="49" charset="0"/>
              </a:rPr>
              <a:t> (</a:t>
            </a:r>
            <a:r>
              <a:rPr lang="es-CL" sz="6000" dirty="0" err="1">
                <a:latin typeface="Consolas" pitchFamily="49" charset="0"/>
              </a:rPr>
              <a:t>state</a:t>
            </a:r>
            <a:r>
              <a:rPr lang="es-CL" sz="6000" dirty="0">
                <a:latin typeface="Consolas" pitchFamily="49" charset="0"/>
              </a:rPr>
              <a:t>)</a:t>
            </a:r>
          </a:p>
          <a:p>
            <a:pPr marL="342900" indent="-342900" defTabSz="914400">
              <a:spcBef>
                <a:spcPct val="20000"/>
              </a:spcBef>
              <a:defRPr/>
            </a:pPr>
            <a:r>
              <a:rPr lang="en-US" sz="6000" dirty="0">
                <a:latin typeface="Consolas" pitchFamily="49" charset="0"/>
              </a:rPr>
              <a:t>  IDLE : </a:t>
            </a:r>
            <a:r>
              <a:rPr lang="en-US" sz="6000" dirty="0">
                <a:solidFill>
                  <a:srgbClr val="0070C0"/>
                </a:solidFill>
                <a:latin typeface="Consolas" pitchFamily="49" charset="0"/>
              </a:rPr>
              <a:t>if</a:t>
            </a:r>
            <a:r>
              <a:rPr lang="en-US" sz="6000" dirty="0">
                <a:latin typeface="Consolas" pitchFamily="49" charset="0"/>
              </a:rPr>
              <a:t> (in1) next = BBUSY;</a:t>
            </a:r>
          </a:p>
          <a:p>
            <a:pPr marL="342900" indent="-342900" defTabSz="914400">
              <a:spcBef>
                <a:spcPct val="20000"/>
              </a:spcBef>
              <a:defRPr/>
            </a:pPr>
            <a:r>
              <a:rPr lang="es-CL" sz="6000" dirty="0">
                <a:latin typeface="Consolas" pitchFamily="49" charset="0"/>
              </a:rPr>
              <a:t>         </a:t>
            </a:r>
            <a:r>
              <a:rPr lang="es-CL" sz="6000" dirty="0" err="1">
                <a:solidFill>
                  <a:srgbClr val="0070C0"/>
                </a:solidFill>
                <a:latin typeface="Consolas" pitchFamily="49" charset="0"/>
              </a:rPr>
              <a:t>else</a:t>
            </a:r>
            <a:r>
              <a:rPr lang="es-CL" sz="6000" dirty="0">
                <a:latin typeface="Consolas" pitchFamily="49" charset="0"/>
              </a:rPr>
              <a:t>     </a:t>
            </a:r>
            <a:r>
              <a:rPr lang="es-CL" sz="6000" dirty="0" err="1">
                <a:latin typeface="Consolas" pitchFamily="49" charset="0"/>
              </a:rPr>
              <a:t>next</a:t>
            </a:r>
            <a:r>
              <a:rPr lang="es-CL" sz="6000" dirty="0">
                <a:latin typeface="Consolas" pitchFamily="49" charset="0"/>
              </a:rPr>
              <a:t> = IDLE;</a:t>
            </a:r>
          </a:p>
          <a:p>
            <a:pPr marL="342900" indent="-342900" defTabSz="914400">
              <a:spcBef>
                <a:spcPct val="20000"/>
              </a:spcBef>
              <a:defRPr/>
            </a:pPr>
            <a:r>
              <a:rPr lang="es-CL" sz="6000" dirty="0">
                <a:latin typeface="Consolas" pitchFamily="49" charset="0"/>
              </a:rPr>
              <a:t>  BBUSY: </a:t>
            </a:r>
            <a:r>
              <a:rPr lang="es-CL" sz="6000" dirty="0" err="1">
                <a:solidFill>
                  <a:srgbClr val="0070C0"/>
                </a:solidFill>
                <a:latin typeface="Consolas" pitchFamily="49" charset="0"/>
              </a:rPr>
              <a:t>begin</a:t>
            </a:r>
            <a:endParaRPr lang="es-CL" sz="6000" dirty="0">
              <a:solidFill>
                <a:srgbClr val="0070C0"/>
              </a:solidFill>
              <a:latin typeface="Consolas" pitchFamily="49" charset="0"/>
            </a:endParaRPr>
          </a:p>
          <a:p>
            <a:pPr marL="342900" indent="-342900" defTabSz="914400">
              <a:spcBef>
                <a:spcPct val="20000"/>
              </a:spcBef>
              <a:defRPr/>
            </a:pPr>
            <a:r>
              <a:rPr lang="es-CL" sz="6000" dirty="0">
                <a:latin typeface="Consolas" pitchFamily="49" charset="0"/>
              </a:rPr>
              <a:t>         out1 = 1'b1;</a:t>
            </a:r>
          </a:p>
          <a:p>
            <a:pPr marL="342900" indent="-342900" defTabSz="914400">
              <a:spcBef>
                <a:spcPct val="20000"/>
              </a:spcBef>
              <a:defRPr/>
            </a:pPr>
            <a:r>
              <a:rPr lang="es-CL" sz="6000" dirty="0">
                <a:latin typeface="Consolas" pitchFamily="49" charset="0"/>
              </a:rPr>
              <a:t>         </a:t>
            </a:r>
            <a:r>
              <a:rPr lang="es-CL" sz="6000" dirty="0" err="1">
                <a:solidFill>
                  <a:srgbClr val="0070C0"/>
                </a:solidFill>
                <a:latin typeface="Consolas" pitchFamily="49" charset="0"/>
              </a:rPr>
              <a:t>if</a:t>
            </a:r>
            <a:r>
              <a:rPr lang="es-CL" sz="6000" dirty="0">
                <a:latin typeface="Consolas" pitchFamily="49" charset="0"/>
              </a:rPr>
              <a:t> (in2) </a:t>
            </a:r>
            <a:r>
              <a:rPr lang="es-CL" sz="6000" dirty="0" err="1">
                <a:latin typeface="Consolas" pitchFamily="49" charset="0"/>
              </a:rPr>
              <a:t>next</a:t>
            </a:r>
            <a:r>
              <a:rPr lang="es-CL" sz="6000" dirty="0">
                <a:latin typeface="Consolas" pitchFamily="49" charset="0"/>
              </a:rPr>
              <a:t> = BBUSY;</a:t>
            </a:r>
          </a:p>
          <a:p>
            <a:pPr marL="342900" indent="-342900" defTabSz="914400">
              <a:spcBef>
                <a:spcPct val="20000"/>
              </a:spcBef>
              <a:defRPr/>
            </a:pPr>
            <a:r>
              <a:rPr lang="es-CL" sz="6000" dirty="0">
                <a:latin typeface="Consolas" pitchFamily="49" charset="0"/>
              </a:rPr>
              <a:t>         </a:t>
            </a:r>
            <a:r>
              <a:rPr lang="es-CL" sz="6000" dirty="0" err="1">
                <a:solidFill>
                  <a:srgbClr val="0070C0"/>
                </a:solidFill>
                <a:latin typeface="Consolas" pitchFamily="49" charset="0"/>
              </a:rPr>
              <a:t>else</a:t>
            </a:r>
            <a:r>
              <a:rPr lang="es-CL" sz="6000" dirty="0">
                <a:latin typeface="Consolas" pitchFamily="49" charset="0"/>
              </a:rPr>
              <a:t>     </a:t>
            </a:r>
            <a:r>
              <a:rPr lang="es-CL" sz="6000" dirty="0" err="1">
                <a:latin typeface="Consolas" pitchFamily="49" charset="0"/>
              </a:rPr>
              <a:t>next</a:t>
            </a:r>
            <a:r>
              <a:rPr lang="es-CL" sz="6000" dirty="0">
                <a:latin typeface="Consolas" pitchFamily="49" charset="0"/>
              </a:rPr>
              <a:t> = BFREE;</a:t>
            </a:r>
          </a:p>
          <a:p>
            <a:pPr marL="342900" indent="-342900" defTabSz="914400">
              <a:spcBef>
                <a:spcPct val="20000"/>
              </a:spcBef>
              <a:defRPr/>
            </a:pPr>
            <a:r>
              <a:rPr lang="es-CL" sz="6000" dirty="0">
                <a:latin typeface="Consolas" pitchFamily="49" charset="0"/>
              </a:rPr>
              <a:t>         </a:t>
            </a:r>
            <a:r>
              <a:rPr lang="es-CL" sz="6000" dirty="0" err="1">
                <a:solidFill>
                  <a:srgbClr val="0070C0"/>
                </a:solidFill>
                <a:latin typeface="Consolas" pitchFamily="49" charset="0"/>
              </a:rPr>
              <a:t>end</a:t>
            </a:r>
            <a:endParaRPr lang="es-CL" sz="6000" dirty="0">
              <a:solidFill>
                <a:srgbClr val="0070C0"/>
              </a:solidFill>
              <a:latin typeface="Consolas" pitchFamily="49" charset="0"/>
            </a:endParaRPr>
          </a:p>
          <a:p>
            <a:pPr marL="342900" indent="-342900" defTabSz="914400">
              <a:spcBef>
                <a:spcPct val="20000"/>
              </a:spcBef>
              <a:defRPr/>
            </a:pPr>
            <a:r>
              <a:rPr lang="es-CL" sz="6000" dirty="0">
                <a:latin typeface="Consolas" pitchFamily="49" charset="0"/>
              </a:rPr>
              <a:t>  </a:t>
            </a:r>
            <a:r>
              <a:rPr lang="es-CL" sz="6000" dirty="0">
                <a:solidFill>
                  <a:srgbClr val="00B050"/>
                </a:solidFill>
                <a:latin typeface="Consolas" pitchFamily="49" charset="0"/>
              </a:rPr>
              <a:t>//...</a:t>
            </a:r>
          </a:p>
          <a:p>
            <a:pPr marL="342900" indent="-342900" defTabSz="914400">
              <a:spcBef>
                <a:spcPct val="20000"/>
              </a:spcBef>
              <a:defRPr/>
            </a:pPr>
            <a:r>
              <a:rPr lang="es-CL" sz="6000" dirty="0" err="1">
                <a:solidFill>
                  <a:srgbClr val="0070C0"/>
                </a:solidFill>
                <a:latin typeface="Consolas" pitchFamily="49" charset="0"/>
              </a:rPr>
              <a:t>endcase</a:t>
            </a:r>
            <a:endParaRPr lang="es-CL" sz="6000" dirty="0">
              <a:solidFill>
                <a:srgbClr val="0070C0"/>
              </a:solidFill>
              <a:latin typeface="Consolas" pitchFamily="49" charset="0"/>
            </a:endParaRPr>
          </a:p>
          <a:p>
            <a:pPr marL="342900" indent="-342900" defTabSz="914400">
              <a:spcBef>
                <a:spcPct val="20000"/>
              </a:spcBef>
              <a:defRPr/>
            </a:pPr>
            <a:r>
              <a:rPr lang="es-CL" sz="6000" dirty="0" err="1">
                <a:solidFill>
                  <a:srgbClr val="0070C0"/>
                </a:solidFill>
                <a:latin typeface="Consolas" pitchFamily="49" charset="0"/>
              </a:rPr>
              <a:t>end</a:t>
            </a:r>
            <a:endParaRPr lang="es-CL" sz="6000" dirty="0">
              <a:solidFill>
                <a:srgbClr val="0070C0"/>
              </a:solidFill>
              <a:latin typeface="Consolas" pitchFamily="49" charset="0"/>
            </a:endParaRPr>
          </a:p>
          <a:p>
            <a:pPr marL="342900" indent="-342900" defTabSz="914400">
              <a:spcBef>
                <a:spcPct val="20000"/>
              </a:spcBef>
              <a:defRPr/>
            </a:pPr>
            <a:endParaRPr lang="es-CL" sz="2800" dirty="0"/>
          </a:p>
        </p:txBody>
      </p:sp>
      <p:sp>
        <p:nvSpPr>
          <p:cNvPr id="10" name="Right Arrow 9"/>
          <p:cNvSpPr/>
          <p:nvPr/>
        </p:nvSpPr>
        <p:spPr>
          <a:xfrm flipH="1">
            <a:off x="9839939" y="3384114"/>
            <a:ext cx="432048" cy="360040"/>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5</a:t>
            </a:r>
          </a:p>
        </p:txBody>
      </p:sp>
      <p:sp>
        <p:nvSpPr>
          <p:cNvPr id="11" name="Right Arrow 10"/>
          <p:cNvSpPr/>
          <p:nvPr/>
        </p:nvSpPr>
        <p:spPr>
          <a:xfrm>
            <a:off x="6517632" y="3384114"/>
            <a:ext cx="432048" cy="36004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6</a:t>
            </a:r>
          </a:p>
        </p:txBody>
      </p:sp>
    </p:spTree>
    <p:extLst>
      <p:ext uri="{BB962C8B-B14F-4D97-AF65-F5344CB8AC3E}">
        <p14:creationId xmlns:p14="http://schemas.microsoft.com/office/powerpoint/2010/main" val="179622844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cstate="print"/>
          <a:srcRect/>
          <a:stretch>
            <a:fillRect/>
          </a:stretch>
        </p:blipFill>
        <p:spPr bwMode="auto">
          <a:xfrm>
            <a:off x="2238348" y="4509120"/>
            <a:ext cx="1963188" cy="2133604"/>
          </a:xfrm>
          <a:prstGeom prst="rect">
            <a:avLst/>
          </a:prstGeom>
          <a:noFill/>
          <a:ln w="9525">
            <a:noFill/>
            <a:miter lim="800000"/>
            <a:headEnd/>
            <a:tailEnd/>
          </a:ln>
          <a:effectLst/>
        </p:spPr>
      </p:pic>
      <p:sp>
        <p:nvSpPr>
          <p:cNvPr id="2" name="Title 1"/>
          <p:cNvSpPr>
            <a:spLocks noGrp="1"/>
          </p:cNvSpPr>
          <p:nvPr>
            <p:ph type="title"/>
          </p:nvPr>
        </p:nvSpPr>
        <p:spPr/>
        <p:txBody>
          <a:bodyPr>
            <a:normAutofit/>
          </a:bodyPr>
          <a:lstStyle/>
          <a:p>
            <a:r>
              <a:rPr lang="en-US" dirty="0"/>
              <a:t>HDL FSM Implementation </a:t>
            </a:r>
            <a:endParaRPr lang="es-CL" sz="3600" i="1" dirty="0"/>
          </a:p>
        </p:txBody>
      </p:sp>
      <p:sp>
        <p:nvSpPr>
          <p:cNvPr id="3" name="Content Placeholder 2"/>
          <p:cNvSpPr>
            <a:spLocks noGrp="1"/>
          </p:cNvSpPr>
          <p:nvPr>
            <p:ph sz="half" idx="1"/>
          </p:nvPr>
        </p:nvSpPr>
        <p:spPr/>
        <p:txBody>
          <a:bodyPr>
            <a:noAutofit/>
          </a:bodyPr>
          <a:lstStyle/>
          <a:p>
            <a:r>
              <a:rPr lang="en-US" sz="2400" dirty="0"/>
              <a:t>One of the most common FSM coding styles in use today</a:t>
            </a:r>
          </a:p>
          <a:p>
            <a:pPr lvl="1"/>
            <a:r>
              <a:rPr lang="en-US" sz="2000" dirty="0"/>
              <a:t>It is more verbose</a:t>
            </a:r>
          </a:p>
          <a:p>
            <a:pPr lvl="1"/>
            <a:r>
              <a:rPr lang="en-US" sz="2000" dirty="0"/>
              <a:t>It is more confusing </a:t>
            </a:r>
          </a:p>
          <a:p>
            <a:pPr lvl="1"/>
            <a:r>
              <a:rPr lang="en-US" sz="2000" dirty="0"/>
              <a:t>It is more error prone </a:t>
            </a:r>
          </a:p>
          <a:p>
            <a:pPr algn="ctr">
              <a:buNone/>
            </a:pPr>
            <a:r>
              <a:rPr lang="en-US" dirty="0"/>
              <a:t>(comparable two always block coding </a:t>
            </a:r>
            <a:r>
              <a:rPr lang="es-CL" dirty="0" err="1"/>
              <a:t>style</a:t>
            </a:r>
            <a:r>
              <a:rPr lang="es-CL" dirty="0"/>
              <a:t>)</a:t>
            </a:r>
          </a:p>
          <a:p>
            <a:endParaRPr lang="es-CL" sz="3000" dirty="0"/>
          </a:p>
        </p:txBody>
      </p:sp>
      <p:sp>
        <p:nvSpPr>
          <p:cNvPr id="4" name="Content Placeholder 3"/>
          <p:cNvSpPr>
            <a:spLocks noGrp="1"/>
          </p:cNvSpPr>
          <p:nvPr>
            <p:ph sz="half" idx="2"/>
          </p:nvPr>
        </p:nvSpPr>
        <p:spPr>
          <a:xfrm>
            <a:off x="7372437" y="1005840"/>
            <a:ext cx="3837430" cy="5135315"/>
          </a:xfrm>
          <a:ln>
            <a:solidFill>
              <a:schemeClr val="tx1"/>
            </a:solidFill>
          </a:ln>
        </p:spPr>
        <p:txBody>
          <a:bodyPr>
            <a:normAutofit fontScale="25000" lnSpcReduction="20000"/>
          </a:bodyPr>
          <a:lstStyle/>
          <a:p>
            <a:pPr>
              <a:buNone/>
            </a:pPr>
            <a:r>
              <a:rPr lang="es-CL" sz="4800" dirty="0" err="1">
                <a:solidFill>
                  <a:srgbClr val="0070C0"/>
                </a:solidFill>
                <a:latin typeface="Consolas" pitchFamily="49" charset="0"/>
              </a:rPr>
              <a:t>parameter</a:t>
            </a:r>
            <a:r>
              <a:rPr lang="es-CL" sz="4800" dirty="0">
                <a:latin typeface="Consolas" pitchFamily="49" charset="0"/>
              </a:rPr>
              <a:t> [1:0] </a:t>
            </a:r>
          </a:p>
          <a:p>
            <a:pPr>
              <a:buNone/>
            </a:pPr>
            <a:r>
              <a:rPr lang="es-CL" sz="4800" dirty="0">
                <a:latin typeface="Consolas" pitchFamily="49" charset="0"/>
              </a:rPr>
              <a:t>IDLE=2'b00, BBUSY=2'b01,BFREE=2'b10;</a:t>
            </a:r>
          </a:p>
          <a:p>
            <a:pPr>
              <a:buNone/>
            </a:pPr>
            <a:r>
              <a:rPr lang="es-CL" sz="4800" dirty="0" err="1">
                <a:solidFill>
                  <a:srgbClr val="0070C0"/>
                </a:solidFill>
                <a:latin typeface="Consolas" pitchFamily="49" charset="0"/>
              </a:rPr>
              <a:t>reg</a:t>
            </a:r>
            <a:r>
              <a:rPr lang="es-CL" sz="4800" dirty="0">
                <a:latin typeface="Consolas" pitchFamily="49" charset="0"/>
              </a:rPr>
              <a:t> [1:0] </a:t>
            </a:r>
            <a:r>
              <a:rPr lang="es-CL" sz="4800" dirty="0" err="1">
                <a:latin typeface="Consolas" pitchFamily="49" charset="0"/>
              </a:rPr>
              <a:t>state</a:t>
            </a:r>
            <a:r>
              <a:rPr lang="es-CL" sz="4800" dirty="0">
                <a:latin typeface="Consolas" pitchFamily="49" charset="0"/>
              </a:rPr>
              <a:t>;</a:t>
            </a:r>
          </a:p>
          <a:p>
            <a:pPr>
              <a:buNone/>
            </a:pPr>
            <a:r>
              <a:rPr lang="en-US" sz="4800" dirty="0">
                <a:solidFill>
                  <a:srgbClr val="0070C0"/>
                </a:solidFill>
                <a:latin typeface="Consolas" pitchFamily="49" charset="0"/>
              </a:rPr>
              <a:t>always</a:t>
            </a:r>
            <a:r>
              <a:rPr lang="en-US" sz="4800" dirty="0">
                <a:latin typeface="Consolas" pitchFamily="49" charset="0"/>
              </a:rPr>
              <a:t> @(</a:t>
            </a:r>
            <a:r>
              <a:rPr lang="en-US" sz="4800" dirty="0" err="1">
                <a:latin typeface="Consolas" pitchFamily="49" charset="0"/>
              </a:rPr>
              <a:t>posedge</a:t>
            </a:r>
            <a:r>
              <a:rPr lang="en-US" sz="4800" dirty="0">
                <a:latin typeface="Consolas" pitchFamily="49" charset="0"/>
              </a:rPr>
              <a:t> </a:t>
            </a:r>
            <a:r>
              <a:rPr lang="en-US" sz="4800" dirty="0" err="1">
                <a:latin typeface="Consolas" pitchFamily="49" charset="0"/>
              </a:rPr>
              <a:t>clk</a:t>
            </a:r>
            <a:r>
              <a:rPr lang="en-US" sz="4800" dirty="0">
                <a:latin typeface="Consolas" pitchFamily="49" charset="0"/>
              </a:rPr>
              <a:t> or </a:t>
            </a:r>
            <a:r>
              <a:rPr lang="en-US" sz="4800" dirty="0" err="1">
                <a:latin typeface="Consolas" pitchFamily="49" charset="0"/>
              </a:rPr>
              <a:t>negedge</a:t>
            </a:r>
            <a:r>
              <a:rPr lang="en-US" sz="4800" dirty="0">
                <a:latin typeface="Consolas" pitchFamily="49" charset="0"/>
              </a:rPr>
              <a:t> </a:t>
            </a:r>
            <a:r>
              <a:rPr lang="en-US" sz="4800" dirty="0" err="1">
                <a:latin typeface="Consolas" pitchFamily="49" charset="0"/>
              </a:rPr>
              <a:t>rst_n</a:t>
            </a:r>
            <a:r>
              <a:rPr lang="en-US" sz="4800" dirty="0">
                <a:latin typeface="Consolas" pitchFamily="49" charset="0"/>
              </a:rPr>
              <a:t>)</a:t>
            </a:r>
          </a:p>
          <a:p>
            <a:pPr>
              <a:buNone/>
            </a:pPr>
            <a:r>
              <a:rPr lang="es-CL" sz="4800" dirty="0" err="1">
                <a:solidFill>
                  <a:srgbClr val="0070C0"/>
                </a:solidFill>
                <a:latin typeface="Consolas" pitchFamily="49" charset="0"/>
              </a:rPr>
              <a:t>if</a:t>
            </a:r>
            <a:r>
              <a:rPr lang="es-CL" sz="4800" dirty="0">
                <a:latin typeface="Consolas" pitchFamily="49" charset="0"/>
              </a:rPr>
              <a:t> (!</a:t>
            </a:r>
            <a:r>
              <a:rPr lang="es-CL" sz="4800" dirty="0" err="1">
                <a:latin typeface="Consolas" pitchFamily="49" charset="0"/>
              </a:rPr>
              <a:t>rst_n</a:t>
            </a:r>
            <a:r>
              <a:rPr lang="es-CL" sz="4800" dirty="0">
                <a:latin typeface="Consolas" pitchFamily="49" charset="0"/>
              </a:rPr>
              <a:t>) </a:t>
            </a:r>
            <a:r>
              <a:rPr lang="es-CL" sz="4800" dirty="0" err="1">
                <a:solidFill>
                  <a:srgbClr val="0070C0"/>
                </a:solidFill>
                <a:latin typeface="Consolas" pitchFamily="49" charset="0"/>
              </a:rPr>
              <a:t>begin</a:t>
            </a:r>
            <a:r>
              <a:rPr lang="es-CL" sz="4800" dirty="0">
                <a:solidFill>
                  <a:srgbClr val="0070C0"/>
                </a:solidFill>
                <a:latin typeface="Consolas" pitchFamily="49" charset="0"/>
              </a:rPr>
              <a:t> </a:t>
            </a:r>
          </a:p>
          <a:p>
            <a:pPr>
              <a:buNone/>
            </a:pPr>
            <a:r>
              <a:rPr lang="es-CL" sz="4800" dirty="0">
                <a:latin typeface="Consolas" pitchFamily="49" charset="0"/>
              </a:rPr>
              <a:t>  </a:t>
            </a:r>
            <a:r>
              <a:rPr lang="es-CL" sz="4800" dirty="0" err="1">
                <a:latin typeface="Consolas" pitchFamily="49" charset="0"/>
              </a:rPr>
              <a:t>state</a:t>
            </a:r>
            <a:r>
              <a:rPr lang="es-CL" sz="4800" dirty="0">
                <a:latin typeface="Consolas" pitchFamily="49" charset="0"/>
              </a:rPr>
              <a:t> &lt;= IDLE;</a:t>
            </a:r>
          </a:p>
          <a:p>
            <a:pPr>
              <a:buNone/>
            </a:pPr>
            <a:r>
              <a:rPr lang="es-CL" sz="4800" dirty="0">
                <a:latin typeface="Consolas" pitchFamily="49" charset="0"/>
              </a:rPr>
              <a:t>  out1  &lt;= 1'b0;</a:t>
            </a:r>
          </a:p>
          <a:p>
            <a:pPr>
              <a:buNone/>
            </a:pPr>
            <a:r>
              <a:rPr lang="es-CL" sz="4800" dirty="0" err="1">
                <a:solidFill>
                  <a:srgbClr val="0070C0"/>
                </a:solidFill>
                <a:latin typeface="Consolas" pitchFamily="49" charset="0"/>
              </a:rPr>
              <a:t>end</a:t>
            </a:r>
            <a:r>
              <a:rPr lang="es-CL" sz="4800" dirty="0">
                <a:solidFill>
                  <a:srgbClr val="0070C0"/>
                </a:solidFill>
                <a:latin typeface="Consolas" pitchFamily="49" charset="0"/>
              </a:rPr>
              <a:t> </a:t>
            </a:r>
          </a:p>
          <a:p>
            <a:pPr>
              <a:buNone/>
            </a:pPr>
            <a:r>
              <a:rPr lang="es-CL" sz="4800" dirty="0" err="1">
                <a:solidFill>
                  <a:srgbClr val="0070C0"/>
                </a:solidFill>
                <a:latin typeface="Consolas" pitchFamily="49" charset="0"/>
              </a:rPr>
              <a:t>else</a:t>
            </a:r>
            <a:r>
              <a:rPr lang="es-CL" sz="4800" dirty="0">
                <a:solidFill>
                  <a:srgbClr val="0070C0"/>
                </a:solidFill>
                <a:latin typeface="Consolas" pitchFamily="49" charset="0"/>
              </a:rPr>
              <a:t> </a:t>
            </a:r>
            <a:r>
              <a:rPr lang="es-CL" sz="4800" dirty="0" err="1">
                <a:solidFill>
                  <a:srgbClr val="0070C0"/>
                </a:solidFill>
                <a:latin typeface="Consolas" pitchFamily="49" charset="0"/>
              </a:rPr>
              <a:t>begin</a:t>
            </a:r>
            <a:r>
              <a:rPr lang="es-CL" sz="4800" dirty="0">
                <a:latin typeface="Consolas" pitchFamily="49" charset="0"/>
              </a:rPr>
              <a:t> </a:t>
            </a:r>
          </a:p>
          <a:p>
            <a:pPr>
              <a:buNone/>
            </a:pPr>
            <a:r>
              <a:rPr lang="es-CL" sz="4800" dirty="0">
                <a:latin typeface="Consolas" pitchFamily="49" charset="0"/>
              </a:rPr>
              <a:t>  </a:t>
            </a:r>
            <a:r>
              <a:rPr lang="es-CL" sz="4800" dirty="0" err="1">
                <a:latin typeface="Consolas" pitchFamily="49" charset="0"/>
              </a:rPr>
              <a:t>state</a:t>
            </a:r>
            <a:r>
              <a:rPr lang="es-CL" sz="4800" dirty="0">
                <a:latin typeface="Consolas" pitchFamily="49" charset="0"/>
              </a:rPr>
              <a:t> &lt;= 2'bx;  out1 &lt;= 1'b0;</a:t>
            </a:r>
          </a:p>
          <a:p>
            <a:pPr>
              <a:buNone/>
            </a:pPr>
            <a:r>
              <a:rPr lang="es-CL" sz="4800" dirty="0">
                <a:solidFill>
                  <a:srgbClr val="0070C0"/>
                </a:solidFill>
                <a:latin typeface="Consolas" pitchFamily="49" charset="0"/>
              </a:rPr>
              <a:t>  case</a:t>
            </a:r>
            <a:r>
              <a:rPr lang="es-CL" sz="4800" dirty="0">
                <a:latin typeface="Consolas" pitchFamily="49" charset="0"/>
              </a:rPr>
              <a:t> (</a:t>
            </a:r>
            <a:r>
              <a:rPr lang="es-CL" sz="4800" dirty="0" err="1">
                <a:latin typeface="Consolas" pitchFamily="49" charset="0"/>
              </a:rPr>
              <a:t>state</a:t>
            </a:r>
            <a:r>
              <a:rPr lang="es-CL" sz="4800" dirty="0">
                <a:latin typeface="Consolas" pitchFamily="49" charset="0"/>
              </a:rPr>
              <a:t>)</a:t>
            </a:r>
          </a:p>
          <a:p>
            <a:pPr>
              <a:buNone/>
            </a:pPr>
            <a:r>
              <a:rPr lang="en-US" sz="4800" dirty="0">
                <a:latin typeface="Consolas" pitchFamily="49" charset="0"/>
              </a:rPr>
              <a:t>    IDLE : </a:t>
            </a:r>
            <a:r>
              <a:rPr lang="en-US" sz="4800" dirty="0">
                <a:solidFill>
                  <a:srgbClr val="0070C0"/>
                </a:solidFill>
                <a:latin typeface="Consolas" pitchFamily="49" charset="0"/>
              </a:rPr>
              <a:t>if</a:t>
            </a:r>
            <a:r>
              <a:rPr lang="en-US" sz="4800" dirty="0">
                <a:latin typeface="Consolas" pitchFamily="49" charset="0"/>
              </a:rPr>
              <a:t> (in1) </a:t>
            </a:r>
            <a:r>
              <a:rPr lang="en-US" sz="4800" dirty="0">
                <a:solidFill>
                  <a:srgbClr val="0070C0"/>
                </a:solidFill>
                <a:latin typeface="Consolas" pitchFamily="49" charset="0"/>
              </a:rPr>
              <a:t>begin</a:t>
            </a:r>
            <a:r>
              <a:rPr lang="en-US" sz="4800" dirty="0">
                <a:latin typeface="Consolas" pitchFamily="49" charset="0"/>
              </a:rPr>
              <a:t> </a:t>
            </a:r>
          </a:p>
          <a:p>
            <a:pPr>
              <a:buNone/>
            </a:pPr>
            <a:r>
              <a:rPr lang="en-US" sz="4800" dirty="0">
                <a:latin typeface="Consolas" pitchFamily="49" charset="0"/>
              </a:rPr>
              <a:t>             state &lt;= BBUSY;</a:t>
            </a:r>
          </a:p>
          <a:p>
            <a:pPr>
              <a:buNone/>
            </a:pPr>
            <a:r>
              <a:rPr lang="en-US" sz="4800" dirty="0">
                <a:latin typeface="Consolas" pitchFamily="49" charset="0"/>
              </a:rPr>
              <a:t>             </a:t>
            </a:r>
            <a:r>
              <a:rPr lang="es-CL" sz="4800" dirty="0">
                <a:latin typeface="Consolas" pitchFamily="49" charset="0"/>
              </a:rPr>
              <a:t>out1  &lt;= 1'b1;</a:t>
            </a:r>
          </a:p>
          <a:p>
            <a:pPr>
              <a:buNone/>
            </a:pPr>
            <a:r>
              <a:rPr lang="es-CL" sz="4800" dirty="0">
                <a:latin typeface="Consolas" pitchFamily="49" charset="0"/>
              </a:rPr>
              <a:t>           </a:t>
            </a:r>
            <a:r>
              <a:rPr lang="es-CL" sz="4800" dirty="0" err="1">
                <a:solidFill>
                  <a:srgbClr val="0070C0"/>
                </a:solidFill>
                <a:latin typeface="Consolas" pitchFamily="49" charset="0"/>
              </a:rPr>
              <a:t>end</a:t>
            </a:r>
            <a:endParaRPr lang="en-US" sz="4800" dirty="0">
              <a:solidFill>
                <a:srgbClr val="0070C0"/>
              </a:solidFill>
              <a:latin typeface="Consolas" pitchFamily="49" charset="0"/>
            </a:endParaRPr>
          </a:p>
          <a:p>
            <a:pPr>
              <a:buNone/>
            </a:pPr>
            <a:r>
              <a:rPr lang="es-CL" sz="4800" dirty="0">
                <a:latin typeface="Consolas" pitchFamily="49" charset="0"/>
              </a:rPr>
              <a:t>           </a:t>
            </a:r>
            <a:r>
              <a:rPr lang="es-CL" sz="4800" dirty="0" err="1">
                <a:solidFill>
                  <a:srgbClr val="0070C0"/>
                </a:solidFill>
                <a:latin typeface="Consolas" pitchFamily="49" charset="0"/>
              </a:rPr>
              <a:t>else</a:t>
            </a:r>
            <a:r>
              <a:rPr lang="es-CL" sz="4800" dirty="0">
                <a:latin typeface="Consolas" pitchFamily="49" charset="0"/>
              </a:rPr>
              <a:t>     </a:t>
            </a:r>
            <a:r>
              <a:rPr lang="es-CL" sz="4800" dirty="0" err="1">
                <a:latin typeface="Consolas" pitchFamily="49" charset="0"/>
              </a:rPr>
              <a:t>state</a:t>
            </a:r>
            <a:r>
              <a:rPr lang="es-CL" sz="4800" dirty="0">
                <a:latin typeface="Consolas" pitchFamily="49" charset="0"/>
              </a:rPr>
              <a:t> &lt;= IDLE;</a:t>
            </a:r>
          </a:p>
          <a:p>
            <a:pPr>
              <a:buNone/>
            </a:pPr>
            <a:r>
              <a:rPr lang="es-CL" sz="4800" dirty="0">
                <a:latin typeface="Consolas" pitchFamily="49" charset="0"/>
              </a:rPr>
              <a:t>    BBUSY: </a:t>
            </a:r>
            <a:r>
              <a:rPr lang="es-CL" sz="4800" dirty="0" err="1">
                <a:solidFill>
                  <a:srgbClr val="0070C0"/>
                </a:solidFill>
                <a:latin typeface="Consolas" pitchFamily="49" charset="0"/>
              </a:rPr>
              <a:t>if</a:t>
            </a:r>
            <a:r>
              <a:rPr lang="es-CL" sz="4800" dirty="0">
                <a:latin typeface="Consolas" pitchFamily="49" charset="0"/>
              </a:rPr>
              <a:t> (in2) </a:t>
            </a:r>
            <a:r>
              <a:rPr lang="en-US" sz="4800" dirty="0">
                <a:solidFill>
                  <a:srgbClr val="0070C0"/>
                </a:solidFill>
                <a:latin typeface="Consolas" pitchFamily="49" charset="0"/>
              </a:rPr>
              <a:t>begin</a:t>
            </a:r>
            <a:endParaRPr lang="es-CL" sz="4800" dirty="0">
              <a:latin typeface="Consolas" pitchFamily="49" charset="0"/>
            </a:endParaRPr>
          </a:p>
          <a:p>
            <a:pPr>
              <a:buNone/>
            </a:pPr>
            <a:r>
              <a:rPr lang="es-CL" sz="4800" dirty="0">
                <a:latin typeface="Consolas" pitchFamily="49" charset="0"/>
              </a:rPr>
              <a:t>             </a:t>
            </a:r>
            <a:r>
              <a:rPr lang="es-CL" sz="4800" dirty="0" err="1">
                <a:latin typeface="Consolas" pitchFamily="49" charset="0"/>
              </a:rPr>
              <a:t>state</a:t>
            </a:r>
            <a:r>
              <a:rPr lang="es-CL" sz="4800" dirty="0">
                <a:latin typeface="Consolas" pitchFamily="49" charset="0"/>
              </a:rPr>
              <a:t> &lt;= BBUSY;</a:t>
            </a:r>
          </a:p>
          <a:p>
            <a:pPr>
              <a:buNone/>
            </a:pPr>
            <a:r>
              <a:rPr lang="es-CL" sz="4800" dirty="0">
                <a:latin typeface="Consolas" pitchFamily="49" charset="0"/>
              </a:rPr>
              <a:t>             out1 &lt;= 1'b1;</a:t>
            </a:r>
          </a:p>
          <a:p>
            <a:pPr>
              <a:buNone/>
            </a:pPr>
            <a:r>
              <a:rPr lang="es-CL" sz="4800" dirty="0">
                <a:latin typeface="Consolas" pitchFamily="49" charset="0"/>
              </a:rPr>
              <a:t>           </a:t>
            </a:r>
            <a:r>
              <a:rPr lang="es-CL" sz="4800" dirty="0" err="1">
                <a:solidFill>
                  <a:srgbClr val="0070C0"/>
                </a:solidFill>
                <a:latin typeface="Consolas" pitchFamily="49" charset="0"/>
              </a:rPr>
              <a:t>end</a:t>
            </a:r>
            <a:endParaRPr lang="es-CL" sz="4800" dirty="0">
              <a:solidFill>
                <a:srgbClr val="0070C0"/>
              </a:solidFill>
              <a:latin typeface="Consolas" pitchFamily="49" charset="0"/>
            </a:endParaRPr>
          </a:p>
          <a:p>
            <a:pPr>
              <a:buNone/>
            </a:pPr>
            <a:r>
              <a:rPr lang="es-CL" sz="4800" dirty="0">
                <a:latin typeface="Consolas" pitchFamily="49" charset="0"/>
              </a:rPr>
              <a:t>           </a:t>
            </a:r>
            <a:r>
              <a:rPr lang="es-CL" sz="4800" dirty="0" err="1">
                <a:solidFill>
                  <a:srgbClr val="0070C0"/>
                </a:solidFill>
                <a:latin typeface="Consolas" pitchFamily="49" charset="0"/>
              </a:rPr>
              <a:t>else</a:t>
            </a:r>
            <a:r>
              <a:rPr lang="es-CL" sz="4800" dirty="0">
                <a:latin typeface="Consolas" pitchFamily="49" charset="0"/>
              </a:rPr>
              <a:t>     </a:t>
            </a:r>
            <a:r>
              <a:rPr lang="es-CL" sz="4800" dirty="0" err="1">
                <a:latin typeface="Consolas" pitchFamily="49" charset="0"/>
              </a:rPr>
              <a:t>state</a:t>
            </a:r>
            <a:r>
              <a:rPr lang="es-CL" sz="4800" dirty="0">
                <a:latin typeface="Consolas" pitchFamily="49" charset="0"/>
              </a:rPr>
              <a:t> &lt;= BFREE;</a:t>
            </a:r>
            <a:endParaRPr lang="es-CL" sz="4800" dirty="0">
              <a:solidFill>
                <a:srgbClr val="00B050"/>
              </a:solidFill>
              <a:latin typeface="Consolas" pitchFamily="49" charset="0"/>
            </a:endParaRPr>
          </a:p>
          <a:p>
            <a:pPr>
              <a:buNone/>
            </a:pPr>
            <a:r>
              <a:rPr lang="es-CL" sz="4800" dirty="0" err="1">
                <a:solidFill>
                  <a:srgbClr val="0070C0"/>
                </a:solidFill>
                <a:latin typeface="Consolas" pitchFamily="49" charset="0"/>
              </a:rPr>
              <a:t>endcase</a:t>
            </a:r>
            <a:endParaRPr lang="es-CL" sz="4800" dirty="0">
              <a:solidFill>
                <a:srgbClr val="0070C0"/>
              </a:solidFill>
              <a:latin typeface="Consolas" pitchFamily="49" charset="0"/>
            </a:endParaRPr>
          </a:p>
          <a:p>
            <a:pPr>
              <a:buNone/>
            </a:pPr>
            <a:r>
              <a:rPr lang="es-CL" sz="4800" dirty="0" err="1">
                <a:solidFill>
                  <a:srgbClr val="0070C0"/>
                </a:solidFill>
                <a:latin typeface="Consolas" pitchFamily="49" charset="0"/>
              </a:rPr>
              <a:t>end</a:t>
            </a:r>
            <a:endParaRPr lang="es-CL" sz="4800" dirty="0">
              <a:solidFill>
                <a:srgbClr val="0070C0"/>
              </a:solidFill>
              <a:latin typeface="Consolas" pitchFamily="49" charset="0"/>
            </a:endParaRPr>
          </a:p>
          <a:p>
            <a:pPr>
              <a:buNone/>
            </a:pPr>
            <a:endParaRPr lang="es-CL" dirty="0"/>
          </a:p>
        </p:txBody>
      </p:sp>
      <p:sp>
        <p:nvSpPr>
          <p:cNvPr id="5" name="Text Placeholder 4">
            <a:extLst>
              <a:ext uri="{FF2B5EF4-FFF2-40B4-BE49-F238E27FC236}">
                <a16:creationId xmlns:a16="http://schemas.microsoft.com/office/drawing/2014/main" id="{EF5E8B58-C46A-DF41-9732-C4CD9FABF840}"/>
              </a:ext>
            </a:extLst>
          </p:cNvPr>
          <p:cNvSpPr>
            <a:spLocks noGrp="1"/>
          </p:cNvSpPr>
          <p:nvPr>
            <p:ph type="body" sz="quarter" idx="12"/>
          </p:nvPr>
        </p:nvSpPr>
        <p:spPr/>
        <p:txBody>
          <a:bodyPr/>
          <a:lstStyle/>
          <a:p>
            <a:r>
              <a:rPr lang="en-US" sz="2400" i="1" dirty="0"/>
              <a:t>One Always Block FSM Style </a:t>
            </a:r>
            <a:r>
              <a:rPr lang="en-US" sz="2000" i="1" dirty="0"/>
              <a:t>(Avoid This Style!)</a:t>
            </a:r>
            <a:endParaRPr lang="en-CL" dirty="0"/>
          </a:p>
        </p:txBody>
      </p:sp>
    </p:spTree>
    <p:extLst>
      <p:ext uri="{BB962C8B-B14F-4D97-AF65-F5344CB8AC3E}">
        <p14:creationId xmlns:p14="http://schemas.microsoft.com/office/powerpoint/2010/main" val="423990080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HDL FSM Implementation </a:t>
            </a:r>
            <a:endParaRPr lang="es-CL" sz="3600" i="1" dirty="0"/>
          </a:p>
        </p:txBody>
      </p:sp>
      <p:sp>
        <p:nvSpPr>
          <p:cNvPr id="6" name="Content Placeholder 5"/>
          <p:cNvSpPr>
            <a:spLocks noGrp="1"/>
          </p:cNvSpPr>
          <p:nvPr>
            <p:ph sz="half" idx="1"/>
          </p:nvPr>
        </p:nvSpPr>
        <p:spPr/>
        <p:txBody>
          <a:bodyPr>
            <a:normAutofit/>
          </a:bodyPr>
          <a:lstStyle/>
          <a:p>
            <a:pPr marL="514350" indent="-514350">
              <a:buFont typeface="+mj-lt"/>
              <a:buAutoNum type="arabicPeriod"/>
            </a:pPr>
            <a:r>
              <a:rPr lang="en-US" dirty="0"/>
              <a:t>A declaration is made for state. Not for next.</a:t>
            </a:r>
          </a:p>
          <a:p>
            <a:pPr marL="514350" indent="-514350">
              <a:buFont typeface="+mj-lt"/>
              <a:buAutoNum type="arabicPeriod"/>
            </a:pPr>
            <a:r>
              <a:rPr lang="en-US" dirty="0"/>
              <a:t>The state assignments do not correspond to the current state of the case statement, but the state that case statement is transitioning to. </a:t>
            </a:r>
            <a:br>
              <a:rPr lang="en-US" dirty="0"/>
            </a:br>
            <a:r>
              <a:rPr lang="en-US" dirty="0"/>
              <a:t>This is </a:t>
            </a:r>
            <a:r>
              <a:rPr lang="en-US" b="1" dirty="0"/>
              <a:t>error prone </a:t>
            </a:r>
            <a:r>
              <a:rPr lang="en-US" dirty="0"/>
              <a:t>(but it does work if coded correctly).</a:t>
            </a:r>
          </a:p>
        </p:txBody>
      </p:sp>
      <p:sp>
        <p:nvSpPr>
          <p:cNvPr id="3" name="Text Placeholder 2">
            <a:extLst>
              <a:ext uri="{FF2B5EF4-FFF2-40B4-BE49-F238E27FC236}">
                <a16:creationId xmlns:a16="http://schemas.microsoft.com/office/drawing/2014/main" id="{FE2A273B-5736-8345-9358-D50D6A91B855}"/>
              </a:ext>
            </a:extLst>
          </p:cNvPr>
          <p:cNvSpPr>
            <a:spLocks noGrp="1"/>
          </p:cNvSpPr>
          <p:nvPr>
            <p:ph type="body" sz="quarter" idx="12"/>
          </p:nvPr>
        </p:nvSpPr>
        <p:spPr/>
        <p:txBody>
          <a:bodyPr/>
          <a:lstStyle/>
          <a:p>
            <a:r>
              <a:rPr lang="en-US" sz="2400" i="1" dirty="0"/>
              <a:t>One Always Block FSM Style </a:t>
            </a:r>
            <a:r>
              <a:rPr lang="en-US" sz="2000" i="1" dirty="0"/>
              <a:t>(Avoid This Style!)</a:t>
            </a:r>
            <a:endParaRPr lang="en-CL" dirty="0"/>
          </a:p>
        </p:txBody>
      </p:sp>
      <p:sp>
        <p:nvSpPr>
          <p:cNvPr id="10" name="Content Placeholder 3"/>
          <p:cNvSpPr txBox="1">
            <a:spLocks/>
          </p:cNvSpPr>
          <p:nvPr/>
        </p:nvSpPr>
        <p:spPr>
          <a:xfrm>
            <a:off x="6926290" y="1260122"/>
            <a:ext cx="4543428" cy="4925144"/>
          </a:xfrm>
          <a:prstGeom prst="rect">
            <a:avLst/>
          </a:prstGeom>
          <a:ln>
            <a:solidFill>
              <a:schemeClr val="tx1"/>
            </a:solidFill>
          </a:ln>
        </p:spPr>
        <p:txBody>
          <a:bodyPr vert="horz" lIns="91440" tIns="45720" rIns="91440" bIns="45720" rtlCol="0">
            <a:normAutofit fontScale="25000" lnSpcReduction="20000"/>
          </a:bodyPr>
          <a:lstStyle/>
          <a:p>
            <a:pPr marL="342900" indent="-342900" defTabSz="914400">
              <a:spcBef>
                <a:spcPct val="20000"/>
              </a:spcBef>
              <a:defRPr/>
            </a:pPr>
            <a:r>
              <a:rPr lang="es-CL" sz="5600">
                <a:solidFill>
                  <a:srgbClr val="0070C0"/>
                </a:solidFill>
                <a:latin typeface="Consolas" pitchFamily="49" charset="0"/>
              </a:rPr>
              <a:t>parameter</a:t>
            </a:r>
            <a:r>
              <a:rPr lang="es-CL" sz="5600">
                <a:latin typeface="Consolas" pitchFamily="49" charset="0"/>
              </a:rPr>
              <a:t> [1:0] </a:t>
            </a:r>
          </a:p>
          <a:p>
            <a:pPr marL="342900" indent="-342900" defTabSz="914400">
              <a:spcBef>
                <a:spcPct val="20000"/>
              </a:spcBef>
              <a:defRPr/>
            </a:pPr>
            <a:r>
              <a:rPr lang="es-CL" sz="5600">
                <a:latin typeface="Consolas" pitchFamily="49" charset="0"/>
              </a:rPr>
              <a:t>IDLE=2'b00, BBUSY=2'b01,BFREE=2'b10;</a:t>
            </a:r>
          </a:p>
          <a:p>
            <a:pPr marL="342900" indent="-342900" defTabSz="914400">
              <a:spcBef>
                <a:spcPct val="20000"/>
              </a:spcBef>
              <a:defRPr/>
            </a:pPr>
            <a:r>
              <a:rPr lang="es-CL" sz="5600">
                <a:solidFill>
                  <a:srgbClr val="0070C0"/>
                </a:solidFill>
                <a:latin typeface="Consolas" pitchFamily="49" charset="0"/>
              </a:rPr>
              <a:t>reg</a:t>
            </a:r>
            <a:r>
              <a:rPr lang="es-CL" sz="5600">
                <a:latin typeface="Consolas" pitchFamily="49" charset="0"/>
              </a:rPr>
              <a:t> [1:0] state;</a:t>
            </a:r>
          </a:p>
          <a:p>
            <a:pPr marL="342900" indent="-342900" defTabSz="914400">
              <a:spcBef>
                <a:spcPct val="20000"/>
              </a:spcBef>
              <a:defRPr/>
            </a:pPr>
            <a:r>
              <a:rPr lang="en-US" sz="5600">
                <a:solidFill>
                  <a:srgbClr val="0070C0"/>
                </a:solidFill>
                <a:latin typeface="Consolas" pitchFamily="49" charset="0"/>
              </a:rPr>
              <a:t>always</a:t>
            </a:r>
            <a:r>
              <a:rPr lang="en-US" sz="5600">
                <a:latin typeface="Consolas" pitchFamily="49" charset="0"/>
              </a:rPr>
              <a:t> @(posedge clk or negedge rst_n)</a:t>
            </a:r>
          </a:p>
          <a:p>
            <a:pPr marL="342900" indent="-342900" defTabSz="914400">
              <a:spcBef>
                <a:spcPct val="20000"/>
              </a:spcBef>
              <a:defRPr/>
            </a:pPr>
            <a:r>
              <a:rPr lang="es-CL" sz="5600">
                <a:solidFill>
                  <a:srgbClr val="0070C0"/>
                </a:solidFill>
                <a:latin typeface="Consolas" pitchFamily="49" charset="0"/>
              </a:rPr>
              <a:t>if</a:t>
            </a:r>
            <a:r>
              <a:rPr lang="es-CL" sz="5600">
                <a:latin typeface="Consolas" pitchFamily="49" charset="0"/>
              </a:rPr>
              <a:t> (!rst_n) </a:t>
            </a:r>
            <a:r>
              <a:rPr lang="es-CL" sz="5600">
                <a:solidFill>
                  <a:srgbClr val="0070C0"/>
                </a:solidFill>
                <a:latin typeface="Consolas" pitchFamily="49" charset="0"/>
              </a:rPr>
              <a:t>begin </a:t>
            </a:r>
          </a:p>
          <a:p>
            <a:pPr marL="342900" indent="-342900" defTabSz="914400">
              <a:spcBef>
                <a:spcPct val="20000"/>
              </a:spcBef>
              <a:defRPr/>
            </a:pPr>
            <a:r>
              <a:rPr lang="es-CL" sz="5600">
                <a:latin typeface="Consolas" pitchFamily="49" charset="0"/>
              </a:rPr>
              <a:t>  state &lt;= IDLE;</a:t>
            </a:r>
          </a:p>
          <a:p>
            <a:pPr marL="342900" indent="-342900" defTabSz="914400">
              <a:spcBef>
                <a:spcPct val="20000"/>
              </a:spcBef>
              <a:defRPr/>
            </a:pPr>
            <a:r>
              <a:rPr lang="es-CL" sz="5600">
                <a:latin typeface="Consolas" pitchFamily="49" charset="0"/>
              </a:rPr>
              <a:t>  out1  &lt;= 1'b0;</a:t>
            </a:r>
          </a:p>
          <a:p>
            <a:pPr marL="342900" indent="-342900" defTabSz="914400">
              <a:spcBef>
                <a:spcPct val="20000"/>
              </a:spcBef>
              <a:defRPr/>
            </a:pPr>
            <a:r>
              <a:rPr lang="es-CL" sz="5600">
                <a:solidFill>
                  <a:srgbClr val="0070C0"/>
                </a:solidFill>
                <a:latin typeface="Consolas" pitchFamily="49" charset="0"/>
              </a:rPr>
              <a:t>end </a:t>
            </a:r>
          </a:p>
          <a:p>
            <a:pPr marL="342900" indent="-342900" defTabSz="914400">
              <a:spcBef>
                <a:spcPct val="20000"/>
              </a:spcBef>
              <a:defRPr/>
            </a:pPr>
            <a:r>
              <a:rPr lang="es-CL" sz="5600">
                <a:solidFill>
                  <a:srgbClr val="0070C0"/>
                </a:solidFill>
                <a:latin typeface="Consolas" pitchFamily="49" charset="0"/>
              </a:rPr>
              <a:t>else begin</a:t>
            </a:r>
            <a:r>
              <a:rPr lang="es-CL" sz="5600">
                <a:latin typeface="Consolas" pitchFamily="49" charset="0"/>
              </a:rPr>
              <a:t> </a:t>
            </a:r>
          </a:p>
          <a:p>
            <a:pPr marL="342900" indent="-342900" defTabSz="914400">
              <a:spcBef>
                <a:spcPct val="20000"/>
              </a:spcBef>
              <a:defRPr/>
            </a:pPr>
            <a:r>
              <a:rPr lang="es-CL" sz="5600">
                <a:latin typeface="Consolas" pitchFamily="49" charset="0"/>
              </a:rPr>
              <a:t>  state &lt;= 2'bx;  out1 &lt;= 1'b0;</a:t>
            </a:r>
          </a:p>
          <a:p>
            <a:pPr marL="342900" indent="-342900" defTabSz="914400">
              <a:spcBef>
                <a:spcPct val="20000"/>
              </a:spcBef>
              <a:defRPr/>
            </a:pPr>
            <a:r>
              <a:rPr lang="es-CL" sz="5600">
                <a:solidFill>
                  <a:srgbClr val="0070C0"/>
                </a:solidFill>
                <a:latin typeface="Consolas" pitchFamily="49" charset="0"/>
              </a:rPr>
              <a:t>  case</a:t>
            </a:r>
            <a:r>
              <a:rPr lang="es-CL" sz="5600">
                <a:latin typeface="Consolas" pitchFamily="49" charset="0"/>
              </a:rPr>
              <a:t> (state)</a:t>
            </a:r>
          </a:p>
          <a:p>
            <a:pPr marL="342900" indent="-342900" defTabSz="914400">
              <a:spcBef>
                <a:spcPct val="20000"/>
              </a:spcBef>
              <a:defRPr/>
            </a:pPr>
            <a:r>
              <a:rPr lang="en-US" sz="5600">
                <a:latin typeface="Consolas" pitchFamily="49" charset="0"/>
              </a:rPr>
              <a:t>    IDLE : </a:t>
            </a:r>
            <a:r>
              <a:rPr lang="en-US" sz="5600">
                <a:solidFill>
                  <a:srgbClr val="0070C0"/>
                </a:solidFill>
                <a:latin typeface="Consolas" pitchFamily="49" charset="0"/>
              </a:rPr>
              <a:t>if</a:t>
            </a:r>
            <a:r>
              <a:rPr lang="en-US" sz="5600">
                <a:latin typeface="Consolas" pitchFamily="49" charset="0"/>
              </a:rPr>
              <a:t> (in1) </a:t>
            </a:r>
            <a:r>
              <a:rPr lang="en-US" sz="5600">
                <a:solidFill>
                  <a:srgbClr val="0070C0"/>
                </a:solidFill>
                <a:latin typeface="Consolas" pitchFamily="49" charset="0"/>
              </a:rPr>
              <a:t>begin</a:t>
            </a:r>
            <a:r>
              <a:rPr lang="en-US" sz="5600">
                <a:latin typeface="Consolas" pitchFamily="49" charset="0"/>
              </a:rPr>
              <a:t> </a:t>
            </a:r>
          </a:p>
          <a:p>
            <a:pPr marL="342900" indent="-342900" defTabSz="914400">
              <a:spcBef>
                <a:spcPct val="20000"/>
              </a:spcBef>
              <a:defRPr/>
            </a:pPr>
            <a:r>
              <a:rPr lang="en-US" sz="5600">
                <a:latin typeface="Consolas" pitchFamily="49" charset="0"/>
              </a:rPr>
              <a:t>             state &lt;= BBUSY;</a:t>
            </a:r>
          </a:p>
          <a:p>
            <a:pPr marL="342900" indent="-342900" defTabSz="914400">
              <a:spcBef>
                <a:spcPct val="20000"/>
              </a:spcBef>
              <a:defRPr/>
            </a:pPr>
            <a:r>
              <a:rPr lang="en-US" sz="5600">
                <a:latin typeface="Consolas" pitchFamily="49" charset="0"/>
              </a:rPr>
              <a:t>             </a:t>
            </a:r>
            <a:r>
              <a:rPr lang="es-CL" sz="5600">
                <a:latin typeface="Consolas" pitchFamily="49" charset="0"/>
              </a:rPr>
              <a:t>out1  &lt;= 1'b1;</a:t>
            </a:r>
          </a:p>
          <a:p>
            <a:pPr marL="342900" indent="-342900" defTabSz="914400">
              <a:spcBef>
                <a:spcPct val="20000"/>
              </a:spcBef>
              <a:defRPr/>
            </a:pPr>
            <a:r>
              <a:rPr lang="es-CL" sz="5600">
                <a:latin typeface="Consolas" pitchFamily="49" charset="0"/>
              </a:rPr>
              <a:t>           </a:t>
            </a:r>
            <a:r>
              <a:rPr lang="es-CL" sz="5600">
                <a:solidFill>
                  <a:srgbClr val="0070C0"/>
                </a:solidFill>
                <a:latin typeface="Consolas" pitchFamily="49" charset="0"/>
              </a:rPr>
              <a:t>end</a:t>
            </a:r>
            <a:endParaRPr lang="en-US" sz="5600">
              <a:solidFill>
                <a:srgbClr val="0070C0"/>
              </a:solidFill>
              <a:latin typeface="Consolas" pitchFamily="49" charset="0"/>
            </a:endParaRPr>
          </a:p>
          <a:p>
            <a:pPr marL="342900" indent="-342900" defTabSz="914400">
              <a:spcBef>
                <a:spcPct val="20000"/>
              </a:spcBef>
              <a:defRPr/>
            </a:pPr>
            <a:r>
              <a:rPr lang="es-CL" sz="5600">
                <a:latin typeface="Consolas" pitchFamily="49" charset="0"/>
              </a:rPr>
              <a:t>           </a:t>
            </a:r>
            <a:r>
              <a:rPr lang="es-CL" sz="5600">
                <a:solidFill>
                  <a:srgbClr val="0070C0"/>
                </a:solidFill>
                <a:latin typeface="Consolas" pitchFamily="49" charset="0"/>
              </a:rPr>
              <a:t>else</a:t>
            </a:r>
            <a:r>
              <a:rPr lang="es-CL" sz="5600">
                <a:latin typeface="Consolas" pitchFamily="49" charset="0"/>
              </a:rPr>
              <a:t>     state &lt;= IDLE;</a:t>
            </a:r>
          </a:p>
          <a:p>
            <a:pPr marL="342900" indent="-342900" defTabSz="914400">
              <a:spcBef>
                <a:spcPct val="20000"/>
              </a:spcBef>
              <a:defRPr/>
            </a:pPr>
            <a:r>
              <a:rPr lang="es-CL" sz="5600">
                <a:latin typeface="Consolas" pitchFamily="49" charset="0"/>
              </a:rPr>
              <a:t>    BBUSY: </a:t>
            </a:r>
            <a:r>
              <a:rPr lang="es-CL" sz="5600">
                <a:solidFill>
                  <a:srgbClr val="0070C0"/>
                </a:solidFill>
                <a:latin typeface="Consolas" pitchFamily="49" charset="0"/>
              </a:rPr>
              <a:t>if</a:t>
            </a:r>
            <a:r>
              <a:rPr lang="es-CL" sz="5600">
                <a:latin typeface="Consolas" pitchFamily="49" charset="0"/>
              </a:rPr>
              <a:t> (in2) </a:t>
            </a:r>
            <a:r>
              <a:rPr lang="en-US" sz="5600">
                <a:solidFill>
                  <a:srgbClr val="0070C0"/>
                </a:solidFill>
                <a:latin typeface="Consolas" pitchFamily="49" charset="0"/>
              </a:rPr>
              <a:t>begin</a:t>
            </a:r>
            <a:endParaRPr lang="es-CL" sz="5600">
              <a:latin typeface="Consolas" pitchFamily="49" charset="0"/>
            </a:endParaRPr>
          </a:p>
          <a:p>
            <a:pPr marL="342900" indent="-342900" defTabSz="914400">
              <a:spcBef>
                <a:spcPct val="20000"/>
              </a:spcBef>
              <a:defRPr/>
            </a:pPr>
            <a:r>
              <a:rPr lang="es-CL" sz="5600">
                <a:latin typeface="Consolas" pitchFamily="49" charset="0"/>
              </a:rPr>
              <a:t>             state &lt;= BBUSY;</a:t>
            </a:r>
          </a:p>
          <a:p>
            <a:pPr marL="342900" indent="-342900" defTabSz="914400">
              <a:spcBef>
                <a:spcPct val="20000"/>
              </a:spcBef>
              <a:defRPr/>
            </a:pPr>
            <a:r>
              <a:rPr lang="es-CL" sz="5600">
                <a:latin typeface="Consolas" pitchFamily="49" charset="0"/>
              </a:rPr>
              <a:t>             out1 &lt;= 1'b1;</a:t>
            </a:r>
          </a:p>
          <a:p>
            <a:pPr marL="342900" indent="-342900" defTabSz="914400">
              <a:spcBef>
                <a:spcPct val="20000"/>
              </a:spcBef>
              <a:defRPr/>
            </a:pPr>
            <a:r>
              <a:rPr lang="es-CL" sz="5600">
                <a:latin typeface="Consolas" pitchFamily="49" charset="0"/>
              </a:rPr>
              <a:t>           </a:t>
            </a:r>
            <a:r>
              <a:rPr lang="es-CL" sz="5600">
                <a:solidFill>
                  <a:srgbClr val="0070C0"/>
                </a:solidFill>
                <a:latin typeface="Consolas" pitchFamily="49" charset="0"/>
              </a:rPr>
              <a:t>end</a:t>
            </a:r>
          </a:p>
          <a:p>
            <a:pPr marL="342900" indent="-342900" defTabSz="914400">
              <a:spcBef>
                <a:spcPct val="20000"/>
              </a:spcBef>
              <a:defRPr/>
            </a:pPr>
            <a:r>
              <a:rPr lang="es-CL" sz="5600">
                <a:latin typeface="Consolas" pitchFamily="49" charset="0"/>
              </a:rPr>
              <a:t>           </a:t>
            </a:r>
            <a:r>
              <a:rPr lang="es-CL" sz="5600">
                <a:solidFill>
                  <a:srgbClr val="0070C0"/>
                </a:solidFill>
                <a:latin typeface="Consolas" pitchFamily="49" charset="0"/>
              </a:rPr>
              <a:t>else</a:t>
            </a:r>
            <a:r>
              <a:rPr lang="es-CL" sz="5600">
                <a:latin typeface="Consolas" pitchFamily="49" charset="0"/>
              </a:rPr>
              <a:t>     state &lt;= BFREE;</a:t>
            </a:r>
            <a:endParaRPr lang="es-CL" sz="5600">
              <a:solidFill>
                <a:srgbClr val="00B050"/>
              </a:solidFill>
              <a:latin typeface="Consolas" pitchFamily="49" charset="0"/>
            </a:endParaRPr>
          </a:p>
          <a:p>
            <a:pPr marL="342900" indent="-342900" defTabSz="914400">
              <a:spcBef>
                <a:spcPct val="20000"/>
              </a:spcBef>
              <a:defRPr/>
            </a:pPr>
            <a:r>
              <a:rPr lang="es-CL" sz="5600">
                <a:solidFill>
                  <a:srgbClr val="0070C0"/>
                </a:solidFill>
                <a:latin typeface="Consolas" pitchFamily="49" charset="0"/>
              </a:rPr>
              <a:t>endcase</a:t>
            </a:r>
          </a:p>
          <a:p>
            <a:pPr marL="342900" indent="-342900" defTabSz="914400">
              <a:spcBef>
                <a:spcPct val="20000"/>
              </a:spcBef>
              <a:defRPr/>
            </a:pPr>
            <a:r>
              <a:rPr lang="es-CL" sz="5600">
                <a:solidFill>
                  <a:srgbClr val="0070C0"/>
                </a:solidFill>
                <a:latin typeface="Consolas" pitchFamily="49" charset="0"/>
              </a:rPr>
              <a:t>end</a:t>
            </a:r>
          </a:p>
          <a:p>
            <a:pPr marL="342900" indent="-342900" defTabSz="914400">
              <a:spcBef>
                <a:spcPct val="20000"/>
              </a:spcBef>
              <a:defRPr/>
            </a:pPr>
            <a:endParaRPr lang="es-CL" sz="2800" dirty="0"/>
          </a:p>
        </p:txBody>
      </p:sp>
      <p:sp>
        <p:nvSpPr>
          <p:cNvPr id="11" name="Right Arrow 10"/>
          <p:cNvSpPr/>
          <p:nvPr/>
        </p:nvSpPr>
        <p:spPr>
          <a:xfrm flipH="1">
            <a:off x="9818487" y="1619046"/>
            <a:ext cx="432048" cy="36004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1</a:t>
            </a:r>
          </a:p>
        </p:txBody>
      </p:sp>
      <p:sp>
        <p:nvSpPr>
          <p:cNvPr id="12" name="Right Arrow 11"/>
          <p:cNvSpPr/>
          <p:nvPr/>
        </p:nvSpPr>
        <p:spPr>
          <a:xfrm flipH="1">
            <a:off x="9818487" y="3759408"/>
            <a:ext cx="432048" cy="360040"/>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2</a:t>
            </a:r>
          </a:p>
        </p:txBody>
      </p:sp>
    </p:spTree>
    <p:extLst>
      <p:ext uri="{BB962C8B-B14F-4D97-AF65-F5344CB8AC3E}">
        <p14:creationId xmlns:p14="http://schemas.microsoft.com/office/powerpoint/2010/main" val="76368390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4000" dirty="0"/>
              <a:t>HDL FSM Implementation </a:t>
            </a:r>
            <a:endParaRPr lang="es-CL" sz="4000" i="1" dirty="0"/>
          </a:p>
        </p:txBody>
      </p:sp>
      <p:sp>
        <p:nvSpPr>
          <p:cNvPr id="6" name="Content Placeholder 5"/>
          <p:cNvSpPr>
            <a:spLocks noGrp="1"/>
          </p:cNvSpPr>
          <p:nvPr>
            <p:ph sz="half" idx="1"/>
          </p:nvPr>
        </p:nvSpPr>
        <p:spPr/>
        <p:txBody>
          <a:bodyPr>
            <a:normAutofit/>
          </a:bodyPr>
          <a:lstStyle/>
          <a:p>
            <a:pPr marL="514350" indent="-514350">
              <a:buFont typeface="+mj-lt"/>
              <a:buAutoNum type="arabicPeriod" startAt="3"/>
            </a:pPr>
            <a:r>
              <a:rPr lang="en-US" dirty="0"/>
              <a:t>There is just one sequential always block, coded using </a:t>
            </a:r>
            <a:r>
              <a:rPr lang="en-US" dirty="0" err="1"/>
              <a:t>nonblocking</a:t>
            </a:r>
            <a:r>
              <a:rPr lang="en-US" dirty="0"/>
              <a:t> assignments. Difficult to track the changes</a:t>
            </a:r>
          </a:p>
          <a:p>
            <a:pPr marL="514350" indent="-514350">
              <a:buFont typeface="+mj-lt"/>
              <a:buAutoNum type="arabicPeriod" startAt="3"/>
            </a:pPr>
            <a:r>
              <a:rPr lang="en-US" dirty="0"/>
              <a:t>All outputs will be registered. </a:t>
            </a:r>
            <a:br>
              <a:rPr lang="en-US" dirty="0"/>
            </a:br>
            <a:r>
              <a:rPr lang="en-US" dirty="0"/>
              <a:t>No asynchronous Mealy outputs can be generated from a single synchronous always block.</a:t>
            </a:r>
            <a:endParaRPr lang="es-CL" dirty="0"/>
          </a:p>
        </p:txBody>
      </p:sp>
      <p:sp>
        <p:nvSpPr>
          <p:cNvPr id="3" name="Text Placeholder 2">
            <a:extLst>
              <a:ext uri="{FF2B5EF4-FFF2-40B4-BE49-F238E27FC236}">
                <a16:creationId xmlns:a16="http://schemas.microsoft.com/office/drawing/2014/main" id="{71A9CA5F-6413-A24E-970C-8606DBE224A3}"/>
              </a:ext>
            </a:extLst>
          </p:cNvPr>
          <p:cNvSpPr>
            <a:spLocks noGrp="1"/>
          </p:cNvSpPr>
          <p:nvPr>
            <p:ph type="body" sz="quarter" idx="12"/>
          </p:nvPr>
        </p:nvSpPr>
        <p:spPr/>
        <p:txBody>
          <a:bodyPr/>
          <a:lstStyle/>
          <a:p>
            <a:r>
              <a:rPr lang="en-US" i="1" dirty="0"/>
              <a:t>One Always Block FSM Style </a:t>
            </a:r>
            <a:r>
              <a:rPr lang="en-US" sz="2000" i="1" dirty="0"/>
              <a:t>(Avoid This Style!)</a:t>
            </a:r>
            <a:endParaRPr lang="en-CL" dirty="0"/>
          </a:p>
        </p:txBody>
      </p:sp>
      <p:sp>
        <p:nvSpPr>
          <p:cNvPr id="10" name="Content Placeholder 3"/>
          <p:cNvSpPr txBox="1">
            <a:spLocks/>
          </p:cNvSpPr>
          <p:nvPr/>
        </p:nvSpPr>
        <p:spPr>
          <a:xfrm>
            <a:off x="6565046" y="1475656"/>
            <a:ext cx="4543428" cy="4925144"/>
          </a:xfrm>
          <a:prstGeom prst="rect">
            <a:avLst/>
          </a:prstGeom>
          <a:ln>
            <a:solidFill>
              <a:schemeClr val="tx1"/>
            </a:solidFill>
          </a:ln>
        </p:spPr>
        <p:txBody>
          <a:bodyPr vert="horz" lIns="91440" tIns="45720" rIns="91440" bIns="45720" rtlCol="0">
            <a:normAutofit fontScale="25000" lnSpcReduction="20000"/>
          </a:bodyPr>
          <a:lstStyle/>
          <a:p>
            <a:pPr marL="342900" indent="-342900" defTabSz="914400">
              <a:spcBef>
                <a:spcPct val="20000"/>
              </a:spcBef>
              <a:defRPr/>
            </a:pPr>
            <a:r>
              <a:rPr lang="es-CL" sz="5600" dirty="0" err="1">
                <a:solidFill>
                  <a:srgbClr val="0070C0"/>
                </a:solidFill>
                <a:latin typeface="Consolas" pitchFamily="49" charset="0"/>
              </a:rPr>
              <a:t>parameter</a:t>
            </a:r>
            <a:r>
              <a:rPr lang="es-CL" sz="5600" dirty="0">
                <a:latin typeface="Consolas" pitchFamily="49" charset="0"/>
              </a:rPr>
              <a:t> [1:0] </a:t>
            </a:r>
          </a:p>
          <a:p>
            <a:pPr marL="342900" indent="-342900" defTabSz="914400">
              <a:spcBef>
                <a:spcPct val="20000"/>
              </a:spcBef>
              <a:defRPr/>
            </a:pPr>
            <a:r>
              <a:rPr lang="es-CL" sz="5600" dirty="0">
                <a:latin typeface="Consolas" pitchFamily="49" charset="0"/>
              </a:rPr>
              <a:t>IDLE=2'b00, BBUSY=2'b01,BFREE=2'b10;</a:t>
            </a:r>
          </a:p>
          <a:p>
            <a:pPr marL="342900" indent="-342900" defTabSz="914400">
              <a:spcBef>
                <a:spcPct val="20000"/>
              </a:spcBef>
              <a:defRPr/>
            </a:pPr>
            <a:r>
              <a:rPr lang="es-CL" sz="5600" dirty="0" err="1">
                <a:solidFill>
                  <a:srgbClr val="0070C0"/>
                </a:solidFill>
                <a:latin typeface="Consolas" pitchFamily="49" charset="0"/>
              </a:rPr>
              <a:t>reg</a:t>
            </a:r>
            <a:r>
              <a:rPr lang="es-CL" sz="5600" dirty="0">
                <a:latin typeface="Consolas" pitchFamily="49" charset="0"/>
              </a:rPr>
              <a:t> [1:0] </a:t>
            </a:r>
            <a:r>
              <a:rPr lang="es-CL" sz="5600" dirty="0" err="1">
                <a:latin typeface="Consolas" pitchFamily="49" charset="0"/>
              </a:rPr>
              <a:t>state</a:t>
            </a:r>
            <a:r>
              <a:rPr lang="es-CL" sz="5600" dirty="0">
                <a:latin typeface="Consolas" pitchFamily="49" charset="0"/>
              </a:rPr>
              <a:t>;</a:t>
            </a:r>
          </a:p>
          <a:p>
            <a:pPr marL="342900" indent="-342900" defTabSz="914400">
              <a:spcBef>
                <a:spcPct val="20000"/>
              </a:spcBef>
              <a:defRPr/>
            </a:pPr>
            <a:r>
              <a:rPr lang="en-US" sz="5600" dirty="0">
                <a:solidFill>
                  <a:srgbClr val="0070C0"/>
                </a:solidFill>
                <a:latin typeface="Consolas" pitchFamily="49" charset="0"/>
              </a:rPr>
              <a:t>always</a:t>
            </a:r>
            <a:r>
              <a:rPr lang="en-US" sz="5600" dirty="0">
                <a:latin typeface="Consolas" pitchFamily="49" charset="0"/>
              </a:rPr>
              <a:t> @(</a:t>
            </a:r>
            <a:r>
              <a:rPr lang="en-US" sz="5600" dirty="0" err="1">
                <a:latin typeface="Consolas" pitchFamily="49" charset="0"/>
              </a:rPr>
              <a:t>posedge</a:t>
            </a:r>
            <a:r>
              <a:rPr lang="en-US" sz="5600" dirty="0">
                <a:latin typeface="Consolas" pitchFamily="49" charset="0"/>
              </a:rPr>
              <a:t> </a:t>
            </a:r>
            <a:r>
              <a:rPr lang="en-US" sz="5600" dirty="0" err="1">
                <a:latin typeface="Consolas" pitchFamily="49" charset="0"/>
              </a:rPr>
              <a:t>clk</a:t>
            </a:r>
            <a:r>
              <a:rPr lang="en-US" sz="5600" dirty="0">
                <a:latin typeface="Consolas" pitchFamily="49" charset="0"/>
              </a:rPr>
              <a:t> or </a:t>
            </a:r>
            <a:r>
              <a:rPr lang="en-US" sz="5600" dirty="0" err="1">
                <a:latin typeface="Consolas" pitchFamily="49" charset="0"/>
              </a:rPr>
              <a:t>negedge</a:t>
            </a:r>
            <a:r>
              <a:rPr lang="en-US" sz="5600" dirty="0">
                <a:latin typeface="Consolas" pitchFamily="49" charset="0"/>
              </a:rPr>
              <a:t> </a:t>
            </a:r>
            <a:r>
              <a:rPr lang="en-US" sz="5600" dirty="0" err="1">
                <a:latin typeface="Consolas" pitchFamily="49" charset="0"/>
              </a:rPr>
              <a:t>rst_n</a:t>
            </a:r>
            <a:r>
              <a:rPr lang="en-US" sz="5600" dirty="0">
                <a:latin typeface="Consolas" pitchFamily="49" charset="0"/>
              </a:rPr>
              <a:t>)</a:t>
            </a:r>
          </a:p>
          <a:p>
            <a:pPr marL="342900" indent="-342900" defTabSz="914400">
              <a:spcBef>
                <a:spcPct val="20000"/>
              </a:spcBef>
              <a:defRPr/>
            </a:pPr>
            <a:r>
              <a:rPr lang="es-CL" sz="5600" dirty="0" err="1">
                <a:solidFill>
                  <a:srgbClr val="0070C0"/>
                </a:solidFill>
                <a:latin typeface="Consolas" pitchFamily="49" charset="0"/>
              </a:rPr>
              <a:t>if</a:t>
            </a:r>
            <a:r>
              <a:rPr lang="es-CL" sz="5600" dirty="0">
                <a:latin typeface="Consolas" pitchFamily="49" charset="0"/>
              </a:rPr>
              <a:t> (!</a:t>
            </a:r>
            <a:r>
              <a:rPr lang="es-CL" sz="5600" dirty="0" err="1">
                <a:latin typeface="Consolas" pitchFamily="49" charset="0"/>
              </a:rPr>
              <a:t>rst_n</a:t>
            </a:r>
            <a:r>
              <a:rPr lang="es-CL" sz="5600" dirty="0">
                <a:latin typeface="Consolas" pitchFamily="49" charset="0"/>
              </a:rPr>
              <a:t>) </a:t>
            </a:r>
            <a:r>
              <a:rPr lang="es-CL" sz="5600" dirty="0" err="1">
                <a:solidFill>
                  <a:srgbClr val="0070C0"/>
                </a:solidFill>
                <a:latin typeface="Consolas" pitchFamily="49" charset="0"/>
              </a:rPr>
              <a:t>begin</a:t>
            </a:r>
            <a:r>
              <a:rPr lang="es-CL" sz="5600" dirty="0">
                <a:solidFill>
                  <a:srgbClr val="0070C0"/>
                </a:solidFill>
                <a:latin typeface="Consolas" pitchFamily="49" charset="0"/>
              </a:rPr>
              <a:t> </a:t>
            </a:r>
          </a:p>
          <a:p>
            <a:pPr marL="342900" indent="-342900" defTabSz="914400">
              <a:spcBef>
                <a:spcPct val="20000"/>
              </a:spcBef>
              <a:defRPr/>
            </a:pPr>
            <a:r>
              <a:rPr lang="es-CL" sz="5600" dirty="0">
                <a:latin typeface="Consolas" pitchFamily="49" charset="0"/>
              </a:rPr>
              <a:t>  </a:t>
            </a:r>
            <a:r>
              <a:rPr lang="es-CL" sz="5600" dirty="0" err="1">
                <a:latin typeface="Consolas" pitchFamily="49" charset="0"/>
              </a:rPr>
              <a:t>state</a:t>
            </a:r>
            <a:r>
              <a:rPr lang="es-CL" sz="5600" dirty="0">
                <a:latin typeface="Consolas" pitchFamily="49" charset="0"/>
              </a:rPr>
              <a:t> &lt;= IDLE;</a:t>
            </a:r>
          </a:p>
          <a:p>
            <a:pPr marL="342900" indent="-342900" defTabSz="914400">
              <a:spcBef>
                <a:spcPct val="20000"/>
              </a:spcBef>
              <a:defRPr/>
            </a:pPr>
            <a:r>
              <a:rPr lang="es-CL" sz="5600" dirty="0">
                <a:latin typeface="Consolas" pitchFamily="49" charset="0"/>
              </a:rPr>
              <a:t>  out1  &lt;= 1'b0;</a:t>
            </a:r>
          </a:p>
          <a:p>
            <a:pPr marL="342900" indent="-342900" defTabSz="914400">
              <a:spcBef>
                <a:spcPct val="20000"/>
              </a:spcBef>
              <a:defRPr/>
            </a:pPr>
            <a:r>
              <a:rPr lang="es-CL" sz="5600" dirty="0" err="1">
                <a:solidFill>
                  <a:srgbClr val="0070C0"/>
                </a:solidFill>
                <a:latin typeface="Consolas" pitchFamily="49" charset="0"/>
              </a:rPr>
              <a:t>end</a:t>
            </a:r>
            <a:r>
              <a:rPr lang="es-CL" sz="5600" dirty="0">
                <a:solidFill>
                  <a:srgbClr val="0070C0"/>
                </a:solidFill>
                <a:latin typeface="Consolas" pitchFamily="49" charset="0"/>
              </a:rPr>
              <a:t> </a:t>
            </a:r>
          </a:p>
          <a:p>
            <a:pPr marL="342900" indent="-342900" defTabSz="914400">
              <a:spcBef>
                <a:spcPct val="20000"/>
              </a:spcBef>
              <a:defRPr/>
            </a:pPr>
            <a:r>
              <a:rPr lang="es-CL" sz="5600" dirty="0" err="1">
                <a:solidFill>
                  <a:srgbClr val="0070C0"/>
                </a:solidFill>
                <a:latin typeface="Consolas" pitchFamily="49" charset="0"/>
              </a:rPr>
              <a:t>else</a:t>
            </a:r>
            <a:r>
              <a:rPr lang="es-CL" sz="5600" dirty="0">
                <a:solidFill>
                  <a:srgbClr val="0070C0"/>
                </a:solidFill>
                <a:latin typeface="Consolas" pitchFamily="49" charset="0"/>
              </a:rPr>
              <a:t> </a:t>
            </a:r>
            <a:r>
              <a:rPr lang="es-CL" sz="5600" dirty="0" err="1">
                <a:solidFill>
                  <a:srgbClr val="0070C0"/>
                </a:solidFill>
                <a:latin typeface="Consolas" pitchFamily="49" charset="0"/>
              </a:rPr>
              <a:t>begin</a:t>
            </a:r>
            <a:r>
              <a:rPr lang="es-CL" sz="5600" dirty="0">
                <a:latin typeface="Consolas" pitchFamily="49" charset="0"/>
              </a:rPr>
              <a:t> </a:t>
            </a:r>
          </a:p>
          <a:p>
            <a:pPr marL="342900" indent="-342900" defTabSz="914400">
              <a:spcBef>
                <a:spcPct val="20000"/>
              </a:spcBef>
              <a:defRPr/>
            </a:pPr>
            <a:r>
              <a:rPr lang="es-CL" sz="5600" dirty="0">
                <a:latin typeface="Consolas" pitchFamily="49" charset="0"/>
              </a:rPr>
              <a:t>  </a:t>
            </a:r>
            <a:r>
              <a:rPr lang="es-CL" sz="5600" dirty="0" err="1">
                <a:latin typeface="Consolas" pitchFamily="49" charset="0"/>
              </a:rPr>
              <a:t>state</a:t>
            </a:r>
            <a:r>
              <a:rPr lang="es-CL" sz="5600" dirty="0">
                <a:latin typeface="Consolas" pitchFamily="49" charset="0"/>
              </a:rPr>
              <a:t> &lt;= 2'bx;  out1 &lt;= 1'b0;</a:t>
            </a:r>
          </a:p>
          <a:p>
            <a:pPr marL="342900" indent="-342900" defTabSz="914400">
              <a:spcBef>
                <a:spcPct val="20000"/>
              </a:spcBef>
              <a:defRPr/>
            </a:pPr>
            <a:r>
              <a:rPr lang="es-CL" sz="5600" dirty="0">
                <a:solidFill>
                  <a:srgbClr val="0070C0"/>
                </a:solidFill>
                <a:latin typeface="Consolas" pitchFamily="49" charset="0"/>
              </a:rPr>
              <a:t>  case</a:t>
            </a:r>
            <a:r>
              <a:rPr lang="es-CL" sz="5600" dirty="0">
                <a:latin typeface="Consolas" pitchFamily="49" charset="0"/>
              </a:rPr>
              <a:t> (</a:t>
            </a:r>
            <a:r>
              <a:rPr lang="es-CL" sz="5600" dirty="0" err="1">
                <a:latin typeface="Consolas" pitchFamily="49" charset="0"/>
              </a:rPr>
              <a:t>state</a:t>
            </a:r>
            <a:r>
              <a:rPr lang="es-CL" sz="5600" dirty="0">
                <a:latin typeface="Consolas" pitchFamily="49" charset="0"/>
              </a:rPr>
              <a:t>)</a:t>
            </a:r>
          </a:p>
          <a:p>
            <a:pPr marL="342900" indent="-342900" defTabSz="914400">
              <a:spcBef>
                <a:spcPct val="20000"/>
              </a:spcBef>
              <a:defRPr/>
            </a:pPr>
            <a:r>
              <a:rPr lang="en-US" sz="5600" dirty="0">
                <a:latin typeface="Consolas" pitchFamily="49" charset="0"/>
              </a:rPr>
              <a:t>    IDLE : </a:t>
            </a:r>
            <a:r>
              <a:rPr lang="en-US" sz="5600" dirty="0">
                <a:solidFill>
                  <a:srgbClr val="0070C0"/>
                </a:solidFill>
                <a:latin typeface="Consolas" pitchFamily="49" charset="0"/>
              </a:rPr>
              <a:t>if</a:t>
            </a:r>
            <a:r>
              <a:rPr lang="en-US" sz="5600" dirty="0">
                <a:latin typeface="Consolas" pitchFamily="49" charset="0"/>
              </a:rPr>
              <a:t> (in1) </a:t>
            </a:r>
            <a:r>
              <a:rPr lang="en-US" sz="5600" dirty="0">
                <a:solidFill>
                  <a:srgbClr val="0070C0"/>
                </a:solidFill>
                <a:latin typeface="Consolas" pitchFamily="49" charset="0"/>
              </a:rPr>
              <a:t>begin</a:t>
            </a:r>
            <a:r>
              <a:rPr lang="en-US" sz="5600" dirty="0">
                <a:latin typeface="Consolas" pitchFamily="49" charset="0"/>
              </a:rPr>
              <a:t> </a:t>
            </a:r>
          </a:p>
          <a:p>
            <a:pPr marL="342900" indent="-342900" defTabSz="914400">
              <a:spcBef>
                <a:spcPct val="20000"/>
              </a:spcBef>
              <a:defRPr/>
            </a:pPr>
            <a:r>
              <a:rPr lang="en-US" sz="5600" dirty="0">
                <a:latin typeface="Consolas" pitchFamily="49" charset="0"/>
              </a:rPr>
              <a:t>             state &lt;= BBUSY;</a:t>
            </a:r>
          </a:p>
          <a:p>
            <a:pPr marL="342900" indent="-342900" defTabSz="914400">
              <a:spcBef>
                <a:spcPct val="20000"/>
              </a:spcBef>
              <a:defRPr/>
            </a:pPr>
            <a:r>
              <a:rPr lang="en-US" sz="5600" dirty="0">
                <a:latin typeface="Consolas" pitchFamily="49" charset="0"/>
              </a:rPr>
              <a:t>             </a:t>
            </a:r>
            <a:r>
              <a:rPr lang="es-CL" sz="5600" dirty="0">
                <a:latin typeface="Consolas" pitchFamily="49" charset="0"/>
              </a:rPr>
              <a:t>out1  &lt;= 1'b1;</a:t>
            </a:r>
          </a:p>
          <a:p>
            <a:pPr marL="342900" indent="-342900" defTabSz="914400">
              <a:spcBef>
                <a:spcPct val="20000"/>
              </a:spcBef>
              <a:defRPr/>
            </a:pPr>
            <a:r>
              <a:rPr lang="es-CL" sz="5600" dirty="0">
                <a:latin typeface="Consolas" pitchFamily="49" charset="0"/>
              </a:rPr>
              <a:t>           </a:t>
            </a:r>
            <a:r>
              <a:rPr lang="es-CL" sz="5600" dirty="0" err="1">
                <a:solidFill>
                  <a:srgbClr val="0070C0"/>
                </a:solidFill>
                <a:latin typeface="Consolas" pitchFamily="49" charset="0"/>
              </a:rPr>
              <a:t>end</a:t>
            </a:r>
            <a:endParaRPr lang="en-US" sz="5600" dirty="0">
              <a:solidFill>
                <a:srgbClr val="0070C0"/>
              </a:solidFill>
              <a:latin typeface="Consolas" pitchFamily="49" charset="0"/>
            </a:endParaRPr>
          </a:p>
          <a:p>
            <a:pPr marL="342900" indent="-342900" defTabSz="914400">
              <a:spcBef>
                <a:spcPct val="20000"/>
              </a:spcBef>
              <a:defRPr/>
            </a:pPr>
            <a:r>
              <a:rPr lang="es-CL" sz="5600" dirty="0">
                <a:latin typeface="Consolas" pitchFamily="49" charset="0"/>
              </a:rPr>
              <a:t>           </a:t>
            </a:r>
            <a:r>
              <a:rPr lang="es-CL" sz="5600" dirty="0" err="1">
                <a:solidFill>
                  <a:srgbClr val="0070C0"/>
                </a:solidFill>
                <a:latin typeface="Consolas" pitchFamily="49" charset="0"/>
              </a:rPr>
              <a:t>else</a:t>
            </a:r>
            <a:r>
              <a:rPr lang="es-CL" sz="5600" dirty="0">
                <a:latin typeface="Consolas" pitchFamily="49" charset="0"/>
              </a:rPr>
              <a:t>     </a:t>
            </a:r>
            <a:r>
              <a:rPr lang="es-CL" sz="5600" dirty="0" err="1">
                <a:latin typeface="Consolas" pitchFamily="49" charset="0"/>
              </a:rPr>
              <a:t>state</a:t>
            </a:r>
            <a:r>
              <a:rPr lang="es-CL" sz="5600" dirty="0">
                <a:latin typeface="Consolas" pitchFamily="49" charset="0"/>
              </a:rPr>
              <a:t> &lt;= IDLE;</a:t>
            </a:r>
          </a:p>
          <a:p>
            <a:pPr marL="342900" indent="-342900" defTabSz="914400">
              <a:spcBef>
                <a:spcPct val="20000"/>
              </a:spcBef>
              <a:defRPr/>
            </a:pPr>
            <a:r>
              <a:rPr lang="es-CL" sz="5600" dirty="0">
                <a:latin typeface="Consolas" pitchFamily="49" charset="0"/>
              </a:rPr>
              <a:t>    BBUSY: </a:t>
            </a:r>
            <a:r>
              <a:rPr lang="es-CL" sz="5600" dirty="0" err="1">
                <a:solidFill>
                  <a:srgbClr val="0070C0"/>
                </a:solidFill>
                <a:latin typeface="Consolas" pitchFamily="49" charset="0"/>
              </a:rPr>
              <a:t>if</a:t>
            </a:r>
            <a:r>
              <a:rPr lang="es-CL" sz="5600" dirty="0">
                <a:latin typeface="Consolas" pitchFamily="49" charset="0"/>
              </a:rPr>
              <a:t> (in2) </a:t>
            </a:r>
            <a:r>
              <a:rPr lang="en-US" sz="5600" dirty="0">
                <a:solidFill>
                  <a:srgbClr val="0070C0"/>
                </a:solidFill>
                <a:latin typeface="Consolas" pitchFamily="49" charset="0"/>
              </a:rPr>
              <a:t>begin</a:t>
            </a:r>
            <a:endParaRPr lang="es-CL" sz="5600" dirty="0">
              <a:latin typeface="Consolas" pitchFamily="49" charset="0"/>
            </a:endParaRPr>
          </a:p>
          <a:p>
            <a:pPr marL="342900" indent="-342900" defTabSz="914400">
              <a:spcBef>
                <a:spcPct val="20000"/>
              </a:spcBef>
              <a:defRPr/>
            </a:pPr>
            <a:r>
              <a:rPr lang="es-CL" sz="5600" dirty="0">
                <a:latin typeface="Consolas" pitchFamily="49" charset="0"/>
              </a:rPr>
              <a:t>             </a:t>
            </a:r>
            <a:r>
              <a:rPr lang="es-CL" sz="5600" dirty="0" err="1">
                <a:latin typeface="Consolas" pitchFamily="49" charset="0"/>
              </a:rPr>
              <a:t>state</a:t>
            </a:r>
            <a:r>
              <a:rPr lang="es-CL" sz="5600" dirty="0">
                <a:latin typeface="Consolas" pitchFamily="49" charset="0"/>
              </a:rPr>
              <a:t> &lt;= BBUSY;</a:t>
            </a:r>
          </a:p>
          <a:p>
            <a:pPr marL="342900" indent="-342900" defTabSz="914400">
              <a:spcBef>
                <a:spcPct val="20000"/>
              </a:spcBef>
              <a:defRPr/>
            </a:pPr>
            <a:r>
              <a:rPr lang="es-CL" sz="5600" dirty="0">
                <a:latin typeface="Consolas" pitchFamily="49" charset="0"/>
              </a:rPr>
              <a:t>             out1 &lt;= 1'b1;</a:t>
            </a:r>
          </a:p>
          <a:p>
            <a:pPr marL="342900" indent="-342900" defTabSz="914400">
              <a:spcBef>
                <a:spcPct val="20000"/>
              </a:spcBef>
              <a:defRPr/>
            </a:pPr>
            <a:r>
              <a:rPr lang="es-CL" sz="5600" dirty="0">
                <a:latin typeface="Consolas" pitchFamily="49" charset="0"/>
              </a:rPr>
              <a:t>           </a:t>
            </a:r>
            <a:r>
              <a:rPr lang="es-CL" sz="5600" dirty="0" err="1">
                <a:solidFill>
                  <a:srgbClr val="0070C0"/>
                </a:solidFill>
                <a:latin typeface="Consolas" pitchFamily="49" charset="0"/>
              </a:rPr>
              <a:t>end</a:t>
            </a:r>
            <a:endParaRPr lang="es-CL" sz="5600" dirty="0">
              <a:solidFill>
                <a:srgbClr val="0070C0"/>
              </a:solidFill>
              <a:latin typeface="Consolas" pitchFamily="49" charset="0"/>
            </a:endParaRPr>
          </a:p>
          <a:p>
            <a:pPr marL="342900" indent="-342900" defTabSz="914400">
              <a:spcBef>
                <a:spcPct val="20000"/>
              </a:spcBef>
              <a:defRPr/>
            </a:pPr>
            <a:r>
              <a:rPr lang="es-CL" sz="5600" dirty="0">
                <a:latin typeface="Consolas" pitchFamily="49" charset="0"/>
              </a:rPr>
              <a:t>           </a:t>
            </a:r>
            <a:r>
              <a:rPr lang="es-CL" sz="5600" dirty="0" err="1">
                <a:solidFill>
                  <a:srgbClr val="0070C0"/>
                </a:solidFill>
                <a:latin typeface="Consolas" pitchFamily="49" charset="0"/>
              </a:rPr>
              <a:t>else</a:t>
            </a:r>
            <a:r>
              <a:rPr lang="es-CL" sz="5600" dirty="0">
                <a:latin typeface="Consolas" pitchFamily="49" charset="0"/>
              </a:rPr>
              <a:t>     </a:t>
            </a:r>
            <a:r>
              <a:rPr lang="es-CL" sz="5600" dirty="0" err="1">
                <a:latin typeface="Consolas" pitchFamily="49" charset="0"/>
              </a:rPr>
              <a:t>state</a:t>
            </a:r>
            <a:r>
              <a:rPr lang="es-CL" sz="5600" dirty="0">
                <a:latin typeface="Consolas" pitchFamily="49" charset="0"/>
              </a:rPr>
              <a:t> &lt;= BFREE;</a:t>
            </a:r>
            <a:endParaRPr lang="es-CL" sz="5600" dirty="0">
              <a:solidFill>
                <a:srgbClr val="00B050"/>
              </a:solidFill>
              <a:latin typeface="Consolas" pitchFamily="49" charset="0"/>
            </a:endParaRPr>
          </a:p>
          <a:p>
            <a:pPr marL="342900" indent="-342900" defTabSz="914400">
              <a:spcBef>
                <a:spcPct val="20000"/>
              </a:spcBef>
              <a:defRPr/>
            </a:pPr>
            <a:r>
              <a:rPr lang="es-CL" sz="5600" dirty="0" err="1">
                <a:solidFill>
                  <a:srgbClr val="0070C0"/>
                </a:solidFill>
                <a:latin typeface="Consolas" pitchFamily="49" charset="0"/>
              </a:rPr>
              <a:t>endcase</a:t>
            </a:r>
            <a:endParaRPr lang="es-CL" sz="5600" dirty="0">
              <a:solidFill>
                <a:srgbClr val="0070C0"/>
              </a:solidFill>
              <a:latin typeface="Consolas" pitchFamily="49" charset="0"/>
            </a:endParaRPr>
          </a:p>
          <a:p>
            <a:pPr marL="342900" indent="-342900" defTabSz="914400">
              <a:spcBef>
                <a:spcPct val="20000"/>
              </a:spcBef>
              <a:defRPr/>
            </a:pPr>
            <a:r>
              <a:rPr lang="es-CL" sz="5600" dirty="0" err="1">
                <a:solidFill>
                  <a:srgbClr val="0070C0"/>
                </a:solidFill>
                <a:latin typeface="Consolas" pitchFamily="49" charset="0"/>
              </a:rPr>
              <a:t>end</a:t>
            </a:r>
            <a:endParaRPr lang="es-CL" sz="5600" dirty="0">
              <a:solidFill>
                <a:srgbClr val="0070C0"/>
              </a:solidFill>
              <a:latin typeface="Consolas" pitchFamily="49" charset="0"/>
            </a:endParaRPr>
          </a:p>
          <a:p>
            <a:pPr marL="342900" indent="-342900" defTabSz="914400">
              <a:spcBef>
                <a:spcPct val="20000"/>
              </a:spcBef>
              <a:defRPr/>
            </a:pPr>
            <a:endParaRPr lang="es-CL" sz="2800" dirty="0"/>
          </a:p>
        </p:txBody>
      </p:sp>
      <p:sp>
        <p:nvSpPr>
          <p:cNvPr id="11" name="Right Arrow 10"/>
          <p:cNvSpPr/>
          <p:nvPr/>
        </p:nvSpPr>
        <p:spPr>
          <a:xfrm flipH="1">
            <a:off x="10423164" y="2050604"/>
            <a:ext cx="432048" cy="360040"/>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3</a:t>
            </a:r>
          </a:p>
        </p:txBody>
      </p:sp>
      <p:sp>
        <p:nvSpPr>
          <p:cNvPr id="12" name="Right Arrow 11"/>
          <p:cNvSpPr/>
          <p:nvPr/>
        </p:nvSpPr>
        <p:spPr>
          <a:xfrm flipH="1">
            <a:off x="10423164" y="4158714"/>
            <a:ext cx="432048" cy="360040"/>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4</a:t>
            </a:r>
          </a:p>
        </p:txBody>
      </p:sp>
    </p:spTree>
    <p:extLst>
      <p:ext uri="{BB962C8B-B14F-4D97-AF65-F5344CB8AC3E}">
        <p14:creationId xmlns:p14="http://schemas.microsoft.com/office/powerpoint/2010/main" val="3992431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HDL?</a:t>
            </a:r>
          </a:p>
        </p:txBody>
      </p:sp>
      <p:sp>
        <p:nvSpPr>
          <p:cNvPr id="3" name="Content Placeholder 2"/>
          <p:cNvSpPr>
            <a:spLocks noGrp="1"/>
          </p:cNvSpPr>
          <p:nvPr>
            <p:ph idx="1"/>
          </p:nvPr>
        </p:nvSpPr>
        <p:spPr/>
        <p:txBody>
          <a:bodyPr>
            <a:normAutofit/>
          </a:bodyPr>
          <a:lstStyle/>
          <a:p>
            <a:r>
              <a:rPr lang="en-US" dirty="0"/>
              <a:t>Hard &amp; Difficult Language? </a:t>
            </a:r>
          </a:p>
          <a:p>
            <a:pPr lvl="1"/>
            <a:r>
              <a:rPr lang="en-US" dirty="0"/>
              <a:t>No, means </a:t>
            </a:r>
            <a:r>
              <a:rPr lang="en-US" b="1" dirty="0"/>
              <a:t>H</a:t>
            </a:r>
            <a:r>
              <a:rPr lang="en-US" dirty="0"/>
              <a:t>ardware </a:t>
            </a:r>
            <a:r>
              <a:rPr lang="en-US" b="1" dirty="0"/>
              <a:t>D</a:t>
            </a:r>
            <a:r>
              <a:rPr lang="en-US" dirty="0"/>
              <a:t>escription </a:t>
            </a:r>
            <a:r>
              <a:rPr lang="en-US" b="1" dirty="0"/>
              <a:t>L</a:t>
            </a:r>
            <a:r>
              <a:rPr lang="en-US" dirty="0"/>
              <a:t>anguage </a:t>
            </a:r>
          </a:p>
          <a:p>
            <a:r>
              <a:rPr lang="en-US" dirty="0"/>
              <a:t>High Level Language</a:t>
            </a:r>
          </a:p>
          <a:p>
            <a:pPr lvl="1"/>
            <a:r>
              <a:rPr lang="en-US" dirty="0"/>
              <a:t>To describe the circuits by syntax and sentences</a:t>
            </a:r>
          </a:p>
          <a:p>
            <a:pPr lvl="1"/>
            <a:r>
              <a:rPr lang="en-US" dirty="0"/>
              <a:t>As oppose to circuit described by schematics</a:t>
            </a:r>
          </a:p>
          <a:p>
            <a:pPr lvl="1"/>
            <a:r>
              <a:rPr lang="en-US" dirty="0"/>
              <a:t>Allows designers to model the </a:t>
            </a:r>
            <a:r>
              <a:rPr lang="en-US" b="1" dirty="0"/>
              <a:t>concurrency</a:t>
            </a:r>
            <a:r>
              <a:rPr lang="en-US" dirty="0"/>
              <a:t> of process found in hardware</a:t>
            </a:r>
          </a:p>
          <a:p>
            <a:r>
              <a:rPr lang="en-US" dirty="0"/>
              <a:t>Widely used HDLs</a:t>
            </a:r>
          </a:p>
          <a:p>
            <a:pPr lvl="1"/>
            <a:r>
              <a:rPr lang="en-US" dirty="0"/>
              <a:t>Verilog – Similar to C</a:t>
            </a:r>
          </a:p>
          <a:p>
            <a:pPr lvl="1"/>
            <a:r>
              <a:rPr lang="en-US" dirty="0" err="1"/>
              <a:t>SystemVerilog</a:t>
            </a:r>
            <a:r>
              <a:rPr lang="en-US" dirty="0"/>
              <a:t> – Similar to C++</a:t>
            </a:r>
          </a:p>
          <a:p>
            <a:pPr lvl="1"/>
            <a:r>
              <a:rPr lang="en-US" dirty="0"/>
              <a:t>VHDL – Similar to PASCAL</a:t>
            </a:r>
            <a:endParaRPr lang="es-CL" dirty="0"/>
          </a:p>
        </p:txBody>
      </p:sp>
    </p:spTree>
    <p:extLst>
      <p:ext uri="{BB962C8B-B14F-4D97-AF65-F5344CB8AC3E}">
        <p14:creationId xmlns:p14="http://schemas.microsoft.com/office/powerpoint/2010/main" val="311340715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HDL FSM Implementation </a:t>
            </a:r>
            <a:endParaRPr lang="en-US" sz="3600" i="1" dirty="0"/>
          </a:p>
        </p:txBody>
      </p:sp>
      <p:sp>
        <p:nvSpPr>
          <p:cNvPr id="9" name="Content Placeholder 8"/>
          <p:cNvSpPr>
            <a:spLocks noGrp="1"/>
          </p:cNvSpPr>
          <p:nvPr>
            <p:ph sz="half" idx="1"/>
          </p:nvPr>
        </p:nvSpPr>
        <p:spPr>
          <a:ln>
            <a:solidFill>
              <a:schemeClr val="tx1"/>
            </a:solidFill>
          </a:ln>
        </p:spPr>
        <p:txBody>
          <a:bodyPr>
            <a:normAutofit fontScale="32500" lnSpcReduction="20000"/>
          </a:bodyPr>
          <a:lstStyle/>
          <a:p>
            <a:pPr>
              <a:buNone/>
            </a:pPr>
            <a:r>
              <a:rPr lang="es-CL" sz="3500" dirty="0" err="1">
                <a:solidFill>
                  <a:srgbClr val="0070C0"/>
                </a:solidFill>
                <a:latin typeface="Consolas" pitchFamily="49" charset="0"/>
              </a:rPr>
              <a:t>parameter</a:t>
            </a:r>
            <a:r>
              <a:rPr lang="es-CL" sz="3500" dirty="0">
                <a:latin typeface="Consolas" pitchFamily="49" charset="0"/>
              </a:rPr>
              <a:t> [1:0]  IDLE=0, BBUSY=1,BFREE=2;</a:t>
            </a:r>
          </a:p>
          <a:p>
            <a:pPr>
              <a:buNone/>
            </a:pPr>
            <a:r>
              <a:rPr lang="es-CL" sz="3500" dirty="0" err="1">
                <a:solidFill>
                  <a:srgbClr val="0070C0"/>
                </a:solidFill>
                <a:latin typeface="Consolas" pitchFamily="49" charset="0"/>
              </a:rPr>
              <a:t>reg</a:t>
            </a:r>
            <a:r>
              <a:rPr lang="es-CL" sz="3500" dirty="0">
                <a:latin typeface="Consolas" pitchFamily="49" charset="0"/>
              </a:rPr>
              <a:t> [2:0] </a:t>
            </a:r>
            <a:r>
              <a:rPr lang="es-CL" sz="3500" dirty="0" err="1">
                <a:latin typeface="Consolas" pitchFamily="49" charset="0"/>
              </a:rPr>
              <a:t>state</a:t>
            </a:r>
            <a:r>
              <a:rPr lang="es-CL" sz="3500" dirty="0">
                <a:latin typeface="Consolas" pitchFamily="49" charset="0"/>
              </a:rPr>
              <a:t>, </a:t>
            </a:r>
            <a:r>
              <a:rPr lang="es-CL" sz="3500" dirty="0" err="1">
                <a:latin typeface="Consolas" pitchFamily="49" charset="0"/>
              </a:rPr>
              <a:t>next</a:t>
            </a:r>
            <a:r>
              <a:rPr lang="es-CL" sz="3500" dirty="0">
                <a:latin typeface="Consolas" pitchFamily="49" charset="0"/>
              </a:rPr>
              <a:t>;</a:t>
            </a:r>
          </a:p>
          <a:p>
            <a:pPr>
              <a:buNone/>
            </a:pPr>
            <a:endParaRPr lang="en-US" sz="3500" dirty="0">
              <a:solidFill>
                <a:srgbClr val="0070C0"/>
              </a:solidFill>
              <a:latin typeface="Consolas" pitchFamily="49" charset="0"/>
            </a:endParaRPr>
          </a:p>
          <a:p>
            <a:pPr>
              <a:buNone/>
            </a:pPr>
            <a:r>
              <a:rPr lang="en-US" sz="3500" dirty="0">
                <a:solidFill>
                  <a:srgbClr val="0070C0"/>
                </a:solidFill>
                <a:latin typeface="Consolas" pitchFamily="49" charset="0"/>
              </a:rPr>
              <a:t>always</a:t>
            </a:r>
            <a:r>
              <a:rPr lang="en-US" sz="3500" dirty="0">
                <a:latin typeface="Consolas" pitchFamily="49" charset="0"/>
              </a:rPr>
              <a:t> @(</a:t>
            </a:r>
            <a:r>
              <a:rPr lang="en-US" sz="3500" dirty="0" err="1">
                <a:latin typeface="Consolas" pitchFamily="49" charset="0"/>
              </a:rPr>
              <a:t>posedge</a:t>
            </a:r>
            <a:r>
              <a:rPr lang="en-US" sz="3500" dirty="0">
                <a:latin typeface="Consolas" pitchFamily="49" charset="0"/>
              </a:rPr>
              <a:t> </a:t>
            </a:r>
            <a:r>
              <a:rPr lang="en-US" sz="3500" dirty="0" err="1">
                <a:latin typeface="Consolas" pitchFamily="49" charset="0"/>
              </a:rPr>
              <a:t>clk</a:t>
            </a:r>
            <a:r>
              <a:rPr lang="en-US" sz="3500" dirty="0">
                <a:latin typeface="Consolas" pitchFamily="49" charset="0"/>
              </a:rPr>
              <a:t> or </a:t>
            </a:r>
            <a:r>
              <a:rPr lang="en-US" sz="3500" dirty="0" err="1">
                <a:latin typeface="Consolas" pitchFamily="49" charset="0"/>
              </a:rPr>
              <a:t>negedge</a:t>
            </a:r>
            <a:r>
              <a:rPr lang="en-US" sz="3500" dirty="0">
                <a:latin typeface="Consolas" pitchFamily="49" charset="0"/>
              </a:rPr>
              <a:t> </a:t>
            </a:r>
            <a:r>
              <a:rPr lang="en-US" sz="3500" dirty="0" err="1">
                <a:latin typeface="Consolas" pitchFamily="49" charset="0"/>
              </a:rPr>
              <a:t>rst_n</a:t>
            </a:r>
            <a:r>
              <a:rPr lang="en-US" sz="3500" dirty="0">
                <a:latin typeface="Consolas" pitchFamily="49" charset="0"/>
              </a:rPr>
              <a:t>)</a:t>
            </a:r>
          </a:p>
          <a:p>
            <a:pPr>
              <a:buNone/>
            </a:pPr>
            <a:r>
              <a:rPr lang="es-CL" sz="3500" dirty="0" err="1">
                <a:solidFill>
                  <a:srgbClr val="0070C0"/>
                </a:solidFill>
                <a:latin typeface="Consolas" pitchFamily="49" charset="0"/>
              </a:rPr>
              <a:t>if</a:t>
            </a:r>
            <a:r>
              <a:rPr lang="es-CL" sz="3500" dirty="0">
                <a:latin typeface="Consolas" pitchFamily="49" charset="0"/>
              </a:rPr>
              <a:t> (!</a:t>
            </a:r>
            <a:r>
              <a:rPr lang="es-CL" sz="3500" dirty="0" err="1">
                <a:latin typeface="Consolas" pitchFamily="49" charset="0"/>
              </a:rPr>
              <a:t>rst_n</a:t>
            </a:r>
            <a:r>
              <a:rPr lang="es-CL" sz="3500" dirty="0">
                <a:latin typeface="Consolas" pitchFamily="49" charset="0"/>
              </a:rPr>
              <a:t>) </a:t>
            </a:r>
            <a:r>
              <a:rPr lang="es-CL" sz="3500" dirty="0" err="1">
                <a:latin typeface="Consolas" pitchFamily="49" charset="0"/>
              </a:rPr>
              <a:t>state</a:t>
            </a:r>
            <a:r>
              <a:rPr lang="es-CL" sz="3500" dirty="0">
                <a:latin typeface="Consolas" pitchFamily="49" charset="0"/>
              </a:rPr>
              <a:t> &lt;= 3’b001;</a:t>
            </a:r>
          </a:p>
          <a:p>
            <a:pPr>
              <a:buNone/>
            </a:pPr>
            <a:r>
              <a:rPr lang="es-CL" sz="3500" dirty="0" err="1">
                <a:solidFill>
                  <a:srgbClr val="0070C0"/>
                </a:solidFill>
                <a:latin typeface="Consolas" pitchFamily="49" charset="0"/>
              </a:rPr>
              <a:t>else</a:t>
            </a:r>
            <a:r>
              <a:rPr lang="es-CL" sz="3500" dirty="0">
                <a:latin typeface="Consolas" pitchFamily="49" charset="0"/>
              </a:rPr>
              <a:t>        </a:t>
            </a:r>
            <a:r>
              <a:rPr lang="es-CL" sz="3500" dirty="0" err="1">
                <a:latin typeface="Consolas" pitchFamily="49" charset="0"/>
              </a:rPr>
              <a:t>state</a:t>
            </a:r>
            <a:r>
              <a:rPr lang="es-CL" sz="3500" dirty="0">
                <a:latin typeface="Consolas" pitchFamily="49" charset="0"/>
              </a:rPr>
              <a:t> &lt;= </a:t>
            </a:r>
            <a:r>
              <a:rPr lang="es-CL" sz="3500" dirty="0" err="1">
                <a:latin typeface="Consolas" pitchFamily="49" charset="0"/>
              </a:rPr>
              <a:t>next</a:t>
            </a:r>
            <a:r>
              <a:rPr lang="es-CL" sz="3500" dirty="0">
                <a:latin typeface="Consolas" pitchFamily="49" charset="0"/>
              </a:rPr>
              <a:t>;</a:t>
            </a:r>
          </a:p>
          <a:p>
            <a:pPr>
              <a:buNone/>
            </a:pPr>
            <a:endParaRPr lang="es-CL" sz="3500" dirty="0">
              <a:latin typeface="Consolas" pitchFamily="49" charset="0"/>
            </a:endParaRPr>
          </a:p>
          <a:p>
            <a:pPr>
              <a:buNone/>
            </a:pPr>
            <a:r>
              <a:rPr lang="en-US" sz="3500" dirty="0">
                <a:solidFill>
                  <a:srgbClr val="0070C0"/>
                </a:solidFill>
                <a:latin typeface="Consolas" pitchFamily="49" charset="0"/>
              </a:rPr>
              <a:t>always</a:t>
            </a:r>
            <a:r>
              <a:rPr lang="en-US" sz="3500" dirty="0">
                <a:latin typeface="Consolas" pitchFamily="49" charset="0"/>
              </a:rPr>
              <a:t> @(state or in1 or in2) </a:t>
            </a:r>
            <a:r>
              <a:rPr lang="en-US" sz="3500" dirty="0">
                <a:solidFill>
                  <a:srgbClr val="0070C0"/>
                </a:solidFill>
                <a:latin typeface="Consolas" pitchFamily="49" charset="0"/>
              </a:rPr>
              <a:t>begin</a:t>
            </a:r>
          </a:p>
          <a:p>
            <a:pPr>
              <a:buNone/>
            </a:pPr>
            <a:r>
              <a:rPr lang="es-CL" sz="3500" dirty="0" err="1">
                <a:latin typeface="Consolas" pitchFamily="49" charset="0"/>
              </a:rPr>
              <a:t>next</a:t>
            </a:r>
            <a:r>
              <a:rPr lang="es-CL" sz="3500" dirty="0">
                <a:latin typeface="Consolas" pitchFamily="49" charset="0"/>
              </a:rPr>
              <a:t> = 3’b000;  out1 = 1'b0;</a:t>
            </a:r>
          </a:p>
          <a:p>
            <a:pPr>
              <a:buNone/>
            </a:pPr>
            <a:r>
              <a:rPr lang="es-CL" sz="3500" dirty="0">
                <a:solidFill>
                  <a:srgbClr val="0070C0"/>
                </a:solidFill>
                <a:latin typeface="Consolas" pitchFamily="49" charset="0"/>
              </a:rPr>
              <a:t>case</a:t>
            </a:r>
            <a:r>
              <a:rPr lang="es-CL" sz="3500" dirty="0">
                <a:latin typeface="Consolas" pitchFamily="49" charset="0"/>
              </a:rPr>
              <a:t> (1’b1) </a:t>
            </a:r>
            <a:r>
              <a:rPr lang="en-US" sz="3500" dirty="0">
                <a:solidFill>
                  <a:srgbClr val="00B050"/>
                </a:solidFill>
                <a:latin typeface="Consolas" pitchFamily="49" charset="0"/>
              </a:rPr>
              <a:t>//ambit synthesis case full, parallel</a:t>
            </a:r>
            <a:endParaRPr lang="es-CL" sz="3500" dirty="0">
              <a:solidFill>
                <a:srgbClr val="00B050"/>
              </a:solidFill>
              <a:latin typeface="Consolas" pitchFamily="49" charset="0"/>
            </a:endParaRPr>
          </a:p>
          <a:p>
            <a:pPr>
              <a:buNone/>
            </a:pPr>
            <a:r>
              <a:rPr lang="en-US" sz="3500" dirty="0">
                <a:latin typeface="Consolas" pitchFamily="49" charset="0"/>
              </a:rPr>
              <a:t>  state[IDLE] : </a:t>
            </a:r>
            <a:r>
              <a:rPr lang="en-US" sz="3500" dirty="0">
                <a:solidFill>
                  <a:srgbClr val="0070C0"/>
                </a:solidFill>
                <a:latin typeface="Consolas" pitchFamily="49" charset="0"/>
              </a:rPr>
              <a:t>if</a:t>
            </a:r>
            <a:r>
              <a:rPr lang="en-US" sz="3500" dirty="0">
                <a:latin typeface="Consolas" pitchFamily="49" charset="0"/>
              </a:rPr>
              <a:t> (in1) next[BBUSY] </a:t>
            </a:r>
            <a:r>
              <a:rPr lang="es-CL" sz="3500" dirty="0">
                <a:latin typeface="Consolas" pitchFamily="49" charset="0"/>
              </a:rPr>
              <a:t>= 1’b1</a:t>
            </a:r>
            <a:r>
              <a:rPr lang="en-US" sz="3500" dirty="0">
                <a:latin typeface="Consolas" pitchFamily="49" charset="0"/>
              </a:rPr>
              <a:t>;</a:t>
            </a:r>
          </a:p>
          <a:p>
            <a:pPr>
              <a:buNone/>
            </a:pPr>
            <a:r>
              <a:rPr lang="es-CL" sz="3500" dirty="0">
                <a:latin typeface="Consolas" pitchFamily="49" charset="0"/>
              </a:rPr>
              <a:t>                </a:t>
            </a:r>
            <a:r>
              <a:rPr lang="es-CL" sz="3500" dirty="0" err="1">
                <a:solidFill>
                  <a:srgbClr val="0070C0"/>
                </a:solidFill>
                <a:latin typeface="Consolas" pitchFamily="49" charset="0"/>
              </a:rPr>
              <a:t>else</a:t>
            </a:r>
            <a:r>
              <a:rPr lang="es-CL" sz="3500" dirty="0">
                <a:latin typeface="Consolas" pitchFamily="49" charset="0"/>
              </a:rPr>
              <a:t>     </a:t>
            </a:r>
            <a:r>
              <a:rPr lang="es-CL" sz="3500" dirty="0" err="1">
                <a:latin typeface="Consolas" pitchFamily="49" charset="0"/>
              </a:rPr>
              <a:t>next</a:t>
            </a:r>
            <a:r>
              <a:rPr lang="es-CL" sz="3500" dirty="0">
                <a:latin typeface="Consolas" pitchFamily="49" charset="0"/>
              </a:rPr>
              <a:t>[IDLE]  = 1’b1;</a:t>
            </a:r>
          </a:p>
          <a:p>
            <a:pPr>
              <a:buNone/>
            </a:pPr>
            <a:r>
              <a:rPr lang="es-CL" sz="3500" dirty="0">
                <a:latin typeface="Consolas" pitchFamily="49" charset="0"/>
              </a:rPr>
              <a:t>  </a:t>
            </a:r>
            <a:r>
              <a:rPr lang="es-CL" sz="3500" dirty="0" err="1">
                <a:latin typeface="Consolas" pitchFamily="49" charset="0"/>
              </a:rPr>
              <a:t>state</a:t>
            </a:r>
            <a:r>
              <a:rPr lang="es-CL" sz="3500" dirty="0">
                <a:latin typeface="Consolas" pitchFamily="49" charset="0"/>
              </a:rPr>
              <a:t>[BBUSY]: </a:t>
            </a:r>
            <a:r>
              <a:rPr lang="es-CL" sz="3500" dirty="0" err="1">
                <a:solidFill>
                  <a:srgbClr val="0070C0"/>
                </a:solidFill>
                <a:latin typeface="Consolas" pitchFamily="49" charset="0"/>
              </a:rPr>
              <a:t>begin</a:t>
            </a:r>
            <a:endParaRPr lang="es-CL" sz="3500" dirty="0">
              <a:solidFill>
                <a:srgbClr val="0070C0"/>
              </a:solidFill>
              <a:latin typeface="Consolas" pitchFamily="49" charset="0"/>
            </a:endParaRPr>
          </a:p>
          <a:p>
            <a:pPr>
              <a:buNone/>
            </a:pPr>
            <a:r>
              <a:rPr lang="es-CL" sz="3500" dirty="0">
                <a:latin typeface="Consolas" pitchFamily="49" charset="0"/>
              </a:rPr>
              <a:t>                  out1 = 1'b1;</a:t>
            </a:r>
          </a:p>
          <a:p>
            <a:pPr>
              <a:buNone/>
            </a:pPr>
            <a:r>
              <a:rPr lang="es-CL" sz="3500" dirty="0">
                <a:latin typeface="Consolas" pitchFamily="49" charset="0"/>
              </a:rPr>
              <a:t>                  </a:t>
            </a:r>
            <a:r>
              <a:rPr lang="es-CL" sz="3500" dirty="0" err="1">
                <a:solidFill>
                  <a:srgbClr val="0070C0"/>
                </a:solidFill>
                <a:latin typeface="Consolas" pitchFamily="49" charset="0"/>
              </a:rPr>
              <a:t>if</a:t>
            </a:r>
            <a:r>
              <a:rPr lang="es-CL" sz="3500" dirty="0">
                <a:latin typeface="Consolas" pitchFamily="49" charset="0"/>
              </a:rPr>
              <a:t> (in2) </a:t>
            </a:r>
            <a:r>
              <a:rPr lang="es-CL" sz="3500" dirty="0" err="1">
                <a:latin typeface="Consolas" pitchFamily="49" charset="0"/>
              </a:rPr>
              <a:t>next</a:t>
            </a:r>
            <a:r>
              <a:rPr lang="es-CL" sz="3500" dirty="0">
                <a:latin typeface="Consolas" pitchFamily="49" charset="0"/>
              </a:rPr>
              <a:t>[BBUSY]</a:t>
            </a:r>
            <a:r>
              <a:rPr lang="en-US" sz="3500" dirty="0">
                <a:latin typeface="Consolas" pitchFamily="49" charset="0"/>
              </a:rPr>
              <a:t> </a:t>
            </a:r>
            <a:r>
              <a:rPr lang="es-CL" sz="3500" dirty="0">
                <a:latin typeface="Consolas" pitchFamily="49" charset="0"/>
              </a:rPr>
              <a:t>= 1’b1;</a:t>
            </a:r>
          </a:p>
          <a:p>
            <a:pPr>
              <a:buNone/>
            </a:pPr>
            <a:r>
              <a:rPr lang="es-CL" sz="3500" dirty="0">
                <a:latin typeface="Consolas" pitchFamily="49" charset="0"/>
              </a:rPr>
              <a:t>                  </a:t>
            </a:r>
            <a:r>
              <a:rPr lang="es-CL" sz="3500" dirty="0" err="1">
                <a:solidFill>
                  <a:srgbClr val="0070C0"/>
                </a:solidFill>
                <a:latin typeface="Consolas" pitchFamily="49" charset="0"/>
              </a:rPr>
              <a:t>else</a:t>
            </a:r>
            <a:r>
              <a:rPr lang="es-CL" sz="3500" dirty="0">
                <a:latin typeface="Consolas" pitchFamily="49" charset="0"/>
              </a:rPr>
              <a:t>     </a:t>
            </a:r>
            <a:r>
              <a:rPr lang="es-CL" sz="3500" dirty="0" err="1">
                <a:latin typeface="Consolas" pitchFamily="49" charset="0"/>
              </a:rPr>
              <a:t>next</a:t>
            </a:r>
            <a:r>
              <a:rPr lang="es-CL" sz="3500" dirty="0">
                <a:latin typeface="Consolas" pitchFamily="49" charset="0"/>
              </a:rPr>
              <a:t>[BFREE]</a:t>
            </a:r>
            <a:r>
              <a:rPr lang="en-US" sz="3500" dirty="0">
                <a:latin typeface="Consolas" pitchFamily="49" charset="0"/>
              </a:rPr>
              <a:t> </a:t>
            </a:r>
            <a:r>
              <a:rPr lang="es-CL" sz="3500" dirty="0">
                <a:latin typeface="Consolas" pitchFamily="49" charset="0"/>
              </a:rPr>
              <a:t>= 1’b1;</a:t>
            </a:r>
          </a:p>
          <a:p>
            <a:pPr>
              <a:buNone/>
            </a:pPr>
            <a:r>
              <a:rPr lang="es-CL" sz="3500" dirty="0">
                <a:latin typeface="Consolas" pitchFamily="49" charset="0"/>
              </a:rPr>
              <a:t>                </a:t>
            </a:r>
            <a:r>
              <a:rPr lang="es-CL" sz="3500" dirty="0" err="1">
                <a:solidFill>
                  <a:srgbClr val="0070C0"/>
                </a:solidFill>
                <a:latin typeface="Consolas" pitchFamily="49" charset="0"/>
              </a:rPr>
              <a:t>end</a:t>
            </a:r>
            <a:endParaRPr lang="es-CL" sz="3500" dirty="0">
              <a:solidFill>
                <a:srgbClr val="0070C0"/>
              </a:solidFill>
              <a:latin typeface="Consolas" pitchFamily="49" charset="0"/>
            </a:endParaRPr>
          </a:p>
          <a:p>
            <a:pPr>
              <a:buNone/>
            </a:pPr>
            <a:r>
              <a:rPr lang="es-CL" sz="3500" dirty="0">
                <a:latin typeface="Consolas" pitchFamily="49" charset="0"/>
              </a:rPr>
              <a:t>  </a:t>
            </a:r>
            <a:r>
              <a:rPr lang="es-CL" sz="3500" dirty="0">
                <a:solidFill>
                  <a:srgbClr val="00B050"/>
                </a:solidFill>
                <a:latin typeface="Consolas" pitchFamily="49" charset="0"/>
              </a:rPr>
              <a:t>//...</a:t>
            </a:r>
          </a:p>
          <a:p>
            <a:pPr>
              <a:buNone/>
            </a:pPr>
            <a:r>
              <a:rPr lang="es-CL" sz="3500" dirty="0" err="1">
                <a:solidFill>
                  <a:srgbClr val="0070C0"/>
                </a:solidFill>
                <a:latin typeface="Consolas" pitchFamily="49" charset="0"/>
              </a:rPr>
              <a:t>endcase</a:t>
            </a:r>
            <a:endParaRPr lang="es-CL" sz="3500" dirty="0">
              <a:solidFill>
                <a:srgbClr val="0070C0"/>
              </a:solidFill>
              <a:latin typeface="Consolas" pitchFamily="49" charset="0"/>
            </a:endParaRPr>
          </a:p>
          <a:p>
            <a:pPr>
              <a:buNone/>
            </a:pPr>
            <a:r>
              <a:rPr lang="es-CL" sz="3500" dirty="0" err="1">
                <a:solidFill>
                  <a:srgbClr val="0070C0"/>
                </a:solidFill>
                <a:latin typeface="Consolas" pitchFamily="49" charset="0"/>
              </a:rPr>
              <a:t>end</a:t>
            </a:r>
            <a:endParaRPr lang="es-CL" sz="3500" dirty="0">
              <a:solidFill>
                <a:srgbClr val="0070C0"/>
              </a:solidFill>
              <a:latin typeface="Consolas" pitchFamily="49" charset="0"/>
            </a:endParaRPr>
          </a:p>
        </p:txBody>
      </p:sp>
      <p:sp>
        <p:nvSpPr>
          <p:cNvPr id="4" name="Text Placeholder 3">
            <a:extLst>
              <a:ext uri="{FF2B5EF4-FFF2-40B4-BE49-F238E27FC236}">
                <a16:creationId xmlns:a16="http://schemas.microsoft.com/office/drawing/2014/main" id="{F656CAA8-D041-0C4A-BF1B-DC8121AC8BEC}"/>
              </a:ext>
            </a:extLst>
          </p:cNvPr>
          <p:cNvSpPr>
            <a:spLocks noGrp="1"/>
          </p:cNvSpPr>
          <p:nvPr>
            <p:ph type="body" sz="quarter" idx="12"/>
          </p:nvPr>
        </p:nvSpPr>
        <p:spPr/>
        <p:txBody>
          <a:bodyPr/>
          <a:lstStyle/>
          <a:p>
            <a:r>
              <a:rPr lang="en-US" sz="2400" i="1" dirty="0"/>
              <a:t>One-hot FSM Coding Style </a:t>
            </a:r>
            <a:r>
              <a:rPr lang="en-US" sz="1800" i="1" dirty="0"/>
              <a:t>(Good Style)</a:t>
            </a:r>
            <a:endParaRPr lang="en-CL" dirty="0"/>
          </a:p>
        </p:txBody>
      </p:sp>
      <p:pic>
        <p:nvPicPr>
          <p:cNvPr id="192514" name="Picture 2"/>
          <p:cNvPicPr>
            <a:picLocks noChangeAspect="1" noChangeArrowheads="1"/>
          </p:cNvPicPr>
          <p:nvPr/>
        </p:nvPicPr>
        <p:blipFill>
          <a:blip r:embed="rId3" cstate="print"/>
          <a:srcRect/>
          <a:stretch>
            <a:fillRect/>
          </a:stretch>
        </p:blipFill>
        <p:spPr bwMode="auto">
          <a:xfrm>
            <a:off x="7917243" y="3575686"/>
            <a:ext cx="2038350" cy="2276475"/>
          </a:xfrm>
          <a:prstGeom prst="rect">
            <a:avLst/>
          </a:prstGeom>
          <a:noFill/>
          <a:ln w="9525">
            <a:noFill/>
            <a:miter lim="800000"/>
            <a:headEnd/>
            <a:tailEnd/>
          </a:ln>
        </p:spPr>
      </p:pic>
      <p:sp>
        <p:nvSpPr>
          <p:cNvPr id="29" name="TextBox 28"/>
          <p:cNvSpPr txBox="1"/>
          <p:nvPr/>
        </p:nvSpPr>
        <p:spPr>
          <a:xfrm>
            <a:off x="7248127" y="1618861"/>
            <a:ext cx="3894005" cy="1569660"/>
          </a:xfrm>
          <a:prstGeom prst="rect">
            <a:avLst/>
          </a:prstGeom>
          <a:noFill/>
        </p:spPr>
        <p:txBody>
          <a:bodyPr wrap="square" rtlCol="0">
            <a:spAutoFit/>
          </a:bodyPr>
          <a:lstStyle/>
          <a:p>
            <a:r>
              <a:rPr lang="en-US" sz="2400" dirty="0"/>
              <a:t>Efficient (small and fast) One-hot state machines can be coded using an inverse case statement</a:t>
            </a:r>
          </a:p>
        </p:txBody>
      </p:sp>
    </p:spTree>
    <p:extLst>
      <p:ext uri="{BB962C8B-B14F-4D97-AF65-F5344CB8AC3E}">
        <p14:creationId xmlns:p14="http://schemas.microsoft.com/office/powerpoint/2010/main" val="273527423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HDL FSM Implementation </a:t>
            </a:r>
            <a:endParaRPr lang="en-US" sz="3600" i="1" dirty="0"/>
          </a:p>
        </p:txBody>
      </p:sp>
      <p:sp>
        <p:nvSpPr>
          <p:cNvPr id="9" name="Content Placeholder 8"/>
          <p:cNvSpPr>
            <a:spLocks noGrp="1"/>
          </p:cNvSpPr>
          <p:nvPr>
            <p:ph sz="half" idx="1"/>
          </p:nvPr>
        </p:nvSpPr>
        <p:spPr>
          <a:xfrm>
            <a:off x="6641406" y="1272258"/>
            <a:ext cx="4623445" cy="5206360"/>
          </a:xfrm>
          <a:ln>
            <a:solidFill>
              <a:schemeClr val="tx1"/>
            </a:solidFill>
          </a:ln>
        </p:spPr>
        <p:txBody>
          <a:bodyPr>
            <a:noAutofit/>
          </a:bodyPr>
          <a:lstStyle/>
          <a:p>
            <a:pPr>
              <a:buNone/>
            </a:pPr>
            <a:r>
              <a:rPr lang="es-CL" sz="1200" dirty="0" err="1">
                <a:solidFill>
                  <a:srgbClr val="0070C0"/>
                </a:solidFill>
                <a:latin typeface="Consolas" pitchFamily="49" charset="0"/>
              </a:rPr>
              <a:t>parameter</a:t>
            </a:r>
            <a:r>
              <a:rPr lang="es-CL" sz="1200" dirty="0">
                <a:latin typeface="Consolas" pitchFamily="49" charset="0"/>
              </a:rPr>
              <a:t> [1:0]  IDLE=0, BBUSY=1, BFREE=2;</a:t>
            </a:r>
          </a:p>
          <a:p>
            <a:pPr>
              <a:buNone/>
            </a:pPr>
            <a:r>
              <a:rPr lang="es-CL" sz="1200" dirty="0" err="1">
                <a:solidFill>
                  <a:srgbClr val="0070C0"/>
                </a:solidFill>
                <a:latin typeface="Consolas" pitchFamily="49" charset="0"/>
              </a:rPr>
              <a:t>reg</a:t>
            </a:r>
            <a:r>
              <a:rPr lang="es-CL" sz="1200" dirty="0">
                <a:latin typeface="Consolas" pitchFamily="49" charset="0"/>
              </a:rPr>
              <a:t> [2:0] </a:t>
            </a:r>
            <a:r>
              <a:rPr lang="es-CL" sz="1200" dirty="0" err="1">
                <a:latin typeface="Consolas" pitchFamily="49" charset="0"/>
              </a:rPr>
              <a:t>state</a:t>
            </a:r>
            <a:r>
              <a:rPr lang="es-CL" sz="1200" dirty="0">
                <a:latin typeface="Consolas" pitchFamily="49" charset="0"/>
              </a:rPr>
              <a:t>, </a:t>
            </a:r>
            <a:r>
              <a:rPr lang="es-CL" sz="1200" dirty="0" err="1">
                <a:latin typeface="Consolas" pitchFamily="49" charset="0"/>
              </a:rPr>
              <a:t>next</a:t>
            </a:r>
            <a:r>
              <a:rPr lang="es-CL" sz="1200" dirty="0">
                <a:latin typeface="Consolas" pitchFamily="49" charset="0"/>
              </a:rPr>
              <a:t>;</a:t>
            </a:r>
          </a:p>
          <a:p>
            <a:pPr>
              <a:buNone/>
            </a:pPr>
            <a:endParaRPr lang="en-US" sz="1200" dirty="0">
              <a:solidFill>
                <a:srgbClr val="0070C0"/>
              </a:solidFill>
              <a:latin typeface="Consolas" pitchFamily="49" charset="0"/>
            </a:endParaRPr>
          </a:p>
          <a:p>
            <a:pPr>
              <a:buNone/>
            </a:pPr>
            <a:r>
              <a:rPr lang="en-US" sz="1200" dirty="0">
                <a:solidFill>
                  <a:srgbClr val="0070C0"/>
                </a:solidFill>
                <a:latin typeface="Consolas" pitchFamily="49" charset="0"/>
              </a:rPr>
              <a:t>always</a:t>
            </a:r>
            <a:r>
              <a:rPr lang="en-US" sz="1200" dirty="0">
                <a:latin typeface="Consolas" pitchFamily="49" charset="0"/>
              </a:rPr>
              <a:t> @(</a:t>
            </a:r>
            <a:r>
              <a:rPr lang="en-US" sz="1200" dirty="0" err="1">
                <a:latin typeface="Consolas" pitchFamily="49" charset="0"/>
              </a:rPr>
              <a:t>posedge</a:t>
            </a:r>
            <a:r>
              <a:rPr lang="en-US" sz="1200" dirty="0">
                <a:latin typeface="Consolas" pitchFamily="49" charset="0"/>
              </a:rPr>
              <a:t> </a:t>
            </a:r>
            <a:r>
              <a:rPr lang="en-US" sz="1200" dirty="0" err="1">
                <a:latin typeface="Consolas" pitchFamily="49" charset="0"/>
              </a:rPr>
              <a:t>clk</a:t>
            </a:r>
            <a:r>
              <a:rPr lang="en-US" sz="1200" dirty="0">
                <a:latin typeface="Consolas" pitchFamily="49" charset="0"/>
              </a:rPr>
              <a:t> or </a:t>
            </a:r>
            <a:r>
              <a:rPr lang="en-US" sz="1200" dirty="0" err="1">
                <a:latin typeface="Consolas" pitchFamily="49" charset="0"/>
              </a:rPr>
              <a:t>negedge</a:t>
            </a:r>
            <a:r>
              <a:rPr lang="en-US" sz="1200" dirty="0">
                <a:latin typeface="Consolas" pitchFamily="49" charset="0"/>
              </a:rPr>
              <a:t> </a:t>
            </a:r>
            <a:r>
              <a:rPr lang="en-US" sz="1200" dirty="0" err="1">
                <a:latin typeface="Consolas" pitchFamily="49" charset="0"/>
              </a:rPr>
              <a:t>rst_n</a:t>
            </a:r>
            <a:r>
              <a:rPr lang="en-US" sz="1200" dirty="0">
                <a:latin typeface="Consolas" pitchFamily="49" charset="0"/>
              </a:rPr>
              <a:t>)</a:t>
            </a:r>
          </a:p>
          <a:p>
            <a:pPr>
              <a:buNone/>
            </a:pPr>
            <a:r>
              <a:rPr lang="es-CL" sz="1200" dirty="0" err="1">
                <a:solidFill>
                  <a:srgbClr val="0070C0"/>
                </a:solidFill>
                <a:latin typeface="Consolas" pitchFamily="49" charset="0"/>
              </a:rPr>
              <a:t>if</a:t>
            </a:r>
            <a:r>
              <a:rPr lang="es-CL" sz="1200" dirty="0">
                <a:latin typeface="Consolas" pitchFamily="49" charset="0"/>
              </a:rPr>
              <a:t> (!</a:t>
            </a:r>
            <a:r>
              <a:rPr lang="es-CL" sz="1200" dirty="0" err="1">
                <a:latin typeface="Consolas" pitchFamily="49" charset="0"/>
              </a:rPr>
              <a:t>rst_n</a:t>
            </a:r>
            <a:r>
              <a:rPr lang="es-CL" sz="1200" dirty="0">
                <a:latin typeface="Consolas" pitchFamily="49" charset="0"/>
              </a:rPr>
              <a:t>) </a:t>
            </a:r>
            <a:r>
              <a:rPr lang="es-CL" sz="1200" dirty="0" err="1">
                <a:latin typeface="Consolas" pitchFamily="49" charset="0"/>
              </a:rPr>
              <a:t>state</a:t>
            </a:r>
            <a:r>
              <a:rPr lang="es-CL" sz="1200" dirty="0">
                <a:latin typeface="Consolas" pitchFamily="49" charset="0"/>
              </a:rPr>
              <a:t> &lt;= 3’b001;</a:t>
            </a:r>
          </a:p>
          <a:p>
            <a:pPr>
              <a:buNone/>
            </a:pPr>
            <a:r>
              <a:rPr lang="es-CL" sz="1200" dirty="0" err="1">
                <a:solidFill>
                  <a:srgbClr val="0070C0"/>
                </a:solidFill>
                <a:latin typeface="Consolas" pitchFamily="49" charset="0"/>
              </a:rPr>
              <a:t>else</a:t>
            </a:r>
            <a:r>
              <a:rPr lang="es-CL" sz="1200" dirty="0">
                <a:latin typeface="Consolas" pitchFamily="49" charset="0"/>
              </a:rPr>
              <a:t>        </a:t>
            </a:r>
            <a:r>
              <a:rPr lang="es-CL" sz="1200" dirty="0" err="1">
                <a:latin typeface="Consolas" pitchFamily="49" charset="0"/>
              </a:rPr>
              <a:t>state</a:t>
            </a:r>
            <a:r>
              <a:rPr lang="es-CL" sz="1200" dirty="0">
                <a:latin typeface="Consolas" pitchFamily="49" charset="0"/>
              </a:rPr>
              <a:t> &lt;= </a:t>
            </a:r>
            <a:r>
              <a:rPr lang="es-CL" sz="1200" dirty="0" err="1">
                <a:latin typeface="Consolas" pitchFamily="49" charset="0"/>
              </a:rPr>
              <a:t>next</a:t>
            </a:r>
            <a:r>
              <a:rPr lang="es-CL" sz="1200" dirty="0">
                <a:latin typeface="Consolas" pitchFamily="49" charset="0"/>
              </a:rPr>
              <a:t>;</a:t>
            </a:r>
          </a:p>
          <a:p>
            <a:pPr>
              <a:buNone/>
            </a:pPr>
            <a:endParaRPr lang="es-CL" sz="1200" dirty="0">
              <a:latin typeface="Consolas" pitchFamily="49" charset="0"/>
            </a:endParaRPr>
          </a:p>
          <a:p>
            <a:pPr>
              <a:buNone/>
            </a:pPr>
            <a:r>
              <a:rPr lang="en-US" sz="1200" dirty="0">
                <a:solidFill>
                  <a:srgbClr val="0070C0"/>
                </a:solidFill>
                <a:latin typeface="Consolas" pitchFamily="49" charset="0"/>
              </a:rPr>
              <a:t>always</a:t>
            </a:r>
            <a:r>
              <a:rPr lang="en-US" sz="1200" dirty="0">
                <a:latin typeface="Consolas" pitchFamily="49" charset="0"/>
              </a:rPr>
              <a:t> @(state or in1 or in2) </a:t>
            </a:r>
            <a:r>
              <a:rPr lang="en-US" sz="1200" dirty="0">
                <a:solidFill>
                  <a:srgbClr val="0070C0"/>
                </a:solidFill>
                <a:latin typeface="Consolas" pitchFamily="49" charset="0"/>
              </a:rPr>
              <a:t>begin</a:t>
            </a:r>
          </a:p>
          <a:p>
            <a:pPr>
              <a:buNone/>
            </a:pPr>
            <a:r>
              <a:rPr lang="es-CL" sz="1200" dirty="0" err="1">
                <a:latin typeface="Consolas" pitchFamily="49" charset="0"/>
              </a:rPr>
              <a:t>next</a:t>
            </a:r>
            <a:r>
              <a:rPr lang="es-CL" sz="1200" dirty="0">
                <a:latin typeface="Consolas" pitchFamily="49" charset="0"/>
              </a:rPr>
              <a:t> = 3’b000;  out1 = 1'b0;</a:t>
            </a:r>
          </a:p>
          <a:p>
            <a:pPr>
              <a:buNone/>
            </a:pPr>
            <a:r>
              <a:rPr lang="es-CL" sz="1200" dirty="0">
                <a:solidFill>
                  <a:srgbClr val="0070C0"/>
                </a:solidFill>
                <a:latin typeface="Consolas" pitchFamily="49" charset="0"/>
              </a:rPr>
              <a:t>case</a:t>
            </a:r>
            <a:r>
              <a:rPr lang="es-CL" sz="1200" dirty="0">
                <a:latin typeface="Consolas" pitchFamily="49" charset="0"/>
              </a:rPr>
              <a:t> (1’b1) </a:t>
            </a:r>
            <a:r>
              <a:rPr lang="en-US" sz="1200" dirty="0">
                <a:solidFill>
                  <a:srgbClr val="00B050"/>
                </a:solidFill>
                <a:latin typeface="Consolas" pitchFamily="49" charset="0"/>
              </a:rPr>
              <a:t>//ambit synthesis case full, parallel</a:t>
            </a:r>
            <a:endParaRPr lang="es-CL" sz="1200" dirty="0">
              <a:solidFill>
                <a:srgbClr val="00B050"/>
              </a:solidFill>
              <a:latin typeface="Consolas" pitchFamily="49" charset="0"/>
            </a:endParaRPr>
          </a:p>
          <a:p>
            <a:pPr>
              <a:buNone/>
            </a:pPr>
            <a:r>
              <a:rPr lang="en-US" sz="1200" dirty="0">
                <a:latin typeface="Consolas" pitchFamily="49" charset="0"/>
              </a:rPr>
              <a:t>  state[IDLE] : </a:t>
            </a:r>
            <a:r>
              <a:rPr lang="en-US" sz="1200" dirty="0">
                <a:solidFill>
                  <a:srgbClr val="0070C0"/>
                </a:solidFill>
                <a:latin typeface="Consolas" pitchFamily="49" charset="0"/>
              </a:rPr>
              <a:t>if</a:t>
            </a:r>
            <a:r>
              <a:rPr lang="en-US" sz="1200" dirty="0">
                <a:latin typeface="Consolas" pitchFamily="49" charset="0"/>
              </a:rPr>
              <a:t> (in1) next[BBUSY] </a:t>
            </a:r>
            <a:r>
              <a:rPr lang="es-CL" sz="1200" dirty="0">
                <a:latin typeface="Consolas" pitchFamily="49" charset="0"/>
              </a:rPr>
              <a:t>= 1’b1</a:t>
            </a:r>
            <a:r>
              <a:rPr lang="en-US" sz="1200" dirty="0">
                <a:latin typeface="Consolas" pitchFamily="49" charset="0"/>
              </a:rPr>
              <a:t>;</a:t>
            </a:r>
          </a:p>
          <a:p>
            <a:pPr>
              <a:buNone/>
            </a:pPr>
            <a:r>
              <a:rPr lang="es-CL" sz="1200" dirty="0">
                <a:latin typeface="Consolas" pitchFamily="49" charset="0"/>
              </a:rPr>
              <a:t>                </a:t>
            </a:r>
            <a:r>
              <a:rPr lang="es-CL" sz="1200" dirty="0" err="1">
                <a:solidFill>
                  <a:srgbClr val="0070C0"/>
                </a:solidFill>
                <a:latin typeface="Consolas" pitchFamily="49" charset="0"/>
              </a:rPr>
              <a:t>else</a:t>
            </a:r>
            <a:r>
              <a:rPr lang="es-CL" sz="1200" dirty="0">
                <a:latin typeface="Consolas" pitchFamily="49" charset="0"/>
              </a:rPr>
              <a:t>     </a:t>
            </a:r>
            <a:r>
              <a:rPr lang="es-CL" sz="1200" dirty="0" err="1">
                <a:latin typeface="Consolas" pitchFamily="49" charset="0"/>
              </a:rPr>
              <a:t>next</a:t>
            </a:r>
            <a:r>
              <a:rPr lang="es-CL" sz="1200" dirty="0">
                <a:latin typeface="Consolas" pitchFamily="49" charset="0"/>
              </a:rPr>
              <a:t>[IDLE]  = 1’b1;</a:t>
            </a:r>
          </a:p>
          <a:p>
            <a:pPr>
              <a:buNone/>
            </a:pPr>
            <a:r>
              <a:rPr lang="es-CL" sz="1200" dirty="0">
                <a:latin typeface="Consolas" pitchFamily="49" charset="0"/>
              </a:rPr>
              <a:t>  </a:t>
            </a:r>
            <a:r>
              <a:rPr lang="es-CL" sz="1200" dirty="0" err="1">
                <a:latin typeface="Consolas" pitchFamily="49" charset="0"/>
              </a:rPr>
              <a:t>state</a:t>
            </a:r>
            <a:r>
              <a:rPr lang="es-CL" sz="1200" dirty="0">
                <a:latin typeface="Consolas" pitchFamily="49" charset="0"/>
              </a:rPr>
              <a:t>[BBUSY]: </a:t>
            </a:r>
            <a:r>
              <a:rPr lang="es-CL" sz="1200" dirty="0" err="1">
                <a:solidFill>
                  <a:srgbClr val="0070C0"/>
                </a:solidFill>
                <a:latin typeface="Consolas" pitchFamily="49" charset="0"/>
              </a:rPr>
              <a:t>begin</a:t>
            </a:r>
            <a:endParaRPr lang="es-CL" sz="1200" dirty="0">
              <a:solidFill>
                <a:srgbClr val="0070C0"/>
              </a:solidFill>
              <a:latin typeface="Consolas" pitchFamily="49" charset="0"/>
            </a:endParaRPr>
          </a:p>
          <a:p>
            <a:pPr>
              <a:buNone/>
            </a:pPr>
            <a:r>
              <a:rPr lang="es-CL" sz="1200" dirty="0">
                <a:latin typeface="Consolas" pitchFamily="49" charset="0"/>
              </a:rPr>
              <a:t>                  out1 = 1'b1;</a:t>
            </a:r>
          </a:p>
          <a:p>
            <a:pPr>
              <a:buNone/>
            </a:pPr>
            <a:r>
              <a:rPr lang="es-CL" sz="1200" dirty="0">
                <a:latin typeface="Consolas" pitchFamily="49" charset="0"/>
              </a:rPr>
              <a:t>                  </a:t>
            </a:r>
            <a:r>
              <a:rPr lang="es-CL" sz="1200" dirty="0" err="1">
                <a:solidFill>
                  <a:srgbClr val="0070C0"/>
                </a:solidFill>
                <a:latin typeface="Consolas" pitchFamily="49" charset="0"/>
              </a:rPr>
              <a:t>if</a:t>
            </a:r>
            <a:r>
              <a:rPr lang="es-CL" sz="1200" dirty="0">
                <a:latin typeface="Consolas" pitchFamily="49" charset="0"/>
              </a:rPr>
              <a:t> (in2) </a:t>
            </a:r>
            <a:r>
              <a:rPr lang="es-CL" sz="1200" dirty="0" err="1">
                <a:latin typeface="Consolas" pitchFamily="49" charset="0"/>
              </a:rPr>
              <a:t>next</a:t>
            </a:r>
            <a:r>
              <a:rPr lang="es-CL" sz="1200" dirty="0">
                <a:latin typeface="Consolas" pitchFamily="49" charset="0"/>
              </a:rPr>
              <a:t>[BBUSY]</a:t>
            </a:r>
            <a:r>
              <a:rPr lang="en-US" sz="1200" dirty="0">
                <a:latin typeface="Consolas" pitchFamily="49" charset="0"/>
              </a:rPr>
              <a:t> </a:t>
            </a:r>
            <a:r>
              <a:rPr lang="es-CL" sz="1200" dirty="0">
                <a:latin typeface="Consolas" pitchFamily="49" charset="0"/>
              </a:rPr>
              <a:t>= 1’b1;</a:t>
            </a:r>
          </a:p>
          <a:p>
            <a:pPr>
              <a:buNone/>
            </a:pPr>
            <a:r>
              <a:rPr lang="es-CL" sz="1200" dirty="0">
                <a:latin typeface="Consolas" pitchFamily="49" charset="0"/>
              </a:rPr>
              <a:t>                  </a:t>
            </a:r>
            <a:r>
              <a:rPr lang="es-CL" sz="1200" dirty="0" err="1">
                <a:solidFill>
                  <a:srgbClr val="0070C0"/>
                </a:solidFill>
                <a:latin typeface="Consolas" pitchFamily="49" charset="0"/>
              </a:rPr>
              <a:t>else</a:t>
            </a:r>
            <a:r>
              <a:rPr lang="es-CL" sz="1200" dirty="0">
                <a:latin typeface="Consolas" pitchFamily="49" charset="0"/>
              </a:rPr>
              <a:t>     </a:t>
            </a:r>
            <a:r>
              <a:rPr lang="es-CL" sz="1200" dirty="0" err="1">
                <a:latin typeface="Consolas" pitchFamily="49" charset="0"/>
              </a:rPr>
              <a:t>next</a:t>
            </a:r>
            <a:r>
              <a:rPr lang="es-CL" sz="1200" dirty="0">
                <a:latin typeface="Consolas" pitchFamily="49" charset="0"/>
              </a:rPr>
              <a:t>[BFREE]</a:t>
            </a:r>
            <a:r>
              <a:rPr lang="en-US" sz="1200" dirty="0">
                <a:latin typeface="Consolas" pitchFamily="49" charset="0"/>
              </a:rPr>
              <a:t> </a:t>
            </a:r>
            <a:r>
              <a:rPr lang="es-CL" sz="1200" dirty="0">
                <a:latin typeface="Consolas" pitchFamily="49" charset="0"/>
              </a:rPr>
              <a:t>= 1’b1;</a:t>
            </a:r>
          </a:p>
          <a:p>
            <a:pPr>
              <a:buNone/>
            </a:pPr>
            <a:r>
              <a:rPr lang="es-CL" sz="1200" dirty="0">
                <a:latin typeface="Consolas" pitchFamily="49" charset="0"/>
              </a:rPr>
              <a:t>                </a:t>
            </a:r>
            <a:r>
              <a:rPr lang="es-CL" sz="1200" dirty="0" err="1">
                <a:solidFill>
                  <a:srgbClr val="0070C0"/>
                </a:solidFill>
                <a:latin typeface="Consolas" pitchFamily="49" charset="0"/>
              </a:rPr>
              <a:t>end</a:t>
            </a:r>
            <a:endParaRPr lang="es-CL" sz="1200" dirty="0">
              <a:solidFill>
                <a:srgbClr val="0070C0"/>
              </a:solidFill>
              <a:latin typeface="Consolas" pitchFamily="49" charset="0"/>
            </a:endParaRPr>
          </a:p>
          <a:p>
            <a:pPr>
              <a:buNone/>
            </a:pPr>
            <a:r>
              <a:rPr lang="es-CL" sz="1200" dirty="0">
                <a:latin typeface="Consolas" pitchFamily="49" charset="0"/>
              </a:rPr>
              <a:t>  </a:t>
            </a:r>
            <a:r>
              <a:rPr lang="es-CL" sz="1200" dirty="0">
                <a:solidFill>
                  <a:srgbClr val="00B050"/>
                </a:solidFill>
                <a:latin typeface="Consolas" pitchFamily="49" charset="0"/>
              </a:rPr>
              <a:t>//...</a:t>
            </a:r>
          </a:p>
          <a:p>
            <a:pPr>
              <a:buNone/>
            </a:pPr>
            <a:r>
              <a:rPr lang="es-CL" sz="1200" dirty="0" err="1">
                <a:solidFill>
                  <a:srgbClr val="0070C0"/>
                </a:solidFill>
                <a:latin typeface="Consolas" pitchFamily="49" charset="0"/>
              </a:rPr>
              <a:t>endcase</a:t>
            </a:r>
            <a:endParaRPr lang="es-CL" sz="1200" dirty="0">
              <a:solidFill>
                <a:srgbClr val="0070C0"/>
              </a:solidFill>
              <a:latin typeface="Consolas" pitchFamily="49" charset="0"/>
            </a:endParaRPr>
          </a:p>
          <a:p>
            <a:pPr>
              <a:buNone/>
            </a:pPr>
            <a:r>
              <a:rPr lang="es-CL" sz="1200" dirty="0" err="1">
                <a:solidFill>
                  <a:srgbClr val="0070C0"/>
                </a:solidFill>
                <a:latin typeface="Consolas" pitchFamily="49" charset="0"/>
              </a:rPr>
              <a:t>end</a:t>
            </a:r>
            <a:endParaRPr lang="es-CL" sz="1200" dirty="0">
              <a:solidFill>
                <a:srgbClr val="0070C0"/>
              </a:solidFill>
              <a:latin typeface="Consolas" pitchFamily="49" charset="0"/>
            </a:endParaRPr>
          </a:p>
        </p:txBody>
      </p:sp>
      <p:sp>
        <p:nvSpPr>
          <p:cNvPr id="29" name="Content Placeholder 28"/>
          <p:cNvSpPr>
            <a:spLocks noGrp="1"/>
          </p:cNvSpPr>
          <p:nvPr>
            <p:ph sz="half" idx="2"/>
          </p:nvPr>
        </p:nvSpPr>
        <p:spPr>
          <a:xfrm>
            <a:off x="564915" y="1632298"/>
            <a:ext cx="5525117" cy="4846320"/>
          </a:xfrm>
        </p:spPr>
        <p:txBody>
          <a:bodyPr>
            <a:normAutofit/>
          </a:bodyPr>
          <a:lstStyle/>
          <a:p>
            <a:pPr marL="514350" indent="-514350">
              <a:buFont typeface="+mj-lt"/>
              <a:buAutoNum type="arabicPeriod"/>
            </a:pPr>
            <a:r>
              <a:rPr lang="en-US" dirty="0"/>
              <a:t>Index into the state register, not state encodings</a:t>
            </a:r>
          </a:p>
          <a:p>
            <a:pPr marL="514350" indent="-514350">
              <a:buFont typeface="+mj-lt"/>
              <a:buAutoNum type="arabicPeriod"/>
            </a:pPr>
            <a:r>
              <a:rPr lang="en-US" dirty="0"/>
              <a:t>One-hot requires larger declarations</a:t>
            </a:r>
          </a:p>
          <a:p>
            <a:pPr marL="514350" indent="-514350">
              <a:buFont typeface="+mj-lt"/>
              <a:buAutoNum type="arabicPeriod"/>
            </a:pPr>
            <a:r>
              <a:rPr lang="en-US" dirty="0"/>
              <a:t>State reset, set to 1 the IDLE bit</a:t>
            </a:r>
          </a:p>
          <a:p>
            <a:pPr marL="514350" indent="-514350">
              <a:buFont typeface="+mj-lt"/>
              <a:buAutoNum type="arabicPeriod"/>
            </a:pPr>
            <a:r>
              <a:rPr lang="en-US" dirty="0"/>
              <a:t>Next state assignment must make all-0's</a:t>
            </a:r>
          </a:p>
          <a:p>
            <a:endParaRPr lang="en-US" dirty="0"/>
          </a:p>
        </p:txBody>
      </p:sp>
      <p:sp>
        <p:nvSpPr>
          <p:cNvPr id="3" name="Text Placeholder 2">
            <a:extLst>
              <a:ext uri="{FF2B5EF4-FFF2-40B4-BE49-F238E27FC236}">
                <a16:creationId xmlns:a16="http://schemas.microsoft.com/office/drawing/2014/main" id="{E4BBF05D-F304-514C-BFF4-1A609C3CC738}"/>
              </a:ext>
            </a:extLst>
          </p:cNvPr>
          <p:cNvSpPr>
            <a:spLocks noGrp="1"/>
          </p:cNvSpPr>
          <p:nvPr>
            <p:ph type="body" sz="quarter" idx="12"/>
          </p:nvPr>
        </p:nvSpPr>
        <p:spPr/>
        <p:txBody>
          <a:bodyPr/>
          <a:lstStyle/>
          <a:p>
            <a:r>
              <a:rPr lang="en-US" sz="2400" i="1" dirty="0" err="1"/>
              <a:t>Onehot</a:t>
            </a:r>
            <a:r>
              <a:rPr lang="en-US" sz="2400" i="1" dirty="0"/>
              <a:t> FSM Coding Style </a:t>
            </a:r>
            <a:r>
              <a:rPr lang="en-US" sz="1800" i="1" dirty="0"/>
              <a:t>(Good Style)</a:t>
            </a:r>
            <a:endParaRPr lang="en-CL" dirty="0"/>
          </a:p>
        </p:txBody>
      </p:sp>
      <p:sp>
        <p:nvSpPr>
          <p:cNvPr id="30" name="Right Arrow 29"/>
          <p:cNvSpPr/>
          <p:nvPr/>
        </p:nvSpPr>
        <p:spPr>
          <a:xfrm flipH="1">
            <a:off x="10641671" y="1272258"/>
            <a:ext cx="432048" cy="36004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1</a:t>
            </a:r>
          </a:p>
        </p:txBody>
      </p:sp>
      <p:sp>
        <p:nvSpPr>
          <p:cNvPr id="31" name="Right Arrow 30"/>
          <p:cNvSpPr/>
          <p:nvPr/>
        </p:nvSpPr>
        <p:spPr>
          <a:xfrm flipH="1">
            <a:off x="9116819" y="1533672"/>
            <a:ext cx="432048" cy="360040"/>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2</a:t>
            </a:r>
          </a:p>
        </p:txBody>
      </p:sp>
      <p:sp>
        <p:nvSpPr>
          <p:cNvPr id="33" name="Right Arrow 32"/>
          <p:cNvSpPr/>
          <p:nvPr/>
        </p:nvSpPr>
        <p:spPr>
          <a:xfrm flipH="1">
            <a:off x="9548867" y="2295991"/>
            <a:ext cx="432048" cy="360040"/>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3</a:t>
            </a:r>
          </a:p>
        </p:txBody>
      </p:sp>
      <p:sp>
        <p:nvSpPr>
          <p:cNvPr id="34" name="Right Arrow 33"/>
          <p:cNvSpPr/>
          <p:nvPr/>
        </p:nvSpPr>
        <p:spPr>
          <a:xfrm>
            <a:off x="6209358" y="3335378"/>
            <a:ext cx="432048" cy="360040"/>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4</a:t>
            </a:r>
          </a:p>
        </p:txBody>
      </p:sp>
    </p:spTree>
    <p:extLst>
      <p:ext uri="{BB962C8B-B14F-4D97-AF65-F5344CB8AC3E}">
        <p14:creationId xmlns:p14="http://schemas.microsoft.com/office/powerpoint/2010/main" val="113879465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HDL FSM Implementation </a:t>
            </a:r>
            <a:endParaRPr lang="en-US" sz="3600" i="1" dirty="0"/>
          </a:p>
        </p:txBody>
      </p:sp>
      <p:sp>
        <p:nvSpPr>
          <p:cNvPr id="9" name="Content Placeholder 8"/>
          <p:cNvSpPr>
            <a:spLocks noGrp="1"/>
          </p:cNvSpPr>
          <p:nvPr>
            <p:ph sz="half" idx="1"/>
          </p:nvPr>
        </p:nvSpPr>
        <p:spPr>
          <a:xfrm>
            <a:off x="5714587" y="1402079"/>
            <a:ext cx="5525117" cy="4846320"/>
          </a:xfrm>
          <a:ln>
            <a:solidFill>
              <a:schemeClr val="tx1"/>
            </a:solidFill>
          </a:ln>
        </p:spPr>
        <p:txBody>
          <a:bodyPr>
            <a:normAutofit fontScale="92500" lnSpcReduction="10000"/>
          </a:bodyPr>
          <a:lstStyle/>
          <a:p>
            <a:pPr>
              <a:buNone/>
            </a:pPr>
            <a:r>
              <a:rPr lang="es-CL" sz="1200" dirty="0" err="1">
                <a:solidFill>
                  <a:srgbClr val="0070C0"/>
                </a:solidFill>
                <a:latin typeface="Consolas" pitchFamily="49" charset="0"/>
              </a:rPr>
              <a:t>parameter</a:t>
            </a:r>
            <a:r>
              <a:rPr lang="es-CL" sz="1200" dirty="0">
                <a:latin typeface="Consolas" pitchFamily="49" charset="0"/>
              </a:rPr>
              <a:t> [1:0]  IDLE=0, BBUSY=1, BFREE=2;</a:t>
            </a:r>
          </a:p>
          <a:p>
            <a:pPr>
              <a:buNone/>
            </a:pPr>
            <a:r>
              <a:rPr lang="es-CL" sz="1200" dirty="0" err="1">
                <a:solidFill>
                  <a:srgbClr val="0070C0"/>
                </a:solidFill>
                <a:latin typeface="Consolas" pitchFamily="49" charset="0"/>
              </a:rPr>
              <a:t>reg</a:t>
            </a:r>
            <a:r>
              <a:rPr lang="es-CL" sz="1200" dirty="0">
                <a:latin typeface="Consolas" pitchFamily="49" charset="0"/>
              </a:rPr>
              <a:t> [2:0] </a:t>
            </a:r>
            <a:r>
              <a:rPr lang="es-CL" sz="1200" dirty="0" err="1">
                <a:latin typeface="Consolas" pitchFamily="49" charset="0"/>
              </a:rPr>
              <a:t>state</a:t>
            </a:r>
            <a:r>
              <a:rPr lang="es-CL" sz="1200" dirty="0">
                <a:latin typeface="Consolas" pitchFamily="49" charset="0"/>
              </a:rPr>
              <a:t>, </a:t>
            </a:r>
            <a:r>
              <a:rPr lang="es-CL" sz="1200" dirty="0" err="1">
                <a:latin typeface="Consolas" pitchFamily="49" charset="0"/>
              </a:rPr>
              <a:t>next</a:t>
            </a:r>
            <a:r>
              <a:rPr lang="es-CL" sz="1200" dirty="0">
                <a:latin typeface="Consolas" pitchFamily="49" charset="0"/>
              </a:rPr>
              <a:t>;</a:t>
            </a:r>
          </a:p>
          <a:p>
            <a:pPr>
              <a:buNone/>
            </a:pPr>
            <a:endParaRPr lang="en-US" sz="1200" dirty="0">
              <a:solidFill>
                <a:srgbClr val="0070C0"/>
              </a:solidFill>
              <a:latin typeface="Consolas" pitchFamily="49" charset="0"/>
            </a:endParaRPr>
          </a:p>
          <a:p>
            <a:pPr>
              <a:buNone/>
            </a:pPr>
            <a:r>
              <a:rPr lang="en-US" sz="1200" dirty="0">
                <a:solidFill>
                  <a:srgbClr val="0070C0"/>
                </a:solidFill>
                <a:latin typeface="Consolas" pitchFamily="49" charset="0"/>
              </a:rPr>
              <a:t>always</a:t>
            </a:r>
            <a:r>
              <a:rPr lang="en-US" sz="1200" dirty="0">
                <a:latin typeface="Consolas" pitchFamily="49" charset="0"/>
              </a:rPr>
              <a:t> @(</a:t>
            </a:r>
            <a:r>
              <a:rPr lang="en-US" sz="1200" dirty="0" err="1">
                <a:latin typeface="Consolas" pitchFamily="49" charset="0"/>
              </a:rPr>
              <a:t>posedge</a:t>
            </a:r>
            <a:r>
              <a:rPr lang="en-US" sz="1200" dirty="0">
                <a:latin typeface="Consolas" pitchFamily="49" charset="0"/>
              </a:rPr>
              <a:t> </a:t>
            </a:r>
            <a:r>
              <a:rPr lang="en-US" sz="1200" dirty="0" err="1">
                <a:latin typeface="Consolas" pitchFamily="49" charset="0"/>
              </a:rPr>
              <a:t>clk</a:t>
            </a:r>
            <a:r>
              <a:rPr lang="en-US" sz="1200" dirty="0">
                <a:latin typeface="Consolas" pitchFamily="49" charset="0"/>
              </a:rPr>
              <a:t> or </a:t>
            </a:r>
            <a:r>
              <a:rPr lang="en-US" sz="1200" dirty="0" err="1">
                <a:latin typeface="Consolas" pitchFamily="49" charset="0"/>
              </a:rPr>
              <a:t>negedge</a:t>
            </a:r>
            <a:r>
              <a:rPr lang="en-US" sz="1200" dirty="0">
                <a:latin typeface="Consolas" pitchFamily="49" charset="0"/>
              </a:rPr>
              <a:t> </a:t>
            </a:r>
            <a:r>
              <a:rPr lang="en-US" sz="1200" dirty="0" err="1">
                <a:latin typeface="Consolas" pitchFamily="49" charset="0"/>
              </a:rPr>
              <a:t>rst_n</a:t>
            </a:r>
            <a:r>
              <a:rPr lang="en-US" sz="1200" dirty="0">
                <a:latin typeface="Consolas" pitchFamily="49" charset="0"/>
              </a:rPr>
              <a:t>)</a:t>
            </a:r>
          </a:p>
          <a:p>
            <a:pPr>
              <a:buNone/>
            </a:pPr>
            <a:r>
              <a:rPr lang="es-CL" sz="1200" dirty="0" err="1">
                <a:solidFill>
                  <a:srgbClr val="0070C0"/>
                </a:solidFill>
                <a:latin typeface="Consolas" pitchFamily="49" charset="0"/>
              </a:rPr>
              <a:t>if</a:t>
            </a:r>
            <a:r>
              <a:rPr lang="es-CL" sz="1200" dirty="0">
                <a:latin typeface="Consolas" pitchFamily="49" charset="0"/>
              </a:rPr>
              <a:t> (!</a:t>
            </a:r>
            <a:r>
              <a:rPr lang="es-CL" sz="1200" dirty="0" err="1">
                <a:latin typeface="Consolas" pitchFamily="49" charset="0"/>
              </a:rPr>
              <a:t>rst_n</a:t>
            </a:r>
            <a:r>
              <a:rPr lang="es-CL" sz="1200" dirty="0">
                <a:latin typeface="Consolas" pitchFamily="49" charset="0"/>
              </a:rPr>
              <a:t>) </a:t>
            </a:r>
            <a:r>
              <a:rPr lang="es-CL" sz="1200" dirty="0" err="1">
                <a:latin typeface="Consolas" pitchFamily="49" charset="0"/>
              </a:rPr>
              <a:t>state</a:t>
            </a:r>
            <a:r>
              <a:rPr lang="es-CL" sz="1200" dirty="0">
                <a:latin typeface="Consolas" pitchFamily="49" charset="0"/>
              </a:rPr>
              <a:t> &lt;= 3’b001;</a:t>
            </a:r>
          </a:p>
          <a:p>
            <a:pPr>
              <a:buNone/>
            </a:pPr>
            <a:r>
              <a:rPr lang="es-CL" sz="1200" dirty="0" err="1">
                <a:solidFill>
                  <a:srgbClr val="0070C0"/>
                </a:solidFill>
                <a:latin typeface="Consolas" pitchFamily="49" charset="0"/>
              </a:rPr>
              <a:t>else</a:t>
            </a:r>
            <a:r>
              <a:rPr lang="es-CL" sz="1200" dirty="0">
                <a:latin typeface="Consolas" pitchFamily="49" charset="0"/>
              </a:rPr>
              <a:t>        </a:t>
            </a:r>
            <a:r>
              <a:rPr lang="es-CL" sz="1200" dirty="0" err="1">
                <a:latin typeface="Consolas" pitchFamily="49" charset="0"/>
              </a:rPr>
              <a:t>state</a:t>
            </a:r>
            <a:r>
              <a:rPr lang="es-CL" sz="1200" dirty="0">
                <a:latin typeface="Consolas" pitchFamily="49" charset="0"/>
              </a:rPr>
              <a:t> &lt;= </a:t>
            </a:r>
            <a:r>
              <a:rPr lang="es-CL" sz="1200" dirty="0" err="1">
                <a:latin typeface="Consolas" pitchFamily="49" charset="0"/>
              </a:rPr>
              <a:t>next</a:t>
            </a:r>
            <a:r>
              <a:rPr lang="es-CL" sz="1200" dirty="0">
                <a:latin typeface="Consolas" pitchFamily="49" charset="0"/>
              </a:rPr>
              <a:t>;</a:t>
            </a:r>
          </a:p>
          <a:p>
            <a:pPr>
              <a:buNone/>
            </a:pPr>
            <a:endParaRPr lang="es-CL" sz="1200" dirty="0">
              <a:latin typeface="Consolas" pitchFamily="49" charset="0"/>
            </a:endParaRPr>
          </a:p>
          <a:p>
            <a:pPr>
              <a:buNone/>
            </a:pPr>
            <a:r>
              <a:rPr lang="en-US" sz="1200" dirty="0">
                <a:solidFill>
                  <a:srgbClr val="0070C0"/>
                </a:solidFill>
                <a:latin typeface="Consolas" pitchFamily="49" charset="0"/>
              </a:rPr>
              <a:t>always</a:t>
            </a:r>
            <a:r>
              <a:rPr lang="en-US" sz="1200" dirty="0">
                <a:latin typeface="Consolas" pitchFamily="49" charset="0"/>
              </a:rPr>
              <a:t> @(state or in1 or in2) </a:t>
            </a:r>
            <a:r>
              <a:rPr lang="en-US" sz="1200" dirty="0">
                <a:solidFill>
                  <a:srgbClr val="0070C0"/>
                </a:solidFill>
                <a:latin typeface="Consolas" pitchFamily="49" charset="0"/>
              </a:rPr>
              <a:t>begin</a:t>
            </a:r>
          </a:p>
          <a:p>
            <a:pPr>
              <a:buNone/>
            </a:pPr>
            <a:r>
              <a:rPr lang="es-CL" sz="1200" dirty="0" err="1">
                <a:latin typeface="Consolas" pitchFamily="49" charset="0"/>
              </a:rPr>
              <a:t>next</a:t>
            </a:r>
            <a:r>
              <a:rPr lang="es-CL" sz="1200" dirty="0">
                <a:latin typeface="Consolas" pitchFamily="49" charset="0"/>
              </a:rPr>
              <a:t> = 3’b000;  out1 = 1'b0;</a:t>
            </a:r>
          </a:p>
          <a:p>
            <a:pPr>
              <a:buNone/>
            </a:pPr>
            <a:r>
              <a:rPr lang="es-CL" sz="1200" dirty="0">
                <a:solidFill>
                  <a:srgbClr val="0070C0"/>
                </a:solidFill>
                <a:latin typeface="Consolas" pitchFamily="49" charset="0"/>
              </a:rPr>
              <a:t>case</a:t>
            </a:r>
            <a:r>
              <a:rPr lang="es-CL" sz="1200" dirty="0">
                <a:latin typeface="Consolas" pitchFamily="49" charset="0"/>
              </a:rPr>
              <a:t> (1’b1) </a:t>
            </a:r>
            <a:r>
              <a:rPr lang="en-US" sz="1200" dirty="0">
                <a:solidFill>
                  <a:srgbClr val="00B050"/>
                </a:solidFill>
                <a:latin typeface="Consolas" pitchFamily="49" charset="0"/>
              </a:rPr>
              <a:t>//ambit synthesis case full, parallel</a:t>
            </a:r>
            <a:endParaRPr lang="es-CL" sz="1200" dirty="0">
              <a:solidFill>
                <a:srgbClr val="00B050"/>
              </a:solidFill>
              <a:latin typeface="Consolas" pitchFamily="49" charset="0"/>
            </a:endParaRPr>
          </a:p>
          <a:p>
            <a:pPr>
              <a:buNone/>
            </a:pPr>
            <a:r>
              <a:rPr lang="en-US" sz="1200" dirty="0">
                <a:latin typeface="Consolas" pitchFamily="49" charset="0"/>
              </a:rPr>
              <a:t>  state[IDLE] : </a:t>
            </a:r>
            <a:r>
              <a:rPr lang="en-US" sz="1200" dirty="0">
                <a:solidFill>
                  <a:srgbClr val="0070C0"/>
                </a:solidFill>
                <a:latin typeface="Consolas" pitchFamily="49" charset="0"/>
              </a:rPr>
              <a:t>if</a:t>
            </a:r>
            <a:r>
              <a:rPr lang="en-US" sz="1200" dirty="0">
                <a:latin typeface="Consolas" pitchFamily="49" charset="0"/>
              </a:rPr>
              <a:t> (in1) next[BBUSY] </a:t>
            </a:r>
            <a:r>
              <a:rPr lang="es-CL" sz="1200" dirty="0">
                <a:latin typeface="Consolas" pitchFamily="49" charset="0"/>
              </a:rPr>
              <a:t>= 1’b1</a:t>
            </a:r>
            <a:r>
              <a:rPr lang="en-US" sz="1200" dirty="0">
                <a:latin typeface="Consolas" pitchFamily="49" charset="0"/>
              </a:rPr>
              <a:t>;</a:t>
            </a:r>
          </a:p>
          <a:p>
            <a:pPr>
              <a:buNone/>
            </a:pPr>
            <a:r>
              <a:rPr lang="es-CL" sz="1200" dirty="0">
                <a:latin typeface="Consolas" pitchFamily="49" charset="0"/>
              </a:rPr>
              <a:t>                </a:t>
            </a:r>
            <a:r>
              <a:rPr lang="es-CL" sz="1200" dirty="0" err="1">
                <a:solidFill>
                  <a:srgbClr val="0070C0"/>
                </a:solidFill>
                <a:latin typeface="Consolas" pitchFamily="49" charset="0"/>
              </a:rPr>
              <a:t>else</a:t>
            </a:r>
            <a:r>
              <a:rPr lang="es-CL" sz="1200" dirty="0">
                <a:latin typeface="Consolas" pitchFamily="49" charset="0"/>
              </a:rPr>
              <a:t>     </a:t>
            </a:r>
            <a:r>
              <a:rPr lang="es-CL" sz="1200" dirty="0" err="1">
                <a:latin typeface="Consolas" pitchFamily="49" charset="0"/>
              </a:rPr>
              <a:t>next</a:t>
            </a:r>
            <a:r>
              <a:rPr lang="es-CL" sz="1200" dirty="0">
                <a:latin typeface="Consolas" pitchFamily="49" charset="0"/>
              </a:rPr>
              <a:t>[IDLE]  = 1’b1;</a:t>
            </a:r>
          </a:p>
          <a:p>
            <a:pPr>
              <a:buNone/>
            </a:pPr>
            <a:r>
              <a:rPr lang="es-CL" sz="1200" dirty="0">
                <a:latin typeface="Consolas" pitchFamily="49" charset="0"/>
              </a:rPr>
              <a:t>  </a:t>
            </a:r>
            <a:r>
              <a:rPr lang="es-CL" sz="1200" dirty="0" err="1">
                <a:latin typeface="Consolas" pitchFamily="49" charset="0"/>
              </a:rPr>
              <a:t>state</a:t>
            </a:r>
            <a:r>
              <a:rPr lang="es-CL" sz="1200" dirty="0">
                <a:latin typeface="Consolas" pitchFamily="49" charset="0"/>
              </a:rPr>
              <a:t>[BBUSY]: </a:t>
            </a:r>
            <a:r>
              <a:rPr lang="es-CL" sz="1200" dirty="0" err="1">
                <a:solidFill>
                  <a:srgbClr val="0070C0"/>
                </a:solidFill>
                <a:latin typeface="Consolas" pitchFamily="49" charset="0"/>
              </a:rPr>
              <a:t>begin</a:t>
            </a:r>
            <a:endParaRPr lang="es-CL" sz="1200" dirty="0">
              <a:solidFill>
                <a:srgbClr val="0070C0"/>
              </a:solidFill>
              <a:latin typeface="Consolas" pitchFamily="49" charset="0"/>
            </a:endParaRPr>
          </a:p>
          <a:p>
            <a:pPr>
              <a:buNone/>
            </a:pPr>
            <a:r>
              <a:rPr lang="es-CL" sz="1200" dirty="0">
                <a:latin typeface="Consolas" pitchFamily="49" charset="0"/>
              </a:rPr>
              <a:t>                  out1 = 1'b1;</a:t>
            </a:r>
          </a:p>
          <a:p>
            <a:pPr>
              <a:buNone/>
            </a:pPr>
            <a:r>
              <a:rPr lang="es-CL" sz="1200" dirty="0">
                <a:latin typeface="Consolas" pitchFamily="49" charset="0"/>
              </a:rPr>
              <a:t>                  </a:t>
            </a:r>
            <a:r>
              <a:rPr lang="es-CL" sz="1200" dirty="0" err="1">
                <a:solidFill>
                  <a:srgbClr val="0070C0"/>
                </a:solidFill>
                <a:latin typeface="Consolas" pitchFamily="49" charset="0"/>
              </a:rPr>
              <a:t>if</a:t>
            </a:r>
            <a:r>
              <a:rPr lang="es-CL" sz="1200" dirty="0">
                <a:latin typeface="Consolas" pitchFamily="49" charset="0"/>
              </a:rPr>
              <a:t> (in2) </a:t>
            </a:r>
            <a:r>
              <a:rPr lang="es-CL" sz="1200" dirty="0" err="1">
                <a:latin typeface="Consolas" pitchFamily="49" charset="0"/>
              </a:rPr>
              <a:t>next</a:t>
            </a:r>
            <a:r>
              <a:rPr lang="es-CL" sz="1200" dirty="0">
                <a:latin typeface="Consolas" pitchFamily="49" charset="0"/>
              </a:rPr>
              <a:t>[BBUSY]</a:t>
            </a:r>
            <a:r>
              <a:rPr lang="en-US" sz="1200" dirty="0">
                <a:latin typeface="Consolas" pitchFamily="49" charset="0"/>
              </a:rPr>
              <a:t> </a:t>
            </a:r>
            <a:r>
              <a:rPr lang="es-CL" sz="1200" dirty="0">
                <a:latin typeface="Consolas" pitchFamily="49" charset="0"/>
              </a:rPr>
              <a:t>= 1’b1;</a:t>
            </a:r>
          </a:p>
          <a:p>
            <a:pPr>
              <a:buNone/>
            </a:pPr>
            <a:r>
              <a:rPr lang="es-CL" sz="1200" dirty="0">
                <a:latin typeface="Consolas" pitchFamily="49" charset="0"/>
              </a:rPr>
              <a:t>                  </a:t>
            </a:r>
            <a:r>
              <a:rPr lang="es-CL" sz="1200" dirty="0" err="1">
                <a:solidFill>
                  <a:srgbClr val="0070C0"/>
                </a:solidFill>
                <a:latin typeface="Consolas" pitchFamily="49" charset="0"/>
              </a:rPr>
              <a:t>else</a:t>
            </a:r>
            <a:r>
              <a:rPr lang="es-CL" sz="1200" dirty="0">
                <a:latin typeface="Consolas" pitchFamily="49" charset="0"/>
              </a:rPr>
              <a:t>     </a:t>
            </a:r>
            <a:r>
              <a:rPr lang="es-CL" sz="1200" dirty="0" err="1">
                <a:latin typeface="Consolas" pitchFamily="49" charset="0"/>
              </a:rPr>
              <a:t>next</a:t>
            </a:r>
            <a:r>
              <a:rPr lang="es-CL" sz="1200" dirty="0">
                <a:latin typeface="Consolas" pitchFamily="49" charset="0"/>
              </a:rPr>
              <a:t>[BFREE]</a:t>
            </a:r>
            <a:r>
              <a:rPr lang="en-US" sz="1200" dirty="0">
                <a:latin typeface="Consolas" pitchFamily="49" charset="0"/>
              </a:rPr>
              <a:t> </a:t>
            </a:r>
            <a:r>
              <a:rPr lang="es-CL" sz="1200" dirty="0">
                <a:latin typeface="Consolas" pitchFamily="49" charset="0"/>
              </a:rPr>
              <a:t>= 1’b1;</a:t>
            </a:r>
          </a:p>
          <a:p>
            <a:pPr>
              <a:buNone/>
            </a:pPr>
            <a:r>
              <a:rPr lang="es-CL" sz="1200" dirty="0">
                <a:latin typeface="Consolas" pitchFamily="49" charset="0"/>
              </a:rPr>
              <a:t>                </a:t>
            </a:r>
            <a:r>
              <a:rPr lang="es-CL" sz="1200" dirty="0" err="1">
                <a:solidFill>
                  <a:srgbClr val="0070C0"/>
                </a:solidFill>
                <a:latin typeface="Consolas" pitchFamily="49" charset="0"/>
              </a:rPr>
              <a:t>end</a:t>
            </a:r>
            <a:endParaRPr lang="es-CL" sz="1200" dirty="0">
              <a:solidFill>
                <a:srgbClr val="0070C0"/>
              </a:solidFill>
              <a:latin typeface="Consolas" pitchFamily="49" charset="0"/>
            </a:endParaRPr>
          </a:p>
          <a:p>
            <a:pPr>
              <a:buNone/>
            </a:pPr>
            <a:r>
              <a:rPr lang="es-CL" sz="1200" dirty="0">
                <a:latin typeface="Consolas" pitchFamily="49" charset="0"/>
              </a:rPr>
              <a:t>  </a:t>
            </a:r>
            <a:r>
              <a:rPr lang="es-CL" sz="1200" dirty="0">
                <a:solidFill>
                  <a:srgbClr val="00B050"/>
                </a:solidFill>
                <a:latin typeface="Consolas" pitchFamily="49" charset="0"/>
              </a:rPr>
              <a:t>//...</a:t>
            </a:r>
          </a:p>
          <a:p>
            <a:pPr>
              <a:buNone/>
            </a:pPr>
            <a:r>
              <a:rPr lang="es-CL" sz="1200" dirty="0" err="1">
                <a:solidFill>
                  <a:srgbClr val="0070C0"/>
                </a:solidFill>
                <a:latin typeface="Consolas" pitchFamily="49" charset="0"/>
              </a:rPr>
              <a:t>endcase</a:t>
            </a:r>
            <a:endParaRPr lang="es-CL" sz="1200" dirty="0">
              <a:solidFill>
                <a:srgbClr val="0070C0"/>
              </a:solidFill>
              <a:latin typeface="Consolas" pitchFamily="49" charset="0"/>
            </a:endParaRPr>
          </a:p>
          <a:p>
            <a:pPr>
              <a:buNone/>
            </a:pPr>
            <a:r>
              <a:rPr lang="es-CL" sz="1200" dirty="0" err="1">
                <a:solidFill>
                  <a:srgbClr val="0070C0"/>
                </a:solidFill>
                <a:latin typeface="Consolas" pitchFamily="49" charset="0"/>
              </a:rPr>
              <a:t>end</a:t>
            </a:r>
            <a:endParaRPr lang="es-CL" sz="1200" dirty="0">
              <a:solidFill>
                <a:srgbClr val="0070C0"/>
              </a:solidFill>
              <a:latin typeface="Consolas" pitchFamily="49" charset="0"/>
            </a:endParaRPr>
          </a:p>
        </p:txBody>
      </p:sp>
      <p:sp>
        <p:nvSpPr>
          <p:cNvPr id="29" name="Content Placeholder 28"/>
          <p:cNvSpPr>
            <a:spLocks noGrp="1"/>
          </p:cNvSpPr>
          <p:nvPr>
            <p:ph sz="half" idx="2"/>
          </p:nvPr>
        </p:nvSpPr>
        <p:spPr>
          <a:xfrm>
            <a:off x="210843" y="1615440"/>
            <a:ext cx="5525117" cy="4846320"/>
          </a:xfrm>
        </p:spPr>
        <p:txBody>
          <a:bodyPr>
            <a:normAutofit/>
          </a:bodyPr>
          <a:lstStyle/>
          <a:p>
            <a:pPr marL="514350" indent="-514350">
              <a:buFont typeface="+mj-lt"/>
              <a:buAutoNum type="arabicPeriod" startAt="5"/>
            </a:pPr>
            <a:r>
              <a:rPr lang="en-US" dirty="0"/>
              <a:t>Inverse case statement usage</a:t>
            </a:r>
          </a:p>
          <a:p>
            <a:pPr marL="514350" indent="-514350">
              <a:buFont typeface="+mj-lt"/>
              <a:buAutoNum type="arabicPeriod" startAt="5"/>
            </a:pPr>
            <a:r>
              <a:rPr lang="en-US" dirty="0"/>
              <a:t>Case branch check state values</a:t>
            </a:r>
          </a:p>
          <a:p>
            <a:pPr marL="514350" indent="-514350">
              <a:buFont typeface="+mj-lt"/>
              <a:buAutoNum type="arabicPeriod" startAt="5"/>
            </a:pPr>
            <a:r>
              <a:rPr lang="en-US" dirty="0"/>
              <a:t>Added “full” and parallel case </a:t>
            </a:r>
            <a:r>
              <a:rPr lang="en-US" dirty="0" err="1"/>
              <a:t>pragmas</a:t>
            </a:r>
            <a:endParaRPr lang="en-US" dirty="0"/>
          </a:p>
          <a:p>
            <a:pPr marL="514350" indent="-514350">
              <a:buFont typeface="+mj-lt"/>
              <a:buAutoNum type="arabicPeriod" startAt="5"/>
            </a:pPr>
            <a:r>
              <a:rPr lang="en-US" dirty="0"/>
              <a:t>Only the next state bit</a:t>
            </a:r>
          </a:p>
          <a:p>
            <a:endParaRPr lang="en-US" dirty="0"/>
          </a:p>
        </p:txBody>
      </p:sp>
      <p:sp>
        <p:nvSpPr>
          <p:cNvPr id="3" name="Text Placeholder 2">
            <a:extLst>
              <a:ext uri="{FF2B5EF4-FFF2-40B4-BE49-F238E27FC236}">
                <a16:creationId xmlns:a16="http://schemas.microsoft.com/office/drawing/2014/main" id="{443EE863-20B1-0C42-959C-4015D9AD098E}"/>
              </a:ext>
            </a:extLst>
          </p:cNvPr>
          <p:cNvSpPr>
            <a:spLocks noGrp="1"/>
          </p:cNvSpPr>
          <p:nvPr>
            <p:ph type="body" sz="quarter" idx="12"/>
          </p:nvPr>
        </p:nvSpPr>
        <p:spPr/>
        <p:txBody>
          <a:bodyPr/>
          <a:lstStyle/>
          <a:p>
            <a:r>
              <a:rPr lang="en-US" sz="2400" i="1" dirty="0" err="1"/>
              <a:t>Onehot</a:t>
            </a:r>
            <a:r>
              <a:rPr lang="en-US" sz="2400" i="1" dirty="0"/>
              <a:t> FSM Coding Style </a:t>
            </a:r>
            <a:r>
              <a:rPr lang="en-US" sz="1800" i="1" dirty="0"/>
              <a:t>(Good Style)</a:t>
            </a:r>
            <a:endParaRPr lang="en-CL" dirty="0"/>
          </a:p>
        </p:txBody>
      </p:sp>
      <p:sp>
        <p:nvSpPr>
          <p:cNvPr id="30" name="Right Arrow 29"/>
          <p:cNvSpPr/>
          <p:nvPr/>
        </p:nvSpPr>
        <p:spPr>
          <a:xfrm>
            <a:off x="5303912" y="3449960"/>
            <a:ext cx="432048" cy="36004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5</a:t>
            </a:r>
          </a:p>
        </p:txBody>
      </p:sp>
      <p:sp>
        <p:nvSpPr>
          <p:cNvPr id="31" name="Right Arrow 30"/>
          <p:cNvSpPr/>
          <p:nvPr/>
        </p:nvSpPr>
        <p:spPr>
          <a:xfrm>
            <a:off x="5303912" y="4038600"/>
            <a:ext cx="432048" cy="360040"/>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6</a:t>
            </a:r>
          </a:p>
        </p:txBody>
      </p:sp>
      <p:sp>
        <p:nvSpPr>
          <p:cNvPr id="33" name="Right Arrow 32"/>
          <p:cNvSpPr/>
          <p:nvPr/>
        </p:nvSpPr>
        <p:spPr>
          <a:xfrm flipH="1">
            <a:off x="9984432" y="3429000"/>
            <a:ext cx="432048" cy="360040"/>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7</a:t>
            </a:r>
          </a:p>
        </p:txBody>
      </p:sp>
      <p:sp>
        <p:nvSpPr>
          <p:cNvPr id="34" name="Right Arrow 33"/>
          <p:cNvSpPr/>
          <p:nvPr/>
        </p:nvSpPr>
        <p:spPr>
          <a:xfrm flipH="1">
            <a:off x="9984432" y="4495800"/>
            <a:ext cx="432048" cy="360040"/>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8</a:t>
            </a:r>
          </a:p>
        </p:txBody>
      </p:sp>
    </p:spTree>
    <p:extLst>
      <p:ext uri="{BB962C8B-B14F-4D97-AF65-F5344CB8AC3E}">
        <p14:creationId xmlns:p14="http://schemas.microsoft.com/office/powerpoint/2010/main" val="16753093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HDL FSM Implementation </a:t>
            </a:r>
            <a:endParaRPr lang="es-CL" sz="2700" i="1" dirty="0"/>
          </a:p>
        </p:txBody>
      </p:sp>
      <p:sp>
        <p:nvSpPr>
          <p:cNvPr id="4" name="Content Placeholder 3"/>
          <p:cNvSpPr>
            <a:spLocks noGrp="1"/>
          </p:cNvSpPr>
          <p:nvPr>
            <p:ph sz="half" idx="1"/>
          </p:nvPr>
        </p:nvSpPr>
        <p:spPr/>
        <p:txBody>
          <a:bodyPr>
            <a:normAutofit/>
          </a:bodyPr>
          <a:lstStyle/>
          <a:p>
            <a:r>
              <a:rPr lang="en-US" dirty="0"/>
              <a:t>Registering the outputs of an FSM design</a:t>
            </a:r>
          </a:p>
          <a:p>
            <a:pPr lvl="1"/>
            <a:r>
              <a:rPr lang="en-US" dirty="0"/>
              <a:t>Insures that the outputs are glitch-free and frequently </a:t>
            </a:r>
          </a:p>
          <a:p>
            <a:pPr lvl="1"/>
            <a:r>
              <a:rPr lang="en-US" dirty="0"/>
              <a:t>Improves synthesis results by standardizing the output and input delay constraints of synthesized modules </a:t>
            </a:r>
            <a:endParaRPr lang="es-CL" dirty="0"/>
          </a:p>
        </p:txBody>
      </p:sp>
      <p:sp>
        <p:nvSpPr>
          <p:cNvPr id="5" name="Content Placeholder 4"/>
          <p:cNvSpPr>
            <a:spLocks noGrp="1"/>
          </p:cNvSpPr>
          <p:nvPr>
            <p:ph sz="half" idx="2"/>
          </p:nvPr>
        </p:nvSpPr>
        <p:spPr>
          <a:ln>
            <a:solidFill>
              <a:schemeClr val="tx1"/>
            </a:solidFill>
          </a:ln>
        </p:spPr>
        <p:txBody>
          <a:bodyPr>
            <a:normAutofit fontScale="92500" lnSpcReduction="20000"/>
          </a:bodyPr>
          <a:lstStyle/>
          <a:p>
            <a:pPr>
              <a:buNone/>
            </a:pPr>
            <a:r>
              <a:rPr lang="es-CL" sz="1100" dirty="0">
                <a:solidFill>
                  <a:srgbClr val="0070C0"/>
                </a:solidFill>
                <a:latin typeface="Consolas" pitchFamily="49" charset="0"/>
              </a:rPr>
              <a:t>output </a:t>
            </a:r>
            <a:r>
              <a:rPr lang="es-CL" sz="1100" dirty="0" err="1">
                <a:solidFill>
                  <a:srgbClr val="0070C0"/>
                </a:solidFill>
                <a:latin typeface="Consolas" pitchFamily="49" charset="0"/>
              </a:rPr>
              <a:t>reg</a:t>
            </a:r>
            <a:r>
              <a:rPr lang="es-CL" sz="1100" dirty="0">
                <a:solidFill>
                  <a:srgbClr val="0070C0"/>
                </a:solidFill>
                <a:latin typeface="Consolas" pitchFamily="49" charset="0"/>
              </a:rPr>
              <a:t> </a:t>
            </a:r>
            <a:r>
              <a:rPr lang="es-CL" sz="1100" dirty="0">
                <a:latin typeface="Consolas" pitchFamily="49" charset="0"/>
              </a:rPr>
              <a:t>out1; </a:t>
            </a:r>
            <a:endParaRPr lang="es-CL" sz="1100" dirty="0">
              <a:solidFill>
                <a:srgbClr val="0070C0"/>
              </a:solidFill>
              <a:latin typeface="Consolas" pitchFamily="49" charset="0"/>
            </a:endParaRPr>
          </a:p>
          <a:p>
            <a:pPr>
              <a:buNone/>
            </a:pPr>
            <a:r>
              <a:rPr lang="es-CL" sz="1100" dirty="0" err="1">
                <a:solidFill>
                  <a:srgbClr val="0070C0"/>
                </a:solidFill>
                <a:latin typeface="Consolas" pitchFamily="49" charset="0"/>
              </a:rPr>
              <a:t>parameter</a:t>
            </a:r>
            <a:r>
              <a:rPr lang="es-CL" sz="1100" dirty="0">
                <a:latin typeface="Consolas" pitchFamily="49" charset="0"/>
              </a:rPr>
              <a:t> [1:0] IDLE=2'b00, BBUSY=2'b01,BFREE=2'b10;</a:t>
            </a:r>
          </a:p>
          <a:p>
            <a:pPr>
              <a:buNone/>
            </a:pPr>
            <a:r>
              <a:rPr lang="es-CL" sz="1100" dirty="0" err="1">
                <a:solidFill>
                  <a:srgbClr val="0070C0"/>
                </a:solidFill>
                <a:latin typeface="Consolas" pitchFamily="49" charset="0"/>
              </a:rPr>
              <a:t>reg</a:t>
            </a:r>
            <a:r>
              <a:rPr lang="es-CL" sz="1100" dirty="0">
                <a:latin typeface="Consolas" pitchFamily="49" charset="0"/>
              </a:rPr>
              <a:t> [1:0] </a:t>
            </a:r>
            <a:r>
              <a:rPr lang="es-CL" sz="1100" dirty="0" err="1">
                <a:latin typeface="Consolas" pitchFamily="49" charset="0"/>
              </a:rPr>
              <a:t>state</a:t>
            </a:r>
            <a:r>
              <a:rPr lang="es-CL" sz="1100" dirty="0">
                <a:latin typeface="Consolas" pitchFamily="49" charset="0"/>
              </a:rPr>
              <a:t>, </a:t>
            </a:r>
            <a:r>
              <a:rPr lang="es-CL" sz="1100" dirty="0" err="1">
                <a:latin typeface="Consolas" pitchFamily="49" charset="0"/>
              </a:rPr>
              <a:t>next</a:t>
            </a:r>
            <a:r>
              <a:rPr lang="es-CL" sz="1100" dirty="0">
                <a:latin typeface="Consolas" pitchFamily="49" charset="0"/>
              </a:rPr>
              <a:t>;</a:t>
            </a:r>
          </a:p>
          <a:p>
            <a:pPr>
              <a:buNone/>
            </a:pPr>
            <a:r>
              <a:rPr lang="en-US" sz="1100" dirty="0">
                <a:solidFill>
                  <a:srgbClr val="0070C0"/>
                </a:solidFill>
                <a:latin typeface="Consolas" pitchFamily="49" charset="0"/>
              </a:rPr>
              <a:t>always</a:t>
            </a:r>
            <a:r>
              <a:rPr lang="en-US" sz="1100" dirty="0">
                <a:latin typeface="Consolas" pitchFamily="49" charset="0"/>
              </a:rPr>
              <a:t> @(</a:t>
            </a:r>
            <a:r>
              <a:rPr lang="en-US" sz="1100" dirty="0" err="1">
                <a:latin typeface="Consolas" pitchFamily="49" charset="0"/>
              </a:rPr>
              <a:t>posedge</a:t>
            </a:r>
            <a:r>
              <a:rPr lang="en-US" sz="1100" dirty="0">
                <a:latin typeface="Consolas" pitchFamily="49" charset="0"/>
              </a:rPr>
              <a:t> </a:t>
            </a:r>
            <a:r>
              <a:rPr lang="en-US" sz="1100" dirty="0" err="1">
                <a:latin typeface="Consolas" pitchFamily="49" charset="0"/>
              </a:rPr>
              <a:t>clk</a:t>
            </a:r>
            <a:r>
              <a:rPr lang="en-US" sz="1100" dirty="0">
                <a:latin typeface="Consolas" pitchFamily="49" charset="0"/>
              </a:rPr>
              <a:t> or </a:t>
            </a:r>
            <a:r>
              <a:rPr lang="en-US" sz="1100" dirty="0" err="1">
                <a:latin typeface="Consolas" pitchFamily="49" charset="0"/>
              </a:rPr>
              <a:t>negedge</a:t>
            </a:r>
            <a:r>
              <a:rPr lang="en-US" sz="1100" dirty="0">
                <a:latin typeface="Consolas" pitchFamily="49" charset="0"/>
              </a:rPr>
              <a:t> </a:t>
            </a:r>
            <a:r>
              <a:rPr lang="en-US" sz="1100" dirty="0" err="1">
                <a:latin typeface="Consolas" pitchFamily="49" charset="0"/>
              </a:rPr>
              <a:t>rst_n</a:t>
            </a:r>
            <a:r>
              <a:rPr lang="en-US" sz="1100" dirty="0">
                <a:latin typeface="Consolas" pitchFamily="49" charset="0"/>
              </a:rPr>
              <a:t>)</a:t>
            </a:r>
          </a:p>
          <a:p>
            <a:pPr>
              <a:buNone/>
            </a:pPr>
            <a:r>
              <a:rPr lang="es-CL" sz="1100" dirty="0" err="1">
                <a:solidFill>
                  <a:srgbClr val="0070C0"/>
                </a:solidFill>
                <a:latin typeface="Consolas" pitchFamily="49" charset="0"/>
              </a:rPr>
              <a:t>if</a:t>
            </a:r>
            <a:r>
              <a:rPr lang="es-CL" sz="1100" dirty="0">
                <a:latin typeface="Consolas" pitchFamily="49" charset="0"/>
              </a:rPr>
              <a:t> (!</a:t>
            </a:r>
            <a:r>
              <a:rPr lang="es-CL" sz="1100" dirty="0" err="1">
                <a:latin typeface="Consolas" pitchFamily="49" charset="0"/>
              </a:rPr>
              <a:t>rst_n</a:t>
            </a:r>
            <a:r>
              <a:rPr lang="es-CL" sz="1100" dirty="0">
                <a:latin typeface="Consolas" pitchFamily="49" charset="0"/>
              </a:rPr>
              <a:t>) </a:t>
            </a:r>
            <a:r>
              <a:rPr lang="es-CL" sz="1100" dirty="0" err="1">
                <a:latin typeface="Consolas" pitchFamily="49" charset="0"/>
              </a:rPr>
              <a:t>state</a:t>
            </a:r>
            <a:r>
              <a:rPr lang="es-CL" sz="1100" dirty="0">
                <a:latin typeface="Consolas" pitchFamily="49" charset="0"/>
              </a:rPr>
              <a:t> &lt;= IDLE;</a:t>
            </a:r>
          </a:p>
          <a:p>
            <a:pPr>
              <a:buNone/>
            </a:pPr>
            <a:r>
              <a:rPr lang="es-CL" sz="1100" dirty="0" err="1">
                <a:solidFill>
                  <a:srgbClr val="0070C0"/>
                </a:solidFill>
                <a:latin typeface="Consolas" pitchFamily="49" charset="0"/>
              </a:rPr>
              <a:t>else</a:t>
            </a:r>
            <a:r>
              <a:rPr lang="es-CL" sz="1100" dirty="0">
                <a:latin typeface="Consolas" pitchFamily="49" charset="0"/>
              </a:rPr>
              <a:t>        </a:t>
            </a:r>
            <a:r>
              <a:rPr lang="es-CL" sz="1100" dirty="0" err="1">
                <a:latin typeface="Consolas" pitchFamily="49" charset="0"/>
              </a:rPr>
              <a:t>state</a:t>
            </a:r>
            <a:r>
              <a:rPr lang="es-CL" sz="1100" dirty="0">
                <a:latin typeface="Consolas" pitchFamily="49" charset="0"/>
              </a:rPr>
              <a:t> &lt;= </a:t>
            </a:r>
            <a:r>
              <a:rPr lang="es-CL" sz="1100" dirty="0" err="1">
                <a:latin typeface="Consolas" pitchFamily="49" charset="0"/>
              </a:rPr>
              <a:t>next</a:t>
            </a:r>
            <a:r>
              <a:rPr lang="es-CL" sz="1100" dirty="0">
                <a:latin typeface="Consolas" pitchFamily="49" charset="0"/>
              </a:rPr>
              <a:t>;</a:t>
            </a:r>
          </a:p>
          <a:p>
            <a:pPr>
              <a:buNone/>
            </a:pPr>
            <a:r>
              <a:rPr lang="en-US" sz="1100" dirty="0">
                <a:solidFill>
                  <a:srgbClr val="0070C0"/>
                </a:solidFill>
                <a:latin typeface="Consolas" pitchFamily="49" charset="0"/>
              </a:rPr>
              <a:t>always</a:t>
            </a:r>
            <a:r>
              <a:rPr lang="en-US" sz="1100" dirty="0">
                <a:latin typeface="Consolas" pitchFamily="49" charset="0"/>
              </a:rPr>
              <a:t> @(state or in1 or in2) </a:t>
            </a:r>
            <a:r>
              <a:rPr lang="en-US" sz="1100" dirty="0">
                <a:solidFill>
                  <a:srgbClr val="0070C0"/>
                </a:solidFill>
                <a:latin typeface="Consolas" pitchFamily="49" charset="0"/>
              </a:rPr>
              <a:t>begin</a:t>
            </a:r>
          </a:p>
          <a:p>
            <a:pPr>
              <a:buNone/>
            </a:pPr>
            <a:r>
              <a:rPr lang="es-CL" sz="1100" dirty="0" err="1">
                <a:latin typeface="Consolas" pitchFamily="49" charset="0"/>
              </a:rPr>
              <a:t>next</a:t>
            </a:r>
            <a:r>
              <a:rPr lang="es-CL" sz="1100" dirty="0">
                <a:latin typeface="Consolas" pitchFamily="49" charset="0"/>
              </a:rPr>
              <a:t> = 2'bx; </a:t>
            </a:r>
          </a:p>
          <a:p>
            <a:pPr>
              <a:buNone/>
            </a:pPr>
            <a:r>
              <a:rPr lang="es-CL" sz="1100" dirty="0">
                <a:solidFill>
                  <a:srgbClr val="0070C0"/>
                </a:solidFill>
                <a:latin typeface="Consolas" pitchFamily="49" charset="0"/>
              </a:rPr>
              <a:t>case</a:t>
            </a:r>
            <a:r>
              <a:rPr lang="es-CL" sz="1100" dirty="0">
                <a:latin typeface="Consolas" pitchFamily="49" charset="0"/>
              </a:rPr>
              <a:t> (</a:t>
            </a:r>
            <a:r>
              <a:rPr lang="es-CL" sz="1100" dirty="0" err="1">
                <a:latin typeface="Consolas" pitchFamily="49" charset="0"/>
              </a:rPr>
              <a:t>state</a:t>
            </a:r>
            <a:r>
              <a:rPr lang="es-CL" sz="1100" dirty="0">
                <a:latin typeface="Consolas" pitchFamily="49" charset="0"/>
              </a:rPr>
              <a:t>)</a:t>
            </a:r>
          </a:p>
          <a:p>
            <a:pPr>
              <a:buNone/>
            </a:pPr>
            <a:r>
              <a:rPr lang="en-US" sz="1100" dirty="0">
                <a:latin typeface="Consolas" pitchFamily="49" charset="0"/>
              </a:rPr>
              <a:t>  IDLE : </a:t>
            </a:r>
            <a:r>
              <a:rPr lang="en-US" sz="1100" dirty="0">
                <a:solidFill>
                  <a:srgbClr val="0070C0"/>
                </a:solidFill>
                <a:latin typeface="Consolas" pitchFamily="49" charset="0"/>
              </a:rPr>
              <a:t>if</a:t>
            </a:r>
            <a:r>
              <a:rPr lang="en-US" sz="1100" dirty="0">
                <a:latin typeface="Consolas" pitchFamily="49" charset="0"/>
              </a:rPr>
              <a:t> (in1) next = BBUSY;</a:t>
            </a:r>
          </a:p>
          <a:p>
            <a:pPr>
              <a:buNone/>
            </a:pPr>
            <a:r>
              <a:rPr lang="es-CL" sz="1100" dirty="0">
                <a:latin typeface="Consolas" pitchFamily="49" charset="0"/>
              </a:rPr>
              <a:t>         </a:t>
            </a:r>
            <a:r>
              <a:rPr lang="es-CL" sz="1100" dirty="0" err="1">
                <a:solidFill>
                  <a:srgbClr val="0070C0"/>
                </a:solidFill>
                <a:latin typeface="Consolas" pitchFamily="49" charset="0"/>
              </a:rPr>
              <a:t>else</a:t>
            </a:r>
            <a:r>
              <a:rPr lang="es-CL" sz="1100" dirty="0">
                <a:latin typeface="Consolas" pitchFamily="49" charset="0"/>
              </a:rPr>
              <a:t>     </a:t>
            </a:r>
            <a:r>
              <a:rPr lang="es-CL" sz="1100" dirty="0" err="1">
                <a:latin typeface="Consolas" pitchFamily="49" charset="0"/>
              </a:rPr>
              <a:t>next</a:t>
            </a:r>
            <a:r>
              <a:rPr lang="es-CL" sz="1100" dirty="0">
                <a:latin typeface="Consolas" pitchFamily="49" charset="0"/>
              </a:rPr>
              <a:t> = IDLE;</a:t>
            </a:r>
          </a:p>
          <a:p>
            <a:pPr>
              <a:buNone/>
            </a:pPr>
            <a:r>
              <a:rPr lang="es-CL" sz="1100" dirty="0">
                <a:latin typeface="Consolas" pitchFamily="49" charset="0"/>
              </a:rPr>
              <a:t>  BBUSY: </a:t>
            </a:r>
            <a:r>
              <a:rPr lang="es-CL" sz="1100" dirty="0" err="1">
                <a:solidFill>
                  <a:srgbClr val="0070C0"/>
                </a:solidFill>
                <a:latin typeface="Consolas" pitchFamily="49" charset="0"/>
              </a:rPr>
              <a:t>if</a:t>
            </a:r>
            <a:r>
              <a:rPr lang="es-CL" sz="1100" dirty="0">
                <a:latin typeface="Consolas" pitchFamily="49" charset="0"/>
              </a:rPr>
              <a:t> (in2) </a:t>
            </a:r>
            <a:r>
              <a:rPr lang="es-CL" sz="1100" dirty="0" err="1">
                <a:latin typeface="Consolas" pitchFamily="49" charset="0"/>
              </a:rPr>
              <a:t>next</a:t>
            </a:r>
            <a:r>
              <a:rPr lang="es-CL" sz="1100" dirty="0">
                <a:latin typeface="Consolas" pitchFamily="49" charset="0"/>
              </a:rPr>
              <a:t> = BBUSY;</a:t>
            </a:r>
          </a:p>
          <a:p>
            <a:pPr>
              <a:buNone/>
            </a:pPr>
            <a:r>
              <a:rPr lang="es-CL" sz="1100" dirty="0">
                <a:latin typeface="Consolas" pitchFamily="49" charset="0"/>
              </a:rPr>
              <a:t>         </a:t>
            </a:r>
            <a:r>
              <a:rPr lang="es-CL" sz="1100" dirty="0" err="1">
                <a:solidFill>
                  <a:srgbClr val="0070C0"/>
                </a:solidFill>
                <a:latin typeface="Consolas" pitchFamily="49" charset="0"/>
              </a:rPr>
              <a:t>else</a:t>
            </a:r>
            <a:r>
              <a:rPr lang="es-CL" sz="1100" dirty="0">
                <a:latin typeface="Consolas" pitchFamily="49" charset="0"/>
              </a:rPr>
              <a:t>     </a:t>
            </a:r>
            <a:r>
              <a:rPr lang="es-CL" sz="1100" dirty="0" err="1">
                <a:latin typeface="Consolas" pitchFamily="49" charset="0"/>
              </a:rPr>
              <a:t>next</a:t>
            </a:r>
            <a:r>
              <a:rPr lang="es-CL" sz="1100" dirty="0">
                <a:latin typeface="Consolas" pitchFamily="49" charset="0"/>
              </a:rPr>
              <a:t> = BFREE;</a:t>
            </a:r>
          </a:p>
          <a:p>
            <a:pPr>
              <a:buNone/>
            </a:pPr>
            <a:r>
              <a:rPr lang="es-CL" sz="1100" dirty="0" err="1">
                <a:solidFill>
                  <a:srgbClr val="0070C0"/>
                </a:solidFill>
                <a:latin typeface="Consolas" pitchFamily="49" charset="0"/>
              </a:rPr>
              <a:t>endcase</a:t>
            </a:r>
            <a:endParaRPr lang="es-CL" sz="1100" dirty="0">
              <a:solidFill>
                <a:srgbClr val="0070C0"/>
              </a:solidFill>
              <a:latin typeface="Consolas" pitchFamily="49" charset="0"/>
            </a:endParaRPr>
          </a:p>
          <a:p>
            <a:pPr>
              <a:buNone/>
            </a:pPr>
            <a:r>
              <a:rPr lang="es-CL" sz="1100" dirty="0" err="1">
                <a:solidFill>
                  <a:srgbClr val="0070C0"/>
                </a:solidFill>
                <a:latin typeface="Consolas" pitchFamily="49" charset="0"/>
              </a:rPr>
              <a:t>end</a:t>
            </a:r>
            <a:endParaRPr lang="es-CL" sz="1100" dirty="0">
              <a:solidFill>
                <a:srgbClr val="0070C0"/>
              </a:solidFill>
              <a:latin typeface="Consolas" pitchFamily="49" charset="0"/>
            </a:endParaRPr>
          </a:p>
          <a:p>
            <a:pPr>
              <a:buNone/>
            </a:pPr>
            <a:r>
              <a:rPr lang="en-US" sz="1100" dirty="0">
                <a:solidFill>
                  <a:srgbClr val="0070C0"/>
                </a:solidFill>
                <a:latin typeface="Consolas" pitchFamily="49" charset="0"/>
              </a:rPr>
              <a:t>always</a:t>
            </a:r>
            <a:r>
              <a:rPr lang="en-US" sz="1100" dirty="0">
                <a:latin typeface="Consolas" pitchFamily="49" charset="0"/>
              </a:rPr>
              <a:t> @(</a:t>
            </a:r>
            <a:r>
              <a:rPr lang="en-US" sz="1100" dirty="0" err="1">
                <a:latin typeface="Consolas" pitchFamily="49" charset="0"/>
              </a:rPr>
              <a:t>posedge</a:t>
            </a:r>
            <a:r>
              <a:rPr lang="en-US" sz="1100" dirty="0">
                <a:latin typeface="Consolas" pitchFamily="49" charset="0"/>
              </a:rPr>
              <a:t> </a:t>
            </a:r>
            <a:r>
              <a:rPr lang="en-US" sz="1100" dirty="0" err="1">
                <a:latin typeface="Consolas" pitchFamily="49" charset="0"/>
              </a:rPr>
              <a:t>clk</a:t>
            </a:r>
            <a:r>
              <a:rPr lang="en-US" sz="1100" dirty="0">
                <a:latin typeface="Consolas" pitchFamily="49" charset="0"/>
              </a:rPr>
              <a:t> or </a:t>
            </a:r>
            <a:r>
              <a:rPr lang="en-US" sz="1100" dirty="0" err="1">
                <a:latin typeface="Consolas" pitchFamily="49" charset="0"/>
              </a:rPr>
              <a:t>negedge</a:t>
            </a:r>
            <a:r>
              <a:rPr lang="en-US" sz="1100" dirty="0">
                <a:latin typeface="Consolas" pitchFamily="49" charset="0"/>
              </a:rPr>
              <a:t> </a:t>
            </a:r>
            <a:r>
              <a:rPr lang="en-US" sz="1100" dirty="0" err="1">
                <a:latin typeface="Consolas" pitchFamily="49" charset="0"/>
              </a:rPr>
              <a:t>rst_n</a:t>
            </a:r>
            <a:r>
              <a:rPr lang="en-US" sz="1100" dirty="0">
                <a:latin typeface="Consolas" pitchFamily="49" charset="0"/>
              </a:rPr>
              <a:t>)</a:t>
            </a:r>
          </a:p>
          <a:p>
            <a:pPr>
              <a:buNone/>
            </a:pPr>
            <a:r>
              <a:rPr lang="es-CL" sz="1100" dirty="0" err="1">
                <a:solidFill>
                  <a:srgbClr val="0070C0"/>
                </a:solidFill>
                <a:latin typeface="Consolas" pitchFamily="49" charset="0"/>
              </a:rPr>
              <a:t>if</a:t>
            </a:r>
            <a:r>
              <a:rPr lang="es-CL" sz="1100" dirty="0">
                <a:latin typeface="Consolas" pitchFamily="49" charset="0"/>
              </a:rPr>
              <a:t> (!</a:t>
            </a:r>
            <a:r>
              <a:rPr lang="es-CL" sz="1100" dirty="0" err="1">
                <a:latin typeface="Consolas" pitchFamily="49" charset="0"/>
              </a:rPr>
              <a:t>rst_n</a:t>
            </a:r>
            <a:r>
              <a:rPr lang="es-CL" sz="1100" dirty="0">
                <a:latin typeface="Consolas" pitchFamily="49" charset="0"/>
              </a:rPr>
              <a:t>) out1  &lt;= 1'b0;</a:t>
            </a:r>
          </a:p>
          <a:p>
            <a:pPr>
              <a:buNone/>
            </a:pPr>
            <a:r>
              <a:rPr lang="es-CL" sz="1100" dirty="0" err="1">
                <a:solidFill>
                  <a:srgbClr val="0070C0"/>
                </a:solidFill>
                <a:latin typeface="Consolas" pitchFamily="49" charset="0"/>
              </a:rPr>
              <a:t>else</a:t>
            </a:r>
            <a:r>
              <a:rPr lang="es-CL" sz="1100" dirty="0">
                <a:solidFill>
                  <a:srgbClr val="0070C0"/>
                </a:solidFill>
                <a:latin typeface="Consolas" pitchFamily="49" charset="0"/>
              </a:rPr>
              <a:t> </a:t>
            </a:r>
            <a:r>
              <a:rPr lang="es-CL" sz="1100" dirty="0" err="1">
                <a:solidFill>
                  <a:srgbClr val="0070C0"/>
                </a:solidFill>
                <a:latin typeface="Consolas" pitchFamily="49" charset="0"/>
              </a:rPr>
              <a:t>begin</a:t>
            </a:r>
            <a:endParaRPr lang="es-CL" sz="1100" dirty="0">
              <a:solidFill>
                <a:srgbClr val="0070C0"/>
              </a:solidFill>
              <a:latin typeface="Consolas" pitchFamily="49" charset="0"/>
            </a:endParaRPr>
          </a:p>
          <a:p>
            <a:pPr>
              <a:buNone/>
            </a:pPr>
            <a:r>
              <a:rPr lang="es-CL" sz="1100" dirty="0">
                <a:latin typeface="Consolas" pitchFamily="49" charset="0"/>
              </a:rPr>
              <a:t>  out1  &lt;= 1'b0;</a:t>
            </a:r>
          </a:p>
          <a:p>
            <a:pPr>
              <a:buNone/>
            </a:pPr>
            <a:r>
              <a:rPr lang="es-CL" sz="1100" dirty="0">
                <a:solidFill>
                  <a:srgbClr val="0070C0"/>
                </a:solidFill>
                <a:latin typeface="Consolas" pitchFamily="49" charset="0"/>
              </a:rPr>
              <a:t>  case </a:t>
            </a:r>
            <a:r>
              <a:rPr lang="es-CL" sz="1100" dirty="0">
                <a:latin typeface="Consolas" pitchFamily="49" charset="0"/>
              </a:rPr>
              <a:t>(</a:t>
            </a:r>
            <a:r>
              <a:rPr lang="es-CL" sz="1100" dirty="0" err="1">
                <a:latin typeface="Consolas" pitchFamily="49" charset="0"/>
              </a:rPr>
              <a:t>next</a:t>
            </a:r>
            <a:r>
              <a:rPr lang="es-CL" sz="1100" dirty="0">
                <a:latin typeface="Consolas" pitchFamily="49" charset="0"/>
              </a:rPr>
              <a:t>)</a:t>
            </a:r>
          </a:p>
          <a:p>
            <a:pPr>
              <a:buNone/>
            </a:pPr>
            <a:r>
              <a:rPr lang="es-CL" sz="1100" dirty="0">
                <a:latin typeface="Consolas" pitchFamily="49" charset="0"/>
              </a:rPr>
              <a:t>    IDLE, BFREE: ; </a:t>
            </a:r>
            <a:r>
              <a:rPr lang="es-CL" sz="1100" dirty="0">
                <a:solidFill>
                  <a:srgbClr val="00B050"/>
                </a:solidFill>
                <a:latin typeface="Consolas" pitchFamily="49" charset="0"/>
              </a:rPr>
              <a:t>// default outputs</a:t>
            </a:r>
          </a:p>
          <a:p>
            <a:pPr>
              <a:buNone/>
            </a:pPr>
            <a:r>
              <a:rPr lang="es-CL" sz="1100" dirty="0">
                <a:latin typeface="Consolas" pitchFamily="49" charset="0"/>
              </a:rPr>
              <a:t>    BBUSY, BWAIT: out1 &lt;= 1'b1;</a:t>
            </a:r>
          </a:p>
          <a:p>
            <a:pPr>
              <a:buNone/>
            </a:pPr>
            <a:r>
              <a:rPr lang="es-CL" sz="1100" dirty="0">
                <a:solidFill>
                  <a:srgbClr val="0070C0"/>
                </a:solidFill>
                <a:latin typeface="Consolas" pitchFamily="49" charset="0"/>
              </a:rPr>
              <a:t>  </a:t>
            </a:r>
            <a:r>
              <a:rPr lang="es-CL" sz="1100" dirty="0" err="1">
                <a:solidFill>
                  <a:srgbClr val="0070C0"/>
                </a:solidFill>
                <a:latin typeface="Consolas" pitchFamily="49" charset="0"/>
              </a:rPr>
              <a:t>endcase</a:t>
            </a:r>
            <a:endParaRPr lang="es-CL" sz="1100" dirty="0">
              <a:solidFill>
                <a:srgbClr val="0070C0"/>
              </a:solidFill>
              <a:latin typeface="Consolas" pitchFamily="49" charset="0"/>
            </a:endParaRPr>
          </a:p>
          <a:p>
            <a:pPr>
              <a:buNone/>
            </a:pPr>
            <a:r>
              <a:rPr lang="es-CL" sz="1100" dirty="0" err="1">
                <a:solidFill>
                  <a:srgbClr val="0070C0"/>
                </a:solidFill>
                <a:latin typeface="Consolas" pitchFamily="49" charset="0"/>
              </a:rPr>
              <a:t>end</a:t>
            </a:r>
            <a:endParaRPr lang="es-CL" sz="1100" dirty="0">
              <a:solidFill>
                <a:srgbClr val="0070C0"/>
              </a:solidFill>
              <a:latin typeface="Consolas" pitchFamily="49" charset="0"/>
            </a:endParaRPr>
          </a:p>
        </p:txBody>
      </p:sp>
      <p:sp>
        <p:nvSpPr>
          <p:cNvPr id="3" name="Text Placeholder 2">
            <a:extLst>
              <a:ext uri="{FF2B5EF4-FFF2-40B4-BE49-F238E27FC236}">
                <a16:creationId xmlns:a16="http://schemas.microsoft.com/office/drawing/2014/main" id="{A5BC4089-9A36-034E-BDCB-D9528837A39E}"/>
              </a:ext>
            </a:extLst>
          </p:cNvPr>
          <p:cNvSpPr>
            <a:spLocks noGrp="1"/>
          </p:cNvSpPr>
          <p:nvPr>
            <p:ph type="body" sz="quarter" idx="12"/>
          </p:nvPr>
        </p:nvSpPr>
        <p:spPr/>
        <p:txBody>
          <a:bodyPr/>
          <a:lstStyle/>
          <a:p>
            <a:r>
              <a:rPr lang="en-US" sz="2400" i="1" dirty="0"/>
              <a:t>Registered FSM Outputs </a:t>
            </a:r>
            <a:r>
              <a:rPr lang="en-US" sz="1800" i="1" dirty="0"/>
              <a:t>(Good Style)</a:t>
            </a:r>
            <a:endParaRPr lang="en-CL" dirty="0"/>
          </a:p>
        </p:txBody>
      </p:sp>
      <p:pic>
        <p:nvPicPr>
          <p:cNvPr id="6" name="Picture 3"/>
          <p:cNvPicPr>
            <a:picLocks noChangeAspect="1" noChangeArrowheads="1"/>
          </p:cNvPicPr>
          <p:nvPr/>
        </p:nvPicPr>
        <p:blipFill>
          <a:blip r:embed="rId3" cstate="print"/>
          <a:srcRect/>
          <a:stretch>
            <a:fillRect/>
          </a:stretch>
        </p:blipFill>
        <p:spPr bwMode="auto">
          <a:xfrm>
            <a:off x="1842712" y="3718557"/>
            <a:ext cx="1963188" cy="2133604"/>
          </a:xfrm>
          <a:prstGeom prst="rect">
            <a:avLst/>
          </a:prstGeom>
          <a:noFill/>
          <a:ln w="9525">
            <a:noFill/>
            <a:miter lim="800000"/>
            <a:headEnd/>
            <a:tailEnd/>
          </a:ln>
          <a:effectLst/>
        </p:spPr>
      </p:pic>
    </p:spTree>
    <p:extLst>
      <p:ext uri="{BB962C8B-B14F-4D97-AF65-F5344CB8AC3E}">
        <p14:creationId xmlns:p14="http://schemas.microsoft.com/office/powerpoint/2010/main" val="276878002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Verilog for Synthesis </a:t>
            </a:r>
          </a:p>
        </p:txBody>
      </p:sp>
      <p:sp>
        <p:nvSpPr>
          <p:cNvPr id="6" name="Text Placeholder 5"/>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a:xfrm>
            <a:off x="3079630" y="6449043"/>
            <a:ext cx="2984740" cy="365125"/>
          </a:xfrm>
          <a:prstGeom prst="rect">
            <a:avLst/>
          </a:prstGeom>
        </p:spPr>
        <p:txBody>
          <a:bodyPr vert="horz" lIns="91440" tIns="45720" rIns="91440" bIns="45720" rtlCol="0" anchor="ctr"/>
          <a:lstStyle>
            <a:defPPr>
              <a:defRPr lang="en-US"/>
            </a:defPPr>
            <a:lvl1pPr marL="0" algn="ctr" defTabSz="914400" rtl="0" eaLnBrk="1" latinLnBrk="0" hangingPunct="1">
              <a:defRPr sz="1100" b="1" kern="1200">
                <a:solidFill>
                  <a:schemeClr val="tx1">
                    <a:tint val="75000"/>
                  </a:schemeClr>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77742825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dirty="0"/>
              <a:t>Lexical elements</a:t>
            </a:r>
          </a:p>
          <a:p>
            <a:r>
              <a:rPr lang="en-US" dirty="0"/>
              <a:t>Data type representation</a:t>
            </a:r>
          </a:p>
          <a:p>
            <a:r>
              <a:rPr lang="en-US" dirty="0"/>
              <a:t>Structures and Hierarchy</a:t>
            </a:r>
          </a:p>
          <a:p>
            <a:r>
              <a:rPr lang="en-US" dirty="0"/>
              <a:t>Operators</a:t>
            </a:r>
          </a:p>
          <a:p>
            <a:r>
              <a:rPr lang="en-US" dirty="0"/>
              <a:t>Blocks and Assignments</a:t>
            </a:r>
          </a:p>
          <a:p>
            <a:r>
              <a:rPr lang="en-US" dirty="0"/>
              <a:t>Control statements</a:t>
            </a:r>
          </a:p>
          <a:p>
            <a:r>
              <a:rPr lang="en-US" dirty="0"/>
              <a:t>Task and functions</a:t>
            </a:r>
          </a:p>
          <a:p>
            <a:r>
              <a:rPr lang="en-US" dirty="0"/>
              <a:t>Generate blocks</a:t>
            </a:r>
          </a:p>
        </p:txBody>
      </p:sp>
      <p:sp>
        <p:nvSpPr>
          <p:cNvPr id="6" name="Title 5"/>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13029510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dirty="0"/>
              <a:t>Lexical elements</a:t>
            </a:r>
          </a:p>
          <a:p>
            <a:r>
              <a:rPr lang="en-US" dirty="0">
                <a:solidFill>
                  <a:schemeClr val="bg1">
                    <a:lumMod val="65000"/>
                  </a:schemeClr>
                </a:solidFill>
              </a:rPr>
              <a:t>Data type representation</a:t>
            </a:r>
          </a:p>
          <a:p>
            <a:r>
              <a:rPr lang="en-US" dirty="0">
                <a:solidFill>
                  <a:schemeClr val="bg1">
                    <a:lumMod val="65000"/>
                  </a:schemeClr>
                </a:solidFill>
              </a:rPr>
              <a:t>Structures and Hierarchy</a:t>
            </a:r>
          </a:p>
          <a:p>
            <a:r>
              <a:rPr lang="en-US" dirty="0">
                <a:solidFill>
                  <a:schemeClr val="bg1">
                    <a:lumMod val="65000"/>
                  </a:schemeClr>
                </a:solidFill>
              </a:rPr>
              <a:t>Operators</a:t>
            </a:r>
          </a:p>
          <a:p>
            <a:r>
              <a:rPr lang="en-US" dirty="0">
                <a:solidFill>
                  <a:schemeClr val="bg1">
                    <a:lumMod val="65000"/>
                  </a:schemeClr>
                </a:solidFill>
              </a:rPr>
              <a:t>Blocks and Assignments</a:t>
            </a:r>
          </a:p>
          <a:p>
            <a:r>
              <a:rPr lang="en-US" dirty="0">
                <a:solidFill>
                  <a:schemeClr val="bg1">
                    <a:lumMod val="65000"/>
                  </a:schemeClr>
                </a:solidFill>
              </a:rPr>
              <a:t>Control statements</a:t>
            </a:r>
          </a:p>
          <a:p>
            <a:r>
              <a:rPr lang="en-US" dirty="0">
                <a:solidFill>
                  <a:schemeClr val="bg1">
                    <a:lumMod val="65000"/>
                  </a:schemeClr>
                </a:solidFill>
              </a:rPr>
              <a:t>Task and functions</a:t>
            </a:r>
          </a:p>
          <a:p>
            <a:r>
              <a:rPr lang="en-US" dirty="0">
                <a:solidFill>
                  <a:schemeClr val="bg1">
                    <a:lumMod val="65000"/>
                  </a:schemeClr>
                </a:solidFill>
              </a:rPr>
              <a:t>Generate blocks</a:t>
            </a:r>
          </a:p>
        </p:txBody>
      </p:sp>
      <p:sp>
        <p:nvSpPr>
          <p:cNvPr id="6" name="Title 5"/>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37286366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Case sensitive - keywords are lower case  </a:t>
            </a:r>
          </a:p>
          <a:p>
            <a:r>
              <a:rPr lang="en-US" sz="2400" dirty="0"/>
              <a:t>Semicolons</a:t>
            </a:r>
            <a:r>
              <a:rPr lang="es-CL" sz="2400" dirty="0"/>
              <a:t>(</a:t>
            </a:r>
            <a:r>
              <a:rPr lang="es-CL" sz="2400" dirty="0">
                <a:latin typeface="Consolas" pitchFamily="49" charset="0"/>
              </a:rPr>
              <a:t>;</a:t>
            </a:r>
            <a:r>
              <a:rPr lang="es-CL" sz="2400" dirty="0"/>
              <a:t>) are line </a:t>
            </a:r>
            <a:r>
              <a:rPr lang="en-US" sz="2400" dirty="0"/>
              <a:t>terminators</a:t>
            </a:r>
          </a:p>
          <a:p>
            <a:r>
              <a:rPr lang="en-US" sz="2400" dirty="0"/>
              <a:t>Comments:</a:t>
            </a:r>
          </a:p>
          <a:p>
            <a:pPr lvl="1"/>
            <a:r>
              <a:rPr lang="en-US" sz="2000" dirty="0"/>
              <a:t>One line comments start with </a:t>
            </a:r>
            <a:r>
              <a:rPr lang="en-US" sz="2000" dirty="0">
                <a:solidFill>
                  <a:srgbClr val="00B050"/>
                </a:solidFill>
                <a:latin typeface="Consolas" pitchFamily="49" charset="0"/>
              </a:rPr>
              <a:t>// ...</a:t>
            </a:r>
          </a:p>
          <a:p>
            <a:pPr lvl="1"/>
            <a:r>
              <a:rPr lang="en-US" sz="2000" dirty="0"/>
              <a:t>Multi-line comments start with </a:t>
            </a:r>
            <a:r>
              <a:rPr lang="en-US" sz="2000" dirty="0">
                <a:solidFill>
                  <a:srgbClr val="00B050"/>
                </a:solidFill>
                <a:latin typeface="Consolas" pitchFamily="49" charset="0"/>
              </a:rPr>
              <a:t>/* and end </a:t>
            </a:r>
            <a:r>
              <a:rPr lang="es-CL" sz="2000" dirty="0" err="1">
                <a:solidFill>
                  <a:srgbClr val="00B050"/>
                </a:solidFill>
                <a:latin typeface="Consolas" pitchFamily="49" charset="0"/>
              </a:rPr>
              <a:t>with</a:t>
            </a:r>
            <a:r>
              <a:rPr lang="es-CL" sz="2000" dirty="0">
                <a:solidFill>
                  <a:srgbClr val="00B050"/>
                </a:solidFill>
                <a:latin typeface="Consolas" pitchFamily="49" charset="0"/>
              </a:rPr>
              <a:t> */</a:t>
            </a:r>
          </a:p>
          <a:p>
            <a:r>
              <a:rPr lang="en-US" sz="2400" dirty="0"/>
              <a:t>System tasks and functions start with a dollar sign, ex </a:t>
            </a:r>
            <a:r>
              <a:rPr lang="en-US" sz="2400" dirty="0">
                <a:solidFill>
                  <a:srgbClr val="7030A0"/>
                </a:solidFill>
              </a:rPr>
              <a:t>$display</a:t>
            </a:r>
            <a:r>
              <a:rPr lang="en-US" sz="2400" dirty="0"/>
              <a:t>, </a:t>
            </a:r>
            <a:r>
              <a:rPr lang="en-US" sz="2400" dirty="0">
                <a:solidFill>
                  <a:srgbClr val="7030A0"/>
                </a:solidFill>
              </a:rPr>
              <a:t>$signed</a:t>
            </a:r>
          </a:p>
        </p:txBody>
      </p:sp>
      <p:sp>
        <p:nvSpPr>
          <p:cNvPr id="2" name="Title 1"/>
          <p:cNvSpPr>
            <a:spLocks noGrp="1"/>
          </p:cNvSpPr>
          <p:nvPr>
            <p:ph type="title"/>
          </p:nvPr>
        </p:nvSpPr>
        <p:spPr/>
        <p:txBody>
          <a:bodyPr>
            <a:normAutofit/>
          </a:bodyPr>
          <a:lstStyle/>
          <a:p>
            <a:r>
              <a:rPr lang="en-US" dirty="0"/>
              <a:t>Lexical elements</a:t>
            </a:r>
          </a:p>
        </p:txBody>
      </p:sp>
    </p:spTree>
    <p:extLst>
      <p:ext uri="{BB962C8B-B14F-4D97-AF65-F5344CB8AC3E}">
        <p14:creationId xmlns:p14="http://schemas.microsoft.com/office/powerpoint/2010/main" val="414339985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Variable names have to start with an alphabetic character or underscore (_) followed by alphanumeric or underscore characters</a:t>
            </a:r>
          </a:p>
          <a:p>
            <a:r>
              <a:rPr lang="en-US" sz="2400" dirty="0"/>
              <a:t>Escaped identifiers (</a:t>
            </a:r>
            <a:r>
              <a:rPr lang="en-US" sz="2400" dirty="0">
                <a:latin typeface="Consolas" pitchFamily="49" charset="0"/>
              </a:rPr>
              <a:t>\</a:t>
            </a:r>
            <a:r>
              <a:rPr lang="en-US" sz="2400" dirty="0"/>
              <a:t>) </a:t>
            </a:r>
          </a:p>
          <a:p>
            <a:pPr lvl="1"/>
            <a:r>
              <a:rPr lang="en-US" sz="2000" dirty="0"/>
              <a:t>Permit non alphanumeric characters in Verilog name</a:t>
            </a:r>
          </a:p>
          <a:p>
            <a:pPr lvl="1"/>
            <a:r>
              <a:rPr lang="en-US" sz="2000" dirty="0"/>
              <a:t>The escaped name includes all the characters following the backslash </a:t>
            </a:r>
            <a:r>
              <a:rPr lang="en-US" sz="2000" b="1" dirty="0"/>
              <a:t>until the first white space </a:t>
            </a:r>
            <a:r>
              <a:rPr lang="en-US" sz="2000" dirty="0"/>
              <a:t>character</a:t>
            </a:r>
          </a:p>
          <a:p>
            <a:pPr lvl="1">
              <a:buNone/>
            </a:pPr>
            <a:r>
              <a:rPr lang="es-CL" sz="2000" dirty="0"/>
              <a:t> </a:t>
            </a:r>
          </a:p>
          <a:p>
            <a:endParaRPr lang="en-US" sz="2400" dirty="0"/>
          </a:p>
        </p:txBody>
      </p:sp>
      <p:sp>
        <p:nvSpPr>
          <p:cNvPr id="2" name="Title 1"/>
          <p:cNvSpPr>
            <a:spLocks noGrp="1"/>
          </p:cNvSpPr>
          <p:nvPr>
            <p:ph type="title"/>
          </p:nvPr>
        </p:nvSpPr>
        <p:spPr/>
        <p:txBody>
          <a:bodyPr/>
          <a:lstStyle/>
          <a:p>
            <a:r>
              <a:rPr lang="en-US" dirty="0"/>
              <a:t>Lexical elements</a:t>
            </a:r>
          </a:p>
        </p:txBody>
      </p:sp>
      <p:sp>
        <p:nvSpPr>
          <p:cNvPr id="8" name="TextBox 7"/>
          <p:cNvSpPr txBox="1"/>
          <p:nvPr/>
        </p:nvSpPr>
        <p:spPr>
          <a:xfrm>
            <a:off x="3012232" y="5078209"/>
            <a:ext cx="6624736" cy="646331"/>
          </a:xfrm>
          <a:prstGeom prst="rect">
            <a:avLst/>
          </a:prstGeom>
          <a:noFill/>
          <a:ln>
            <a:solidFill>
              <a:schemeClr val="tx1"/>
            </a:solidFill>
          </a:ln>
        </p:spPr>
        <p:txBody>
          <a:bodyPr wrap="square" rtlCol="0">
            <a:spAutoFit/>
          </a:bodyPr>
          <a:lstStyle/>
          <a:p>
            <a:pPr>
              <a:defRPr/>
            </a:pPr>
            <a:r>
              <a:rPr lang="it-IT" dirty="0">
                <a:solidFill>
                  <a:srgbClr val="0070C0"/>
                </a:solidFill>
                <a:latin typeface="Consolas" pitchFamily="49" charset="0"/>
                <a:cs typeface="Consolas" pitchFamily="49" charset="0"/>
              </a:rPr>
              <a:t>wire</a:t>
            </a:r>
            <a:r>
              <a:rPr lang="it-IT" dirty="0">
                <a:latin typeface="Consolas" pitchFamily="49" charset="0"/>
                <a:cs typeface="Consolas" pitchFamily="49" charset="0"/>
              </a:rPr>
              <a:t> </a:t>
            </a:r>
            <a:r>
              <a:rPr lang="it-IT" dirty="0">
                <a:solidFill>
                  <a:srgbClr val="FF0000"/>
                </a:solidFill>
                <a:latin typeface="Consolas" pitchFamily="49" charset="0"/>
                <a:cs typeface="Consolas" pitchFamily="49" charset="0"/>
              </a:rPr>
              <a:t>\</a:t>
            </a:r>
            <a:r>
              <a:rPr lang="it-IT" dirty="0">
                <a:latin typeface="Consolas" pitchFamily="49" charset="0"/>
                <a:cs typeface="Consolas" pitchFamily="49" charset="0"/>
              </a:rPr>
              <a:t>fo</a:t>
            </a:r>
            <a:r>
              <a:rPr lang="it-IT" dirty="0">
                <a:solidFill>
                  <a:srgbClr val="FF0000"/>
                </a:solidFill>
                <a:latin typeface="Consolas" pitchFamily="49" charset="0"/>
                <a:cs typeface="Consolas" pitchFamily="49" charset="0"/>
              </a:rPr>
              <a:t>+</a:t>
            </a:r>
            <a:r>
              <a:rPr lang="it-IT" dirty="0">
                <a:latin typeface="Consolas" pitchFamily="49" charset="0"/>
                <a:cs typeface="Consolas" pitchFamily="49" charset="0"/>
              </a:rPr>
              <a:t>o</a:t>
            </a:r>
            <a:r>
              <a:rPr lang="it-IT" dirty="0">
                <a:solidFill>
                  <a:srgbClr val="FF0000"/>
                </a:solidFill>
                <a:latin typeface="Consolas" pitchFamily="49" charset="0"/>
                <a:cs typeface="Consolas" pitchFamily="49" charset="0"/>
              </a:rPr>
              <a:t>=</a:t>
            </a:r>
            <a:r>
              <a:rPr lang="it-IT" dirty="0">
                <a:latin typeface="Consolas" pitchFamily="49" charset="0"/>
                <a:cs typeface="Consolas" pitchFamily="49" charset="0"/>
              </a:rPr>
              <a:t>a  ; </a:t>
            </a:r>
            <a:r>
              <a:rPr lang="it-IT" dirty="0">
                <a:solidFill>
                  <a:srgbClr val="00B050"/>
                </a:solidFill>
                <a:latin typeface="Consolas" pitchFamily="49" charset="0"/>
                <a:cs typeface="Consolas" pitchFamily="49" charset="0"/>
              </a:rPr>
              <a:t>// Declare the varaible fo+o</a:t>
            </a:r>
          </a:p>
          <a:p>
            <a:r>
              <a:rPr lang="it-IT" dirty="0">
                <a:solidFill>
                  <a:srgbClr val="0070C0"/>
                </a:solidFill>
                <a:latin typeface="Consolas" pitchFamily="49" charset="0"/>
                <a:cs typeface="Consolas" pitchFamily="49" charset="0"/>
              </a:rPr>
              <a:t>wire</a:t>
            </a:r>
            <a:r>
              <a:rPr lang="it-IT" dirty="0">
                <a:latin typeface="Consolas" pitchFamily="49" charset="0"/>
                <a:cs typeface="Consolas" pitchFamily="49" charset="0"/>
              </a:rPr>
              <a:t> </a:t>
            </a:r>
            <a:r>
              <a:rPr lang="it-IT" dirty="0">
                <a:solidFill>
                  <a:srgbClr val="FF0000"/>
                </a:solidFill>
                <a:latin typeface="Consolas" pitchFamily="49" charset="0"/>
                <a:cs typeface="Consolas" pitchFamily="49" charset="0"/>
              </a:rPr>
              <a:t>\</a:t>
            </a:r>
            <a:r>
              <a:rPr lang="it-IT" dirty="0">
                <a:latin typeface="Consolas" pitchFamily="49" charset="0"/>
                <a:cs typeface="Consolas" pitchFamily="49" charset="0"/>
              </a:rPr>
              <a:t>fo</a:t>
            </a:r>
            <a:r>
              <a:rPr lang="it-IT" dirty="0">
                <a:solidFill>
                  <a:srgbClr val="FF0000"/>
                </a:solidFill>
                <a:latin typeface="Consolas" pitchFamily="49" charset="0"/>
                <a:cs typeface="Consolas" pitchFamily="49" charset="0"/>
              </a:rPr>
              <a:t>+</a:t>
            </a:r>
            <a:r>
              <a:rPr lang="it-IT" dirty="0">
                <a:latin typeface="Consolas" pitchFamily="49" charset="0"/>
                <a:cs typeface="Consolas" pitchFamily="49" charset="0"/>
              </a:rPr>
              <a:t>o =a ; </a:t>
            </a:r>
            <a:r>
              <a:rPr lang="it-IT" dirty="0">
                <a:solidFill>
                  <a:srgbClr val="00B050"/>
                </a:solidFill>
                <a:latin typeface="Consolas" pitchFamily="49" charset="0"/>
                <a:cs typeface="Consolas" pitchFamily="49" charset="0"/>
              </a:rPr>
              <a:t>// Assign a to wire fo+o</a:t>
            </a:r>
          </a:p>
        </p:txBody>
      </p:sp>
    </p:spTree>
    <p:extLst>
      <p:ext uri="{BB962C8B-B14F-4D97-AF65-F5344CB8AC3E}">
        <p14:creationId xmlns:p14="http://schemas.microsoft.com/office/powerpoint/2010/main" val="18650090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Compiler directives</a:t>
            </a:r>
          </a:p>
        </p:txBody>
      </p:sp>
      <p:sp>
        <p:nvSpPr>
          <p:cNvPr id="3" name="Content Placeholder 2"/>
          <p:cNvSpPr>
            <a:spLocks noGrp="1"/>
          </p:cNvSpPr>
          <p:nvPr>
            <p:ph sz="half" idx="1"/>
          </p:nvPr>
        </p:nvSpPr>
        <p:spPr/>
        <p:txBody>
          <a:bodyPr>
            <a:normAutofit/>
          </a:bodyPr>
          <a:lstStyle/>
          <a:p>
            <a:r>
              <a:rPr lang="en-US" dirty="0"/>
              <a:t>The directives start with a grave accent ( </a:t>
            </a:r>
            <a:r>
              <a:rPr lang="en-US" dirty="0">
                <a:solidFill>
                  <a:srgbClr val="7030A0"/>
                </a:solidFill>
                <a:latin typeface="Consolas" pitchFamily="49" charset="0"/>
              </a:rPr>
              <a:t>`</a:t>
            </a:r>
            <a:r>
              <a:rPr lang="en-US" dirty="0"/>
              <a:t> ) followed by some keyword</a:t>
            </a:r>
          </a:p>
          <a:p>
            <a:pPr>
              <a:buNone/>
            </a:pPr>
            <a:r>
              <a:rPr lang="en-US" sz="2400" dirty="0"/>
              <a:t> </a:t>
            </a:r>
            <a:r>
              <a:rPr lang="en-US" sz="2400" dirty="0">
                <a:solidFill>
                  <a:srgbClr val="7030A0"/>
                </a:solidFill>
                <a:latin typeface="Consolas" pitchFamily="49" charset="0"/>
              </a:rPr>
              <a:t>`define</a:t>
            </a:r>
            <a:br>
              <a:rPr lang="en-US" sz="2400" dirty="0">
                <a:solidFill>
                  <a:srgbClr val="7030A0"/>
                </a:solidFill>
                <a:latin typeface="Consolas" pitchFamily="49" charset="0"/>
              </a:rPr>
            </a:br>
            <a:r>
              <a:rPr lang="en-US" sz="2400" dirty="0">
                <a:solidFill>
                  <a:srgbClr val="7030A0"/>
                </a:solidFill>
                <a:latin typeface="Consolas" pitchFamily="49" charset="0"/>
              </a:rPr>
              <a:t> </a:t>
            </a:r>
            <a:r>
              <a:rPr lang="en-US" sz="2400" dirty="0"/>
              <a:t>Text-macro substitution</a:t>
            </a:r>
          </a:p>
          <a:p>
            <a:pPr>
              <a:buNone/>
            </a:pPr>
            <a:r>
              <a:rPr lang="en-US" sz="2400" dirty="0">
                <a:solidFill>
                  <a:srgbClr val="7030A0"/>
                </a:solidFill>
                <a:latin typeface="Consolas" pitchFamily="49" charset="0"/>
              </a:rPr>
              <a:t>`</a:t>
            </a:r>
            <a:r>
              <a:rPr lang="en-US" sz="2400" dirty="0" err="1">
                <a:solidFill>
                  <a:srgbClr val="7030A0"/>
                </a:solidFill>
                <a:latin typeface="Consolas" pitchFamily="49" charset="0"/>
              </a:rPr>
              <a:t>ifdef</a:t>
            </a:r>
            <a:r>
              <a:rPr lang="en-US" sz="2400" dirty="0"/>
              <a:t>, </a:t>
            </a:r>
            <a:r>
              <a:rPr lang="en-US" sz="2400" dirty="0">
                <a:solidFill>
                  <a:srgbClr val="7030A0"/>
                </a:solidFill>
                <a:latin typeface="Consolas" pitchFamily="49" charset="0"/>
              </a:rPr>
              <a:t>`</a:t>
            </a:r>
            <a:r>
              <a:rPr lang="en-US" sz="2400" dirty="0" err="1">
                <a:solidFill>
                  <a:srgbClr val="7030A0"/>
                </a:solidFill>
                <a:latin typeface="Consolas" pitchFamily="49" charset="0"/>
              </a:rPr>
              <a:t>ifndef</a:t>
            </a:r>
            <a:r>
              <a:rPr lang="en-US" sz="2400" dirty="0"/>
              <a:t>,</a:t>
            </a:r>
            <a:r>
              <a:rPr lang="en-US" sz="2400" dirty="0">
                <a:solidFill>
                  <a:srgbClr val="7030A0"/>
                </a:solidFill>
                <a:latin typeface="Consolas" pitchFamily="49" charset="0"/>
              </a:rPr>
              <a:t> `else</a:t>
            </a:r>
            <a:r>
              <a:rPr lang="en-US" sz="2400" dirty="0"/>
              <a:t>, </a:t>
            </a:r>
            <a:r>
              <a:rPr lang="en-US" sz="2400" dirty="0">
                <a:solidFill>
                  <a:srgbClr val="7030A0"/>
                </a:solidFill>
                <a:latin typeface="Consolas" pitchFamily="49" charset="0"/>
              </a:rPr>
              <a:t>`</a:t>
            </a:r>
            <a:r>
              <a:rPr lang="en-US" sz="2400" dirty="0" err="1">
                <a:solidFill>
                  <a:srgbClr val="7030A0"/>
                </a:solidFill>
                <a:latin typeface="Consolas" pitchFamily="49" charset="0"/>
              </a:rPr>
              <a:t>endif</a:t>
            </a:r>
            <a:r>
              <a:rPr lang="en-US" sz="2400" dirty="0">
                <a:solidFill>
                  <a:srgbClr val="7030A0"/>
                </a:solidFill>
                <a:latin typeface="Consolas" pitchFamily="49" charset="0"/>
              </a:rPr>
              <a:t> </a:t>
            </a:r>
            <a:r>
              <a:rPr lang="en-US" sz="2400" dirty="0">
                <a:solidFill>
                  <a:srgbClr val="7030A0"/>
                </a:solidFill>
              </a:rPr>
              <a:t> </a:t>
            </a:r>
            <a:br>
              <a:rPr lang="en-US" sz="2400" dirty="0">
                <a:solidFill>
                  <a:srgbClr val="7030A0"/>
                </a:solidFill>
              </a:rPr>
            </a:br>
            <a:r>
              <a:rPr lang="en-US" sz="2400" dirty="0"/>
              <a:t>Conditional compilation</a:t>
            </a:r>
          </a:p>
          <a:p>
            <a:pPr>
              <a:buNone/>
            </a:pPr>
            <a:r>
              <a:rPr lang="en-US" sz="2400" dirty="0"/>
              <a:t> </a:t>
            </a:r>
            <a:r>
              <a:rPr lang="en-US" sz="2400" dirty="0">
                <a:solidFill>
                  <a:srgbClr val="7030A0"/>
                </a:solidFill>
                <a:latin typeface="Consolas" pitchFamily="49" charset="0"/>
              </a:rPr>
              <a:t>`include</a:t>
            </a:r>
            <a:r>
              <a:rPr lang="en-US" sz="2400" dirty="0">
                <a:solidFill>
                  <a:srgbClr val="7030A0"/>
                </a:solidFill>
              </a:rPr>
              <a:t> </a:t>
            </a:r>
            <a:br>
              <a:rPr lang="en-US" sz="2400" dirty="0">
                <a:solidFill>
                  <a:srgbClr val="7030A0"/>
                </a:solidFill>
              </a:rPr>
            </a:br>
            <a:r>
              <a:rPr lang="en-US" sz="2400" dirty="0"/>
              <a:t>File inclusion</a:t>
            </a:r>
          </a:p>
          <a:p>
            <a:pPr lvl="1"/>
            <a:endParaRPr lang="en-US" dirty="0"/>
          </a:p>
        </p:txBody>
      </p:sp>
      <p:sp>
        <p:nvSpPr>
          <p:cNvPr id="6" name="Content Placeholder 5"/>
          <p:cNvSpPr>
            <a:spLocks noGrp="1"/>
          </p:cNvSpPr>
          <p:nvPr>
            <p:ph sz="half" idx="2"/>
          </p:nvPr>
        </p:nvSpPr>
        <p:spPr>
          <a:ln>
            <a:solidFill>
              <a:schemeClr val="tx1"/>
            </a:solidFill>
          </a:ln>
        </p:spPr>
        <p:txBody>
          <a:bodyPr>
            <a:normAutofit/>
          </a:bodyPr>
          <a:lstStyle/>
          <a:p>
            <a:pPr>
              <a:buNone/>
            </a:pPr>
            <a:r>
              <a:rPr lang="en-US" sz="1900" dirty="0">
                <a:solidFill>
                  <a:srgbClr val="7030A0"/>
                </a:solidFill>
                <a:latin typeface="Consolas" pitchFamily="49" charset="0"/>
                <a:cs typeface="Consolas" pitchFamily="49" charset="0"/>
              </a:rPr>
              <a:t>`include </a:t>
            </a:r>
            <a:r>
              <a:rPr lang="en-US" sz="1900" dirty="0">
                <a:latin typeface="Consolas" pitchFamily="49" charset="0"/>
                <a:cs typeface="Consolas" pitchFamily="49" charset="0"/>
              </a:rPr>
              <a:t>“file1.v”</a:t>
            </a:r>
          </a:p>
          <a:p>
            <a:pPr>
              <a:buNone/>
            </a:pPr>
            <a:r>
              <a:rPr lang="en-US" sz="1900" dirty="0">
                <a:solidFill>
                  <a:srgbClr val="00B050"/>
                </a:solidFill>
                <a:latin typeface="Consolas" pitchFamily="49" charset="0"/>
                <a:cs typeface="Consolas" pitchFamily="49" charset="0"/>
              </a:rPr>
              <a:t>// Used as `WORD_SIZE in code</a:t>
            </a:r>
          </a:p>
          <a:p>
            <a:pPr>
              <a:buNone/>
            </a:pPr>
            <a:r>
              <a:rPr lang="en-US" sz="1900" dirty="0">
                <a:solidFill>
                  <a:srgbClr val="7030A0"/>
                </a:solidFill>
                <a:latin typeface="Consolas" pitchFamily="49" charset="0"/>
                <a:cs typeface="Consolas" pitchFamily="49" charset="0"/>
              </a:rPr>
              <a:t>`define</a:t>
            </a:r>
            <a:r>
              <a:rPr lang="en-US" sz="1900" dirty="0">
                <a:latin typeface="Consolas" pitchFamily="49" charset="0"/>
                <a:cs typeface="Consolas" pitchFamily="49" charset="0"/>
              </a:rPr>
              <a:t> WORD_SIZE 32</a:t>
            </a:r>
          </a:p>
          <a:p>
            <a:pPr>
              <a:buNone/>
            </a:pPr>
            <a:endParaRPr lang="en-US" sz="1900" dirty="0">
              <a:latin typeface="Consolas" pitchFamily="49" charset="0"/>
              <a:cs typeface="Consolas" pitchFamily="49" charset="0"/>
            </a:endParaRPr>
          </a:p>
          <a:p>
            <a:pPr>
              <a:buNone/>
            </a:pPr>
            <a:r>
              <a:rPr lang="en-US" sz="1900" dirty="0">
                <a:solidFill>
                  <a:srgbClr val="0070C0"/>
                </a:solidFill>
                <a:latin typeface="Consolas" pitchFamily="49" charset="0"/>
                <a:cs typeface="Consolas" pitchFamily="49" charset="0"/>
              </a:rPr>
              <a:t>module</a:t>
            </a:r>
            <a:r>
              <a:rPr lang="en-US" sz="1900" dirty="0">
                <a:latin typeface="Consolas" pitchFamily="49" charset="0"/>
                <a:cs typeface="Consolas" pitchFamily="49" charset="0"/>
              </a:rPr>
              <a:t> test ();</a:t>
            </a:r>
          </a:p>
          <a:p>
            <a:pPr>
              <a:buNone/>
            </a:pPr>
            <a:r>
              <a:rPr lang="en-US" sz="1900" dirty="0">
                <a:solidFill>
                  <a:srgbClr val="7030A0"/>
                </a:solidFill>
                <a:latin typeface="Consolas" pitchFamily="49" charset="0"/>
                <a:cs typeface="Consolas" pitchFamily="49" charset="0"/>
              </a:rPr>
              <a:t>`</a:t>
            </a:r>
            <a:r>
              <a:rPr lang="en-US" sz="1900" dirty="0" err="1">
                <a:solidFill>
                  <a:srgbClr val="7030A0"/>
                </a:solidFill>
                <a:latin typeface="Consolas" pitchFamily="49" charset="0"/>
                <a:cs typeface="Consolas" pitchFamily="49" charset="0"/>
              </a:rPr>
              <a:t>ifdef</a:t>
            </a:r>
            <a:r>
              <a:rPr lang="en-US" sz="1900" dirty="0">
                <a:solidFill>
                  <a:srgbClr val="7030A0"/>
                </a:solidFill>
                <a:latin typeface="Consolas" pitchFamily="49" charset="0"/>
                <a:cs typeface="Consolas" pitchFamily="49" charset="0"/>
              </a:rPr>
              <a:t> </a:t>
            </a:r>
            <a:r>
              <a:rPr lang="en-US" sz="1900" dirty="0">
                <a:latin typeface="Consolas" pitchFamily="49" charset="0"/>
                <a:cs typeface="Consolas" pitchFamily="49" charset="0"/>
              </a:rPr>
              <a:t>TEST</a:t>
            </a:r>
          </a:p>
          <a:p>
            <a:pPr>
              <a:buNone/>
            </a:pPr>
            <a:r>
              <a:rPr lang="en-US" sz="1900" dirty="0">
                <a:solidFill>
                  <a:srgbClr val="00B050"/>
                </a:solidFill>
                <a:latin typeface="Consolas" pitchFamily="49" charset="0"/>
                <a:cs typeface="Consolas" pitchFamily="49" charset="0"/>
              </a:rPr>
              <a:t>// A implementation</a:t>
            </a:r>
          </a:p>
          <a:p>
            <a:pPr>
              <a:buNone/>
            </a:pPr>
            <a:r>
              <a:rPr lang="en-US" sz="1900" dirty="0">
                <a:solidFill>
                  <a:srgbClr val="7030A0"/>
                </a:solidFill>
                <a:latin typeface="Consolas" pitchFamily="49" charset="0"/>
                <a:cs typeface="Consolas" pitchFamily="49" charset="0"/>
              </a:rPr>
              <a:t>`else</a:t>
            </a:r>
          </a:p>
          <a:p>
            <a:pPr>
              <a:buNone/>
            </a:pPr>
            <a:r>
              <a:rPr lang="en-US" sz="1900" dirty="0">
                <a:solidFill>
                  <a:srgbClr val="00B050"/>
                </a:solidFill>
                <a:latin typeface="Consolas" pitchFamily="49" charset="0"/>
                <a:cs typeface="Consolas" pitchFamily="49" charset="0"/>
              </a:rPr>
              <a:t>// B implementation</a:t>
            </a:r>
          </a:p>
          <a:p>
            <a:pPr>
              <a:buNone/>
            </a:pPr>
            <a:r>
              <a:rPr lang="en-US" sz="1900" dirty="0">
                <a:solidFill>
                  <a:srgbClr val="7030A0"/>
                </a:solidFill>
                <a:latin typeface="Consolas" pitchFamily="49" charset="0"/>
                <a:cs typeface="Consolas" pitchFamily="49" charset="0"/>
              </a:rPr>
              <a:t>`</a:t>
            </a:r>
            <a:r>
              <a:rPr lang="en-US" sz="1900" dirty="0" err="1">
                <a:solidFill>
                  <a:srgbClr val="7030A0"/>
                </a:solidFill>
                <a:latin typeface="Consolas" pitchFamily="49" charset="0"/>
                <a:cs typeface="Consolas" pitchFamily="49" charset="0"/>
              </a:rPr>
              <a:t>endif</a:t>
            </a:r>
            <a:endParaRPr lang="en-US" sz="1900" dirty="0">
              <a:solidFill>
                <a:srgbClr val="7030A0"/>
              </a:solidFill>
              <a:latin typeface="Consolas" pitchFamily="49" charset="0"/>
              <a:cs typeface="Consolas" pitchFamily="49" charset="0"/>
            </a:endParaRPr>
          </a:p>
          <a:p>
            <a:pPr>
              <a:buNone/>
            </a:pPr>
            <a:r>
              <a:rPr lang="en-US" sz="1900" dirty="0">
                <a:solidFill>
                  <a:srgbClr val="0070C0"/>
                </a:solidFill>
                <a:latin typeface="Consolas" pitchFamily="49" charset="0"/>
                <a:cs typeface="Consolas" pitchFamily="49" charset="0"/>
              </a:rPr>
              <a:t>assign</a:t>
            </a:r>
            <a:r>
              <a:rPr lang="en-US" sz="1900" dirty="0">
                <a:latin typeface="Consolas" pitchFamily="49" charset="0"/>
                <a:cs typeface="Consolas" pitchFamily="49" charset="0"/>
              </a:rPr>
              <a:t> out = </a:t>
            </a:r>
            <a:r>
              <a:rPr lang="en-US" sz="1900" dirty="0">
                <a:solidFill>
                  <a:srgbClr val="7030A0"/>
                </a:solidFill>
                <a:latin typeface="Consolas" pitchFamily="49" charset="0"/>
                <a:cs typeface="Consolas" pitchFamily="49" charset="0"/>
              </a:rPr>
              <a:t>`WORD_SIZE</a:t>
            </a:r>
            <a:r>
              <a:rPr lang="en-US" sz="1900" dirty="0">
                <a:latin typeface="Consolas" pitchFamily="49" charset="0"/>
                <a:cs typeface="Consolas" pitchFamily="49" charset="0"/>
              </a:rPr>
              <a:t>{1’b1};</a:t>
            </a:r>
          </a:p>
          <a:p>
            <a:pPr>
              <a:buNone/>
            </a:pPr>
            <a:r>
              <a:rPr lang="en-US" sz="1900" dirty="0" err="1">
                <a:solidFill>
                  <a:srgbClr val="0070C0"/>
                </a:solidFill>
                <a:latin typeface="Consolas" pitchFamily="49" charset="0"/>
                <a:cs typeface="Consolas" pitchFamily="49" charset="0"/>
              </a:rPr>
              <a:t>endmodule</a:t>
            </a:r>
            <a:endParaRPr lang="en-US" sz="1900" dirty="0">
              <a:solidFill>
                <a:srgbClr val="0070C0"/>
              </a:solidFill>
              <a:latin typeface="Consolas" pitchFamily="49" charset="0"/>
              <a:cs typeface="Consolas" pitchFamily="49" charset="0"/>
            </a:endParaRPr>
          </a:p>
        </p:txBody>
      </p:sp>
    </p:spTree>
    <p:extLst>
      <p:ext uri="{BB962C8B-B14F-4D97-AF65-F5344CB8AC3E}">
        <p14:creationId xmlns:p14="http://schemas.microsoft.com/office/powerpoint/2010/main" val="1392198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dirty="0"/>
              <a:t>H</a:t>
            </a:r>
            <a:r>
              <a:rPr lang="en-US" dirty="0"/>
              <a:t>ardware </a:t>
            </a:r>
            <a:r>
              <a:rPr lang="en-US" b="1" dirty="0"/>
              <a:t>D</a:t>
            </a:r>
            <a:r>
              <a:rPr lang="en-US" dirty="0"/>
              <a:t>escription </a:t>
            </a:r>
            <a:r>
              <a:rPr lang="en-US" b="1" dirty="0"/>
              <a:t>L</a:t>
            </a:r>
            <a:r>
              <a:rPr lang="en-US" dirty="0"/>
              <a:t>anguage</a:t>
            </a:r>
          </a:p>
          <a:p>
            <a:r>
              <a:rPr lang="en-US" dirty="0"/>
              <a:t>High Level Language</a:t>
            </a:r>
          </a:p>
          <a:p>
            <a:pPr lvl="1"/>
            <a:r>
              <a:rPr lang="en-US" dirty="0"/>
              <a:t>To describe the circuits by syntax and sentences</a:t>
            </a:r>
          </a:p>
          <a:p>
            <a:pPr lvl="1"/>
            <a:r>
              <a:rPr lang="en-US" dirty="0"/>
              <a:t>As oppose to circuit described by schematics</a:t>
            </a:r>
          </a:p>
          <a:p>
            <a:pPr lvl="1"/>
            <a:r>
              <a:rPr lang="en-US" dirty="0"/>
              <a:t>Allows designers to model the </a:t>
            </a:r>
            <a:r>
              <a:rPr lang="en-US" b="1" dirty="0"/>
              <a:t>concurrency</a:t>
            </a:r>
            <a:r>
              <a:rPr lang="en-US" dirty="0"/>
              <a:t> of process found in hardware</a:t>
            </a:r>
          </a:p>
          <a:p>
            <a:r>
              <a:rPr lang="en-US" dirty="0"/>
              <a:t>Widely used HDLs</a:t>
            </a:r>
          </a:p>
          <a:p>
            <a:pPr lvl="1"/>
            <a:r>
              <a:rPr lang="en-US" dirty="0"/>
              <a:t>Verilog – Similar to C</a:t>
            </a:r>
          </a:p>
          <a:p>
            <a:pPr lvl="1"/>
            <a:r>
              <a:rPr lang="en-US" dirty="0" err="1"/>
              <a:t>SystemVerilog</a:t>
            </a:r>
            <a:r>
              <a:rPr lang="en-US" dirty="0"/>
              <a:t> – Similar to C++</a:t>
            </a:r>
          </a:p>
          <a:p>
            <a:pPr lvl="1"/>
            <a:r>
              <a:rPr lang="en-US" dirty="0"/>
              <a:t>VHDL – Similar to PASCAL</a:t>
            </a:r>
            <a:endParaRPr lang="es-CL" dirty="0"/>
          </a:p>
        </p:txBody>
      </p:sp>
      <p:sp>
        <p:nvSpPr>
          <p:cNvPr id="2" name="Title 1"/>
          <p:cNvSpPr>
            <a:spLocks noGrp="1"/>
          </p:cNvSpPr>
          <p:nvPr>
            <p:ph type="title"/>
          </p:nvPr>
        </p:nvSpPr>
        <p:spPr/>
        <p:txBody>
          <a:bodyPr/>
          <a:lstStyle/>
          <a:p>
            <a:r>
              <a:rPr lang="en-US" dirty="0"/>
              <a:t>What is HDL?</a:t>
            </a:r>
          </a:p>
        </p:txBody>
      </p:sp>
    </p:spTree>
    <p:extLst>
      <p:ext uri="{BB962C8B-B14F-4D97-AF65-F5344CB8AC3E}">
        <p14:creationId xmlns:p14="http://schemas.microsoft.com/office/powerpoint/2010/main" val="296675835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Reserved keywords</a:t>
            </a:r>
          </a:p>
        </p:txBody>
      </p:sp>
      <p:graphicFrame>
        <p:nvGraphicFramePr>
          <p:cNvPr id="5" name="Table 4"/>
          <p:cNvGraphicFramePr>
            <a:graphicFrameLocks noGrp="1"/>
          </p:cNvGraphicFramePr>
          <p:nvPr/>
        </p:nvGraphicFramePr>
        <p:xfrm>
          <a:off x="1703511" y="1412779"/>
          <a:ext cx="8784979" cy="4824536"/>
        </p:xfrm>
        <a:graphic>
          <a:graphicData uri="http://schemas.openxmlformats.org/drawingml/2006/table">
            <a:tbl>
              <a:tblPr/>
              <a:tblGrid>
                <a:gridCol w="1017217">
                  <a:extLst>
                    <a:ext uri="{9D8B030D-6E8A-4147-A177-3AD203B41FA5}">
                      <a16:colId xmlns:a16="http://schemas.microsoft.com/office/drawing/2014/main" val="20000"/>
                    </a:ext>
                  </a:extLst>
                </a:gridCol>
                <a:gridCol w="1017217">
                  <a:extLst>
                    <a:ext uri="{9D8B030D-6E8A-4147-A177-3AD203B41FA5}">
                      <a16:colId xmlns:a16="http://schemas.microsoft.com/office/drawing/2014/main" val="20001"/>
                    </a:ext>
                  </a:extLst>
                </a:gridCol>
                <a:gridCol w="1183292">
                  <a:extLst>
                    <a:ext uri="{9D8B030D-6E8A-4147-A177-3AD203B41FA5}">
                      <a16:colId xmlns:a16="http://schemas.microsoft.com/office/drawing/2014/main" val="20002"/>
                    </a:ext>
                  </a:extLst>
                </a:gridCol>
                <a:gridCol w="1100254">
                  <a:extLst>
                    <a:ext uri="{9D8B030D-6E8A-4147-A177-3AD203B41FA5}">
                      <a16:colId xmlns:a16="http://schemas.microsoft.com/office/drawing/2014/main" val="20003"/>
                    </a:ext>
                  </a:extLst>
                </a:gridCol>
                <a:gridCol w="1017217">
                  <a:extLst>
                    <a:ext uri="{9D8B030D-6E8A-4147-A177-3AD203B41FA5}">
                      <a16:colId xmlns:a16="http://schemas.microsoft.com/office/drawing/2014/main" val="20004"/>
                    </a:ext>
                  </a:extLst>
                </a:gridCol>
                <a:gridCol w="1017217">
                  <a:extLst>
                    <a:ext uri="{9D8B030D-6E8A-4147-A177-3AD203B41FA5}">
                      <a16:colId xmlns:a16="http://schemas.microsoft.com/office/drawing/2014/main" val="20005"/>
                    </a:ext>
                  </a:extLst>
                </a:gridCol>
                <a:gridCol w="1349368">
                  <a:extLst>
                    <a:ext uri="{9D8B030D-6E8A-4147-A177-3AD203B41FA5}">
                      <a16:colId xmlns:a16="http://schemas.microsoft.com/office/drawing/2014/main" val="20006"/>
                    </a:ext>
                  </a:extLst>
                </a:gridCol>
                <a:gridCol w="1083197">
                  <a:extLst>
                    <a:ext uri="{9D8B030D-6E8A-4147-A177-3AD203B41FA5}">
                      <a16:colId xmlns:a16="http://schemas.microsoft.com/office/drawing/2014/main" val="20007"/>
                    </a:ext>
                  </a:extLst>
                </a:gridCol>
              </a:tblGrid>
              <a:tr h="296010">
                <a:tc>
                  <a:txBody>
                    <a:bodyPr/>
                    <a:lstStyle/>
                    <a:p>
                      <a:pPr algn="ctr" fontAlgn="b"/>
                      <a:r>
                        <a:rPr lang="en-US" sz="1200" u="sng" kern="1200" dirty="0">
                          <a:solidFill>
                            <a:srgbClr val="0070C0"/>
                          </a:solidFill>
                          <a:latin typeface="Consolas" pitchFamily="49" charset="0"/>
                          <a:ea typeface="+mn-ea"/>
                          <a:cs typeface="Consolas" pitchFamily="49" charset="0"/>
                        </a:rPr>
                        <a:t>always</a:t>
                      </a: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sng" kern="1200" dirty="0">
                          <a:solidFill>
                            <a:srgbClr val="0070C0"/>
                          </a:solidFill>
                          <a:latin typeface="Consolas" pitchFamily="49" charset="0"/>
                          <a:ea typeface="+mn-ea"/>
                          <a:cs typeface="Consolas" pitchFamily="49" charset="0"/>
                        </a:rPr>
                        <a:t>and</a:t>
                      </a: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sng" kern="1200" dirty="0">
                          <a:solidFill>
                            <a:srgbClr val="0070C0"/>
                          </a:solidFill>
                          <a:latin typeface="Consolas" pitchFamily="49" charset="0"/>
                          <a:ea typeface="+mn-ea"/>
                          <a:cs typeface="Consolas" pitchFamily="49" charset="0"/>
                        </a:rPr>
                        <a:t>assign</a:t>
                      </a: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sng" kern="1200" dirty="0">
                          <a:solidFill>
                            <a:srgbClr val="0070C0"/>
                          </a:solidFill>
                          <a:latin typeface="Consolas" pitchFamily="49" charset="0"/>
                          <a:ea typeface="+mn-ea"/>
                          <a:cs typeface="Consolas" pitchFamily="49" charset="0"/>
                        </a:rPr>
                        <a:t>automatic</a:t>
                      </a: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sng" kern="1200" dirty="0">
                          <a:solidFill>
                            <a:srgbClr val="0070C0"/>
                          </a:solidFill>
                          <a:latin typeface="Consolas" pitchFamily="49" charset="0"/>
                          <a:ea typeface="+mn-ea"/>
                          <a:cs typeface="Consolas" pitchFamily="49" charset="0"/>
                        </a:rPr>
                        <a:t>begin</a:t>
                      </a: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sng" kern="1200" dirty="0" err="1">
                          <a:solidFill>
                            <a:srgbClr val="0070C0"/>
                          </a:solidFill>
                          <a:latin typeface="Consolas" pitchFamily="49" charset="0"/>
                          <a:ea typeface="+mn-ea"/>
                          <a:cs typeface="Consolas" pitchFamily="49" charset="0"/>
                        </a:rPr>
                        <a:t>buf</a:t>
                      </a:r>
                      <a:endParaRPr lang="en-US" sz="1200" u="sng" kern="1200" dirty="0">
                        <a:solidFill>
                          <a:srgbClr val="0070C0"/>
                        </a:solidFill>
                        <a:latin typeface="Consolas" pitchFamily="49" charset="0"/>
                        <a:ea typeface="+mn-ea"/>
                        <a:cs typeface="Consolas" pitchFamily="49" charset="0"/>
                      </a:endParaRP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sng" kern="1200" dirty="0">
                          <a:solidFill>
                            <a:srgbClr val="0070C0"/>
                          </a:solidFill>
                          <a:latin typeface="Consolas" pitchFamily="49" charset="0"/>
                          <a:ea typeface="+mn-ea"/>
                          <a:cs typeface="Consolas" pitchFamily="49" charset="0"/>
                        </a:rPr>
                        <a:t>bufif0</a:t>
                      </a: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sng" kern="1200" dirty="0">
                          <a:solidFill>
                            <a:srgbClr val="0070C0"/>
                          </a:solidFill>
                          <a:latin typeface="Consolas" pitchFamily="49" charset="0"/>
                          <a:ea typeface="+mn-ea"/>
                          <a:cs typeface="Consolas" pitchFamily="49" charset="0"/>
                        </a:rPr>
                        <a:t>bufif1</a:t>
                      </a: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96010">
                <a:tc>
                  <a:txBody>
                    <a:bodyPr/>
                    <a:lstStyle/>
                    <a:p>
                      <a:pPr algn="ctr" fontAlgn="b"/>
                      <a:r>
                        <a:rPr lang="en-US" sz="1200" u="sng" kern="1200" dirty="0">
                          <a:solidFill>
                            <a:srgbClr val="0070C0"/>
                          </a:solidFill>
                          <a:latin typeface="Consolas" pitchFamily="49" charset="0"/>
                          <a:ea typeface="+mn-ea"/>
                          <a:cs typeface="Consolas" pitchFamily="49" charset="0"/>
                        </a:rPr>
                        <a:t>case</a:t>
                      </a: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sng" kern="1200" dirty="0" err="1">
                          <a:solidFill>
                            <a:srgbClr val="0070C0"/>
                          </a:solidFill>
                          <a:latin typeface="Consolas" pitchFamily="49" charset="0"/>
                          <a:ea typeface="+mn-ea"/>
                          <a:cs typeface="Consolas" pitchFamily="49" charset="0"/>
                        </a:rPr>
                        <a:t>casex</a:t>
                      </a:r>
                      <a:endParaRPr lang="en-US" sz="1200" u="sng" kern="1200" dirty="0">
                        <a:solidFill>
                          <a:srgbClr val="0070C0"/>
                        </a:solidFill>
                        <a:latin typeface="Consolas" pitchFamily="49" charset="0"/>
                        <a:ea typeface="+mn-ea"/>
                        <a:cs typeface="Consolas" pitchFamily="49" charset="0"/>
                      </a:endParaRP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sng" kern="1200" dirty="0" err="1">
                          <a:solidFill>
                            <a:srgbClr val="0070C0"/>
                          </a:solidFill>
                          <a:latin typeface="Consolas" pitchFamily="49" charset="0"/>
                          <a:ea typeface="+mn-ea"/>
                          <a:cs typeface="Consolas" pitchFamily="49" charset="0"/>
                        </a:rPr>
                        <a:t>casez</a:t>
                      </a:r>
                      <a:endParaRPr lang="en-US" sz="1200" u="sng" kern="1200" dirty="0">
                        <a:solidFill>
                          <a:srgbClr val="0070C0"/>
                        </a:solidFill>
                        <a:latin typeface="Consolas" pitchFamily="49" charset="0"/>
                        <a:ea typeface="+mn-ea"/>
                        <a:cs typeface="Consolas" pitchFamily="49" charset="0"/>
                      </a:endParaRP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dirty="0">
                          <a:solidFill>
                            <a:schemeClr val="tx1"/>
                          </a:solidFill>
                          <a:effectLst/>
                          <a:latin typeface="Consolas" pitchFamily="49" charset="0"/>
                          <a:cs typeface="Consolas" pitchFamily="49" charset="0"/>
                        </a:rPr>
                        <a:t>cell</a:t>
                      </a: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kern="1200" dirty="0" err="1">
                          <a:solidFill>
                            <a:schemeClr val="tx1"/>
                          </a:solidFill>
                          <a:effectLst/>
                          <a:latin typeface="Consolas" pitchFamily="49" charset="0"/>
                          <a:ea typeface="+mn-ea"/>
                          <a:cs typeface="Consolas" pitchFamily="49" charset="0"/>
                        </a:rPr>
                        <a:t>cmos</a:t>
                      </a:r>
                      <a:endParaRPr lang="en-US" sz="1200" b="0" i="0" u="none" strike="noStrike" kern="1200" dirty="0">
                        <a:solidFill>
                          <a:schemeClr val="tx1"/>
                        </a:solidFill>
                        <a:effectLst/>
                        <a:latin typeface="Consolas" pitchFamily="49" charset="0"/>
                        <a:ea typeface="+mn-ea"/>
                        <a:cs typeface="Consolas" pitchFamily="49" charset="0"/>
                      </a:endParaRP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kern="1200" dirty="0" err="1">
                          <a:solidFill>
                            <a:schemeClr val="tx1"/>
                          </a:solidFill>
                          <a:effectLst/>
                          <a:latin typeface="Consolas" pitchFamily="49" charset="0"/>
                          <a:ea typeface="+mn-ea"/>
                          <a:cs typeface="Consolas" pitchFamily="49" charset="0"/>
                        </a:rPr>
                        <a:t>config</a:t>
                      </a:r>
                      <a:endParaRPr lang="en-US" sz="1200" b="0" i="0" u="none" strike="noStrike" kern="1200" dirty="0">
                        <a:solidFill>
                          <a:schemeClr val="tx1"/>
                        </a:solidFill>
                        <a:effectLst/>
                        <a:latin typeface="Consolas" pitchFamily="49" charset="0"/>
                        <a:ea typeface="+mn-ea"/>
                        <a:cs typeface="Consolas" pitchFamily="49" charset="0"/>
                      </a:endParaRP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kern="1200" dirty="0" err="1">
                          <a:solidFill>
                            <a:schemeClr val="tx1"/>
                          </a:solidFill>
                          <a:effectLst/>
                          <a:latin typeface="Consolas" pitchFamily="49" charset="0"/>
                          <a:ea typeface="+mn-ea"/>
                          <a:cs typeface="Consolas" pitchFamily="49" charset="0"/>
                        </a:rPr>
                        <a:t>deassign</a:t>
                      </a:r>
                      <a:endParaRPr lang="en-US" sz="1200" b="0" i="0" u="none" strike="noStrike" kern="1200" dirty="0">
                        <a:solidFill>
                          <a:schemeClr val="tx1"/>
                        </a:solidFill>
                        <a:effectLst/>
                        <a:latin typeface="Consolas" pitchFamily="49" charset="0"/>
                        <a:ea typeface="+mn-ea"/>
                        <a:cs typeface="Consolas" pitchFamily="49" charset="0"/>
                      </a:endParaRP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sng" kern="1200" dirty="0">
                          <a:solidFill>
                            <a:srgbClr val="0070C0"/>
                          </a:solidFill>
                          <a:latin typeface="Consolas" pitchFamily="49" charset="0"/>
                          <a:ea typeface="+mn-ea"/>
                          <a:cs typeface="Consolas" pitchFamily="49" charset="0"/>
                        </a:rPr>
                        <a:t>default</a:t>
                      </a: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96010">
                <a:tc>
                  <a:txBody>
                    <a:bodyPr/>
                    <a:lstStyle/>
                    <a:p>
                      <a:pPr algn="ctr" fontAlgn="b"/>
                      <a:r>
                        <a:rPr lang="en-US" sz="1200" u="sng" kern="1200" dirty="0" err="1">
                          <a:solidFill>
                            <a:srgbClr val="0070C0"/>
                          </a:solidFill>
                          <a:latin typeface="Consolas" pitchFamily="49" charset="0"/>
                          <a:ea typeface="+mn-ea"/>
                          <a:cs typeface="Consolas" pitchFamily="49" charset="0"/>
                        </a:rPr>
                        <a:t>defparam</a:t>
                      </a:r>
                      <a:endParaRPr lang="en-US" sz="1200" u="sng" kern="1200" dirty="0">
                        <a:solidFill>
                          <a:srgbClr val="0070C0"/>
                        </a:solidFill>
                        <a:latin typeface="Consolas" pitchFamily="49" charset="0"/>
                        <a:ea typeface="+mn-ea"/>
                        <a:cs typeface="Consolas" pitchFamily="49" charset="0"/>
                      </a:endParaRP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sng" kern="1200" dirty="0">
                          <a:solidFill>
                            <a:srgbClr val="0070C0"/>
                          </a:solidFill>
                          <a:latin typeface="Consolas" pitchFamily="49" charset="0"/>
                          <a:ea typeface="+mn-ea"/>
                          <a:cs typeface="Consolas" pitchFamily="49" charset="0"/>
                        </a:rPr>
                        <a:t>design</a:t>
                      </a: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sng" kern="1200" dirty="0">
                          <a:solidFill>
                            <a:srgbClr val="0070C0"/>
                          </a:solidFill>
                          <a:latin typeface="Consolas" pitchFamily="49" charset="0"/>
                          <a:ea typeface="+mn-ea"/>
                          <a:cs typeface="Consolas" pitchFamily="49" charset="0"/>
                        </a:rPr>
                        <a:t>disable</a:t>
                      </a: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kern="1200" dirty="0">
                          <a:solidFill>
                            <a:schemeClr val="tx1"/>
                          </a:solidFill>
                          <a:effectLst/>
                          <a:latin typeface="Consolas" pitchFamily="49" charset="0"/>
                          <a:ea typeface="+mn-ea"/>
                          <a:cs typeface="Consolas" pitchFamily="49" charset="0"/>
                        </a:rPr>
                        <a:t>edge</a:t>
                      </a: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sng" kern="1200" dirty="0">
                          <a:solidFill>
                            <a:srgbClr val="0070C0"/>
                          </a:solidFill>
                          <a:latin typeface="Consolas" pitchFamily="49" charset="0"/>
                          <a:ea typeface="+mn-ea"/>
                          <a:cs typeface="Consolas" pitchFamily="49" charset="0"/>
                        </a:rPr>
                        <a:t>else</a:t>
                      </a: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sng" kern="1200" dirty="0">
                          <a:solidFill>
                            <a:srgbClr val="0070C0"/>
                          </a:solidFill>
                          <a:latin typeface="Consolas" pitchFamily="49" charset="0"/>
                          <a:ea typeface="+mn-ea"/>
                          <a:cs typeface="Consolas" pitchFamily="49" charset="0"/>
                        </a:rPr>
                        <a:t>end</a:t>
                      </a: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sng" kern="1200" dirty="0" err="1">
                          <a:solidFill>
                            <a:srgbClr val="0070C0"/>
                          </a:solidFill>
                          <a:latin typeface="Consolas" pitchFamily="49" charset="0"/>
                          <a:ea typeface="+mn-ea"/>
                          <a:cs typeface="Consolas" pitchFamily="49" charset="0"/>
                        </a:rPr>
                        <a:t>endcase</a:t>
                      </a:r>
                      <a:endParaRPr lang="en-US" sz="1200" u="sng" kern="1200" dirty="0">
                        <a:solidFill>
                          <a:srgbClr val="0070C0"/>
                        </a:solidFill>
                        <a:latin typeface="Consolas" pitchFamily="49" charset="0"/>
                        <a:ea typeface="+mn-ea"/>
                        <a:cs typeface="Consolas" pitchFamily="49" charset="0"/>
                      </a:endParaRP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kern="1200" dirty="0" err="1">
                          <a:solidFill>
                            <a:schemeClr val="tx1"/>
                          </a:solidFill>
                          <a:effectLst/>
                          <a:latin typeface="Consolas" pitchFamily="49" charset="0"/>
                          <a:ea typeface="+mn-ea"/>
                          <a:cs typeface="Consolas" pitchFamily="49" charset="0"/>
                        </a:rPr>
                        <a:t>endconfig</a:t>
                      </a:r>
                      <a:endParaRPr lang="en-US" sz="1200" b="0" i="0" u="none" strike="noStrike" kern="1200" dirty="0">
                        <a:solidFill>
                          <a:schemeClr val="tx1"/>
                        </a:solidFill>
                        <a:effectLst/>
                        <a:latin typeface="Consolas" pitchFamily="49" charset="0"/>
                        <a:ea typeface="+mn-ea"/>
                        <a:cs typeface="Consolas" pitchFamily="49" charset="0"/>
                      </a:endParaRP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96010">
                <a:tc>
                  <a:txBody>
                    <a:bodyPr/>
                    <a:lstStyle/>
                    <a:p>
                      <a:pPr algn="ctr" fontAlgn="b"/>
                      <a:r>
                        <a:rPr lang="en-US" sz="1200" u="sng" kern="1200" dirty="0" err="1">
                          <a:solidFill>
                            <a:srgbClr val="0070C0"/>
                          </a:solidFill>
                          <a:latin typeface="Consolas" pitchFamily="49" charset="0"/>
                          <a:ea typeface="+mn-ea"/>
                          <a:cs typeface="Consolas" pitchFamily="49" charset="0"/>
                        </a:rPr>
                        <a:t>endfunction</a:t>
                      </a:r>
                      <a:endParaRPr lang="en-US" sz="1200" u="sng" kern="1200" dirty="0">
                        <a:solidFill>
                          <a:srgbClr val="0070C0"/>
                        </a:solidFill>
                        <a:latin typeface="Consolas" pitchFamily="49" charset="0"/>
                        <a:ea typeface="+mn-ea"/>
                        <a:cs typeface="Consolas" pitchFamily="49" charset="0"/>
                      </a:endParaRP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sng" kern="1200" dirty="0" err="1">
                          <a:solidFill>
                            <a:srgbClr val="0070C0"/>
                          </a:solidFill>
                          <a:latin typeface="Consolas" pitchFamily="49" charset="0"/>
                          <a:ea typeface="+mn-ea"/>
                          <a:cs typeface="Consolas" pitchFamily="49" charset="0"/>
                        </a:rPr>
                        <a:t>endgenerate</a:t>
                      </a:r>
                      <a:endParaRPr lang="en-US" sz="1200" u="sng" kern="1200" dirty="0">
                        <a:solidFill>
                          <a:srgbClr val="0070C0"/>
                        </a:solidFill>
                        <a:latin typeface="Consolas" pitchFamily="49" charset="0"/>
                        <a:ea typeface="+mn-ea"/>
                        <a:cs typeface="Consolas" pitchFamily="49" charset="0"/>
                      </a:endParaRP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sng" kern="1200" dirty="0" err="1">
                          <a:solidFill>
                            <a:srgbClr val="0070C0"/>
                          </a:solidFill>
                          <a:latin typeface="Consolas" pitchFamily="49" charset="0"/>
                          <a:ea typeface="+mn-ea"/>
                          <a:cs typeface="Consolas" pitchFamily="49" charset="0"/>
                        </a:rPr>
                        <a:t>endmodule</a:t>
                      </a:r>
                      <a:endParaRPr lang="en-US" sz="1200" u="sng" kern="1200" dirty="0">
                        <a:solidFill>
                          <a:srgbClr val="0070C0"/>
                        </a:solidFill>
                        <a:latin typeface="Consolas" pitchFamily="49" charset="0"/>
                        <a:ea typeface="+mn-ea"/>
                        <a:cs typeface="Consolas" pitchFamily="49" charset="0"/>
                      </a:endParaRP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kern="1200" dirty="0" err="1">
                          <a:solidFill>
                            <a:schemeClr val="tx1"/>
                          </a:solidFill>
                          <a:effectLst/>
                          <a:latin typeface="Consolas" pitchFamily="49" charset="0"/>
                          <a:ea typeface="+mn-ea"/>
                          <a:cs typeface="Consolas" pitchFamily="49" charset="0"/>
                        </a:rPr>
                        <a:t>endprimitive</a:t>
                      </a:r>
                      <a:endParaRPr lang="en-US" sz="1200" b="0" i="0" u="none" strike="noStrike" kern="1200" dirty="0">
                        <a:solidFill>
                          <a:schemeClr val="tx1"/>
                        </a:solidFill>
                        <a:effectLst/>
                        <a:latin typeface="Consolas" pitchFamily="49" charset="0"/>
                        <a:ea typeface="+mn-ea"/>
                        <a:cs typeface="Consolas" pitchFamily="49" charset="0"/>
                      </a:endParaRP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kern="1200" dirty="0" err="1">
                          <a:solidFill>
                            <a:schemeClr val="tx1"/>
                          </a:solidFill>
                          <a:effectLst/>
                          <a:latin typeface="Consolas" pitchFamily="49" charset="0"/>
                          <a:ea typeface="+mn-ea"/>
                          <a:cs typeface="Consolas" pitchFamily="49" charset="0"/>
                        </a:rPr>
                        <a:t>endspecify</a:t>
                      </a:r>
                      <a:endParaRPr lang="en-US" sz="1200" b="0" i="0" u="none" strike="noStrike" kern="1200" dirty="0">
                        <a:solidFill>
                          <a:schemeClr val="tx1"/>
                        </a:solidFill>
                        <a:effectLst/>
                        <a:latin typeface="Consolas" pitchFamily="49" charset="0"/>
                        <a:ea typeface="+mn-ea"/>
                        <a:cs typeface="Consolas" pitchFamily="49" charset="0"/>
                      </a:endParaRP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kern="1200" dirty="0" err="1">
                          <a:solidFill>
                            <a:schemeClr val="tx1"/>
                          </a:solidFill>
                          <a:effectLst/>
                          <a:latin typeface="Consolas" pitchFamily="49" charset="0"/>
                          <a:ea typeface="+mn-ea"/>
                          <a:cs typeface="Consolas" pitchFamily="49" charset="0"/>
                        </a:rPr>
                        <a:t>endtable</a:t>
                      </a:r>
                      <a:endParaRPr lang="en-US" sz="1200" b="0" i="0" u="none" strike="noStrike" kern="1200" dirty="0">
                        <a:solidFill>
                          <a:schemeClr val="tx1"/>
                        </a:solidFill>
                        <a:effectLst/>
                        <a:latin typeface="Consolas" pitchFamily="49" charset="0"/>
                        <a:ea typeface="+mn-ea"/>
                        <a:cs typeface="Consolas" pitchFamily="49" charset="0"/>
                      </a:endParaRP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sng" kern="1200" dirty="0" err="1">
                          <a:solidFill>
                            <a:srgbClr val="0070C0"/>
                          </a:solidFill>
                          <a:latin typeface="Consolas" pitchFamily="49" charset="0"/>
                          <a:ea typeface="+mn-ea"/>
                          <a:cs typeface="Consolas" pitchFamily="49" charset="0"/>
                        </a:rPr>
                        <a:t>endtask</a:t>
                      </a:r>
                      <a:endParaRPr lang="en-US" sz="1200" u="sng" kern="1200" dirty="0">
                        <a:solidFill>
                          <a:srgbClr val="0070C0"/>
                        </a:solidFill>
                        <a:latin typeface="Consolas" pitchFamily="49" charset="0"/>
                        <a:ea typeface="+mn-ea"/>
                        <a:cs typeface="Consolas" pitchFamily="49" charset="0"/>
                      </a:endParaRP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kern="1200" dirty="0">
                          <a:solidFill>
                            <a:schemeClr val="tx1"/>
                          </a:solidFill>
                          <a:effectLst/>
                          <a:latin typeface="Consolas" pitchFamily="49" charset="0"/>
                          <a:ea typeface="+mn-ea"/>
                          <a:cs typeface="Consolas" pitchFamily="49" charset="0"/>
                        </a:rPr>
                        <a:t>event</a:t>
                      </a: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96010">
                <a:tc>
                  <a:txBody>
                    <a:bodyPr/>
                    <a:lstStyle/>
                    <a:p>
                      <a:pPr algn="ctr" fontAlgn="b"/>
                      <a:r>
                        <a:rPr lang="en-US" sz="1200" u="sng" kern="1200" dirty="0">
                          <a:solidFill>
                            <a:srgbClr val="0070C0"/>
                          </a:solidFill>
                          <a:latin typeface="Consolas" pitchFamily="49" charset="0"/>
                          <a:ea typeface="+mn-ea"/>
                          <a:cs typeface="Consolas" pitchFamily="49" charset="0"/>
                        </a:rPr>
                        <a:t>for</a:t>
                      </a: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kern="1200" dirty="0">
                          <a:solidFill>
                            <a:schemeClr val="tx1"/>
                          </a:solidFill>
                          <a:effectLst/>
                          <a:latin typeface="Consolas" pitchFamily="49" charset="0"/>
                          <a:ea typeface="+mn-ea"/>
                          <a:cs typeface="Consolas" pitchFamily="49" charset="0"/>
                        </a:rPr>
                        <a:t>force</a:t>
                      </a: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kern="1200" dirty="0">
                          <a:solidFill>
                            <a:schemeClr val="tx1"/>
                          </a:solidFill>
                          <a:latin typeface="Consolas" pitchFamily="49" charset="0"/>
                          <a:ea typeface="+mn-ea"/>
                          <a:cs typeface="Consolas" pitchFamily="49" charset="0"/>
                        </a:rPr>
                        <a:t>forever</a:t>
                      </a: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kern="1200" dirty="0">
                          <a:solidFill>
                            <a:schemeClr val="tx1"/>
                          </a:solidFill>
                          <a:effectLst/>
                          <a:latin typeface="Consolas" pitchFamily="49" charset="0"/>
                          <a:ea typeface="+mn-ea"/>
                          <a:cs typeface="Consolas" pitchFamily="49" charset="0"/>
                        </a:rPr>
                        <a:t>fork</a:t>
                      </a: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sng" kern="1200" dirty="0">
                          <a:solidFill>
                            <a:srgbClr val="0070C0"/>
                          </a:solidFill>
                          <a:latin typeface="Consolas" pitchFamily="49" charset="0"/>
                          <a:ea typeface="+mn-ea"/>
                          <a:cs typeface="Consolas" pitchFamily="49" charset="0"/>
                        </a:rPr>
                        <a:t>function</a:t>
                      </a: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sng" kern="1200" dirty="0">
                          <a:solidFill>
                            <a:srgbClr val="0070C0"/>
                          </a:solidFill>
                          <a:latin typeface="Consolas" pitchFamily="49" charset="0"/>
                          <a:ea typeface="+mn-ea"/>
                          <a:cs typeface="Consolas" pitchFamily="49" charset="0"/>
                        </a:rPr>
                        <a:t>generate</a:t>
                      </a: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sng" kern="1200" dirty="0" err="1">
                          <a:solidFill>
                            <a:srgbClr val="0070C0"/>
                          </a:solidFill>
                          <a:latin typeface="Consolas" pitchFamily="49" charset="0"/>
                          <a:ea typeface="+mn-ea"/>
                          <a:cs typeface="Consolas" pitchFamily="49" charset="0"/>
                        </a:rPr>
                        <a:t>genvar</a:t>
                      </a:r>
                      <a:endParaRPr lang="en-US" sz="1200" u="sng" kern="1200" dirty="0">
                        <a:solidFill>
                          <a:srgbClr val="0070C0"/>
                        </a:solidFill>
                        <a:latin typeface="Consolas" pitchFamily="49" charset="0"/>
                        <a:ea typeface="+mn-ea"/>
                        <a:cs typeface="Consolas" pitchFamily="49" charset="0"/>
                      </a:endParaRP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kern="1200" dirty="0">
                          <a:solidFill>
                            <a:schemeClr val="tx1"/>
                          </a:solidFill>
                          <a:effectLst/>
                          <a:latin typeface="Consolas" pitchFamily="49" charset="0"/>
                          <a:ea typeface="+mn-ea"/>
                          <a:cs typeface="Consolas" pitchFamily="49" charset="0"/>
                        </a:rPr>
                        <a:t>highz0</a:t>
                      </a: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96010">
                <a:tc>
                  <a:txBody>
                    <a:bodyPr/>
                    <a:lstStyle/>
                    <a:p>
                      <a:pPr algn="ctr" fontAlgn="b"/>
                      <a:r>
                        <a:rPr lang="en-US" sz="1200" b="0" i="0" u="none" strike="noStrike" kern="1200" dirty="0">
                          <a:solidFill>
                            <a:schemeClr val="tx1"/>
                          </a:solidFill>
                          <a:effectLst/>
                          <a:latin typeface="Consolas" pitchFamily="49" charset="0"/>
                          <a:ea typeface="+mn-ea"/>
                          <a:cs typeface="Consolas" pitchFamily="49" charset="0"/>
                        </a:rPr>
                        <a:t>highz1</a:t>
                      </a: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sng" kern="1200" dirty="0">
                          <a:solidFill>
                            <a:srgbClr val="0070C0"/>
                          </a:solidFill>
                          <a:latin typeface="Consolas" pitchFamily="49" charset="0"/>
                          <a:ea typeface="+mn-ea"/>
                          <a:cs typeface="Consolas" pitchFamily="49" charset="0"/>
                        </a:rPr>
                        <a:t>if</a:t>
                      </a: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kern="1200" dirty="0" err="1">
                          <a:solidFill>
                            <a:schemeClr val="tx1"/>
                          </a:solidFill>
                          <a:effectLst/>
                          <a:latin typeface="Consolas" pitchFamily="49" charset="0"/>
                          <a:ea typeface="+mn-ea"/>
                          <a:cs typeface="Consolas" pitchFamily="49" charset="0"/>
                        </a:rPr>
                        <a:t>ifnone</a:t>
                      </a:r>
                      <a:endParaRPr lang="en-US" sz="1200" b="0" i="0" u="none" strike="noStrike" kern="1200" dirty="0">
                        <a:solidFill>
                          <a:schemeClr val="tx1"/>
                        </a:solidFill>
                        <a:effectLst/>
                        <a:latin typeface="Consolas" pitchFamily="49" charset="0"/>
                        <a:ea typeface="+mn-ea"/>
                        <a:cs typeface="Consolas" pitchFamily="49" charset="0"/>
                      </a:endParaRP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kern="1200" dirty="0" err="1">
                          <a:solidFill>
                            <a:schemeClr val="tx1"/>
                          </a:solidFill>
                          <a:effectLst/>
                          <a:latin typeface="Consolas" pitchFamily="49" charset="0"/>
                          <a:ea typeface="+mn-ea"/>
                          <a:cs typeface="Consolas" pitchFamily="49" charset="0"/>
                        </a:rPr>
                        <a:t>incdir</a:t>
                      </a:r>
                      <a:endParaRPr lang="en-US" sz="1200" b="0" i="0" u="none" strike="noStrike" kern="1200" dirty="0">
                        <a:solidFill>
                          <a:schemeClr val="tx1"/>
                        </a:solidFill>
                        <a:effectLst/>
                        <a:latin typeface="Consolas" pitchFamily="49" charset="0"/>
                        <a:ea typeface="+mn-ea"/>
                        <a:cs typeface="Consolas" pitchFamily="49" charset="0"/>
                      </a:endParaRP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sng" kern="1200" dirty="0">
                          <a:solidFill>
                            <a:srgbClr val="0070C0"/>
                          </a:solidFill>
                          <a:latin typeface="Consolas" pitchFamily="49" charset="0"/>
                          <a:ea typeface="+mn-ea"/>
                          <a:cs typeface="Consolas" pitchFamily="49" charset="0"/>
                        </a:rPr>
                        <a:t>include</a:t>
                      </a: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kern="1200" dirty="0">
                          <a:solidFill>
                            <a:schemeClr val="tx1"/>
                          </a:solidFill>
                          <a:effectLst/>
                          <a:latin typeface="Consolas" pitchFamily="49" charset="0"/>
                          <a:ea typeface="+mn-ea"/>
                          <a:cs typeface="Consolas" pitchFamily="49" charset="0"/>
                        </a:rPr>
                        <a:t>initial</a:t>
                      </a: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sng" kern="1200" dirty="0" err="1">
                          <a:solidFill>
                            <a:srgbClr val="0070C0"/>
                          </a:solidFill>
                          <a:latin typeface="Consolas" pitchFamily="49" charset="0"/>
                          <a:ea typeface="+mn-ea"/>
                          <a:cs typeface="Consolas" pitchFamily="49" charset="0"/>
                        </a:rPr>
                        <a:t>inout</a:t>
                      </a:r>
                      <a:endParaRPr lang="en-US" sz="1200" u="sng" kern="1200" dirty="0">
                        <a:solidFill>
                          <a:srgbClr val="0070C0"/>
                        </a:solidFill>
                        <a:latin typeface="Consolas" pitchFamily="49" charset="0"/>
                        <a:ea typeface="+mn-ea"/>
                        <a:cs typeface="Consolas" pitchFamily="49" charset="0"/>
                      </a:endParaRP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sng" kern="1200" dirty="0">
                          <a:solidFill>
                            <a:srgbClr val="0070C0"/>
                          </a:solidFill>
                          <a:latin typeface="Consolas" pitchFamily="49" charset="0"/>
                          <a:ea typeface="+mn-ea"/>
                          <a:cs typeface="Consolas" pitchFamily="49" charset="0"/>
                        </a:rPr>
                        <a:t>input</a:t>
                      </a: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96010">
                <a:tc>
                  <a:txBody>
                    <a:bodyPr/>
                    <a:lstStyle/>
                    <a:p>
                      <a:pPr algn="ctr" fontAlgn="b"/>
                      <a:r>
                        <a:rPr lang="en-US" sz="1200" b="0" i="0" u="none" strike="noStrike" kern="1200" dirty="0">
                          <a:solidFill>
                            <a:schemeClr val="tx1"/>
                          </a:solidFill>
                          <a:effectLst/>
                          <a:latin typeface="Consolas" pitchFamily="49" charset="0"/>
                          <a:ea typeface="+mn-ea"/>
                          <a:cs typeface="Consolas" pitchFamily="49" charset="0"/>
                        </a:rPr>
                        <a:t>instance</a:t>
                      </a: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sng" kern="1200" dirty="0">
                          <a:solidFill>
                            <a:srgbClr val="0070C0"/>
                          </a:solidFill>
                          <a:latin typeface="Consolas" pitchFamily="49" charset="0"/>
                          <a:ea typeface="+mn-ea"/>
                          <a:cs typeface="Consolas" pitchFamily="49" charset="0"/>
                        </a:rPr>
                        <a:t>integer</a:t>
                      </a: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kern="1200" dirty="0">
                          <a:solidFill>
                            <a:schemeClr val="tx1"/>
                          </a:solidFill>
                          <a:effectLst/>
                          <a:latin typeface="Consolas" pitchFamily="49" charset="0"/>
                          <a:ea typeface="+mn-ea"/>
                          <a:cs typeface="Consolas" pitchFamily="49" charset="0"/>
                        </a:rPr>
                        <a:t>join</a:t>
                      </a: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kern="1200" dirty="0">
                          <a:solidFill>
                            <a:schemeClr val="tx1"/>
                          </a:solidFill>
                          <a:effectLst/>
                          <a:latin typeface="Consolas" pitchFamily="49" charset="0"/>
                          <a:ea typeface="+mn-ea"/>
                          <a:cs typeface="Consolas" pitchFamily="49" charset="0"/>
                        </a:rPr>
                        <a:t>large</a:t>
                      </a: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kern="1200" dirty="0" err="1">
                          <a:solidFill>
                            <a:schemeClr val="tx1"/>
                          </a:solidFill>
                          <a:effectLst/>
                          <a:latin typeface="Consolas" pitchFamily="49" charset="0"/>
                          <a:ea typeface="+mn-ea"/>
                          <a:cs typeface="Consolas" pitchFamily="49" charset="0"/>
                        </a:rPr>
                        <a:t>liblist</a:t>
                      </a:r>
                      <a:endParaRPr lang="en-US" sz="1200" b="0" i="0" u="none" strike="noStrike" kern="1200" dirty="0">
                        <a:solidFill>
                          <a:schemeClr val="tx1"/>
                        </a:solidFill>
                        <a:effectLst/>
                        <a:latin typeface="Consolas" pitchFamily="49" charset="0"/>
                        <a:ea typeface="+mn-ea"/>
                        <a:cs typeface="Consolas" pitchFamily="49" charset="0"/>
                      </a:endParaRP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kern="1200" dirty="0">
                          <a:solidFill>
                            <a:schemeClr val="tx1"/>
                          </a:solidFill>
                          <a:effectLst/>
                          <a:latin typeface="Consolas" pitchFamily="49" charset="0"/>
                          <a:ea typeface="+mn-ea"/>
                          <a:cs typeface="Consolas" pitchFamily="49" charset="0"/>
                        </a:rPr>
                        <a:t>library</a:t>
                      </a: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sng" kern="1200" dirty="0" err="1">
                          <a:solidFill>
                            <a:srgbClr val="0070C0"/>
                          </a:solidFill>
                          <a:latin typeface="Consolas" pitchFamily="49" charset="0"/>
                          <a:ea typeface="+mn-ea"/>
                          <a:cs typeface="Consolas" pitchFamily="49" charset="0"/>
                        </a:rPr>
                        <a:t>localparam</a:t>
                      </a:r>
                      <a:endParaRPr lang="en-US" sz="1200" u="sng" kern="1200" dirty="0">
                        <a:solidFill>
                          <a:srgbClr val="0070C0"/>
                        </a:solidFill>
                        <a:latin typeface="Consolas" pitchFamily="49" charset="0"/>
                        <a:ea typeface="+mn-ea"/>
                        <a:cs typeface="Consolas" pitchFamily="49" charset="0"/>
                      </a:endParaRP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sng" kern="1200" dirty="0" err="1">
                          <a:solidFill>
                            <a:srgbClr val="0070C0"/>
                          </a:solidFill>
                          <a:latin typeface="Consolas" pitchFamily="49" charset="0"/>
                          <a:ea typeface="+mn-ea"/>
                          <a:cs typeface="Consolas" pitchFamily="49" charset="0"/>
                        </a:rPr>
                        <a:t>macromodule</a:t>
                      </a:r>
                      <a:endParaRPr lang="en-US" sz="1200" u="sng" kern="1200" dirty="0">
                        <a:solidFill>
                          <a:srgbClr val="0070C0"/>
                        </a:solidFill>
                        <a:latin typeface="Consolas" pitchFamily="49" charset="0"/>
                        <a:ea typeface="+mn-ea"/>
                        <a:cs typeface="Consolas" pitchFamily="49" charset="0"/>
                      </a:endParaRP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96010">
                <a:tc>
                  <a:txBody>
                    <a:bodyPr/>
                    <a:lstStyle/>
                    <a:p>
                      <a:pPr algn="ctr" fontAlgn="b"/>
                      <a:r>
                        <a:rPr lang="en-US" sz="1200" b="0" i="0" u="none" strike="noStrike" kern="1200" dirty="0">
                          <a:solidFill>
                            <a:schemeClr val="tx1"/>
                          </a:solidFill>
                          <a:effectLst/>
                          <a:latin typeface="Consolas" pitchFamily="49" charset="0"/>
                          <a:ea typeface="+mn-ea"/>
                          <a:cs typeface="Consolas" pitchFamily="49" charset="0"/>
                        </a:rPr>
                        <a:t>medium</a:t>
                      </a: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sng" kern="1200" dirty="0">
                          <a:solidFill>
                            <a:srgbClr val="0070C0"/>
                          </a:solidFill>
                          <a:latin typeface="Consolas" pitchFamily="49" charset="0"/>
                          <a:ea typeface="+mn-ea"/>
                          <a:cs typeface="Consolas" pitchFamily="49" charset="0"/>
                        </a:rPr>
                        <a:t>module</a:t>
                      </a: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sng" kern="1200" dirty="0" err="1">
                          <a:solidFill>
                            <a:srgbClr val="0070C0"/>
                          </a:solidFill>
                          <a:latin typeface="Consolas" pitchFamily="49" charset="0"/>
                          <a:ea typeface="+mn-ea"/>
                          <a:cs typeface="Consolas" pitchFamily="49" charset="0"/>
                        </a:rPr>
                        <a:t>nand</a:t>
                      </a:r>
                      <a:endParaRPr lang="en-US" sz="1200" u="sng" kern="1200" dirty="0">
                        <a:solidFill>
                          <a:srgbClr val="0070C0"/>
                        </a:solidFill>
                        <a:latin typeface="Consolas" pitchFamily="49" charset="0"/>
                        <a:ea typeface="+mn-ea"/>
                        <a:cs typeface="Consolas" pitchFamily="49" charset="0"/>
                      </a:endParaRP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sng" kern="1200" dirty="0" err="1">
                          <a:solidFill>
                            <a:srgbClr val="0070C0"/>
                          </a:solidFill>
                          <a:latin typeface="Consolas" pitchFamily="49" charset="0"/>
                          <a:ea typeface="+mn-ea"/>
                          <a:cs typeface="Consolas" pitchFamily="49" charset="0"/>
                        </a:rPr>
                        <a:t>negedge</a:t>
                      </a:r>
                      <a:endParaRPr lang="en-US" sz="1200" u="sng" kern="1200" dirty="0">
                        <a:solidFill>
                          <a:srgbClr val="0070C0"/>
                        </a:solidFill>
                        <a:latin typeface="Consolas" pitchFamily="49" charset="0"/>
                        <a:ea typeface="+mn-ea"/>
                        <a:cs typeface="Consolas" pitchFamily="49" charset="0"/>
                      </a:endParaRP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kern="1200" dirty="0" err="1">
                          <a:solidFill>
                            <a:schemeClr val="tx1"/>
                          </a:solidFill>
                          <a:effectLst/>
                          <a:latin typeface="Consolas" pitchFamily="49" charset="0"/>
                          <a:ea typeface="+mn-ea"/>
                          <a:cs typeface="Consolas" pitchFamily="49" charset="0"/>
                        </a:rPr>
                        <a:t>nmos</a:t>
                      </a:r>
                      <a:endParaRPr lang="en-US" sz="1200" b="0" i="0" u="none" strike="noStrike" kern="1200" dirty="0">
                        <a:solidFill>
                          <a:schemeClr val="tx1"/>
                        </a:solidFill>
                        <a:effectLst/>
                        <a:latin typeface="Consolas" pitchFamily="49" charset="0"/>
                        <a:ea typeface="+mn-ea"/>
                        <a:cs typeface="Consolas" pitchFamily="49" charset="0"/>
                      </a:endParaRP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sng" kern="1200" dirty="0">
                          <a:solidFill>
                            <a:srgbClr val="0070C0"/>
                          </a:solidFill>
                          <a:latin typeface="Consolas" pitchFamily="49" charset="0"/>
                          <a:ea typeface="+mn-ea"/>
                          <a:cs typeface="Consolas" pitchFamily="49" charset="0"/>
                        </a:rPr>
                        <a:t>nor</a:t>
                      </a: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kern="1200" dirty="0" err="1">
                          <a:solidFill>
                            <a:schemeClr val="tx1"/>
                          </a:solidFill>
                          <a:effectLst/>
                          <a:latin typeface="Consolas" pitchFamily="49" charset="0"/>
                          <a:ea typeface="+mn-ea"/>
                          <a:cs typeface="Consolas" pitchFamily="49" charset="0"/>
                        </a:rPr>
                        <a:t>noshowcancelled</a:t>
                      </a:r>
                      <a:endParaRPr lang="en-US" sz="1200" b="0" i="0" u="none" strike="noStrike" kern="1200" dirty="0">
                        <a:solidFill>
                          <a:schemeClr val="tx1"/>
                        </a:solidFill>
                        <a:effectLst/>
                        <a:latin typeface="Consolas" pitchFamily="49" charset="0"/>
                        <a:ea typeface="+mn-ea"/>
                        <a:cs typeface="Consolas" pitchFamily="49" charset="0"/>
                      </a:endParaRP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sng" kern="1200" dirty="0">
                          <a:solidFill>
                            <a:srgbClr val="0070C0"/>
                          </a:solidFill>
                          <a:latin typeface="Consolas" pitchFamily="49" charset="0"/>
                          <a:ea typeface="+mn-ea"/>
                          <a:cs typeface="Consolas" pitchFamily="49" charset="0"/>
                        </a:rPr>
                        <a:t>not</a:t>
                      </a: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96010">
                <a:tc>
                  <a:txBody>
                    <a:bodyPr/>
                    <a:lstStyle/>
                    <a:p>
                      <a:pPr algn="ctr" fontAlgn="b"/>
                      <a:r>
                        <a:rPr lang="en-US" sz="1200" u="sng" kern="1200" dirty="0">
                          <a:solidFill>
                            <a:srgbClr val="0070C0"/>
                          </a:solidFill>
                          <a:latin typeface="Consolas" pitchFamily="49" charset="0"/>
                          <a:ea typeface="+mn-ea"/>
                          <a:cs typeface="Consolas" pitchFamily="49" charset="0"/>
                        </a:rPr>
                        <a:t>notif0</a:t>
                      </a: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sng" kern="1200" dirty="0">
                          <a:solidFill>
                            <a:srgbClr val="0070C0"/>
                          </a:solidFill>
                          <a:latin typeface="Consolas" pitchFamily="49" charset="0"/>
                          <a:ea typeface="+mn-ea"/>
                          <a:cs typeface="Consolas" pitchFamily="49" charset="0"/>
                        </a:rPr>
                        <a:t>notif1</a:t>
                      </a: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sng" kern="1200" dirty="0">
                          <a:solidFill>
                            <a:srgbClr val="0070C0"/>
                          </a:solidFill>
                          <a:latin typeface="Consolas" pitchFamily="49" charset="0"/>
                          <a:ea typeface="+mn-ea"/>
                          <a:cs typeface="Consolas" pitchFamily="49" charset="0"/>
                        </a:rPr>
                        <a:t>or</a:t>
                      </a: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sng" kern="1200" dirty="0">
                          <a:solidFill>
                            <a:srgbClr val="0070C0"/>
                          </a:solidFill>
                          <a:latin typeface="Consolas" pitchFamily="49" charset="0"/>
                          <a:ea typeface="+mn-ea"/>
                          <a:cs typeface="Consolas" pitchFamily="49" charset="0"/>
                        </a:rPr>
                        <a:t>output</a:t>
                      </a: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sng" kern="1200" dirty="0">
                          <a:solidFill>
                            <a:srgbClr val="0070C0"/>
                          </a:solidFill>
                          <a:latin typeface="Consolas" pitchFamily="49" charset="0"/>
                          <a:ea typeface="+mn-ea"/>
                          <a:cs typeface="Consolas" pitchFamily="49" charset="0"/>
                        </a:rPr>
                        <a:t>parameter</a:t>
                      </a: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kern="1200" dirty="0" err="1">
                          <a:solidFill>
                            <a:schemeClr val="tx1"/>
                          </a:solidFill>
                          <a:effectLst/>
                          <a:latin typeface="Consolas" pitchFamily="49" charset="0"/>
                          <a:ea typeface="+mn-ea"/>
                          <a:cs typeface="Consolas" pitchFamily="49" charset="0"/>
                        </a:rPr>
                        <a:t>pmos</a:t>
                      </a:r>
                      <a:endParaRPr lang="en-US" sz="1200" b="0" i="0" u="none" strike="noStrike" kern="1200" dirty="0">
                        <a:solidFill>
                          <a:schemeClr val="tx1"/>
                        </a:solidFill>
                        <a:effectLst/>
                        <a:latin typeface="Consolas" pitchFamily="49" charset="0"/>
                        <a:ea typeface="+mn-ea"/>
                        <a:cs typeface="Consolas" pitchFamily="49" charset="0"/>
                      </a:endParaRP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sng" kern="1200" dirty="0" err="1">
                          <a:solidFill>
                            <a:srgbClr val="0070C0"/>
                          </a:solidFill>
                          <a:latin typeface="Consolas" pitchFamily="49" charset="0"/>
                          <a:ea typeface="+mn-ea"/>
                          <a:cs typeface="Consolas" pitchFamily="49" charset="0"/>
                        </a:rPr>
                        <a:t>posedge</a:t>
                      </a:r>
                      <a:endParaRPr lang="en-US" sz="1200" u="sng" kern="1200" dirty="0">
                        <a:solidFill>
                          <a:srgbClr val="0070C0"/>
                        </a:solidFill>
                        <a:latin typeface="Consolas" pitchFamily="49" charset="0"/>
                        <a:ea typeface="+mn-ea"/>
                        <a:cs typeface="Consolas" pitchFamily="49" charset="0"/>
                      </a:endParaRP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kern="1200" dirty="0">
                          <a:solidFill>
                            <a:schemeClr val="tx1"/>
                          </a:solidFill>
                          <a:effectLst/>
                          <a:latin typeface="Consolas" pitchFamily="49" charset="0"/>
                          <a:ea typeface="+mn-ea"/>
                          <a:cs typeface="Consolas" pitchFamily="49" charset="0"/>
                        </a:rPr>
                        <a:t>primitive</a:t>
                      </a: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384386">
                <a:tc>
                  <a:txBody>
                    <a:bodyPr/>
                    <a:lstStyle/>
                    <a:p>
                      <a:pPr algn="ctr" fontAlgn="b"/>
                      <a:r>
                        <a:rPr lang="en-US" sz="1200" b="0" i="0" u="none" strike="noStrike" kern="1200" dirty="0">
                          <a:solidFill>
                            <a:schemeClr val="tx1"/>
                          </a:solidFill>
                          <a:effectLst/>
                          <a:latin typeface="Consolas" pitchFamily="49" charset="0"/>
                          <a:ea typeface="+mn-ea"/>
                          <a:cs typeface="Consolas" pitchFamily="49" charset="0"/>
                        </a:rPr>
                        <a:t>pull0</a:t>
                      </a: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kern="1200" dirty="0">
                          <a:solidFill>
                            <a:schemeClr val="tx1"/>
                          </a:solidFill>
                          <a:effectLst/>
                          <a:latin typeface="Consolas" pitchFamily="49" charset="0"/>
                          <a:ea typeface="+mn-ea"/>
                          <a:cs typeface="Consolas" pitchFamily="49" charset="0"/>
                        </a:rPr>
                        <a:t>pull1</a:t>
                      </a: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kern="1200" dirty="0" err="1">
                          <a:solidFill>
                            <a:schemeClr val="tx1"/>
                          </a:solidFill>
                          <a:effectLst/>
                          <a:latin typeface="Consolas" pitchFamily="49" charset="0"/>
                          <a:ea typeface="+mn-ea"/>
                          <a:cs typeface="Consolas" pitchFamily="49" charset="0"/>
                        </a:rPr>
                        <a:t>pulldown</a:t>
                      </a:r>
                      <a:endParaRPr lang="en-US" sz="1200" b="0" i="0" u="none" strike="noStrike" kern="1200" dirty="0">
                        <a:solidFill>
                          <a:schemeClr val="tx1"/>
                        </a:solidFill>
                        <a:effectLst/>
                        <a:latin typeface="Consolas" pitchFamily="49" charset="0"/>
                        <a:ea typeface="+mn-ea"/>
                        <a:cs typeface="Consolas" pitchFamily="49" charset="0"/>
                      </a:endParaRP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kern="1200" dirty="0" err="1">
                          <a:solidFill>
                            <a:schemeClr val="tx1"/>
                          </a:solidFill>
                          <a:effectLst/>
                          <a:latin typeface="Consolas" pitchFamily="49" charset="0"/>
                          <a:ea typeface="+mn-ea"/>
                          <a:cs typeface="Consolas" pitchFamily="49" charset="0"/>
                        </a:rPr>
                        <a:t>pullup</a:t>
                      </a:r>
                      <a:endParaRPr lang="en-US" sz="1200" b="0" i="0" u="none" strike="noStrike" kern="1200" dirty="0">
                        <a:solidFill>
                          <a:schemeClr val="tx1"/>
                        </a:solidFill>
                        <a:effectLst/>
                        <a:latin typeface="Consolas" pitchFamily="49" charset="0"/>
                        <a:ea typeface="+mn-ea"/>
                        <a:cs typeface="Consolas" pitchFamily="49" charset="0"/>
                      </a:endParaRP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kern="1200" dirty="0" err="1">
                          <a:solidFill>
                            <a:schemeClr val="tx1"/>
                          </a:solidFill>
                          <a:effectLst/>
                          <a:latin typeface="Consolas" pitchFamily="49" charset="0"/>
                          <a:ea typeface="+mn-ea"/>
                          <a:cs typeface="Consolas" pitchFamily="49" charset="0"/>
                        </a:rPr>
                        <a:t>pulsestyle</a:t>
                      </a:r>
                      <a:r>
                        <a:rPr lang="en-US" sz="1200" b="0" i="0" u="none" strike="noStrike" dirty="0">
                          <a:solidFill>
                            <a:schemeClr val="tx1"/>
                          </a:solidFill>
                          <a:effectLst/>
                          <a:latin typeface="Consolas" pitchFamily="49" charset="0"/>
                          <a:cs typeface="Consolas" pitchFamily="49" charset="0"/>
                        </a:rPr>
                        <a:t>_</a:t>
                      </a:r>
                    </a:p>
                    <a:p>
                      <a:pPr algn="ctr" fontAlgn="b"/>
                      <a:r>
                        <a:rPr lang="en-US" sz="1200" b="0" i="0" u="none" strike="noStrike" kern="1200" dirty="0" err="1">
                          <a:solidFill>
                            <a:schemeClr val="tx1"/>
                          </a:solidFill>
                          <a:effectLst/>
                          <a:latin typeface="Consolas" pitchFamily="49" charset="0"/>
                          <a:ea typeface="+mn-ea"/>
                          <a:cs typeface="Consolas" pitchFamily="49" charset="0"/>
                        </a:rPr>
                        <a:t>onevent</a:t>
                      </a:r>
                      <a:endParaRPr lang="en-US" sz="1200" b="0" i="0" u="none" strike="noStrike" kern="1200" dirty="0">
                        <a:solidFill>
                          <a:schemeClr val="tx1"/>
                        </a:solidFill>
                        <a:effectLst/>
                        <a:latin typeface="Consolas" pitchFamily="49" charset="0"/>
                        <a:ea typeface="+mn-ea"/>
                        <a:cs typeface="Consolas" pitchFamily="49" charset="0"/>
                      </a:endParaRP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kern="1200" dirty="0" err="1">
                          <a:solidFill>
                            <a:schemeClr val="tx1"/>
                          </a:solidFill>
                          <a:effectLst/>
                          <a:latin typeface="Consolas" pitchFamily="49" charset="0"/>
                          <a:ea typeface="+mn-ea"/>
                          <a:cs typeface="Consolas" pitchFamily="49" charset="0"/>
                        </a:rPr>
                        <a:t>pulsestyle</a:t>
                      </a:r>
                      <a:r>
                        <a:rPr lang="en-US" sz="1200" b="0" i="0" u="none" strike="noStrike" dirty="0">
                          <a:solidFill>
                            <a:schemeClr val="tx1"/>
                          </a:solidFill>
                          <a:effectLst/>
                          <a:latin typeface="Consolas" pitchFamily="49" charset="0"/>
                          <a:cs typeface="Consolas" pitchFamily="49" charset="0"/>
                        </a:rPr>
                        <a:t>_</a:t>
                      </a:r>
                    </a:p>
                    <a:p>
                      <a:pPr algn="ctr" fontAlgn="b"/>
                      <a:r>
                        <a:rPr lang="en-US" sz="1200" b="0" i="0" u="none" strike="noStrike" kern="1200" dirty="0" err="1">
                          <a:solidFill>
                            <a:schemeClr val="tx1"/>
                          </a:solidFill>
                          <a:effectLst/>
                          <a:latin typeface="Consolas" pitchFamily="49" charset="0"/>
                          <a:ea typeface="+mn-ea"/>
                          <a:cs typeface="Consolas" pitchFamily="49" charset="0"/>
                        </a:rPr>
                        <a:t>ondetect</a:t>
                      </a:r>
                      <a:endParaRPr lang="en-US" sz="1200" b="0" i="0" u="none" strike="noStrike" kern="1200" dirty="0">
                        <a:solidFill>
                          <a:schemeClr val="tx1"/>
                        </a:solidFill>
                        <a:effectLst/>
                        <a:latin typeface="Consolas" pitchFamily="49" charset="0"/>
                        <a:ea typeface="+mn-ea"/>
                        <a:cs typeface="Consolas" pitchFamily="49" charset="0"/>
                      </a:endParaRP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kern="1200" dirty="0" err="1">
                          <a:solidFill>
                            <a:schemeClr val="tx1"/>
                          </a:solidFill>
                          <a:effectLst/>
                          <a:latin typeface="Consolas" pitchFamily="49" charset="0"/>
                          <a:ea typeface="+mn-ea"/>
                          <a:cs typeface="Consolas" pitchFamily="49" charset="0"/>
                        </a:rPr>
                        <a:t>rcmos</a:t>
                      </a:r>
                      <a:endParaRPr lang="en-US" sz="1200" b="0" i="0" u="none" strike="noStrike" kern="1200" dirty="0">
                        <a:solidFill>
                          <a:schemeClr val="tx1"/>
                        </a:solidFill>
                        <a:effectLst/>
                        <a:latin typeface="Consolas" pitchFamily="49" charset="0"/>
                        <a:ea typeface="+mn-ea"/>
                        <a:cs typeface="Consolas" pitchFamily="49" charset="0"/>
                      </a:endParaRP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kern="1200" dirty="0">
                          <a:solidFill>
                            <a:schemeClr val="tx1"/>
                          </a:solidFill>
                          <a:effectLst/>
                          <a:latin typeface="Consolas" pitchFamily="49" charset="0"/>
                          <a:ea typeface="+mn-ea"/>
                          <a:cs typeface="Consolas" pitchFamily="49" charset="0"/>
                        </a:rPr>
                        <a:t>real</a:t>
                      </a: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296010">
                <a:tc>
                  <a:txBody>
                    <a:bodyPr/>
                    <a:lstStyle/>
                    <a:p>
                      <a:pPr algn="ctr" fontAlgn="b"/>
                      <a:r>
                        <a:rPr lang="en-US" sz="1200" b="0" i="0" u="none" strike="noStrike" kern="1200" dirty="0" err="1">
                          <a:solidFill>
                            <a:schemeClr val="tx1"/>
                          </a:solidFill>
                          <a:effectLst/>
                          <a:latin typeface="Consolas" pitchFamily="49" charset="0"/>
                          <a:ea typeface="+mn-ea"/>
                          <a:cs typeface="Consolas" pitchFamily="49" charset="0"/>
                        </a:rPr>
                        <a:t>realtime</a:t>
                      </a:r>
                      <a:endParaRPr lang="en-US" sz="1200" b="0" i="0" u="none" strike="noStrike" kern="1200" dirty="0">
                        <a:solidFill>
                          <a:schemeClr val="tx1"/>
                        </a:solidFill>
                        <a:effectLst/>
                        <a:latin typeface="Consolas" pitchFamily="49" charset="0"/>
                        <a:ea typeface="+mn-ea"/>
                        <a:cs typeface="Consolas" pitchFamily="49" charset="0"/>
                      </a:endParaRP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sng" kern="1200" dirty="0" err="1">
                          <a:solidFill>
                            <a:srgbClr val="0070C0"/>
                          </a:solidFill>
                          <a:latin typeface="Consolas" pitchFamily="49" charset="0"/>
                          <a:ea typeface="+mn-ea"/>
                          <a:cs typeface="Consolas" pitchFamily="49" charset="0"/>
                        </a:rPr>
                        <a:t>reg</a:t>
                      </a:r>
                      <a:endParaRPr lang="en-US" sz="1200" u="sng" kern="1200" dirty="0">
                        <a:solidFill>
                          <a:srgbClr val="0070C0"/>
                        </a:solidFill>
                        <a:latin typeface="Consolas" pitchFamily="49" charset="0"/>
                        <a:ea typeface="+mn-ea"/>
                        <a:cs typeface="Consolas" pitchFamily="49" charset="0"/>
                      </a:endParaRP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kern="1200" dirty="0">
                          <a:solidFill>
                            <a:schemeClr val="tx1"/>
                          </a:solidFill>
                          <a:effectLst/>
                          <a:latin typeface="Consolas" pitchFamily="49" charset="0"/>
                          <a:ea typeface="+mn-ea"/>
                          <a:cs typeface="Consolas" pitchFamily="49" charset="0"/>
                        </a:rPr>
                        <a:t>release</a:t>
                      </a: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kern="1200" dirty="0">
                          <a:solidFill>
                            <a:schemeClr val="tx1"/>
                          </a:solidFill>
                          <a:effectLst/>
                          <a:latin typeface="Consolas" pitchFamily="49" charset="0"/>
                          <a:ea typeface="+mn-ea"/>
                          <a:cs typeface="Consolas" pitchFamily="49" charset="0"/>
                        </a:rPr>
                        <a:t>repeat</a:t>
                      </a: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kern="1200" dirty="0" err="1">
                          <a:solidFill>
                            <a:schemeClr val="tx1"/>
                          </a:solidFill>
                          <a:effectLst/>
                          <a:latin typeface="Consolas" pitchFamily="49" charset="0"/>
                          <a:ea typeface="+mn-ea"/>
                          <a:cs typeface="Consolas" pitchFamily="49" charset="0"/>
                        </a:rPr>
                        <a:t>rnmos</a:t>
                      </a:r>
                      <a:endParaRPr lang="en-US" sz="1200" b="0" i="0" u="none" strike="noStrike" kern="1200" dirty="0">
                        <a:solidFill>
                          <a:schemeClr val="tx1"/>
                        </a:solidFill>
                        <a:effectLst/>
                        <a:latin typeface="Consolas" pitchFamily="49" charset="0"/>
                        <a:ea typeface="+mn-ea"/>
                        <a:cs typeface="Consolas" pitchFamily="49" charset="0"/>
                      </a:endParaRP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kern="1200" dirty="0" err="1">
                          <a:solidFill>
                            <a:schemeClr val="tx1"/>
                          </a:solidFill>
                          <a:effectLst/>
                          <a:latin typeface="Consolas" pitchFamily="49" charset="0"/>
                          <a:ea typeface="+mn-ea"/>
                          <a:cs typeface="Consolas" pitchFamily="49" charset="0"/>
                        </a:rPr>
                        <a:t>rpmos</a:t>
                      </a:r>
                      <a:endParaRPr lang="en-US" sz="1200" b="0" i="0" u="none" strike="noStrike" kern="1200" dirty="0">
                        <a:solidFill>
                          <a:schemeClr val="tx1"/>
                        </a:solidFill>
                        <a:effectLst/>
                        <a:latin typeface="Consolas" pitchFamily="49" charset="0"/>
                        <a:ea typeface="+mn-ea"/>
                        <a:cs typeface="Consolas" pitchFamily="49" charset="0"/>
                      </a:endParaRP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kern="1200" dirty="0" err="1">
                          <a:solidFill>
                            <a:schemeClr val="tx1"/>
                          </a:solidFill>
                          <a:effectLst/>
                          <a:latin typeface="Consolas" pitchFamily="49" charset="0"/>
                          <a:ea typeface="+mn-ea"/>
                          <a:cs typeface="Consolas" pitchFamily="49" charset="0"/>
                        </a:rPr>
                        <a:t>rtran</a:t>
                      </a:r>
                      <a:endParaRPr lang="en-US" sz="1200" b="0" i="0" u="none" strike="noStrike" kern="1200" dirty="0">
                        <a:solidFill>
                          <a:schemeClr val="tx1"/>
                        </a:solidFill>
                        <a:effectLst/>
                        <a:latin typeface="Consolas" pitchFamily="49" charset="0"/>
                        <a:ea typeface="+mn-ea"/>
                        <a:cs typeface="Consolas" pitchFamily="49" charset="0"/>
                      </a:endParaRP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kern="1200" dirty="0">
                          <a:solidFill>
                            <a:schemeClr val="tx1"/>
                          </a:solidFill>
                          <a:effectLst/>
                          <a:latin typeface="Consolas" pitchFamily="49" charset="0"/>
                          <a:ea typeface="+mn-ea"/>
                          <a:cs typeface="Consolas" pitchFamily="49" charset="0"/>
                        </a:rPr>
                        <a:t>rtranif0</a:t>
                      </a: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296010">
                <a:tc>
                  <a:txBody>
                    <a:bodyPr/>
                    <a:lstStyle/>
                    <a:p>
                      <a:pPr algn="ctr" fontAlgn="b"/>
                      <a:r>
                        <a:rPr lang="en-US" sz="1200" b="0" i="0" u="none" strike="noStrike" kern="1200" dirty="0">
                          <a:solidFill>
                            <a:schemeClr val="tx1"/>
                          </a:solidFill>
                          <a:effectLst/>
                          <a:latin typeface="Consolas" pitchFamily="49" charset="0"/>
                          <a:ea typeface="+mn-ea"/>
                          <a:cs typeface="Consolas" pitchFamily="49" charset="0"/>
                        </a:rPr>
                        <a:t>rtranif1</a:t>
                      </a: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kern="1200" dirty="0" err="1">
                          <a:solidFill>
                            <a:schemeClr val="tx1"/>
                          </a:solidFill>
                          <a:effectLst/>
                          <a:latin typeface="Consolas" pitchFamily="49" charset="0"/>
                          <a:ea typeface="+mn-ea"/>
                          <a:cs typeface="Consolas" pitchFamily="49" charset="0"/>
                        </a:rPr>
                        <a:t>scalared</a:t>
                      </a:r>
                      <a:endParaRPr lang="en-US" sz="1200" b="0" i="0" u="none" strike="noStrike" kern="1200" dirty="0">
                        <a:solidFill>
                          <a:schemeClr val="tx1"/>
                        </a:solidFill>
                        <a:effectLst/>
                        <a:latin typeface="Consolas" pitchFamily="49" charset="0"/>
                        <a:ea typeface="+mn-ea"/>
                        <a:cs typeface="Consolas" pitchFamily="49" charset="0"/>
                      </a:endParaRP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kern="1200" dirty="0" err="1">
                          <a:solidFill>
                            <a:schemeClr val="tx1"/>
                          </a:solidFill>
                          <a:effectLst/>
                          <a:latin typeface="Consolas" pitchFamily="49" charset="0"/>
                          <a:ea typeface="+mn-ea"/>
                          <a:cs typeface="Consolas" pitchFamily="49" charset="0"/>
                        </a:rPr>
                        <a:t>showcancelled</a:t>
                      </a:r>
                      <a:endParaRPr lang="en-US" sz="1200" b="0" i="0" u="none" strike="noStrike" kern="1200" dirty="0">
                        <a:solidFill>
                          <a:schemeClr val="tx1"/>
                        </a:solidFill>
                        <a:effectLst/>
                        <a:latin typeface="Consolas" pitchFamily="49" charset="0"/>
                        <a:ea typeface="+mn-ea"/>
                        <a:cs typeface="Consolas" pitchFamily="49" charset="0"/>
                      </a:endParaRP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sng" kern="1200" dirty="0">
                          <a:solidFill>
                            <a:srgbClr val="0070C0"/>
                          </a:solidFill>
                          <a:latin typeface="Consolas" pitchFamily="49" charset="0"/>
                          <a:ea typeface="+mn-ea"/>
                          <a:cs typeface="Consolas" pitchFamily="49" charset="0"/>
                        </a:rPr>
                        <a:t>signed</a:t>
                      </a: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kern="1200" dirty="0">
                          <a:solidFill>
                            <a:schemeClr val="tx1"/>
                          </a:solidFill>
                          <a:effectLst/>
                          <a:latin typeface="Consolas" pitchFamily="49" charset="0"/>
                          <a:ea typeface="+mn-ea"/>
                          <a:cs typeface="Consolas" pitchFamily="49" charset="0"/>
                        </a:rPr>
                        <a:t>small</a:t>
                      </a: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kern="1200" dirty="0">
                          <a:solidFill>
                            <a:schemeClr val="tx1"/>
                          </a:solidFill>
                          <a:effectLst/>
                          <a:latin typeface="Consolas" pitchFamily="49" charset="0"/>
                          <a:ea typeface="+mn-ea"/>
                          <a:cs typeface="Consolas" pitchFamily="49" charset="0"/>
                        </a:rPr>
                        <a:t>specify</a:t>
                      </a: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kern="1200" dirty="0" err="1">
                          <a:solidFill>
                            <a:schemeClr val="tx1"/>
                          </a:solidFill>
                          <a:effectLst/>
                          <a:latin typeface="Consolas" pitchFamily="49" charset="0"/>
                          <a:ea typeface="+mn-ea"/>
                          <a:cs typeface="Consolas" pitchFamily="49" charset="0"/>
                        </a:rPr>
                        <a:t>specparam</a:t>
                      </a:r>
                      <a:endParaRPr lang="en-US" sz="1200" b="0" i="0" u="none" strike="noStrike" kern="1200" dirty="0">
                        <a:solidFill>
                          <a:schemeClr val="tx1"/>
                        </a:solidFill>
                        <a:effectLst/>
                        <a:latin typeface="Consolas" pitchFamily="49" charset="0"/>
                        <a:ea typeface="+mn-ea"/>
                        <a:cs typeface="Consolas" pitchFamily="49" charset="0"/>
                      </a:endParaRP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kern="1200" dirty="0">
                          <a:solidFill>
                            <a:schemeClr val="tx1"/>
                          </a:solidFill>
                          <a:effectLst/>
                          <a:latin typeface="Consolas" pitchFamily="49" charset="0"/>
                          <a:ea typeface="+mn-ea"/>
                          <a:cs typeface="Consolas" pitchFamily="49" charset="0"/>
                        </a:rPr>
                        <a:t>strong0</a:t>
                      </a: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296010">
                <a:tc>
                  <a:txBody>
                    <a:bodyPr/>
                    <a:lstStyle/>
                    <a:p>
                      <a:pPr algn="ctr" fontAlgn="b"/>
                      <a:r>
                        <a:rPr lang="en-US" sz="1200" b="0" i="0" u="none" strike="noStrike" kern="1200" dirty="0">
                          <a:solidFill>
                            <a:schemeClr val="tx1"/>
                          </a:solidFill>
                          <a:effectLst/>
                          <a:latin typeface="Consolas" pitchFamily="49" charset="0"/>
                          <a:ea typeface="+mn-ea"/>
                          <a:cs typeface="Consolas" pitchFamily="49" charset="0"/>
                        </a:rPr>
                        <a:t>strong1</a:t>
                      </a: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kern="1200" dirty="0">
                          <a:solidFill>
                            <a:schemeClr val="tx1"/>
                          </a:solidFill>
                          <a:effectLst/>
                          <a:latin typeface="Consolas" pitchFamily="49" charset="0"/>
                          <a:ea typeface="+mn-ea"/>
                          <a:cs typeface="Consolas" pitchFamily="49" charset="0"/>
                        </a:rPr>
                        <a:t>supply0</a:t>
                      </a: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kern="1200" dirty="0">
                          <a:solidFill>
                            <a:schemeClr val="tx1"/>
                          </a:solidFill>
                          <a:effectLst/>
                          <a:latin typeface="Consolas" pitchFamily="49" charset="0"/>
                          <a:ea typeface="+mn-ea"/>
                          <a:cs typeface="Consolas" pitchFamily="49" charset="0"/>
                        </a:rPr>
                        <a:t>supply1</a:t>
                      </a: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kern="1200" dirty="0">
                          <a:solidFill>
                            <a:schemeClr val="tx1"/>
                          </a:solidFill>
                          <a:effectLst/>
                          <a:latin typeface="Consolas" pitchFamily="49" charset="0"/>
                          <a:ea typeface="+mn-ea"/>
                          <a:cs typeface="Consolas" pitchFamily="49" charset="0"/>
                        </a:rPr>
                        <a:t>table</a:t>
                      </a: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sng" kern="1200" dirty="0">
                          <a:solidFill>
                            <a:srgbClr val="0070C0"/>
                          </a:solidFill>
                          <a:latin typeface="Consolas" pitchFamily="49" charset="0"/>
                          <a:ea typeface="+mn-ea"/>
                          <a:cs typeface="Consolas" pitchFamily="49" charset="0"/>
                        </a:rPr>
                        <a:t>task</a:t>
                      </a: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kern="1200" dirty="0">
                          <a:solidFill>
                            <a:schemeClr val="tx1"/>
                          </a:solidFill>
                          <a:effectLst/>
                          <a:latin typeface="Consolas" pitchFamily="49" charset="0"/>
                          <a:ea typeface="+mn-ea"/>
                          <a:cs typeface="Consolas" pitchFamily="49" charset="0"/>
                        </a:rPr>
                        <a:t>time</a:t>
                      </a: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sng" kern="1200" dirty="0" err="1">
                          <a:solidFill>
                            <a:srgbClr val="0070C0"/>
                          </a:solidFill>
                          <a:latin typeface="Consolas" pitchFamily="49" charset="0"/>
                          <a:ea typeface="+mn-ea"/>
                          <a:cs typeface="Consolas" pitchFamily="49" charset="0"/>
                        </a:rPr>
                        <a:t>tran</a:t>
                      </a:r>
                      <a:endParaRPr lang="en-US" sz="1200" u="sng" kern="1200" dirty="0">
                        <a:solidFill>
                          <a:srgbClr val="0070C0"/>
                        </a:solidFill>
                        <a:latin typeface="Consolas" pitchFamily="49" charset="0"/>
                        <a:ea typeface="+mn-ea"/>
                        <a:cs typeface="Consolas" pitchFamily="49" charset="0"/>
                      </a:endParaRP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kern="1200" dirty="0">
                          <a:solidFill>
                            <a:schemeClr val="tx1"/>
                          </a:solidFill>
                          <a:effectLst/>
                          <a:latin typeface="Consolas" pitchFamily="49" charset="0"/>
                          <a:ea typeface="+mn-ea"/>
                          <a:cs typeface="Consolas" pitchFamily="49" charset="0"/>
                        </a:rPr>
                        <a:t>tranif0</a:t>
                      </a: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296010">
                <a:tc>
                  <a:txBody>
                    <a:bodyPr/>
                    <a:lstStyle/>
                    <a:p>
                      <a:pPr algn="ctr" fontAlgn="b"/>
                      <a:r>
                        <a:rPr lang="en-US" sz="1200" b="0" i="0" u="none" strike="noStrike" kern="1200" dirty="0">
                          <a:solidFill>
                            <a:schemeClr val="tx1"/>
                          </a:solidFill>
                          <a:effectLst/>
                          <a:latin typeface="Consolas" pitchFamily="49" charset="0"/>
                          <a:ea typeface="+mn-ea"/>
                          <a:cs typeface="Consolas" pitchFamily="49" charset="0"/>
                        </a:rPr>
                        <a:t>tranif1</a:t>
                      </a: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kern="1200" dirty="0">
                          <a:solidFill>
                            <a:schemeClr val="tx1"/>
                          </a:solidFill>
                          <a:effectLst/>
                          <a:latin typeface="Consolas" pitchFamily="49" charset="0"/>
                          <a:ea typeface="+mn-ea"/>
                          <a:cs typeface="Consolas" pitchFamily="49" charset="0"/>
                        </a:rPr>
                        <a:t>tri</a:t>
                      </a: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kern="1200" dirty="0">
                          <a:solidFill>
                            <a:schemeClr val="tx1"/>
                          </a:solidFill>
                          <a:effectLst/>
                          <a:latin typeface="Consolas" pitchFamily="49" charset="0"/>
                          <a:ea typeface="+mn-ea"/>
                          <a:cs typeface="Consolas" pitchFamily="49" charset="0"/>
                        </a:rPr>
                        <a:t>tri0</a:t>
                      </a: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kern="1200" dirty="0">
                          <a:solidFill>
                            <a:schemeClr val="tx1"/>
                          </a:solidFill>
                          <a:effectLst/>
                          <a:latin typeface="Consolas" pitchFamily="49" charset="0"/>
                          <a:ea typeface="+mn-ea"/>
                          <a:cs typeface="Consolas" pitchFamily="49" charset="0"/>
                        </a:rPr>
                        <a:t>tri1</a:t>
                      </a: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kern="1200" dirty="0" err="1">
                          <a:solidFill>
                            <a:schemeClr val="tx1"/>
                          </a:solidFill>
                          <a:effectLst/>
                          <a:latin typeface="Consolas" pitchFamily="49" charset="0"/>
                          <a:ea typeface="+mn-ea"/>
                          <a:cs typeface="Consolas" pitchFamily="49" charset="0"/>
                        </a:rPr>
                        <a:t>triand</a:t>
                      </a:r>
                      <a:endParaRPr lang="en-US" sz="1200" b="0" i="0" u="none" strike="noStrike" kern="1200" dirty="0">
                        <a:solidFill>
                          <a:schemeClr val="tx1"/>
                        </a:solidFill>
                        <a:effectLst/>
                        <a:latin typeface="Consolas" pitchFamily="49" charset="0"/>
                        <a:ea typeface="+mn-ea"/>
                        <a:cs typeface="Consolas" pitchFamily="49" charset="0"/>
                      </a:endParaRP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kern="1200" dirty="0" err="1">
                          <a:solidFill>
                            <a:schemeClr val="tx1"/>
                          </a:solidFill>
                          <a:effectLst/>
                          <a:latin typeface="Consolas" pitchFamily="49" charset="0"/>
                          <a:ea typeface="+mn-ea"/>
                          <a:cs typeface="Consolas" pitchFamily="49" charset="0"/>
                        </a:rPr>
                        <a:t>trior</a:t>
                      </a:r>
                      <a:endParaRPr lang="en-US" sz="1200" b="0" i="0" u="none" strike="noStrike" kern="1200" dirty="0">
                        <a:solidFill>
                          <a:schemeClr val="tx1"/>
                        </a:solidFill>
                        <a:effectLst/>
                        <a:latin typeface="Consolas" pitchFamily="49" charset="0"/>
                        <a:ea typeface="+mn-ea"/>
                        <a:cs typeface="Consolas" pitchFamily="49" charset="0"/>
                      </a:endParaRP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kern="1200" dirty="0" err="1">
                          <a:solidFill>
                            <a:schemeClr val="tx1"/>
                          </a:solidFill>
                          <a:effectLst/>
                          <a:latin typeface="Consolas" pitchFamily="49" charset="0"/>
                          <a:ea typeface="+mn-ea"/>
                          <a:cs typeface="Consolas" pitchFamily="49" charset="0"/>
                        </a:rPr>
                        <a:t>trireg</a:t>
                      </a:r>
                      <a:endParaRPr lang="en-US" sz="1200" b="0" i="0" u="none" strike="noStrike" kern="1200" dirty="0">
                        <a:solidFill>
                          <a:schemeClr val="tx1"/>
                        </a:solidFill>
                        <a:effectLst/>
                        <a:latin typeface="Consolas" pitchFamily="49" charset="0"/>
                        <a:ea typeface="+mn-ea"/>
                        <a:cs typeface="Consolas" pitchFamily="49" charset="0"/>
                      </a:endParaRP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sng" kern="1200" dirty="0">
                          <a:solidFill>
                            <a:srgbClr val="0070C0"/>
                          </a:solidFill>
                          <a:latin typeface="Consolas" pitchFamily="49" charset="0"/>
                          <a:ea typeface="+mn-ea"/>
                          <a:cs typeface="Consolas" pitchFamily="49" charset="0"/>
                        </a:rPr>
                        <a:t>unsigned</a:t>
                      </a: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296010">
                <a:tc>
                  <a:txBody>
                    <a:bodyPr/>
                    <a:lstStyle/>
                    <a:p>
                      <a:pPr algn="ctr" fontAlgn="b"/>
                      <a:r>
                        <a:rPr lang="en-US" sz="1200" b="0" i="0" u="none" strike="noStrike" kern="1200" dirty="0">
                          <a:solidFill>
                            <a:schemeClr val="tx1"/>
                          </a:solidFill>
                          <a:effectLst/>
                          <a:latin typeface="Consolas" pitchFamily="49" charset="0"/>
                          <a:ea typeface="+mn-ea"/>
                          <a:cs typeface="Consolas" pitchFamily="49" charset="0"/>
                        </a:rPr>
                        <a:t>use</a:t>
                      </a: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kern="1200" dirty="0" err="1">
                          <a:solidFill>
                            <a:schemeClr val="tx1"/>
                          </a:solidFill>
                          <a:effectLst/>
                          <a:latin typeface="Consolas" pitchFamily="49" charset="0"/>
                          <a:ea typeface="+mn-ea"/>
                          <a:cs typeface="Consolas" pitchFamily="49" charset="0"/>
                        </a:rPr>
                        <a:t>uwire</a:t>
                      </a:r>
                      <a:endParaRPr lang="en-US" sz="1200" b="0" i="0" u="none" strike="noStrike" kern="1200" dirty="0">
                        <a:solidFill>
                          <a:schemeClr val="tx1"/>
                        </a:solidFill>
                        <a:effectLst/>
                        <a:latin typeface="Consolas" pitchFamily="49" charset="0"/>
                        <a:ea typeface="+mn-ea"/>
                        <a:cs typeface="Consolas" pitchFamily="49" charset="0"/>
                      </a:endParaRP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kern="1200" dirty="0">
                          <a:solidFill>
                            <a:schemeClr val="tx1"/>
                          </a:solidFill>
                          <a:effectLst/>
                          <a:latin typeface="Consolas" pitchFamily="49" charset="0"/>
                          <a:ea typeface="+mn-ea"/>
                          <a:cs typeface="Consolas" pitchFamily="49" charset="0"/>
                        </a:rPr>
                        <a:t>vectored</a:t>
                      </a: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kern="1200" dirty="0">
                          <a:solidFill>
                            <a:schemeClr val="tx1"/>
                          </a:solidFill>
                          <a:effectLst/>
                          <a:latin typeface="Consolas" pitchFamily="49" charset="0"/>
                          <a:ea typeface="+mn-ea"/>
                          <a:cs typeface="Consolas" pitchFamily="49" charset="0"/>
                        </a:rPr>
                        <a:t>wait</a:t>
                      </a: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sng" kern="1200" dirty="0">
                          <a:solidFill>
                            <a:srgbClr val="0070C0"/>
                          </a:solidFill>
                          <a:latin typeface="Consolas" pitchFamily="49" charset="0"/>
                          <a:ea typeface="+mn-ea"/>
                          <a:cs typeface="Consolas" pitchFamily="49" charset="0"/>
                        </a:rPr>
                        <a:t>wand</a:t>
                      </a: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kern="1200" dirty="0">
                          <a:solidFill>
                            <a:schemeClr val="tx1"/>
                          </a:solidFill>
                          <a:effectLst/>
                          <a:latin typeface="Consolas" pitchFamily="49" charset="0"/>
                          <a:ea typeface="+mn-ea"/>
                          <a:cs typeface="Consolas" pitchFamily="49" charset="0"/>
                        </a:rPr>
                        <a:t>weak0</a:t>
                      </a: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kern="1200" dirty="0">
                          <a:solidFill>
                            <a:schemeClr val="tx1"/>
                          </a:solidFill>
                          <a:effectLst/>
                          <a:latin typeface="Consolas" pitchFamily="49" charset="0"/>
                          <a:ea typeface="+mn-ea"/>
                          <a:cs typeface="Consolas" pitchFamily="49" charset="0"/>
                        </a:rPr>
                        <a:t>weak1</a:t>
                      </a: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sng" kern="1200" dirty="0">
                          <a:solidFill>
                            <a:srgbClr val="0070C0"/>
                          </a:solidFill>
                          <a:latin typeface="Consolas" pitchFamily="49" charset="0"/>
                          <a:ea typeface="+mn-ea"/>
                          <a:cs typeface="Consolas" pitchFamily="49" charset="0"/>
                        </a:rPr>
                        <a:t>while</a:t>
                      </a: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296010">
                <a:tc>
                  <a:txBody>
                    <a:bodyPr/>
                    <a:lstStyle/>
                    <a:p>
                      <a:pPr algn="ctr" fontAlgn="b"/>
                      <a:r>
                        <a:rPr lang="en-US" sz="1200" u="sng" kern="1200" dirty="0">
                          <a:solidFill>
                            <a:srgbClr val="0070C0"/>
                          </a:solidFill>
                          <a:latin typeface="Consolas" pitchFamily="49" charset="0"/>
                          <a:ea typeface="+mn-ea"/>
                          <a:cs typeface="Consolas" pitchFamily="49" charset="0"/>
                        </a:rPr>
                        <a:t>wire</a:t>
                      </a: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sng" kern="1200" dirty="0" err="1">
                          <a:solidFill>
                            <a:srgbClr val="0070C0"/>
                          </a:solidFill>
                          <a:latin typeface="Consolas" pitchFamily="49" charset="0"/>
                          <a:ea typeface="+mn-ea"/>
                          <a:cs typeface="Consolas" pitchFamily="49" charset="0"/>
                        </a:rPr>
                        <a:t>wor</a:t>
                      </a:r>
                      <a:endParaRPr lang="en-US" sz="1200" u="sng" kern="1200" dirty="0">
                        <a:solidFill>
                          <a:srgbClr val="0070C0"/>
                        </a:solidFill>
                        <a:latin typeface="Consolas" pitchFamily="49" charset="0"/>
                        <a:ea typeface="+mn-ea"/>
                        <a:cs typeface="Consolas" pitchFamily="49" charset="0"/>
                      </a:endParaRP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sng" kern="1200" dirty="0" err="1">
                          <a:solidFill>
                            <a:srgbClr val="0070C0"/>
                          </a:solidFill>
                          <a:latin typeface="Consolas" pitchFamily="49" charset="0"/>
                          <a:ea typeface="+mn-ea"/>
                          <a:cs typeface="Consolas" pitchFamily="49" charset="0"/>
                        </a:rPr>
                        <a:t>xnor</a:t>
                      </a:r>
                      <a:endParaRPr lang="en-US" sz="1200" u="sng" kern="1200" dirty="0">
                        <a:solidFill>
                          <a:srgbClr val="0070C0"/>
                        </a:solidFill>
                        <a:latin typeface="Consolas" pitchFamily="49" charset="0"/>
                        <a:ea typeface="+mn-ea"/>
                        <a:cs typeface="Consolas" pitchFamily="49" charset="0"/>
                      </a:endParaRP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lang="en-US" sz="1200" u="sng" kern="1200" dirty="0" err="1">
                          <a:solidFill>
                            <a:srgbClr val="0070C0"/>
                          </a:solidFill>
                          <a:latin typeface="Consolas" pitchFamily="49" charset="0"/>
                          <a:ea typeface="+mn-ea"/>
                          <a:cs typeface="Consolas" pitchFamily="49" charset="0"/>
                        </a:rPr>
                        <a:t>xor</a:t>
                      </a:r>
                      <a:endParaRPr lang="en-US" sz="1200" u="sng" kern="1200" dirty="0">
                        <a:solidFill>
                          <a:srgbClr val="0070C0"/>
                        </a:solidFill>
                        <a:latin typeface="Consolas" pitchFamily="49" charset="0"/>
                        <a:ea typeface="+mn-ea"/>
                        <a:cs typeface="Consolas" pitchFamily="49" charset="0"/>
                      </a:endParaRP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200" b="0" i="0" u="none" strike="noStrike">
                        <a:solidFill>
                          <a:srgbClr val="000000"/>
                        </a:solidFill>
                        <a:effectLst/>
                        <a:latin typeface="Consolas" pitchFamily="49" charset="0"/>
                        <a:cs typeface="Consolas" pitchFamily="49" charset="0"/>
                      </a:endParaRP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200" b="0" i="0" u="none" strike="noStrike" dirty="0">
                        <a:solidFill>
                          <a:srgbClr val="000000"/>
                        </a:solidFill>
                        <a:effectLst/>
                        <a:latin typeface="Consolas" pitchFamily="49" charset="0"/>
                        <a:cs typeface="Consolas" pitchFamily="49" charset="0"/>
                      </a:endParaRP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200" b="0" i="0" u="none" strike="noStrike">
                        <a:solidFill>
                          <a:srgbClr val="000000"/>
                        </a:solidFill>
                        <a:effectLst/>
                        <a:latin typeface="Consolas" pitchFamily="49" charset="0"/>
                        <a:cs typeface="Consolas" pitchFamily="49" charset="0"/>
                      </a:endParaRP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200" b="0" i="0" u="none" strike="noStrike" dirty="0">
                        <a:solidFill>
                          <a:srgbClr val="000000"/>
                        </a:solidFill>
                        <a:effectLst/>
                        <a:latin typeface="Consolas" pitchFamily="49" charset="0"/>
                        <a:cs typeface="Consolas" pitchFamily="49" charset="0"/>
                      </a:endParaRP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bl>
          </a:graphicData>
        </a:graphic>
      </p:graphicFrame>
      <p:graphicFrame>
        <p:nvGraphicFramePr>
          <p:cNvPr id="3" name="Table 2"/>
          <p:cNvGraphicFramePr>
            <a:graphicFrameLocks noGrp="1"/>
          </p:cNvGraphicFramePr>
          <p:nvPr/>
        </p:nvGraphicFramePr>
        <p:xfrm>
          <a:off x="6816080" y="609600"/>
          <a:ext cx="3744416" cy="640080"/>
        </p:xfrm>
        <a:graphic>
          <a:graphicData uri="http://schemas.openxmlformats.org/drawingml/2006/table">
            <a:tbl>
              <a:tblPr firstRow="1" bandRow="1">
                <a:tableStyleId>{2D5ABB26-0587-4C30-8999-92F81FD0307C}</a:tableStyleId>
              </a:tblPr>
              <a:tblGrid>
                <a:gridCol w="3744416">
                  <a:extLst>
                    <a:ext uri="{9D8B030D-6E8A-4147-A177-3AD203B41FA5}">
                      <a16:colId xmlns:a16="http://schemas.microsoft.com/office/drawing/2014/main" val="20000"/>
                    </a:ext>
                  </a:extLst>
                </a:gridCol>
              </a:tblGrid>
              <a:tr h="295920">
                <a:tc>
                  <a:txBody>
                    <a:bodyPr/>
                    <a:lstStyle/>
                    <a:p>
                      <a:pPr algn="ctr"/>
                      <a:r>
                        <a:rPr lang="en-US" u="sng" dirty="0">
                          <a:solidFill>
                            <a:schemeClr val="accent1"/>
                          </a:solidFill>
                        </a:rPr>
                        <a:t>Underline</a:t>
                      </a:r>
                      <a:r>
                        <a:rPr lang="en-US" u="none" dirty="0"/>
                        <a:t> = supported by synthesis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07885282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dirty="0">
                <a:solidFill>
                  <a:schemeClr val="bg1">
                    <a:lumMod val="65000"/>
                  </a:schemeClr>
                </a:solidFill>
              </a:rPr>
              <a:t>Lexical elements</a:t>
            </a:r>
          </a:p>
          <a:p>
            <a:r>
              <a:rPr lang="en-US" dirty="0"/>
              <a:t>Data type representation</a:t>
            </a:r>
          </a:p>
          <a:p>
            <a:r>
              <a:rPr lang="en-US" dirty="0">
                <a:solidFill>
                  <a:schemeClr val="bg1">
                    <a:lumMod val="65000"/>
                  </a:schemeClr>
                </a:solidFill>
              </a:rPr>
              <a:t>Structures and Hierarchy</a:t>
            </a:r>
          </a:p>
          <a:p>
            <a:r>
              <a:rPr lang="en-US" dirty="0">
                <a:solidFill>
                  <a:schemeClr val="bg1">
                    <a:lumMod val="65000"/>
                  </a:schemeClr>
                </a:solidFill>
              </a:rPr>
              <a:t>Operators</a:t>
            </a:r>
          </a:p>
          <a:p>
            <a:r>
              <a:rPr lang="en-US" dirty="0">
                <a:solidFill>
                  <a:schemeClr val="bg1">
                    <a:lumMod val="65000"/>
                  </a:schemeClr>
                </a:solidFill>
              </a:rPr>
              <a:t>Blocks and Assignments</a:t>
            </a:r>
          </a:p>
          <a:p>
            <a:r>
              <a:rPr lang="en-US" dirty="0">
                <a:solidFill>
                  <a:schemeClr val="bg1">
                    <a:lumMod val="65000"/>
                  </a:schemeClr>
                </a:solidFill>
              </a:rPr>
              <a:t>Control statements</a:t>
            </a:r>
          </a:p>
          <a:p>
            <a:r>
              <a:rPr lang="en-US" dirty="0">
                <a:solidFill>
                  <a:schemeClr val="bg1">
                    <a:lumMod val="65000"/>
                  </a:schemeClr>
                </a:solidFill>
              </a:rPr>
              <a:t>Task and functions</a:t>
            </a:r>
          </a:p>
          <a:p>
            <a:r>
              <a:rPr lang="en-US" dirty="0">
                <a:solidFill>
                  <a:schemeClr val="bg1">
                    <a:lumMod val="65000"/>
                  </a:schemeClr>
                </a:solidFill>
              </a:rPr>
              <a:t>Generate blocks</a:t>
            </a:r>
          </a:p>
        </p:txBody>
      </p:sp>
      <p:sp>
        <p:nvSpPr>
          <p:cNvPr id="6" name="Title 5"/>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275079969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t>A bit can have any of these values</a:t>
            </a:r>
          </a:p>
          <a:p>
            <a:pPr lvl="1"/>
            <a:r>
              <a:rPr lang="en-US" sz="2000" dirty="0"/>
              <a:t>0 representing logic low (false)</a:t>
            </a:r>
          </a:p>
          <a:p>
            <a:pPr lvl="1"/>
            <a:r>
              <a:rPr lang="en-US" sz="2000" dirty="0"/>
              <a:t>1 representing logic high (true)</a:t>
            </a:r>
          </a:p>
          <a:p>
            <a:pPr lvl="1"/>
            <a:r>
              <a:rPr lang="en-US" sz="2000" dirty="0"/>
              <a:t>X representing either 0, 1, or Z</a:t>
            </a:r>
          </a:p>
          <a:p>
            <a:pPr lvl="1"/>
            <a:r>
              <a:rPr lang="en-US" sz="2000" dirty="0"/>
              <a:t>Z representing high impedance for </a:t>
            </a:r>
            <a:r>
              <a:rPr lang="en-US" sz="2000" dirty="0" err="1"/>
              <a:t>tri-state</a:t>
            </a:r>
            <a:r>
              <a:rPr lang="en-US" sz="2000" dirty="0"/>
              <a:t> (unconnected inputs are set to Z)</a:t>
            </a:r>
            <a:endParaRPr lang="es-CL" sz="2000" dirty="0"/>
          </a:p>
        </p:txBody>
      </p:sp>
      <p:sp>
        <p:nvSpPr>
          <p:cNvPr id="2" name="Title 1"/>
          <p:cNvSpPr>
            <a:spLocks noGrp="1"/>
          </p:cNvSpPr>
          <p:nvPr>
            <p:ph type="title"/>
          </p:nvPr>
        </p:nvSpPr>
        <p:spPr/>
        <p:txBody>
          <a:bodyPr/>
          <a:lstStyle/>
          <a:p>
            <a:r>
              <a:rPr lang="en-US"/>
              <a:t>Logical values</a:t>
            </a:r>
            <a:endParaRPr lang="es-CL" dirty="0"/>
          </a:p>
        </p:txBody>
      </p:sp>
    </p:spTree>
    <p:extLst>
      <p:ext uri="{BB962C8B-B14F-4D97-AF65-F5344CB8AC3E}">
        <p14:creationId xmlns:p14="http://schemas.microsoft.com/office/powerpoint/2010/main" val="211692780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t>Logic with multilevel (</a:t>
            </a:r>
            <a:r>
              <a:rPr lang="en-US" sz="3200" dirty="0">
                <a:latin typeface="Consolas" pitchFamily="49" charset="0"/>
                <a:cs typeface="Consolas" pitchFamily="49" charset="0"/>
              </a:rPr>
              <a:t>0</a:t>
            </a:r>
            <a:r>
              <a:rPr lang="en-US" sz="2400" dirty="0"/>
              <a:t>,</a:t>
            </a:r>
            <a:r>
              <a:rPr lang="en-US" sz="3200" dirty="0">
                <a:latin typeface="Consolas" pitchFamily="49" charset="0"/>
                <a:cs typeface="Consolas" pitchFamily="49" charset="0"/>
              </a:rPr>
              <a:t>1</a:t>
            </a:r>
            <a:r>
              <a:rPr lang="en-US" sz="2400" dirty="0"/>
              <a:t>,</a:t>
            </a:r>
            <a:r>
              <a:rPr lang="en-US" sz="3200" dirty="0">
                <a:latin typeface="Consolas" pitchFamily="49" charset="0"/>
                <a:cs typeface="Consolas" pitchFamily="49" charset="0"/>
              </a:rPr>
              <a:t>X</a:t>
            </a:r>
            <a:r>
              <a:rPr lang="en-US" sz="2400" dirty="0"/>
              <a:t>,</a:t>
            </a:r>
            <a:r>
              <a:rPr lang="en-US" sz="3200" dirty="0">
                <a:latin typeface="Consolas" pitchFamily="49" charset="0"/>
                <a:cs typeface="Consolas" pitchFamily="49" charset="0"/>
              </a:rPr>
              <a:t>Z</a:t>
            </a:r>
            <a:r>
              <a:rPr lang="en-US" sz="2400" dirty="0"/>
              <a:t>) logic values</a:t>
            </a:r>
          </a:p>
          <a:p>
            <a:pPr lvl="1"/>
            <a:r>
              <a:rPr lang="en-US" sz="2000" dirty="0" err="1"/>
              <a:t>Nand</a:t>
            </a:r>
            <a:r>
              <a:rPr lang="en-US" sz="2000" dirty="0"/>
              <a:t> anything with </a:t>
            </a:r>
            <a:r>
              <a:rPr lang="en-US" sz="2000" dirty="0">
                <a:latin typeface="Consolas" pitchFamily="49" charset="0"/>
                <a:cs typeface="Consolas" pitchFamily="49" charset="0"/>
              </a:rPr>
              <a:t>0</a:t>
            </a:r>
            <a:r>
              <a:rPr lang="en-US" sz="2000" dirty="0"/>
              <a:t> is </a:t>
            </a:r>
            <a:r>
              <a:rPr lang="en-US" sz="2000" dirty="0">
                <a:latin typeface="Consolas" pitchFamily="49" charset="0"/>
                <a:cs typeface="Consolas" pitchFamily="49" charset="0"/>
              </a:rPr>
              <a:t>1</a:t>
            </a:r>
          </a:p>
          <a:p>
            <a:pPr lvl="1"/>
            <a:r>
              <a:rPr lang="en-US" sz="2000" dirty="0" err="1"/>
              <a:t>Nand</a:t>
            </a:r>
            <a:r>
              <a:rPr lang="en-US" sz="2000" dirty="0"/>
              <a:t> two X get an </a:t>
            </a:r>
            <a:r>
              <a:rPr lang="en-US" sz="2000" dirty="0">
                <a:latin typeface="Consolas" pitchFamily="49" charset="0"/>
                <a:cs typeface="Consolas" pitchFamily="49" charset="0"/>
              </a:rPr>
              <a:t>X</a:t>
            </a:r>
          </a:p>
          <a:p>
            <a:r>
              <a:rPr lang="en-US" sz="2400" dirty="0"/>
              <a:t>True tables define the how outputs are compute</a:t>
            </a:r>
          </a:p>
          <a:p>
            <a:pPr lvl="1"/>
            <a:endParaRPr lang="en-US" sz="2000" dirty="0"/>
          </a:p>
        </p:txBody>
      </p:sp>
      <p:sp>
        <p:nvSpPr>
          <p:cNvPr id="2" name="Title 1"/>
          <p:cNvSpPr>
            <a:spLocks noGrp="1"/>
          </p:cNvSpPr>
          <p:nvPr>
            <p:ph type="title"/>
          </p:nvPr>
        </p:nvSpPr>
        <p:spPr/>
        <p:txBody>
          <a:bodyPr/>
          <a:lstStyle/>
          <a:p>
            <a:r>
              <a:rPr lang="en-US" dirty="0"/>
              <a:t>Logical values</a:t>
            </a:r>
          </a:p>
        </p:txBody>
      </p:sp>
      <p:graphicFrame>
        <p:nvGraphicFramePr>
          <p:cNvPr id="6" name="Table 5"/>
          <p:cNvGraphicFramePr>
            <a:graphicFrameLocks noGrp="1"/>
          </p:cNvGraphicFramePr>
          <p:nvPr/>
        </p:nvGraphicFramePr>
        <p:xfrm>
          <a:off x="2461816" y="3831787"/>
          <a:ext cx="3048000" cy="1266825"/>
        </p:xfrm>
        <a:graphic>
          <a:graphicData uri="http://schemas.openxmlformats.org/drawingml/2006/table">
            <a:tbl>
              <a:tblPr firstRow="1" firstCol="1">
                <a:tableStyleId>{00A15C55-8517-42AA-B614-E9B94910E393}</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tblGrid>
              <a:tr h="190500">
                <a:tc>
                  <a:txBody>
                    <a:bodyPr/>
                    <a:lstStyle/>
                    <a:p>
                      <a:pPr algn="ctr" fontAlgn="b"/>
                      <a:r>
                        <a:rPr lang="en-US" sz="1600" u="none" strike="noStrike" dirty="0"/>
                        <a:t>&amp;</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0</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1</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X</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Z</a:t>
                      </a:r>
                      <a:endParaRPr lang="en-US" sz="16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0"/>
                  </a:ext>
                </a:extLst>
              </a:tr>
              <a:tr h="190500">
                <a:tc>
                  <a:txBody>
                    <a:bodyPr/>
                    <a:lstStyle/>
                    <a:p>
                      <a:pPr algn="ctr" fontAlgn="b"/>
                      <a:r>
                        <a:rPr lang="en-US" sz="1600" u="none" strike="noStrike" dirty="0"/>
                        <a:t>0</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0</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0</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0</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0</a:t>
                      </a:r>
                      <a:endParaRPr lang="en-US" sz="16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1"/>
                  </a:ext>
                </a:extLst>
              </a:tr>
              <a:tr h="190500">
                <a:tc>
                  <a:txBody>
                    <a:bodyPr/>
                    <a:lstStyle/>
                    <a:p>
                      <a:pPr algn="ctr" fontAlgn="b"/>
                      <a:r>
                        <a:rPr lang="en-US" sz="1600" u="none" strike="noStrike" dirty="0"/>
                        <a:t>1</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0</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1</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X</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X</a:t>
                      </a:r>
                      <a:endParaRPr lang="en-US" sz="16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2"/>
                  </a:ext>
                </a:extLst>
              </a:tr>
              <a:tr h="190500">
                <a:tc>
                  <a:txBody>
                    <a:bodyPr/>
                    <a:lstStyle/>
                    <a:p>
                      <a:pPr algn="ctr" fontAlgn="b"/>
                      <a:r>
                        <a:rPr lang="en-US" sz="1600" u="none" strike="noStrike" dirty="0"/>
                        <a:t>X</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0</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X</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X</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X</a:t>
                      </a:r>
                      <a:endParaRPr lang="en-US" sz="16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3"/>
                  </a:ext>
                </a:extLst>
              </a:tr>
              <a:tr h="190500">
                <a:tc>
                  <a:txBody>
                    <a:bodyPr/>
                    <a:lstStyle/>
                    <a:p>
                      <a:pPr algn="ctr" fontAlgn="b"/>
                      <a:r>
                        <a:rPr lang="en-US" sz="1600" u="none" strike="noStrike" dirty="0"/>
                        <a:t>Z</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0</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X</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X</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X</a:t>
                      </a:r>
                      <a:endParaRPr lang="en-US" sz="16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4"/>
                  </a:ext>
                </a:extLst>
              </a:tr>
            </a:tbl>
          </a:graphicData>
        </a:graphic>
      </p:graphicFrame>
      <p:graphicFrame>
        <p:nvGraphicFramePr>
          <p:cNvPr id="7" name="Table 6"/>
          <p:cNvGraphicFramePr>
            <a:graphicFrameLocks noGrp="1"/>
          </p:cNvGraphicFramePr>
          <p:nvPr/>
        </p:nvGraphicFramePr>
        <p:xfrm>
          <a:off x="6096000" y="3838575"/>
          <a:ext cx="3048000" cy="1266825"/>
        </p:xfrm>
        <a:graphic>
          <a:graphicData uri="http://schemas.openxmlformats.org/drawingml/2006/table">
            <a:tbl>
              <a:tblPr firstRow="1" firstCol="1">
                <a:tableStyleId>{7DF18680-E054-41AD-8BC1-D1AEF772440D}</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tblGrid>
              <a:tr h="190500">
                <a:tc>
                  <a:txBody>
                    <a:bodyPr/>
                    <a:lstStyle/>
                    <a:p>
                      <a:pPr algn="ctr" fontAlgn="b"/>
                      <a:r>
                        <a:rPr lang="en-US" sz="1600" u="none" strike="noStrike" dirty="0"/>
                        <a:t>|</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0</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1</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X</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Z</a:t>
                      </a:r>
                      <a:endParaRPr lang="en-US" sz="16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0"/>
                  </a:ext>
                </a:extLst>
              </a:tr>
              <a:tr h="190500">
                <a:tc>
                  <a:txBody>
                    <a:bodyPr/>
                    <a:lstStyle/>
                    <a:p>
                      <a:pPr algn="ctr" fontAlgn="b"/>
                      <a:r>
                        <a:rPr lang="en-US" sz="1600" u="none" strike="noStrike" dirty="0"/>
                        <a:t>0</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0</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1</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X</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X</a:t>
                      </a:r>
                      <a:endParaRPr lang="en-US" sz="16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1"/>
                  </a:ext>
                </a:extLst>
              </a:tr>
              <a:tr h="190500">
                <a:tc>
                  <a:txBody>
                    <a:bodyPr/>
                    <a:lstStyle/>
                    <a:p>
                      <a:pPr algn="ctr" fontAlgn="b"/>
                      <a:r>
                        <a:rPr lang="en-US" sz="1600" u="none" strike="noStrike" dirty="0"/>
                        <a:t>1</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1</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1</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1</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1</a:t>
                      </a:r>
                      <a:endParaRPr lang="en-US" sz="16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2"/>
                  </a:ext>
                </a:extLst>
              </a:tr>
              <a:tr h="190500">
                <a:tc>
                  <a:txBody>
                    <a:bodyPr/>
                    <a:lstStyle/>
                    <a:p>
                      <a:pPr algn="ctr" fontAlgn="b"/>
                      <a:r>
                        <a:rPr lang="en-US" sz="1600" u="none" strike="noStrike" dirty="0"/>
                        <a:t>X</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X</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1</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X</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X</a:t>
                      </a:r>
                      <a:endParaRPr lang="en-US" sz="16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3"/>
                  </a:ext>
                </a:extLst>
              </a:tr>
              <a:tr h="190500">
                <a:tc>
                  <a:txBody>
                    <a:bodyPr/>
                    <a:lstStyle/>
                    <a:p>
                      <a:pPr algn="ctr" fontAlgn="b"/>
                      <a:r>
                        <a:rPr lang="en-US" sz="1600" u="none" strike="noStrike" dirty="0"/>
                        <a:t>Z</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X</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1</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X</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X</a:t>
                      </a:r>
                      <a:endParaRPr lang="en-US" sz="16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0693986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gn="ctr">
              <a:lnSpc>
                <a:spcPct val="80000"/>
              </a:lnSpc>
              <a:buNone/>
            </a:pPr>
            <a:r>
              <a:rPr lang="en-US" sz="3200" dirty="0">
                <a:solidFill>
                  <a:srgbClr val="FF0000"/>
                </a:solidFill>
                <a:latin typeface="Consolas" pitchFamily="49" charset="0"/>
              </a:rPr>
              <a:t>&lt;size&gt;</a:t>
            </a:r>
            <a:r>
              <a:rPr lang="en-US" sz="3200" dirty="0">
                <a:latin typeface="Consolas" pitchFamily="49" charset="0"/>
              </a:rPr>
              <a:t>'</a:t>
            </a:r>
            <a:r>
              <a:rPr lang="en-US" sz="3200" dirty="0">
                <a:solidFill>
                  <a:srgbClr val="FF0000"/>
                </a:solidFill>
                <a:latin typeface="Consolas" pitchFamily="49" charset="0"/>
              </a:rPr>
              <a:t>&lt;base format&gt;&lt;number&gt;</a:t>
            </a:r>
          </a:p>
          <a:p>
            <a:pPr>
              <a:lnSpc>
                <a:spcPct val="80000"/>
              </a:lnSpc>
            </a:pPr>
            <a:r>
              <a:rPr lang="en-US" sz="3200" dirty="0"/>
              <a:t> </a:t>
            </a:r>
            <a:r>
              <a:rPr lang="en-US" sz="3200" dirty="0">
                <a:solidFill>
                  <a:srgbClr val="FF0000"/>
                </a:solidFill>
                <a:latin typeface="Consolas" pitchFamily="49" charset="0"/>
              </a:rPr>
              <a:t>&lt;size&gt;</a:t>
            </a:r>
            <a:r>
              <a:rPr lang="en-US" sz="3200" dirty="0"/>
              <a:t>: </a:t>
            </a:r>
          </a:p>
          <a:p>
            <a:pPr lvl="1">
              <a:lnSpc>
                <a:spcPct val="80000"/>
              </a:lnSpc>
            </a:pPr>
            <a:r>
              <a:rPr lang="en-US" sz="2800" dirty="0"/>
              <a:t>number of bits (optional)</a:t>
            </a:r>
          </a:p>
          <a:p>
            <a:pPr>
              <a:lnSpc>
                <a:spcPct val="80000"/>
              </a:lnSpc>
            </a:pPr>
            <a:r>
              <a:rPr lang="en-US" sz="3200" dirty="0"/>
              <a:t> </a:t>
            </a:r>
            <a:r>
              <a:rPr lang="en-US" sz="3200" dirty="0">
                <a:solidFill>
                  <a:srgbClr val="FF0000"/>
                </a:solidFill>
                <a:latin typeface="Consolas" pitchFamily="49" charset="0"/>
              </a:rPr>
              <a:t>&lt;base format&gt;</a:t>
            </a:r>
            <a:r>
              <a:rPr lang="en-US" sz="3200" dirty="0"/>
              <a:t>: </a:t>
            </a:r>
          </a:p>
          <a:p>
            <a:pPr lvl="1">
              <a:lnSpc>
                <a:spcPct val="80000"/>
              </a:lnSpc>
            </a:pPr>
            <a:r>
              <a:rPr lang="en-US" sz="2800" dirty="0"/>
              <a:t>It is a single character </a:t>
            </a:r>
            <a:r>
              <a:rPr lang="en-US" sz="2800" b="1" dirty="0">
                <a:latin typeface="Consolas" pitchFamily="49" charset="0"/>
                <a:cs typeface="Consolas" pitchFamily="49" charset="0"/>
              </a:rPr>
              <a:t>'</a:t>
            </a:r>
            <a:r>
              <a:rPr lang="en-US" sz="2800" dirty="0"/>
              <a:t> followed by one of the following characters </a:t>
            </a:r>
            <a:r>
              <a:rPr lang="en-US" sz="2800" b="1" dirty="0">
                <a:latin typeface="Consolas" pitchFamily="49" charset="0"/>
                <a:cs typeface="Consolas" pitchFamily="49" charset="0"/>
              </a:rPr>
              <a:t>b</a:t>
            </a:r>
            <a:r>
              <a:rPr lang="en-US" sz="2800" dirty="0"/>
              <a:t>, </a:t>
            </a:r>
            <a:r>
              <a:rPr lang="en-US" sz="2800" b="1" dirty="0">
                <a:latin typeface="Consolas" pitchFamily="49" charset="0"/>
                <a:cs typeface="Consolas" pitchFamily="49" charset="0"/>
              </a:rPr>
              <a:t>d</a:t>
            </a:r>
            <a:r>
              <a:rPr lang="en-US" sz="2800" dirty="0"/>
              <a:t>, </a:t>
            </a:r>
            <a:r>
              <a:rPr lang="en-US" sz="2800" b="1" dirty="0">
                <a:latin typeface="Consolas" pitchFamily="49" charset="0"/>
                <a:cs typeface="Consolas" pitchFamily="49" charset="0"/>
              </a:rPr>
              <a:t>o</a:t>
            </a:r>
            <a:r>
              <a:rPr lang="en-US" sz="2800" dirty="0"/>
              <a:t> and </a:t>
            </a:r>
            <a:r>
              <a:rPr lang="en-US" sz="2800" b="1" dirty="0">
                <a:latin typeface="Consolas" pitchFamily="49" charset="0"/>
                <a:cs typeface="Consolas" pitchFamily="49" charset="0"/>
              </a:rPr>
              <a:t>h</a:t>
            </a:r>
            <a:r>
              <a:rPr lang="en-US" sz="2800" dirty="0"/>
              <a:t>, which stand for binary, decimal, octal and hex, respectively.</a:t>
            </a:r>
          </a:p>
          <a:p>
            <a:pPr>
              <a:lnSpc>
                <a:spcPct val="80000"/>
              </a:lnSpc>
            </a:pPr>
            <a:r>
              <a:rPr lang="en-US" sz="3200" dirty="0"/>
              <a:t> </a:t>
            </a:r>
            <a:r>
              <a:rPr lang="en-US" sz="3200" dirty="0">
                <a:solidFill>
                  <a:srgbClr val="FF0000"/>
                </a:solidFill>
                <a:latin typeface="Consolas" pitchFamily="49" charset="0"/>
              </a:rPr>
              <a:t>&lt;number&gt;</a:t>
            </a:r>
            <a:endParaRPr lang="en-US" sz="3200" dirty="0"/>
          </a:p>
          <a:p>
            <a:pPr lvl="1">
              <a:lnSpc>
                <a:spcPct val="80000"/>
              </a:lnSpc>
            </a:pPr>
            <a:r>
              <a:rPr lang="en-US" sz="2800" dirty="0"/>
              <a:t> Contains digits which are legal for the </a:t>
            </a:r>
            <a:r>
              <a:rPr lang="en-US" sz="2800" dirty="0">
                <a:solidFill>
                  <a:srgbClr val="FF0000"/>
                </a:solidFill>
                <a:latin typeface="Consolas" pitchFamily="49" charset="0"/>
              </a:rPr>
              <a:t>&lt;base format&gt;</a:t>
            </a:r>
          </a:p>
          <a:p>
            <a:pPr lvl="1">
              <a:lnSpc>
                <a:spcPct val="80000"/>
              </a:lnSpc>
            </a:pPr>
            <a:r>
              <a:rPr lang="en-US" sz="2800" dirty="0"/>
              <a:t>‘_’ underscore can be use for readability</a:t>
            </a:r>
          </a:p>
          <a:p>
            <a:pPr>
              <a:buNone/>
            </a:pPr>
            <a:endParaRPr lang="es-CL" sz="2800" dirty="0"/>
          </a:p>
        </p:txBody>
      </p:sp>
      <p:sp>
        <p:nvSpPr>
          <p:cNvPr id="2" name="Title 1"/>
          <p:cNvSpPr>
            <a:spLocks noGrp="1"/>
          </p:cNvSpPr>
          <p:nvPr>
            <p:ph type="title"/>
          </p:nvPr>
        </p:nvSpPr>
        <p:spPr/>
        <p:txBody>
          <a:bodyPr>
            <a:normAutofit/>
          </a:bodyPr>
          <a:lstStyle/>
          <a:p>
            <a:r>
              <a:rPr lang="en-US" dirty="0"/>
              <a:t>Number representation</a:t>
            </a:r>
            <a:endParaRPr lang="es-CL" dirty="0"/>
          </a:p>
        </p:txBody>
      </p:sp>
    </p:spTree>
    <p:extLst>
      <p:ext uri="{BB962C8B-B14F-4D97-AF65-F5344CB8AC3E}">
        <p14:creationId xmlns:p14="http://schemas.microsoft.com/office/powerpoint/2010/main" val="307671706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Negative numbers are store as 2’s complement</a:t>
            </a:r>
          </a:p>
          <a:p>
            <a:r>
              <a:rPr lang="en-US" sz="2400" dirty="0"/>
              <a:t>Extended number</a:t>
            </a:r>
          </a:p>
          <a:p>
            <a:pPr lvl="1"/>
            <a:r>
              <a:rPr lang="en-US" sz="2000" dirty="0"/>
              <a:t>If MSB is </a:t>
            </a:r>
            <a:r>
              <a:rPr lang="en-US" sz="2000" dirty="0">
                <a:latin typeface="Consolas" pitchFamily="49" charset="0"/>
                <a:cs typeface="Consolas" pitchFamily="49" charset="0"/>
              </a:rPr>
              <a:t>0</a:t>
            </a:r>
            <a:r>
              <a:rPr lang="en-US" sz="2000" dirty="0"/>
              <a:t>, </a:t>
            </a:r>
            <a:r>
              <a:rPr lang="en-US" sz="2000" dirty="0">
                <a:latin typeface="Consolas" pitchFamily="49" charset="0"/>
                <a:cs typeface="Consolas" pitchFamily="49" charset="0"/>
              </a:rPr>
              <a:t>X</a:t>
            </a:r>
            <a:r>
              <a:rPr lang="en-US" sz="2000" dirty="0"/>
              <a:t> or </a:t>
            </a:r>
            <a:r>
              <a:rPr lang="en-US" sz="2000" dirty="0">
                <a:latin typeface="Consolas" pitchFamily="49" charset="0"/>
                <a:cs typeface="Consolas" pitchFamily="49" charset="0"/>
              </a:rPr>
              <a:t>Z</a:t>
            </a:r>
            <a:r>
              <a:rPr lang="en-US" sz="2000" dirty="0"/>
              <a:t> number is extended to fill MSBs with </a:t>
            </a:r>
            <a:r>
              <a:rPr lang="en-US" sz="2000" dirty="0">
                <a:latin typeface="Consolas" pitchFamily="49" charset="0"/>
                <a:cs typeface="Consolas" pitchFamily="49" charset="0"/>
              </a:rPr>
              <a:t>0</a:t>
            </a:r>
            <a:r>
              <a:rPr lang="en-US" sz="2000" dirty="0"/>
              <a:t>, </a:t>
            </a:r>
            <a:r>
              <a:rPr lang="en-US" sz="2000" dirty="0">
                <a:latin typeface="Consolas" pitchFamily="49" charset="0"/>
                <a:cs typeface="Consolas" pitchFamily="49" charset="0"/>
              </a:rPr>
              <a:t>X</a:t>
            </a:r>
            <a:r>
              <a:rPr lang="en-US" sz="2000" dirty="0"/>
              <a:t>, </a:t>
            </a:r>
            <a:r>
              <a:rPr lang="en-US" sz="2000" dirty="0">
                <a:latin typeface="Consolas" pitchFamily="49" charset="0"/>
                <a:cs typeface="Consolas" pitchFamily="49" charset="0"/>
              </a:rPr>
              <a:t>Z</a:t>
            </a:r>
            <a:r>
              <a:rPr lang="en-US" sz="2000" dirty="0"/>
              <a:t> respectively</a:t>
            </a:r>
          </a:p>
          <a:p>
            <a:pPr lvl="1">
              <a:buNone/>
            </a:pPr>
            <a:r>
              <a:rPr lang="en-US" sz="2000" dirty="0"/>
              <a:t> </a:t>
            </a:r>
            <a:endParaRPr lang="en-US" sz="2400" dirty="0"/>
          </a:p>
          <a:p>
            <a:pPr lvl="1">
              <a:buNone/>
            </a:pPr>
            <a:endParaRPr lang="en-US" sz="2400" dirty="0"/>
          </a:p>
          <a:p>
            <a:pPr lvl="1"/>
            <a:r>
              <a:rPr lang="en-US" sz="2000" dirty="0"/>
              <a:t>If MSB is 1 number is extend to fill MSBs with </a:t>
            </a:r>
            <a:r>
              <a:rPr lang="en-US" sz="2000" dirty="0">
                <a:latin typeface="Consolas" pitchFamily="49" charset="0"/>
                <a:cs typeface="Consolas" pitchFamily="49" charset="0"/>
              </a:rPr>
              <a:t>0/1</a:t>
            </a:r>
            <a:r>
              <a:rPr lang="en-US" sz="2000" dirty="0">
                <a:cs typeface="Consolas" pitchFamily="49" charset="0"/>
              </a:rPr>
              <a:t>, depending on the sign</a:t>
            </a:r>
          </a:p>
          <a:p>
            <a:pPr lvl="1">
              <a:buNone/>
            </a:pPr>
            <a:r>
              <a:rPr lang="en-US" sz="2000" dirty="0">
                <a:cs typeface="Consolas" pitchFamily="49" charset="0"/>
              </a:rPr>
              <a:t> </a:t>
            </a:r>
          </a:p>
          <a:p>
            <a:pPr lvl="1"/>
            <a:endParaRPr lang="en-US" sz="2000" dirty="0">
              <a:cs typeface="Consolas" pitchFamily="49" charset="0"/>
            </a:endParaRPr>
          </a:p>
          <a:p>
            <a:pPr lvl="1"/>
            <a:endParaRPr lang="en-US" sz="2000" dirty="0">
              <a:cs typeface="Consolas" pitchFamily="49" charset="0"/>
            </a:endParaRPr>
          </a:p>
          <a:p>
            <a:pPr lvl="1">
              <a:buNone/>
            </a:pPr>
            <a:endParaRPr lang="en-US" sz="2000" dirty="0">
              <a:latin typeface="Consolas" pitchFamily="49" charset="0"/>
              <a:cs typeface="Consolas" pitchFamily="49" charset="0"/>
            </a:endParaRPr>
          </a:p>
        </p:txBody>
      </p:sp>
      <p:sp>
        <p:nvSpPr>
          <p:cNvPr id="2" name="Title 1"/>
          <p:cNvSpPr>
            <a:spLocks noGrp="1"/>
          </p:cNvSpPr>
          <p:nvPr>
            <p:ph type="title"/>
          </p:nvPr>
        </p:nvSpPr>
        <p:spPr/>
        <p:txBody>
          <a:bodyPr/>
          <a:lstStyle/>
          <a:p>
            <a:r>
              <a:rPr lang="en-US" dirty="0"/>
              <a:t>Number representation</a:t>
            </a:r>
          </a:p>
        </p:txBody>
      </p:sp>
      <p:sp>
        <p:nvSpPr>
          <p:cNvPr id="6" name="TextBox 5"/>
          <p:cNvSpPr txBox="1"/>
          <p:nvPr/>
        </p:nvSpPr>
        <p:spPr>
          <a:xfrm>
            <a:off x="1559496" y="2936557"/>
            <a:ext cx="7344816" cy="492443"/>
          </a:xfrm>
          <a:prstGeom prst="rect">
            <a:avLst/>
          </a:prstGeom>
          <a:noFill/>
          <a:ln>
            <a:solidFill>
              <a:schemeClr val="tx1"/>
            </a:solidFill>
          </a:ln>
        </p:spPr>
        <p:txBody>
          <a:bodyPr wrap="square" rtlCol="0">
            <a:spAutoFit/>
          </a:bodyPr>
          <a:lstStyle/>
          <a:p>
            <a:pPr marL="0" lvl="1" algn="ctr"/>
            <a:r>
              <a:rPr lang="en-US" sz="2600" dirty="0">
                <a:latin typeface="Consolas" pitchFamily="49" charset="0"/>
                <a:cs typeface="Consolas" pitchFamily="49" charset="0"/>
              </a:rPr>
              <a:t>3’b01=3’b001  3’bx1=3’bxx1  3’bz=3’bzz  </a:t>
            </a:r>
          </a:p>
        </p:txBody>
      </p:sp>
      <p:sp>
        <p:nvSpPr>
          <p:cNvPr id="7" name="TextBox 6"/>
          <p:cNvSpPr txBox="1"/>
          <p:nvPr/>
        </p:nvSpPr>
        <p:spPr>
          <a:xfrm>
            <a:off x="1559496" y="4176235"/>
            <a:ext cx="6048672" cy="492443"/>
          </a:xfrm>
          <a:prstGeom prst="rect">
            <a:avLst/>
          </a:prstGeom>
          <a:noFill/>
          <a:ln>
            <a:solidFill>
              <a:schemeClr val="tx1"/>
            </a:solidFill>
          </a:ln>
        </p:spPr>
        <p:txBody>
          <a:bodyPr wrap="square" rtlCol="0">
            <a:spAutoFit/>
          </a:bodyPr>
          <a:lstStyle/>
          <a:p>
            <a:pPr marL="0" lvl="1"/>
            <a:r>
              <a:rPr lang="en-US" sz="2600" dirty="0">
                <a:latin typeface="Consolas" pitchFamily="49" charset="0"/>
                <a:cs typeface="Consolas" pitchFamily="49" charset="0"/>
              </a:rPr>
              <a:t>3’b1=3’b001  -3’b1=-3’b01=3’b111</a:t>
            </a:r>
          </a:p>
        </p:txBody>
      </p:sp>
    </p:spTree>
    <p:extLst>
      <p:ext uri="{BB962C8B-B14F-4D97-AF65-F5344CB8AC3E}">
        <p14:creationId xmlns:p14="http://schemas.microsoft.com/office/powerpoint/2010/main" val="936590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Number representation</a:t>
            </a:r>
            <a:endParaRPr lang="es-CL" dirty="0"/>
          </a:p>
        </p:txBody>
      </p:sp>
      <p:sp>
        <p:nvSpPr>
          <p:cNvPr id="4" name="Content Placeholder 3"/>
          <p:cNvSpPr>
            <a:spLocks noGrp="1"/>
          </p:cNvSpPr>
          <p:nvPr>
            <p:ph idx="4294967295"/>
          </p:nvPr>
        </p:nvSpPr>
        <p:spPr>
          <a:xfrm>
            <a:off x="1115483" y="1408289"/>
            <a:ext cx="8401050" cy="4525963"/>
          </a:xfrm>
        </p:spPr>
        <p:txBody>
          <a:bodyPr>
            <a:normAutofit fontScale="92500" lnSpcReduction="10000"/>
          </a:bodyPr>
          <a:lstStyle/>
          <a:p>
            <a:pPr>
              <a:lnSpc>
                <a:spcPct val="80000"/>
              </a:lnSpc>
              <a:buNone/>
            </a:pPr>
            <a:r>
              <a:rPr lang="en-US" dirty="0" err="1"/>
              <a:t>Unsized</a:t>
            </a:r>
            <a:r>
              <a:rPr lang="en-US" dirty="0"/>
              <a:t> numbers (at least 32 bit)</a:t>
            </a:r>
          </a:p>
          <a:p>
            <a:pPr>
              <a:lnSpc>
                <a:spcPct val="80000"/>
              </a:lnSpc>
              <a:buNone/>
            </a:pPr>
            <a:r>
              <a:rPr lang="en-US" dirty="0">
                <a:latin typeface="Consolas" pitchFamily="49" charset="0"/>
              </a:rPr>
              <a:t>549 	  </a:t>
            </a:r>
            <a:r>
              <a:rPr lang="en-US" dirty="0">
                <a:solidFill>
                  <a:srgbClr val="00B050"/>
                </a:solidFill>
                <a:latin typeface="Consolas" pitchFamily="49" charset="0"/>
              </a:rPr>
              <a:t>// decimal number</a:t>
            </a:r>
          </a:p>
          <a:p>
            <a:pPr>
              <a:lnSpc>
                <a:spcPct val="80000"/>
              </a:lnSpc>
              <a:buNone/>
            </a:pPr>
            <a:r>
              <a:rPr lang="en-US" dirty="0">
                <a:latin typeface="Consolas" pitchFamily="49" charset="0"/>
              </a:rPr>
              <a:t>'h8F_F  </a:t>
            </a:r>
            <a:r>
              <a:rPr lang="en-US" dirty="0">
                <a:solidFill>
                  <a:srgbClr val="00B050"/>
                </a:solidFill>
                <a:latin typeface="Consolas" pitchFamily="49" charset="0"/>
              </a:rPr>
              <a:t>// hex number</a:t>
            </a:r>
          </a:p>
          <a:p>
            <a:pPr>
              <a:lnSpc>
                <a:spcPct val="80000"/>
              </a:lnSpc>
              <a:buNone/>
            </a:pPr>
            <a:r>
              <a:rPr lang="en-US" dirty="0">
                <a:latin typeface="Consolas" pitchFamily="49" charset="0"/>
              </a:rPr>
              <a:t>'o765   </a:t>
            </a:r>
            <a:r>
              <a:rPr lang="en-US" dirty="0">
                <a:solidFill>
                  <a:srgbClr val="00B050"/>
                </a:solidFill>
                <a:latin typeface="Consolas" pitchFamily="49" charset="0"/>
              </a:rPr>
              <a:t>// octal number</a:t>
            </a:r>
          </a:p>
          <a:p>
            <a:pPr>
              <a:lnSpc>
                <a:spcPct val="80000"/>
              </a:lnSpc>
              <a:buNone/>
            </a:pPr>
            <a:endParaRPr lang="en-US" dirty="0"/>
          </a:p>
          <a:p>
            <a:pPr>
              <a:lnSpc>
                <a:spcPct val="80000"/>
              </a:lnSpc>
              <a:buNone/>
            </a:pPr>
            <a:r>
              <a:rPr lang="en-US" dirty="0"/>
              <a:t>Size numbers</a:t>
            </a:r>
          </a:p>
          <a:p>
            <a:pPr>
              <a:lnSpc>
                <a:spcPct val="80000"/>
              </a:lnSpc>
              <a:buNone/>
            </a:pPr>
            <a:r>
              <a:rPr lang="en-US" dirty="0">
                <a:latin typeface="Consolas" pitchFamily="49" charset="0"/>
              </a:rPr>
              <a:t>4'b11   </a:t>
            </a:r>
            <a:r>
              <a:rPr lang="en-US" dirty="0">
                <a:solidFill>
                  <a:srgbClr val="00B050"/>
                </a:solidFill>
                <a:latin typeface="Consolas" pitchFamily="49" charset="0"/>
              </a:rPr>
              <a:t>// 4-bit binary number 0011</a:t>
            </a:r>
          </a:p>
          <a:p>
            <a:pPr>
              <a:lnSpc>
                <a:spcPct val="80000"/>
              </a:lnSpc>
              <a:buNone/>
            </a:pPr>
            <a:r>
              <a:rPr lang="en-US" dirty="0">
                <a:latin typeface="Consolas" pitchFamily="49" charset="0"/>
              </a:rPr>
              <a:t>3'b10x  </a:t>
            </a:r>
            <a:r>
              <a:rPr lang="en-US" dirty="0">
                <a:solidFill>
                  <a:srgbClr val="00B050"/>
                </a:solidFill>
                <a:latin typeface="Consolas" pitchFamily="49" charset="0"/>
              </a:rPr>
              <a:t>// 3-bit binary number with LSM bit unknown</a:t>
            </a:r>
          </a:p>
          <a:p>
            <a:pPr>
              <a:lnSpc>
                <a:spcPct val="80000"/>
              </a:lnSpc>
              <a:buNone/>
            </a:pPr>
            <a:r>
              <a:rPr lang="en-US" dirty="0">
                <a:latin typeface="Consolas" pitchFamily="49" charset="0"/>
              </a:rPr>
              <a:t>8'hz    </a:t>
            </a:r>
            <a:r>
              <a:rPr lang="en-US" dirty="0">
                <a:solidFill>
                  <a:srgbClr val="00B050"/>
                </a:solidFill>
                <a:latin typeface="Consolas" pitchFamily="49" charset="0"/>
              </a:rPr>
              <a:t>// 8-bit binary high-impedance number</a:t>
            </a:r>
          </a:p>
          <a:p>
            <a:pPr>
              <a:lnSpc>
                <a:spcPct val="80000"/>
              </a:lnSpc>
              <a:buNone/>
            </a:pPr>
            <a:r>
              <a:rPr lang="en-US" dirty="0">
                <a:latin typeface="Consolas" pitchFamily="49" charset="0"/>
              </a:rPr>
              <a:t>4'hz1   </a:t>
            </a:r>
            <a:r>
              <a:rPr lang="en-US" dirty="0">
                <a:solidFill>
                  <a:srgbClr val="00B050"/>
                </a:solidFill>
                <a:latin typeface="Consolas" pitchFamily="49" charset="0"/>
              </a:rPr>
              <a:t>// 4’bzzz1</a:t>
            </a:r>
          </a:p>
          <a:p>
            <a:pPr>
              <a:lnSpc>
                <a:spcPct val="80000"/>
              </a:lnSpc>
              <a:buNone/>
            </a:pPr>
            <a:r>
              <a:rPr lang="en-US" dirty="0">
                <a:latin typeface="Consolas" pitchFamily="49" charset="0"/>
              </a:rPr>
              <a:t>5'd3    </a:t>
            </a:r>
            <a:r>
              <a:rPr lang="en-US" dirty="0">
                <a:solidFill>
                  <a:srgbClr val="00B050"/>
                </a:solidFill>
                <a:latin typeface="Consolas" pitchFamily="49" charset="0"/>
              </a:rPr>
              <a:t>// 5-bit decimal number</a:t>
            </a:r>
          </a:p>
          <a:p>
            <a:pPr>
              <a:lnSpc>
                <a:spcPct val="80000"/>
              </a:lnSpc>
              <a:buNone/>
            </a:pPr>
            <a:endParaRPr lang="en-US" dirty="0">
              <a:solidFill>
                <a:srgbClr val="00B050"/>
              </a:solidFill>
            </a:endParaRPr>
          </a:p>
          <a:p>
            <a:pPr>
              <a:lnSpc>
                <a:spcPct val="80000"/>
              </a:lnSpc>
              <a:buNone/>
            </a:pPr>
            <a:r>
              <a:rPr lang="en-US" dirty="0"/>
              <a:t>Signed numbers</a:t>
            </a:r>
          </a:p>
          <a:p>
            <a:pPr>
              <a:lnSpc>
                <a:spcPct val="80000"/>
              </a:lnSpc>
              <a:buNone/>
            </a:pPr>
            <a:r>
              <a:rPr lang="en-US" dirty="0">
                <a:latin typeface="Consolas" pitchFamily="49" charset="0"/>
              </a:rPr>
              <a:t>-8'd6   </a:t>
            </a:r>
            <a:r>
              <a:rPr lang="en-US" dirty="0">
                <a:solidFill>
                  <a:srgbClr val="00B050"/>
                </a:solidFill>
                <a:latin typeface="Consolas" pitchFamily="49" charset="0"/>
              </a:rPr>
              <a:t>// 8-bit two's complement of 6 (-6)</a:t>
            </a:r>
          </a:p>
          <a:p>
            <a:pPr>
              <a:lnSpc>
                <a:spcPct val="80000"/>
              </a:lnSpc>
              <a:buNone/>
            </a:pPr>
            <a:r>
              <a:rPr lang="en-US" dirty="0">
                <a:latin typeface="Consolas" pitchFamily="49" charset="0"/>
              </a:rPr>
              <a:t> 4'shF  </a:t>
            </a:r>
            <a:r>
              <a:rPr lang="en-US" dirty="0">
                <a:solidFill>
                  <a:srgbClr val="00B050"/>
                </a:solidFill>
                <a:latin typeface="Consolas" pitchFamily="49" charset="0"/>
              </a:rPr>
              <a:t>// 4-bit number ‘1111’ to be interpreted as</a:t>
            </a:r>
          </a:p>
          <a:p>
            <a:pPr>
              <a:lnSpc>
                <a:spcPct val="80000"/>
              </a:lnSpc>
              <a:buNone/>
            </a:pPr>
            <a:r>
              <a:rPr lang="en-US" dirty="0">
                <a:solidFill>
                  <a:srgbClr val="00B050"/>
                </a:solidFill>
                <a:latin typeface="Consolas" pitchFamily="49" charset="0"/>
              </a:rPr>
              <a:t> 		  // 2’s complement number</a:t>
            </a:r>
            <a:endParaRPr lang="en-US" dirty="0">
              <a:latin typeface="Consolas" pitchFamily="49" charset="0"/>
            </a:endParaRPr>
          </a:p>
          <a:p>
            <a:endParaRPr lang="es-CL" dirty="0"/>
          </a:p>
        </p:txBody>
      </p:sp>
    </p:spTree>
    <p:extLst>
      <p:ext uri="{BB962C8B-B14F-4D97-AF65-F5344CB8AC3E}">
        <p14:creationId xmlns:p14="http://schemas.microsoft.com/office/powerpoint/2010/main" val="120602510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A  </a:t>
            </a:r>
            <a:r>
              <a:rPr lang="en-US" sz="2400" dirty="0" err="1"/>
              <a:t>reg</a:t>
            </a:r>
            <a:r>
              <a:rPr lang="en-US" sz="2400" dirty="0"/>
              <a:t> (</a:t>
            </a:r>
            <a:r>
              <a:rPr lang="en-US" sz="3200" dirty="0" err="1">
                <a:solidFill>
                  <a:srgbClr val="0070C0"/>
                </a:solidFill>
                <a:latin typeface="Consolas" pitchFamily="49" charset="0"/>
              </a:rPr>
              <a:t>reg</a:t>
            </a:r>
            <a:r>
              <a:rPr lang="en-US" sz="2400" dirty="0"/>
              <a:t>) stores its value from one assignment to the next (model</a:t>
            </a:r>
            <a:r>
              <a:rPr lang="es-CL" sz="2400" dirty="0"/>
              <a:t> data </a:t>
            </a:r>
            <a:r>
              <a:rPr lang="en-US" sz="2400" dirty="0"/>
              <a:t>storage elements)</a:t>
            </a:r>
          </a:p>
          <a:p>
            <a:pPr lvl="1"/>
            <a:r>
              <a:rPr lang="en-US" sz="2000" dirty="0"/>
              <a:t>Don’t confuse </a:t>
            </a:r>
            <a:r>
              <a:rPr lang="en-US" sz="2800" dirty="0" err="1">
                <a:solidFill>
                  <a:srgbClr val="0070C0"/>
                </a:solidFill>
                <a:latin typeface="Consolas" pitchFamily="49" charset="0"/>
                <a:cs typeface="Consolas" pitchFamily="49" charset="0"/>
              </a:rPr>
              <a:t>reg</a:t>
            </a:r>
            <a:r>
              <a:rPr lang="en-US" sz="2000" dirty="0"/>
              <a:t> with </a:t>
            </a:r>
            <a:r>
              <a:rPr lang="en-US" sz="2000" i="1" dirty="0"/>
              <a:t>register</a:t>
            </a:r>
          </a:p>
          <a:p>
            <a:pPr lvl="1"/>
            <a:r>
              <a:rPr lang="en-US" sz="2000" dirty="0"/>
              <a:t>Default value is </a:t>
            </a:r>
            <a:r>
              <a:rPr lang="en-US" sz="2000" dirty="0">
                <a:latin typeface="Consolas" pitchFamily="49" charset="0"/>
                <a:cs typeface="Consolas" pitchFamily="49" charset="0"/>
              </a:rPr>
              <a:t>X</a:t>
            </a:r>
          </a:p>
          <a:p>
            <a:pPr lvl="1"/>
            <a:r>
              <a:rPr lang="en-US" sz="2000" dirty="0"/>
              <a:t>Default range is one bit</a:t>
            </a:r>
          </a:p>
          <a:p>
            <a:pPr lvl="1"/>
            <a:r>
              <a:rPr lang="en-US" sz="2000" dirty="0"/>
              <a:t>By default are unsigned, but can be declare signed, using keyword </a:t>
            </a:r>
            <a:r>
              <a:rPr lang="en-US" sz="2800" dirty="0">
                <a:solidFill>
                  <a:srgbClr val="0070C0"/>
                </a:solidFill>
                <a:latin typeface="Consolas" pitchFamily="49" charset="0"/>
                <a:cs typeface="Consolas" pitchFamily="49" charset="0"/>
              </a:rPr>
              <a:t>signed</a:t>
            </a:r>
            <a:endParaRPr lang="es-CL" sz="2000" dirty="0">
              <a:solidFill>
                <a:srgbClr val="0070C0"/>
              </a:solidFill>
              <a:latin typeface="Consolas" pitchFamily="49" charset="0"/>
              <a:cs typeface="Consolas" pitchFamily="49" charset="0"/>
            </a:endParaRPr>
          </a:p>
          <a:p>
            <a:pPr>
              <a:buNone/>
            </a:pPr>
            <a:r>
              <a:rPr lang="es-CL" sz="2400" dirty="0"/>
              <a:t> </a:t>
            </a:r>
          </a:p>
        </p:txBody>
      </p:sp>
      <p:sp>
        <p:nvSpPr>
          <p:cNvPr id="2" name="Title 1"/>
          <p:cNvSpPr>
            <a:spLocks noGrp="1"/>
          </p:cNvSpPr>
          <p:nvPr>
            <p:ph type="title"/>
          </p:nvPr>
        </p:nvSpPr>
        <p:spPr/>
        <p:txBody>
          <a:bodyPr/>
          <a:lstStyle/>
          <a:p>
            <a:r>
              <a:rPr lang="en-US" dirty="0"/>
              <a:t>Data types (</a:t>
            </a:r>
            <a:r>
              <a:rPr lang="en-US" dirty="0" err="1"/>
              <a:t>reg</a:t>
            </a:r>
            <a:r>
              <a:rPr lang="en-US" dirty="0"/>
              <a:t>)</a:t>
            </a:r>
            <a:endParaRPr lang="es-CL" dirty="0"/>
          </a:p>
        </p:txBody>
      </p:sp>
    </p:spTree>
    <p:extLst>
      <p:ext uri="{BB962C8B-B14F-4D97-AF65-F5344CB8AC3E}">
        <p14:creationId xmlns:p14="http://schemas.microsoft.com/office/powerpoint/2010/main" val="260053193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t>Nets (</a:t>
            </a:r>
            <a:r>
              <a:rPr lang="en-US" sz="2400" dirty="0">
                <a:solidFill>
                  <a:schemeClr val="accent6">
                    <a:lumMod val="75000"/>
                  </a:schemeClr>
                </a:solidFill>
              </a:rPr>
              <a:t>wire</a:t>
            </a:r>
            <a:r>
              <a:rPr lang="en-US" sz="2400" dirty="0"/>
              <a:t>) correspond to physical wires that connect instances</a:t>
            </a:r>
          </a:p>
          <a:p>
            <a:pPr lvl="1"/>
            <a:r>
              <a:rPr lang="en-US" sz="2000" dirty="0"/>
              <a:t>Nets do not store values </a:t>
            </a:r>
          </a:p>
          <a:p>
            <a:pPr lvl="1"/>
            <a:r>
              <a:rPr lang="en-US" sz="2000" dirty="0"/>
              <a:t>Have to be continuously driven</a:t>
            </a:r>
          </a:p>
          <a:p>
            <a:pPr lvl="1"/>
            <a:r>
              <a:rPr lang="en-US" sz="2000" dirty="0"/>
              <a:t>The default range is one bit</a:t>
            </a:r>
          </a:p>
          <a:p>
            <a:pPr lvl="1"/>
            <a:r>
              <a:rPr lang="en-US" sz="2000" dirty="0"/>
              <a:t>By default are unsigned</a:t>
            </a:r>
          </a:p>
          <a:p>
            <a:r>
              <a:rPr lang="en-US" sz="2400" dirty="0"/>
              <a:t>The </a:t>
            </a:r>
            <a:r>
              <a:rPr lang="en-US" sz="2400" dirty="0">
                <a:solidFill>
                  <a:schemeClr val="accent6">
                    <a:lumMod val="75000"/>
                  </a:schemeClr>
                </a:solidFill>
              </a:rPr>
              <a:t>wire</a:t>
            </a:r>
            <a:r>
              <a:rPr lang="en-US" sz="2400" dirty="0"/>
              <a:t> declaration is used most frequently, other net types are </a:t>
            </a:r>
            <a:r>
              <a:rPr lang="en-US" sz="2400" dirty="0">
                <a:solidFill>
                  <a:schemeClr val="accent6">
                    <a:lumMod val="75000"/>
                  </a:schemeClr>
                </a:solidFill>
              </a:rPr>
              <a:t>wand</a:t>
            </a:r>
            <a:r>
              <a:rPr lang="en-US" sz="2400" dirty="0"/>
              <a:t>, </a:t>
            </a:r>
            <a:r>
              <a:rPr lang="en-US" sz="2400" dirty="0" err="1">
                <a:solidFill>
                  <a:schemeClr val="accent6">
                    <a:lumMod val="75000"/>
                  </a:schemeClr>
                </a:solidFill>
              </a:rPr>
              <a:t>wor</a:t>
            </a:r>
            <a:r>
              <a:rPr lang="en-US" sz="2400" dirty="0"/>
              <a:t>, </a:t>
            </a:r>
            <a:r>
              <a:rPr lang="en-US" sz="2400" dirty="0">
                <a:solidFill>
                  <a:schemeClr val="accent6">
                    <a:lumMod val="75000"/>
                  </a:schemeClr>
                </a:solidFill>
              </a:rPr>
              <a:t>tri</a:t>
            </a:r>
            <a:r>
              <a:rPr lang="en-US" sz="2400" dirty="0"/>
              <a:t>, </a:t>
            </a:r>
            <a:r>
              <a:rPr lang="en-US" sz="2400" dirty="0" err="1">
                <a:solidFill>
                  <a:schemeClr val="accent6">
                    <a:lumMod val="75000"/>
                  </a:schemeClr>
                </a:solidFill>
              </a:rPr>
              <a:t>triand</a:t>
            </a:r>
            <a:r>
              <a:rPr lang="en-US" sz="2400" dirty="0"/>
              <a:t>, </a:t>
            </a:r>
            <a:r>
              <a:rPr lang="en-US" sz="2400" dirty="0" err="1">
                <a:solidFill>
                  <a:schemeClr val="accent6">
                    <a:lumMod val="75000"/>
                  </a:schemeClr>
                </a:solidFill>
              </a:rPr>
              <a:t>trior</a:t>
            </a:r>
            <a:r>
              <a:rPr lang="en-US" sz="2400" dirty="0"/>
              <a:t>, etc.</a:t>
            </a:r>
          </a:p>
        </p:txBody>
      </p:sp>
      <p:sp>
        <p:nvSpPr>
          <p:cNvPr id="2" name="Title 1"/>
          <p:cNvSpPr>
            <a:spLocks noGrp="1"/>
          </p:cNvSpPr>
          <p:nvPr>
            <p:ph type="title"/>
          </p:nvPr>
        </p:nvSpPr>
        <p:spPr/>
        <p:txBody>
          <a:bodyPr/>
          <a:lstStyle/>
          <a:p>
            <a:r>
              <a:rPr lang="en-US"/>
              <a:t>Data types (Nets)</a:t>
            </a:r>
            <a:endParaRPr lang="es-CL" dirty="0"/>
          </a:p>
        </p:txBody>
      </p:sp>
    </p:spTree>
    <p:extLst>
      <p:ext uri="{BB962C8B-B14F-4D97-AF65-F5344CB8AC3E}">
        <p14:creationId xmlns:p14="http://schemas.microsoft.com/office/powerpoint/2010/main" val="21127468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t>Integer (</a:t>
            </a:r>
            <a:r>
              <a:rPr lang="en-US" sz="3200" dirty="0">
                <a:solidFill>
                  <a:srgbClr val="0070C0"/>
                </a:solidFill>
                <a:latin typeface="Consolas" pitchFamily="49" charset="0"/>
                <a:cs typeface="Consolas" pitchFamily="49" charset="0"/>
              </a:rPr>
              <a:t>integer</a:t>
            </a:r>
            <a:r>
              <a:rPr lang="en-US" sz="2400" dirty="0"/>
              <a:t>)</a:t>
            </a:r>
          </a:p>
          <a:p>
            <a:pPr lvl="1"/>
            <a:r>
              <a:rPr lang="en-US" sz="2000" dirty="0"/>
              <a:t>Convenient to counting purposes</a:t>
            </a:r>
          </a:p>
          <a:p>
            <a:pPr lvl="1"/>
            <a:r>
              <a:rPr lang="en-US" sz="2000" dirty="0"/>
              <a:t>At least 32-bit wide</a:t>
            </a:r>
          </a:p>
          <a:p>
            <a:pPr lvl="1"/>
            <a:r>
              <a:rPr lang="en-US" sz="2000" dirty="0"/>
              <a:t>Useful for loop </a:t>
            </a:r>
          </a:p>
          <a:p>
            <a:r>
              <a:rPr lang="en-US" sz="2400" dirty="0"/>
              <a:t>Real (</a:t>
            </a:r>
            <a:r>
              <a:rPr lang="en-US" sz="3200" dirty="0">
                <a:solidFill>
                  <a:srgbClr val="0070C0"/>
                </a:solidFill>
                <a:latin typeface="Consolas" pitchFamily="49" charset="0"/>
                <a:cs typeface="Consolas" pitchFamily="49" charset="0"/>
              </a:rPr>
              <a:t>real</a:t>
            </a:r>
            <a:r>
              <a:rPr lang="en-US" sz="2400" dirty="0"/>
              <a:t>) </a:t>
            </a:r>
            <a:r>
              <a:rPr lang="en-US" sz="2400" i="1" dirty="0">
                <a:solidFill>
                  <a:schemeClr val="bg1">
                    <a:lumMod val="65000"/>
                  </a:schemeClr>
                </a:solidFill>
              </a:rPr>
              <a:t>simulation only</a:t>
            </a:r>
          </a:p>
          <a:p>
            <a:pPr lvl="1"/>
            <a:r>
              <a:rPr lang="en-US" sz="2000" dirty="0"/>
              <a:t>Can be specified in decimal and scientific notation</a:t>
            </a:r>
          </a:p>
          <a:p>
            <a:pPr lvl="1"/>
            <a:endParaRPr lang="en-US" sz="2000" dirty="0"/>
          </a:p>
          <a:p>
            <a:endParaRPr lang="en-US" sz="2400" dirty="0"/>
          </a:p>
        </p:txBody>
      </p:sp>
      <p:sp>
        <p:nvSpPr>
          <p:cNvPr id="2" name="Title 1"/>
          <p:cNvSpPr>
            <a:spLocks noGrp="1"/>
          </p:cNvSpPr>
          <p:nvPr>
            <p:ph type="title"/>
          </p:nvPr>
        </p:nvSpPr>
        <p:spPr/>
        <p:txBody>
          <a:bodyPr/>
          <a:lstStyle/>
          <a:p>
            <a:r>
              <a:rPr lang="en-US" dirty="0"/>
              <a:t>Other data types</a:t>
            </a:r>
          </a:p>
        </p:txBody>
      </p:sp>
    </p:spTree>
    <p:extLst>
      <p:ext uri="{BB962C8B-B14F-4D97-AF65-F5344CB8AC3E}">
        <p14:creationId xmlns:p14="http://schemas.microsoft.com/office/powerpoint/2010/main" val="374494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a:t>Purpose of Hardware Description Languages</a:t>
            </a:r>
          </a:p>
          <a:p>
            <a:pPr lvl="1"/>
            <a:r>
              <a:rPr lang="en-US" dirty="0"/>
              <a:t>Capture </a:t>
            </a:r>
            <a:r>
              <a:rPr lang="en-US" b="1" dirty="0"/>
              <a:t>design</a:t>
            </a:r>
            <a:r>
              <a:rPr lang="en-US" dirty="0"/>
              <a:t> in RTL form</a:t>
            </a:r>
          </a:p>
          <a:p>
            <a:pPr lvl="2"/>
            <a:r>
              <a:rPr lang="en-US" dirty="0"/>
              <a:t>i.e. all registers specified</a:t>
            </a:r>
          </a:p>
          <a:p>
            <a:pPr lvl="1"/>
            <a:r>
              <a:rPr lang="en-US" dirty="0"/>
              <a:t>Use to simulate designs so as to verify correctness</a:t>
            </a:r>
          </a:p>
          <a:p>
            <a:pPr lvl="1"/>
            <a:r>
              <a:rPr lang="en-US" dirty="0"/>
              <a:t>Pass through synthesis tools to obtain reasonable optimal gate-level design that meets timing</a:t>
            </a:r>
          </a:p>
          <a:p>
            <a:pPr lvl="1"/>
            <a:r>
              <a:rPr lang="en-US" dirty="0"/>
              <a:t>Design productivity</a:t>
            </a:r>
          </a:p>
          <a:p>
            <a:pPr lvl="2"/>
            <a:r>
              <a:rPr lang="en-US" dirty="0"/>
              <a:t>Automatic synthesis</a:t>
            </a:r>
          </a:p>
          <a:p>
            <a:pPr lvl="2"/>
            <a:r>
              <a:rPr lang="en-US" dirty="0"/>
              <a:t>Capture design as RTL instead of schematic</a:t>
            </a:r>
          </a:p>
          <a:p>
            <a:pPr lvl="2"/>
            <a:r>
              <a:rPr lang="en-US" dirty="0"/>
              <a:t>Reduces time to create gate level design by an order of magnitude</a:t>
            </a:r>
          </a:p>
          <a:p>
            <a:r>
              <a:rPr lang="en-US" dirty="0"/>
              <a:t>Synthesis</a:t>
            </a:r>
          </a:p>
          <a:p>
            <a:pPr lvl="1"/>
            <a:r>
              <a:rPr lang="en-US" dirty="0"/>
              <a:t>Basically, a Boolean combinational logic optimizer that is timing aware</a:t>
            </a:r>
          </a:p>
        </p:txBody>
      </p:sp>
      <p:sp>
        <p:nvSpPr>
          <p:cNvPr id="5" name="Title 4"/>
          <p:cNvSpPr>
            <a:spLocks noGrp="1"/>
          </p:cNvSpPr>
          <p:nvPr>
            <p:ph type="title"/>
          </p:nvPr>
        </p:nvSpPr>
        <p:spPr/>
        <p:txBody>
          <a:bodyPr/>
          <a:lstStyle/>
          <a:p>
            <a:r>
              <a:rPr lang="en-US" dirty="0"/>
              <a:t>Purpose of HDLs</a:t>
            </a:r>
          </a:p>
        </p:txBody>
      </p:sp>
    </p:spTree>
    <p:extLst>
      <p:ext uri="{BB962C8B-B14F-4D97-AF65-F5344CB8AC3E}">
        <p14:creationId xmlns:p14="http://schemas.microsoft.com/office/powerpoint/2010/main" val="279747569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buNone/>
            </a:pPr>
            <a:r>
              <a:rPr lang="en-US" sz="2800" dirty="0"/>
              <a:t>Know as BUS in hardware</a:t>
            </a:r>
          </a:p>
          <a:p>
            <a:r>
              <a:rPr lang="en-US" sz="2800" dirty="0"/>
              <a:t>Declare by a range following the type</a:t>
            </a:r>
          </a:p>
          <a:p>
            <a:pPr algn="ctr">
              <a:buNone/>
            </a:pPr>
            <a:r>
              <a:rPr lang="en-US" sz="1800" dirty="0">
                <a:solidFill>
                  <a:srgbClr val="0070C0"/>
                </a:solidFill>
                <a:latin typeface="Consolas" pitchFamily="49" charset="0"/>
                <a:cs typeface="Consolas" pitchFamily="49" charset="0"/>
              </a:rPr>
              <a:t>	</a:t>
            </a:r>
            <a:r>
              <a:rPr lang="en-US" dirty="0">
                <a:solidFill>
                  <a:srgbClr val="FF0000"/>
                </a:solidFill>
                <a:latin typeface="Consolas" pitchFamily="49" charset="0"/>
              </a:rPr>
              <a:t>&lt;data type&gt; </a:t>
            </a:r>
            <a:r>
              <a:rPr lang="en-US" dirty="0">
                <a:latin typeface="Consolas" pitchFamily="49" charset="0"/>
              </a:rPr>
              <a:t>[</a:t>
            </a:r>
            <a:r>
              <a:rPr lang="en-US" dirty="0">
                <a:solidFill>
                  <a:srgbClr val="FF0000"/>
                </a:solidFill>
                <a:latin typeface="Consolas" pitchFamily="49" charset="0"/>
              </a:rPr>
              <a:t>left range </a:t>
            </a:r>
            <a:r>
              <a:rPr lang="en-US" dirty="0">
                <a:latin typeface="Consolas" pitchFamily="49" charset="0"/>
              </a:rPr>
              <a:t>:</a:t>
            </a:r>
            <a:r>
              <a:rPr lang="en-US" dirty="0">
                <a:solidFill>
                  <a:srgbClr val="FF0000"/>
                </a:solidFill>
                <a:latin typeface="Consolas" pitchFamily="49" charset="0"/>
              </a:rPr>
              <a:t> right range</a:t>
            </a:r>
            <a:r>
              <a:rPr lang="en-US" dirty="0">
                <a:latin typeface="Consolas" pitchFamily="49" charset="0"/>
              </a:rPr>
              <a:t>]</a:t>
            </a:r>
            <a:r>
              <a:rPr lang="en-US" dirty="0">
                <a:solidFill>
                  <a:srgbClr val="FF0000"/>
                </a:solidFill>
                <a:latin typeface="Consolas" pitchFamily="49" charset="0"/>
              </a:rPr>
              <a:t> &lt;Variable name&gt; </a:t>
            </a:r>
            <a:endParaRPr lang="en-US" sz="1800" dirty="0">
              <a:solidFill>
                <a:srgbClr val="FF0000"/>
              </a:solidFill>
              <a:latin typeface="Consolas" pitchFamily="49" charset="0"/>
            </a:endParaRPr>
          </a:p>
          <a:p>
            <a:r>
              <a:rPr lang="en-US" sz="2800" dirty="0"/>
              <a:t>Single element that is n-bits wide</a:t>
            </a:r>
          </a:p>
          <a:p>
            <a:pPr lvl="1">
              <a:buNone/>
            </a:pPr>
            <a:r>
              <a:rPr lang="en-US" sz="1900" dirty="0" err="1">
                <a:solidFill>
                  <a:srgbClr val="0070C0"/>
                </a:solidFill>
                <a:latin typeface="Consolas" pitchFamily="49" charset="0"/>
              </a:rPr>
              <a:t>reg</a:t>
            </a:r>
            <a:r>
              <a:rPr lang="en-US" sz="1900" dirty="0">
                <a:latin typeface="Consolas" pitchFamily="49" charset="0"/>
              </a:rPr>
              <a:t>  [0:7] A, B; </a:t>
            </a:r>
            <a:r>
              <a:rPr lang="en-US" sz="1900" dirty="0">
                <a:solidFill>
                  <a:srgbClr val="00B050"/>
                </a:solidFill>
                <a:latin typeface="Consolas" pitchFamily="49" charset="0"/>
              </a:rPr>
              <a:t>//Two 8-bit </a:t>
            </a:r>
            <a:r>
              <a:rPr lang="en-US" sz="1900" dirty="0" err="1">
                <a:solidFill>
                  <a:srgbClr val="00B050"/>
                </a:solidFill>
                <a:latin typeface="Consolas" pitchFamily="49" charset="0"/>
              </a:rPr>
              <a:t>reg</a:t>
            </a:r>
            <a:r>
              <a:rPr lang="en-US" sz="1900" dirty="0">
                <a:solidFill>
                  <a:srgbClr val="00B050"/>
                </a:solidFill>
                <a:latin typeface="Consolas" pitchFamily="49" charset="0"/>
              </a:rPr>
              <a:t> with MSB as the 0</a:t>
            </a:r>
            <a:r>
              <a:rPr lang="en-US" sz="1900" baseline="30000" dirty="0">
                <a:solidFill>
                  <a:srgbClr val="00B050"/>
                </a:solidFill>
                <a:latin typeface="Consolas" pitchFamily="49" charset="0"/>
              </a:rPr>
              <a:t>th</a:t>
            </a:r>
            <a:r>
              <a:rPr lang="en-US" sz="1900" dirty="0">
                <a:solidFill>
                  <a:srgbClr val="00B050"/>
                </a:solidFill>
                <a:latin typeface="Consolas" pitchFamily="49" charset="0"/>
              </a:rPr>
              <a:t> bit</a:t>
            </a:r>
          </a:p>
          <a:p>
            <a:pPr lvl="1">
              <a:buNone/>
            </a:pPr>
            <a:r>
              <a:rPr lang="en-US" sz="1900" dirty="0">
                <a:solidFill>
                  <a:srgbClr val="0070C0"/>
                </a:solidFill>
                <a:latin typeface="Consolas" pitchFamily="49" charset="0"/>
              </a:rPr>
              <a:t>wire</a:t>
            </a:r>
            <a:r>
              <a:rPr lang="en-US" sz="1900" dirty="0">
                <a:latin typeface="Consolas" pitchFamily="49" charset="0"/>
              </a:rPr>
              <a:t> [3:0] Data; </a:t>
            </a:r>
            <a:r>
              <a:rPr lang="en-US" sz="1900" dirty="0">
                <a:solidFill>
                  <a:srgbClr val="00B050"/>
                </a:solidFill>
                <a:latin typeface="Consolas" pitchFamily="49" charset="0"/>
              </a:rPr>
              <a:t>//4-bit wide wire MSB as the 4</a:t>
            </a:r>
            <a:r>
              <a:rPr lang="en-US" sz="1900" baseline="30000" dirty="0">
                <a:solidFill>
                  <a:srgbClr val="00B050"/>
                </a:solidFill>
                <a:latin typeface="Consolas" pitchFamily="49" charset="0"/>
              </a:rPr>
              <a:t>th</a:t>
            </a:r>
            <a:r>
              <a:rPr lang="en-US" sz="1900" dirty="0">
                <a:solidFill>
                  <a:srgbClr val="00B050"/>
                </a:solidFill>
                <a:latin typeface="Consolas" pitchFamily="49" charset="0"/>
              </a:rPr>
              <a:t> bit</a:t>
            </a:r>
          </a:p>
          <a:p>
            <a:r>
              <a:rPr lang="en-US" sz="2800" dirty="0"/>
              <a:t>Vector part select (access)</a:t>
            </a:r>
          </a:p>
          <a:p>
            <a:pPr lvl="1">
              <a:buNone/>
            </a:pPr>
            <a:r>
              <a:rPr lang="en-US" sz="1900" dirty="0">
                <a:latin typeface="Consolas" pitchFamily="49" charset="0"/>
              </a:rPr>
              <a:t>A[5]      </a:t>
            </a:r>
            <a:r>
              <a:rPr lang="en-US" sz="1900" dirty="0">
                <a:solidFill>
                  <a:srgbClr val="00B050"/>
                </a:solidFill>
                <a:latin typeface="Consolas" pitchFamily="49" charset="0"/>
              </a:rPr>
              <a:t>// bit # 5 of vector A</a:t>
            </a:r>
          </a:p>
          <a:p>
            <a:pPr lvl="1">
              <a:buNone/>
            </a:pPr>
            <a:r>
              <a:rPr lang="en-US" sz="1900" dirty="0">
                <a:latin typeface="Consolas" pitchFamily="49" charset="0"/>
              </a:rPr>
              <a:t>Data[2:0] </a:t>
            </a:r>
            <a:r>
              <a:rPr lang="en-US" sz="1900" dirty="0">
                <a:solidFill>
                  <a:srgbClr val="00B050"/>
                </a:solidFill>
                <a:latin typeface="Consolas" pitchFamily="49" charset="0"/>
              </a:rPr>
              <a:t>// Three LSB of vector Data </a:t>
            </a:r>
          </a:p>
          <a:p>
            <a:r>
              <a:rPr lang="en-US" sz="2800" dirty="0"/>
              <a:t>Vector operation</a:t>
            </a:r>
          </a:p>
          <a:p>
            <a:pPr marL="400050" lvl="1" indent="0">
              <a:buNone/>
            </a:pPr>
            <a:r>
              <a:rPr lang="en-US" sz="1900" dirty="0"/>
              <a:t> </a:t>
            </a:r>
            <a:r>
              <a:rPr lang="en-US" sz="1900" dirty="0">
                <a:latin typeface="Consolas" pitchFamily="49" charset="0"/>
                <a:cs typeface="Consolas" pitchFamily="49" charset="0"/>
              </a:rPr>
              <a:t>B = 32 + A;</a:t>
            </a:r>
          </a:p>
          <a:p>
            <a:pPr marL="0" indent="0">
              <a:buNone/>
            </a:pPr>
            <a:endParaRPr lang="en-US" sz="2300" dirty="0"/>
          </a:p>
        </p:txBody>
      </p:sp>
      <p:sp>
        <p:nvSpPr>
          <p:cNvPr id="2" name="Title 1"/>
          <p:cNvSpPr>
            <a:spLocks noGrp="1"/>
          </p:cNvSpPr>
          <p:nvPr>
            <p:ph type="title"/>
          </p:nvPr>
        </p:nvSpPr>
        <p:spPr/>
        <p:txBody>
          <a:bodyPr/>
          <a:lstStyle/>
          <a:p>
            <a:r>
              <a:rPr lang="en-US" dirty="0"/>
              <a:t>Verilog vectors</a:t>
            </a:r>
            <a:endParaRPr lang="es-CL" dirty="0"/>
          </a:p>
        </p:txBody>
      </p:sp>
    </p:spTree>
    <p:extLst>
      <p:ext uri="{BB962C8B-B14F-4D97-AF65-F5344CB8AC3E}">
        <p14:creationId xmlns:p14="http://schemas.microsoft.com/office/powerpoint/2010/main" val="253419540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sz="2800" dirty="0"/>
              <a:t>Array: range follows the name</a:t>
            </a:r>
          </a:p>
          <a:p>
            <a:pPr algn="ctr">
              <a:buNone/>
            </a:pPr>
            <a:r>
              <a:rPr lang="en-US" sz="2400" dirty="0">
                <a:solidFill>
                  <a:srgbClr val="FF0000"/>
                </a:solidFill>
                <a:latin typeface="Consolas" pitchFamily="49" charset="0"/>
                <a:cs typeface="Consolas" pitchFamily="49" charset="0"/>
              </a:rPr>
              <a:t>&lt;data type&gt; &lt;array name&gt; </a:t>
            </a:r>
            <a:r>
              <a:rPr lang="en-US" sz="2400" dirty="0">
                <a:latin typeface="Consolas" pitchFamily="49" charset="0"/>
                <a:cs typeface="Consolas" pitchFamily="49" charset="0"/>
              </a:rPr>
              <a:t>[</a:t>
            </a:r>
            <a:r>
              <a:rPr lang="en-US" sz="2400" dirty="0">
                <a:solidFill>
                  <a:srgbClr val="FF0000"/>
                </a:solidFill>
                <a:latin typeface="Consolas" pitchFamily="49" charset="0"/>
                <a:cs typeface="Consolas" pitchFamily="49" charset="0"/>
              </a:rPr>
              <a:t>&lt;array indices&gt;</a:t>
            </a:r>
            <a:r>
              <a:rPr lang="en-US" sz="2400" dirty="0">
                <a:latin typeface="Consolas" pitchFamily="49" charset="0"/>
                <a:cs typeface="Consolas" pitchFamily="49" charset="0"/>
              </a:rPr>
              <a:t>]</a:t>
            </a:r>
          </a:p>
          <a:p>
            <a:pPr algn="ctr">
              <a:buNone/>
            </a:pPr>
            <a:r>
              <a:rPr lang="en-US" sz="2400" dirty="0" err="1">
                <a:solidFill>
                  <a:srgbClr val="0070C0"/>
                </a:solidFill>
                <a:latin typeface="Consolas" pitchFamily="49" charset="0"/>
                <a:cs typeface="Consolas" pitchFamily="49" charset="0"/>
              </a:rPr>
              <a:t>reg</a:t>
            </a:r>
            <a:r>
              <a:rPr lang="en-US" sz="2400" dirty="0">
                <a:latin typeface="Consolas" pitchFamily="49" charset="0"/>
                <a:cs typeface="Consolas" pitchFamily="49" charset="0"/>
              </a:rPr>
              <a:t> B [15:0]; </a:t>
            </a:r>
            <a:r>
              <a:rPr lang="en-US" sz="2400" dirty="0">
                <a:solidFill>
                  <a:srgbClr val="00B050"/>
                </a:solidFill>
                <a:latin typeface="Consolas" pitchFamily="49" charset="0"/>
                <a:cs typeface="Consolas" pitchFamily="49" charset="0"/>
              </a:rPr>
              <a:t>// array of 16 </a:t>
            </a:r>
            <a:r>
              <a:rPr lang="en-US" sz="2400" dirty="0" err="1">
                <a:solidFill>
                  <a:srgbClr val="00B050"/>
                </a:solidFill>
                <a:latin typeface="Consolas" pitchFamily="49" charset="0"/>
                <a:cs typeface="Consolas" pitchFamily="49" charset="0"/>
              </a:rPr>
              <a:t>reg</a:t>
            </a:r>
            <a:r>
              <a:rPr lang="en-US" sz="2400" dirty="0">
                <a:solidFill>
                  <a:srgbClr val="00B050"/>
                </a:solidFill>
                <a:latin typeface="Consolas" pitchFamily="49" charset="0"/>
                <a:cs typeface="Consolas" pitchFamily="49" charset="0"/>
              </a:rPr>
              <a:t> elements</a:t>
            </a:r>
          </a:p>
          <a:p>
            <a:r>
              <a:rPr lang="en-US" sz="2800" dirty="0">
                <a:cs typeface="Consolas" pitchFamily="49" charset="0"/>
              </a:rPr>
              <a:t>Array of vectors</a:t>
            </a:r>
            <a:endParaRPr lang="en-US" sz="2800" dirty="0"/>
          </a:p>
          <a:p>
            <a:pPr algn="ctr">
              <a:buNone/>
            </a:pPr>
            <a:r>
              <a:rPr lang="en-US" sz="2800" dirty="0">
                <a:solidFill>
                  <a:srgbClr val="FF0000"/>
                </a:solidFill>
                <a:latin typeface="Consolas" pitchFamily="49" charset="0"/>
                <a:cs typeface="Consolas" pitchFamily="49" charset="0"/>
              </a:rPr>
              <a:t>&lt;</a:t>
            </a:r>
            <a:r>
              <a:rPr lang="en-US" sz="2400" dirty="0">
                <a:solidFill>
                  <a:srgbClr val="FF0000"/>
                </a:solidFill>
                <a:latin typeface="Consolas" pitchFamily="49" charset="0"/>
                <a:cs typeface="Consolas" pitchFamily="49" charset="0"/>
              </a:rPr>
              <a:t>data type&gt; </a:t>
            </a:r>
            <a:r>
              <a:rPr lang="en-US" sz="2400" dirty="0">
                <a:latin typeface="Consolas" pitchFamily="49" charset="0"/>
                <a:cs typeface="Consolas" pitchFamily="49" charset="0"/>
              </a:rPr>
              <a:t>[</a:t>
            </a:r>
            <a:r>
              <a:rPr lang="en-US" sz="2400" dirty="0">
                <a:solidFill>
                  <a:srgbClr val="FF0000"/>
                </a:solidFill>
                <a:latin typeface="Consolas" pitchFamily="49" charset="0"/>
                <a:cs typeface="Consolas" pitchFamily="49" charset="0"/>
              </a:rPr>
              <a:t>&lt;vector indices&gt;</a:t>
            </a:r>
            <a:r>
              <a:rPr lang="en-US" sz="2400" dirty="0">
                <a:latin typeface="Consolas" pitchFamily="49" charset="0"/>
                <a:cs typeface="Consolas" pitchFamily="49" charset="0"/>
              </a:rPr>
              <a:t>]</a:t>
            </a:r>
            <a:r>
              <a:rPr lang="en-US" sz="2400" dirty="0">
                <a:solidFill>
                  <a:srgbClr val="FF0000"/>
                </a:solidFill>
                <a:latin typeface="Consolas" pitchFamily="49" charset="0"/>
                <a:cs typeface="Consolas" pitchFamily="49" charset="0"/>
              </a:rPr>
              <a:t>&lt;array name&gt;</a:t>
            </a:r>
            <a:r>
              <a:rPr lang="en-US" sz="2400" dirty="0">
                <a:latin typeface="Consolas" pitchFamily="49" charset="0"/>
                <a:cs typeface="Consolas" pitchFamily="49" charset="0"/>
              </a:rPr>
              <a:t>[</a:t>
            </a:r>
            <a:r>
              <a:rPr lang="en-US" sz="2400" dirty="0">
                <a:solidFill>
                  <a:srgbClr val="FF0000"/>
                </a:solidFill>
                <a:latin typeface="Consolas" pitchFamily="49" charset="0"/>
                <a:cs typeface="Consolas" pitchFamily="49" charset="0"/>
              </a:rPr>
              <a:t>&lt;array indices&gt;</a:t>
            </a:r>
            <a:r>
              <a:rPr lang="en-US" sz="2400" dirty="0">
                <a:latin typeface="Consolas" pitchFamily="49" charset="0"/>
                <a:cs typeface="Consolas" pitchFamily="49" charset="0"/>
              </a:rPr>
              <a:t>]</a:t>
            </a:r>
          </a:p>
          <a:p>
            <a:pPr>
              <a:buNone/>
            </a:pPr>
            <a:r>
              <a:rPr lang="en-US" sz="2400" dirty="0">
                <a:latin typeface="Consolas" pitchFamily="49" charset="0"/>
                <a:cs typeface="Consolas" pitchFamily="49" charset="0"/>
              </a:rPr>
              <a:t>	</a:t>
            </a:r>
            <a:r>
              <a:rPr lang="en-US" sz="2400" dirty="0" err="1">
                <a:solidFill>
                  <a:srgbClr val="0070C0"/>
                </a:solidFill>
                <a:latin typeface="Consolas" pitchFamily="49" charset="0"/>
                <a:cs typeface="Consolas" pitchFamily="49" charset="0"/>
              </a:rPr>
              <a:t>reg</a:t>
            </a:r>
            <a:r>
              <a:rPr lang="en-US" sz="2400" dirty="0">
                <a:latin typeface="Consolas" pitchFamily="49" charset="0"/>
                <a:cs typeface="Consolas" pitchFamily="49" charset="0"/>
              </a:rPr>
              <a:t> [15:0] C [1023:0]; </a:t>
            </a:r>
            <a:r>
              <a:rPr lang="en-US" sz="2400" dirty="0">
                <a:solidFill>
                  <a:srgbClr val="00B050"/>
                </a:solidFill>
                <a:latin typeface="Consolas" pitchFamily="49" charset="0"/>
                <a:cs typeface="Consolas" pitchFamily="49" charset="0"/>
              </a:rPr>
              <a:t>// array of vectors</a:t>
            </a:r>
          </a:p>
          <a:p>
            <a:r>
              <a:rPr lang="en-US" sz="2800" dirty="0">
                <a:cs typeface="Consolas" pitchFamily="49" charset="0"/>
              </a:rPr>
              <a:t>Memory access</a:t>
            </a:r>
          </a:p>
          <a:p>
            <a:pPr algn="ctr">
              <a:buNone/>
            </a:pPr>
            <a:r>
              <a:rPr lang="en-US" sz="2400" dirty="0">
                <a:solidFill>
                  <a:srgbClr val="FF0000"/>
                </a:solidFill>
                <a:latin typeface="Consolas" pitchFamily="49" charset="0"/>
                <a:cs typeface="Consolas" pitchFamily="49" charset="0"/>
              </a:rPr>
              <a:t>&lt;</a:t>
            </a:r>
            <a:r>
              <a:rPr lang="en-US" sz="2400" dirty="0" err="1">
                <a:solidFill>
                  <a:srgbClr val="FF0000"/>
                </a:solidFill>
                <a:latin typeface="Consolas" pitchFamily="49" charset="0"/>
                <a:cs typeface="Consolas" pitchFamily="49" charset="0"/>
              </a:rPr>
              <a:t>var</a:t>
            </a:r>
            <a:r>
              <a:rPr lang="en-US" sz="2400" dirty="0">
                <a:solidFill>
                  <a:srgbClr val="FF0000"/>
                </a:solidFill>
                <a:latin typeface="Consolas" pitchFamily="49" charset="0"/>
                <a:cs typeface="Consolas" pitchFamily="49" charset="0"/>
              </a:rPr>
              <a:t> name&gt;</a:t>
            </a:r>
            <a:r>
              <a:rPr lang="en-US" sz="2400" dirty="0">
                <a:latin typeface="Consolas" pitchFamily="49" charset="0"/>
                <a:cs typeface="Consolas" pitchFamily="49" charset="0"/>
              </a:rPr>
              <a:t>[</a:t>
            </a:r>
            <a:r>
              <a:rPr lang="en-US" sz="2400" dirty="0">
                <a:solidFill>
                  <a:srgbClr val="FF0000"/>
                </a:solidFill>
                <a:latin typeface="Consolas" pitchFamily="49" charset="0"/>
                <a:cs typeface="Consolas" pitchFamily="49" charset="0"/>
              </a:rPr>
              <a:t>&lt;array indices&gt;</a:t>
            </a:r>
            <a:r>
              <a:rPr lang="en-US" sz="2400" dirty="0">
                <a:latin typeface="Consolas" pitchFamily="49" charset="0"/>
                <a:cs typeface="Consolas" pitchFamily="49" charset="0"/>
              </a:rPr>
              <a:t>] [</a:t>
            </a:r>
            <a:r>
              <a:rPr lang="en-US" sz="2400" dirty="0">
                <a:solidFill>
                  <a:srgbClr val="FF0000"/>
                </a:solidFill>
                <a:latin typeface="Consolas" pitchFamily="49" charset="0"/>
                <a:cs typeface="Consolas" pitchFamily="49" charset="0"/>
              </a:rPr>
              <a:t>&lt;vector indices&gt;</a:t>
            </a:r>
            <a:r>
              <a:rPr lang="en-US" sz="2400" dirty="0">
                <a:latin typeface="Consolas" pitchFamily="49" charset="0"/>
                <a:cs typeface="Consolas" pitchFamily="49" charset="0"/>
              </a:rPr>
              <a:t>]</a:t>
            </a:r>
            <a:r>
              <a:rPr lang="en-US" sz="2400" dirty="0">
                <a:solidFill>
                  <a:srgbClr val="FF0000"/>
                </a:solidFill>
                <a:latin typeface="Consolas" pitchFamily="49" charset="0"/>
                <a:cs typeface="Consolas" pitchFamily="49" charset="0"/>
              </a:rPr>
              <a:t> </a:t>
            </a:r>
            <a:endParaRPr lang="en-US" sz="2400" dirty="0">
              <a:latin typeface="Consolas" pitchFamily="49" charset="0"/>
              <a:cs typeface="Consolas" pitchFamily="49" charset="0"/>
            </a:endParaRPr>
          </a:p>
          <a:p>
            <a:pPr>
              <a:buNone/>
            </a:pPr>
            <a:endParaRPr lang="en-US" sz="2800" dirty="0">
              <a:latin typeface="Consolas" pitchFamily="49" charset="0"/>
              <a:cs typeface="Consolas" pitchFamily="49" charset="0"/>
            </a:endParaRPr>
          </a:p>
        </p:txBody>
      </p:sp>
      <p:sp>
        <p:nvSpPr>
          <p:cNvPr id="2" name="Title 1"/>
          <p:cNvSpPr>
            <a:spLocks noGrp="1"/>
          </p:cNvSpPr>
          <p:nvPr>
            <p:ph type="title"/>
          </p:nvPr>
        </p:nvSpPr>
        <p:spPr/>
        <p:txBody>
          <a:bodyPr>
            <a:normAutofit/>
          </a:bodyPr>
          <a:lstStyle/>
          <a:p>
            <a:r>
              <a:rPr lang="en-US" dirty="0"/>
              <a:t>Verilog arrays</a:t>
            </a:r>
          </a:p>
        </p:txBody>
      </p:sp>
    </p:spTree>
    <p:extLst>
      <p:ext uri="{BB962C8B-B14F-4D97-AF65-F5344CB8AC3E}">
        <p14:creationId xmlns:p14="http://schemas.microsoft.com/office/powerpoint/2010/main" val="35172647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storage and Verilog arrays</a:t>
            </a:r>
          </a:p>
        </p:txBody>
      </p:sp>
      <p:sp>
        <p:nvSpPr>
          <p:cNvPr id="4" name="TextBox 3"/>
          <p:cNvSpPr txBox="1"/>
          <p:nvPr/>
        </p:nvSpPr>
        <p:spPr>
          <a:xfrm>
            <a:off x="3143672" y="1988841"/>
            <a:ext cx="5904656" cy="4247317"/>
          </a:xfrm>
          <a:prstGeom prst="rect">
            <a:avLst/>
          </a:prstGeom>
          <a:noFill/>
          <a:ln>
            <a:solidFill>
              <a:schemeClr val="tx1"/>
            </a:solidFill>
          </a:ln>
        </p:spPr>
        <p:txBody>
          <a:bodyPr wrap="square" rtlCol="0">
            <a:spAutoFit/>
          </a:bodyPr>
          <a:lstStyle/>
          <a:p>
            <a:r>
              <a:rPr lang="en-US" dirty="0">
                <a:solidFill>
                  <a:srgbClr val="0070C0"/>
                </a:solidFill>
                <a:latin typeface="Consolas" pitchFamily="49" charset="0"/>
                <a:cs typeface="Consolas" pitchFamily="49" charset="0"/>
              </a:rPr>
              <a:t>module</a:t>
            </a:r>
            <a:r>
              <a:rPr lang="en-US" dirty="0">
                <a:latin typeface="Consolas" pitchFamily="49" charset="0"/>
                <a:cs typeface="Consolas" pitchFamily="49" charset="0"/>
              </a:rPr>
              <a:t> RAM (</a:t>
            </a:r>
            <a:r>
              <a:rPr lang="en-US" dirty="0">
                <a:solidFill>
                  <a:srgbClr val="0070C0"/>
                </a:solidFill>
                <a:latin typeface="Consolas" pitchFamily="49" charset="0"/>
                <a:cs typeface="Consolas" pitchFamily="49" charset="0"/>
              </a:rPr>
              <a:t>output </a:t>
            </a:r>
            <a:r>
              <a:rPr lang="en-US" dirty="0">
                <a:latin typeface="Consolas" pitchFamily="49" charset="0"/>
                <a:cs typeface="Consolas" pitchFamily="49" charset="0"/>
              </a:rPr>
              <a:t>[7:0] </a:t>
            </a:r>
            <a:r>
              <a:rPr lang="en-US" dirty="0" err="1">
                <a:latin typeface="Consolas" pitchFamily="49" charset="0"/>
                <a:cs typeface="Consolas" pitchFamily="49" charset="0"/>
              </a:rPr>
              <a:t>Obus</a:t>
            </a:r>
            <a:r>
              <a:rPr lang="en-US" dirty="0">
                <a:latin typeface="Consolas" pitchFamily="49" charset="0"/>
                <a:cs typeface="Consolas" pitchFamily="49" charset="0"/>
              </a:rPr>
              <a:t>,</a:t>
            </a:r>
          </a:p>
          <a:p>
            <a:r>
              <a:rPr lang="en-US" dirty="0">
                <a:latin typeface="Consolas" pitchFamily="49" charset="0"/>
                <a:cs typeface="Consolas" pitchFamily="49" charset="0"/>
              </a:rPr>
              <a:t>            </a:t>
            </a:r>
            <a:r>
              <a:rPr lang="en-US" dirty="0">
                <a:solidFill>
                  <a:srgbClr val="0070C0"/>
                </a:solidFill>
                <a:latin typeface="Consolas" pitchFamily="49" charset="0"/>
                <a:cs typeface="Consolas" pitchFamily="49" charset="0"/>
              </a:rPr>
              <a:t>input</a:t>
            </a:r>
            <a:r>
              <a:rPr lang="en-US" dirty="0">
                <a:latin typeface="Consolas" pitchFamily="49" charset="0"/>
                <a:cs typeface="Consolas" pitchFamily="49" charset="0"/>
              </a:rPr>
              <a:t>  [7:0] </a:t>
            </a:r>
            <a:r>
              <a:rPr lang="en-US" dirty="0" err="1">
                <a:latin typeface="Consolas" pitchFamily="49" charset="0"/>
                <a:cs typeface="Consolas" pitchFamily="49" charset="0"/>
              </a:rPr>
              <a:t>Ibus</a:t>
            </a:r>
            <a:r>
              <a:rPr lang="en-US" dirty="0">
                <a:latin typeface="Consolas" pitchFamily="49" charset="0"/>
                <a:cs typeface="Consolas" pitchFamily="49" charset="0"/>
              </a:rPr>
              <a:t>,</a:t>
            </a:r>
          </a:p>
          <a:p>
            <a:r>
              <a:rPr lang="en-US" dirty="0">
                <a:latin typeface="Consolas" pitchFamily="49" charset="0"/>
                <a:cs typeface="Consolas" pitchFamily="49" charset="0"/>
              </a:rPr>
              <a:t>            </a:t>
            </a:r>
            <a:r>
              <a:rPr lang="en-US" dirty="0">
                <a:solidFill>
                  <a:srgbClr val="0070C0"/>
                </a:solidFill>
                <a:latin typeface="Consolas" pitchFamily="49" charset="0"/>
                <a:cs typeface="Consolas" pitchFamily="49" charset="0"/>
              </a:rPr>
              <a:t>input</a:t>
            </a:r>
            <a:r>
              <a:rPr lang="en-US" dirty="0">
                <a:latin typeface="Consolas" pitchFamily="49" charset="0"/>
                <a:cs typeface="Consolas" pitchFamily="49" charset="0"/>
              </a:rPr>
              <a:t>  [3:0] </a:t>
            </a:r>
            <a:r>
              <a:rPr lang="en-US" dirty="0" err="1">
                <a:latin typeface="Consolas" pitchFamily="49" charset="0"/>
                <a:cs typeface="Consolas" pitchFamily="49" charset="0"/>
              </a:rPr>
              <a:t>Adr</a:t>
            </a:r>
            <a:r>
              <a:rPr lang="en-US" dirty="0">
                <a:latin typeface="Consolas" pitchFamily="49" charset="0"/>
                <a:cs typeface="Consolas" pitchFamily="49" charset="0"/>
              </a:rPr>
              <a:t>,</a:t>
            </a:r>
          </a:p>
          <a:p>
            <a:r>
              <a:rPr lang="en-US" dirty="0">
                <a:latin typeface="Consolas" pitchFamily="49" charset="0"/>
                <a:cs typeface="Consolas" pitchFamily="49" charset="0"/>
              </a:rPr>
              <a:t>            </a:t>
            </a:r>
            <a:r>
              <a:rPr lang="en-US" dirty="0">
                <a:solidFill>
                  <a:srgbClr val="0070C0"/>
                </a:solidFill>
                <a:latin typeface="Consolas" pitchFamily="49" charset="0"/>
                <a:cs typeface="Consolas" pitchFamily="49" charset="0"/>
              </a:rPr>
              <a:t>input</a:t>
            </a:r>
            <a:r>
              <a:rPr lang="en-US" dirty="0">
                <a:latin typeface="Consolas" pitchFamily="49" charset="0"/>
                <a:cs typeface="Consolas" pitchFamily="49" charset="0"/>
              </a:rPr>
              <a:t>        </a:t>
            </a:r>
            <a:r>
              <a:rPr lang="en-US" dirty="0" err="1">
                <a:latin typeface="Consolas" pitchFamily="49" charset="0"/>
                <a:cs typeface="Consolas" pitchFamily="49" charset="0"/>
              </a:rPr>
              <a:t>Clk</a:t>
            </a:r>
            <a:r>
              <a:rPr lang="en-US" dirty="0">
                <a:latin typeface="Consolas" pitchFamily="49" charset="0"/>
                <a:cs typeface="Consolas" pitchFamily="49" charset="0"/>
              </a:rPr>
              <a:t>, Read</a:t>
            </a:r>
          </a:p>
          <a:p>
            <a:r>
              <a:rPr lang="en-US" dirty="0">
                <a:latin typeface="Consolas" pitchFamily="49" charset="0"/>
                <a:cs typeface="Consolas" pitchFamily="49" charset="0"/>
              </a:rPr>
              <a:t>           );</a:t>
            </a:r>
          </a:p>
          <a:p>
            <a:r>
              <a:rPr lang="en-US" dirty="0" err="1">
                <a:solidFill>
                  <a:srgbClr val="0070C0"/>
                </a:solidFill>
                <a:latin typeface="Consolas" pitchFamily="49" charset="0"/>
                <a:cs typeface="Consolas" pitchFamily="49" charset="0"/>
              </a:rPr>
              <a:t>reg</a:t>
            </a:r>
            <a:r>
              <a:rPr lang="en-US" dirty="0">
                <a:latin typeface="Consolas" pitchFamily="49" charset="0"/>
                <a:cs typeface="Consolas" pitchFamily="49" charset="0"/>
              </a:rPr>
              <a:t> [7:0] Storage [15:0];</a:t>
            </a:r>
          </a:p>
          <a:p>
            <a:r>
              <a:rPr lang="en-US" dirty="0" err="1">
                <a:solidFill>
                  <a:srgbClr val="0070C0"/>
                </a:solidFill>
                <a:latin typeface="Consolas" pitchFamily="49" charset="0"/>
                <a:cs typeface="Consolas" pitchFamily="49" charset="0"/>
              </a:rPr>
              <a:t>reg</a:t>
            </a:r>
            <a:r>
              <a:rPr lang="en-US" dirty="0">
                <a:latin typeface="Consolas" pitchFamily="49" charset="0"/>
                <a:cs typeface="Consolas" pitchFamily="49" charset="0"/>
              </a:rPr>
              <a:t> [7:0] </a:t>
            </a:r>
            <a:r>
              <a:rPr lang="en-US" dirty="0" err="1">
                <a:latin typeface="Consolas" pitchFamily="49" charset="0"/>
                <a:cs typeface="Consolas" pitchFamily="49" charset="0"/>
              </a:rPr>
              <a:t>ObusReg</a:t>
            </a:r>
            <a:r>
              <a:rPr lang="en-US" dirty="0">
                <a:latin typeface="Consolas" pitchFamily="49" charset="0"/>
                <a:cs typeface="Consolas" pitchFamily="49" charset="0"/>
              </a:rPr>
              <a:t>;</a:t>
            </a:r>
          </a:p>
          <a:p>
            <a:endParaRPr lang="en-US" dirty="0">
              <a:latin typeface="Consolas" pitchFamily="49" charset="0"/>
              <a:cs typeface="Consolas" pitchFamily="49" charset="0"/>
            </a:endParaRPr>
          </a:p>
          <a:p>
            <a:r>
              <a:rPr lang="en-US" dirty="0">
                <a:solidFill>
                  <a:srgbClr val="0070C0"/>
                </a:solidFill>
                <a:latin typeface="Consolas" pitchFamily="49" charset="0"/>
                <a:cs typeface="Consolas" pitchFamily="49" charset="0"/>
              </a:rPr>
              <a:t>assign</a:t>
            </a:r>
            <a:r>
              <a:rPr lang="en-US" dirty="0">
                <a:latin typeface="Consolas" pitchFamily="49" charset="0"/>
                <a:cs typeface="Consolas" pitchFamily="49" charset="0"/>
              </a:rPr>
              <a:t> </a:t>
            </a:r>
            <a:r>
              <a:rPr lang="en-US" dirty="0" err="1">
                <a:latin typeface="Consolas" pitchFamily="49" charset="0"/>
                <a:cs typeface="Consolas" pitchFamily="49" charset="0"/>
              </a:rPr>
              <a:t>Obus</a:t>
            </a:r>
            <a:r>
              <a:rPr lang="en-US" dirty="0">
                <a:latin typeface="Consolas" pitchFamily="49" charset="0"/>
                <a:cs typeface="Consolas" pitchFamily="49" charset="0"/>
              </a:rPr>
              <a:t> = </a:t>
            </a:r>
            <a:r>
              <a:rPr lang="en-US" dirty="0" err="1">
                <a:latin typeface="Consolas" pitchFamily="49" charset="0"/>
                <a:cs typeface="Consolas" pitchFamily="49" charset="0"/>
              </a:rPr>
              <a:t>ObusReg</a:t>
            </a:r>
            <a:r>
              <a:rPr lang="en-US" dirty="0">
                <a:latin typeface="Consolas" pitchFamily="49" charset="0"/>
                <a:cs typeface="Consolas" pitchFamily="49" charset="0"/>
              </a:rPr>
              <a:t>;</a:t>
            </a:r>
          </a:p>
          <a:p>
            <a:endParaRPr lang="en-US" dirty="0">
              <a:latin typeface="Consolas" pitchFamily="49" charset="0"/>
              <a:cs typeface="Consolas" pitchFamily="49" charset="0"/>
            </a:endParaRPr>
          </a:p>
          <a:p>
            <a:r>
              <a:rPr lang="en-US" dirty="0">
                <a:solidFill>
                  <a:srgbClr val="0070C0"/>
                </a:solidFill>
                <a:latin typeface="Consolas" pitchFamily="49" charset="0"/>
                <a:cs typeface="Consolas" pitchFamily="49" charset="0"/>
              </a:rPr>
              <a:t>always </a:t>
            </a:r>
            <a:r>
              <a:rPr lang="en-US" dirty="0">
                <a:latin typeface="Consolas" pitchFamily="49" charset="0"/>
                <a:cs typeface="Consolas" pitchFamily="49" charset="0"/>
              </a:rPr>
              <a:t>@(</a:t>
            </a:r>
            <a:r>
              <a:rPr lang="en-US" dirty="0" err="1">
                <a:solidFill>
                  <a:srgbClr val="0070C0"/>
                </a:solidFill>
                <a:latin typeface="Consolas" pitchFamily="49" charset="0"/>
                <a:cs typeface="Consolas" pitchFamily="49" charset="0"/>
              </a:rPr>
              <a:t>posedge</a:t>
            </a:r>
            <a:r>
              <a:rPr lang="en-US" dirty="0">
                <a:latin typeface="Consolas" pitchFamily="49" charset="0"/>
                <a:cs typeface="Consolas" pitchFamily="49" charset="0"/>
              </a:rPr>
              <a:t> </a:t>
            </a:r>
            <a:r>
              <a:rPr lang="en-US" dirty="0" err="1">
                <a:latin typeface="Consolas" pitchFamily="49" charset="0"/>
                <a:cs typeface="Consolas" pitchFamily="49" charset="0"/>
              </a:rPr>
              <a:t>Clk</a:t>
            </a:r>
            <a:r>
              <a:rPr lang="en-US" dirty="0">
                <a:latin typeface="Consolas" pitchFamily="49" charset="0"/>
                <a:cs typeface="Consolas" pitchFamily="49" charset="0"/>
              </a:rPr>
              <a:t>)</a:t>
            </a:r>
          </a:p>
          <a:p>
            <a:r>
              <a:rPr lang="en-US" dirty="0">
                <a:latin typeface="Consolas" pitchFamily="49" charset="0"/>
                <a:cs typeface="Consolas" pitchFamily="49" charset="0"/>
              </a:rPr>
              <a:t>  </a:t>
            </a:r>
            <a:r>
              <a:rPr lang="en-US" dirty="0">
                <a:solidFill>
                  <a:srgbClr val="0070C0"/>
                </a:solidFill>
                <a:latin typeface="Consolas" pitchFamily="49" charset="0"/>
                <a:cs typeface="Consolas" pitchFamily="49" charset="0"/>
              </a:rPr>
              <a:t>if</a:t>
            </a:r>
            <a:r>
              <a:rPr lang="en-US" dirty="0">
                <a:latin typeface="Consolas" pitchFamily="49" charset="0"/>
                <a:cs typeface="Consolas" pitchFamily="49" charset="0"/>
              </a:rPr>
              <a:t> (Read==1’b0) Storage[</a:t>
            </a:r>
            <a:r>
              <a:rPr lang="en-US" dirty="0" err="1">
                <a:latin typeface="Consolas" pitchFamily="49" charset="0"/>
                <a:cs typeface="Consolas" pitchFamily="49" charset="0"/>
              </a:rPr>
              <a:t>Adr</a:t>
            </a:r>
            <a:r>
              <a:rPr lang="en-US" dirty="0">
                <a:latin typeface="Consolas" pitchFamily="49" charset="0"/>
                <a:cs typeface="Consolas" pitchFamily="49" charset="0"/>
              </a:rPr>
              <a:t>] = </a:t>
            </a:r>
            <a:r>
              <a:rPr lang="en-US" dirty="0" err="1">
                <a:latin typeface="Consolas" pitchFamily="49" charset="0"/>
                <a:cs typeface="Consolas" pitchFamily="49" charset="0"/>
              </a:rPr>
              <a:t>Ibus</a:t>
            </a:r>
            <a:r>
              <a:rPr lang="en-US" dirty="0">
                <a:latin typeface="Consolas" pitchFamily="49" charset="0"/>
                <a:cs typeface="Consolas" pitchFamily="49" charset="0"/>
              </a:rPr>
              <a:t>;</a:t>
            </a:r>
          </a:p>
          <a:p>
            <a:r>
              <a:rPr lang="en-US" dirty="0">
                <a:latin typeface="Consolas" pitchFamily="49" charset="0"/>
                <a:cs typeface="Consolas" pitchFamily="49" charset="0"/>
              </a:rPr>
              <a:t>  </a:t>
            </a:r>
            <a:r>
              <a:rPr lang="en-US" dirty="0">
                <a:solidFill>
                  <a:srgbClr val="0070C0"/>
                </a:solidFill>
                <a:latin typeface="Consolas" pitchFamily="49" charset="0"/>
                <a:cs typeface="Consolas" pitchFamily="49" charset="0"/>
              </a:rPr>
              <a:t>else</a:t>
            </a:r>
            <a:r>
              <a:rPr lang="en-US" dirty="0">
                <a:latin typeface="Consolas" pitchFamily="49" charset="0"/>
                <a:cs typeface="Consolas" pitchFamily="49" charset="0"/>
              </a:rPr>
              <a:t>            </a:t>
            </a:r>
            <a:r>
              <a:rPr lang="en-US" dirty="0" err="1">
                <a:latin typeface="Consolas" pitchFamily="49" charset="0"/>
                <a:cs typeface="Consolas" pitchFamily="49" charset="0"/>
              </a:rPr>
              <a:t>ObusReg</a:t>
            </a:r>
            <a:r>
              <a:rPr lang="en-US" dirty="0">
                <a:latin typeface="Consolas" pitchFamily="49" charset="0"/>
                <a:cs typeface="Consolas" pitchFamily="49" charset="0"/>
              </a:rPr>
              <a:t>  = Storage[</a:t>
            </a:r>
            <a:r>
              <a:rPr lang="en-US" dirty="0" err="1">
                <a:latin typeface="Consolas" pitchFamily="49" charset="0"/>
                <a:cs typeface="Consolas" pitchFamily="49" charset="0"/>
              </a:rPr>
              <a:t>Adr</a:t>
            </a:r>
            <a:r>
              <a:rPr lang="en-US" dirty="0">
                <a:latin typeface="Consolas" pitchFamily="49" charset="0"/>
                <a:cs typeface="Consolas" pitchFamily="49" charset="0"/>
              </a:rPr>
              <a:t>];</a:t>
            </a:r>
          </a:p>
          <a:p>
            <a:endParaRPr lang="en-US" dirty="0">
              <a:latin typeface="Consolas" pitchFamily="49" charset="0"/>
              <a:cs typeface="Consolas" pitchFamily="49" charset="0"/>
            </a:endParaRPr>
          </a:p>
          <a:p>
            <a:r>
              <a:rPr lang="en-US" dirty="0" err="1">
                <a:solidFill>
                  <a:srgbClr val="0070C0"/>
                </a:solidFill>
                <a:latin typeface="Consolas" pitchFamily="49" charset="0"/>
                <a:cs typeface="Consolas" pitchFamily="49" charset="0"/>
              </a:rPr>
              <a:t>endmodule</a:t>
            </a:r>
            <a:endParaRPr lang="en-US" dirty="0">
              <a:solidFill>
                <a:srgbClr val="0070C0"/>
              </a:solidFill>
              <a:latin typeface="Consolas" pitchFamily="49" charset="0"/>
              <a:cs typeface="Consolas" pitchFamily="49" charset="0"/>
            </a:endParaRPr>
          </a:p>
        </p:txBody>
      </p:sp>
      <p:sp>
        <p:nvSpPr>
          <p:cNvPr id="7" name="TextBox 6"/>
          <p:cNvSpPr txBox="1"/>
          <p:nvPr/>
        </p:nvSpPr>
        <p:spPr>
          <a:xfrm>
            <a:off x="3143672" y="1299888"/>
            <a:ext cx="3672408" cy="584775"/>
          </a:xfrm>
          <a:prstGeom prst="rect">
            <a:avLst/>
          </a:prstGeom>
          <a:noFill/>
        </p:spPr>
        <p:txBody>
          <a:bodyPr wrap="square" rtlCol="0">
            <a:spAutoFit/>
          </a:bodyPr>
          <a:lstStyle/>
          <a:p>
            <a:r>
              <a:rPr lang="en-US" sz="3200" dirty="0"/>
              <a:t>Simple RAM Model</a:t>
            </a:r>
          </a:p>
        </p:txBody>
      </p:sp>
    </p:spTree>
    <p:extLst>
      <p:ext uri="{BB962C8B-B14F-4D97-AF65-F5344CB8AC3E}">
        <p14:creationId xmlns:p14="http://schemas.microsoft.com/office/powerpoint/2010/main" val="162265960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storage and Verilog arrays</a:t>
            </a:r>
            <a:endParaRPr lang="en-US" dirty="0"/>
          </a:p>
        </p:txBody>
      </p:sp>
      <p:sp>
        <p:nvSpPr>
          <p:cNvPr id="6" name="Rectangle 5"/>
          <p:cNvSpPr/>
          <p:nvPr/>
        </p:nvSpPr>
        <p:spPr>
          <a:xfrm>
            <a:off x="3143672" y="2348881"/>
            <a:ext cx="5976664" cy="3139321"/>
          </a:xfrm>
          <a:prstGeom prst="rect">
            <a:avLst/>
          </a:prstGeom>
          <a:ln>
            <a:solidFill>
              <a:schemeClr val="tx1"/>
            </a:solidFill>
          </a:ln>
        </p:spPr>
        <p:txBody>
          <a:bodyPr wrap="square">
            <a:spAutoFit/>
          </a:bodyPr>
          <a:lstStyle/>
          <a:p>
            <a:pPr>
              <a:buNone/>
            </a:pPr>
            <a:r>
              <a:rPr lang="en-US" dirty="0">
                <a:solidFill>
                  <a:srgbClr val="0070C0"/>
                </a:solidFill>
                <a:latin typeface="Consolas" pitchFamily="49" charset="0"/>
                <a:cs typeface="Consolas" pitchFamily="49" charset="0"/>
              </a:rPr>
              <a:t>module</a:t>
            </a:r>
            <a:r>
              <a:rPr lang="en-US" dirty="0">
                <a:latin typeface="Consolas" pitchFamily="49" charset="0"/>
                <a:cs typeface="Consolas" pitchFamily="49" charset="0"/>
              </a:rPr>
              <a:t> </a:t>
            </a:r>
            <a:r>
              <a:rPr lang="en-US" dirty="0" err="1">
                <a:latin typeface="Consolas" pitchFamily="49" charset="0"/>
                <a:cs typeface="Consolas" pitchFamily="49" charset="0"/>
              </a:rPr>
              <a:t>cter</a:t>
            </a:r>
            <a:r>
              <a:rPr lang="en-US" dirty="0">
                <a:latin typeface="Consolas" pitchFamily="49" charset="0"/>
                <a:cs typeface="Consolas" pitchFamily="49" charset="0"/>
              </a:rPr>
              <a:t> (</a:t>
            </a:r>
            <a:r>
              <a:rPr lang="en-US" dirty="0">
                <a:solidFill>
                  <a:srgbClr val="0070C0"/>
                </a:solidFill>
                <a:latin typeface="Consolas" pitchFamily="49" charset="0"/>
                <a:cs typeface="Consolas" pitchFamily="49" charset="0"/>
              </a:rPr>
              <a:t>input</a:t>
            </a:r>
            <a:r>
              <a:rPr lang="en-US" dirty="0">
                <a:latin typeface="Consolas" pitchFamily="49" charset="0"/>
                <a:cs typeface="Consolas" pitchFamily="49" charset="0"/>
              </a:rPr>
              <a:t>  </a:t>
            </a:r>
            <a:r>
              <a:rPr lang="en-US" dirty="0" err="1">
                <a:latin typeface="Consolas" pitchFamily="49" charset="0"/>
                <a:cs typeface="Consolas" pitchFamily="49" charset="0"/>
              </a:rPr>
              <a:t>rst</a:t>
            </a:r>
            <a:r>
              <a:rPr lang="en-US" dirty="0">
                <a:latin typeface="Consolas" pitchFamily="49" charset="0"/>
                <a:cs typeface="Consolas" pitchFamily="49" charset="0"/>
              </a:rPr>
              <a:t>, clock, </a:t>
            </a:r>
            <a:r>
              <a:rPr lang="en-US" dirty="0" err="1">
                <a:latin typeface="Consolas" pitchFamily="49" charset="0"/>
                <a:cs typeface="Consolas" pitchFamily="49" charset="0"/>
              </a:rPr>
              <a:t>jmp</a:t>
            </a:r>
            <a:r>
              <a:rPr lang="en-US" dirty="0">
                <a:latin typeface="Consolas" pitchFamily="49" charset="0"/>
                <a:cs typeface="Consolas" pitchFamily="49" charset="0"/>
              </a:rPr>
              <a:t>,</a:t>
            </a:r>
          </a:p>
          <a:p>
            <a:pPr>
              <a:buNone/>
            </a:pPr>
            <a:r>
              <a:rPr lang="en-US" dirty="0">
                <a:latin typeface="Consolas" pitchFamily="49" charset="0"/>
                <a:cs typeface="Consolas" pitchFamily="49" charset="0"/>
              </a:rPr>
              <a:t>             </a:t>
            </a:r>
            <a:r>
              <a:rPr lang="en-US" dirty="0">
                <a:solidFill>
                  <a:srgbClr val="0070C0"/>
                </a:solidFill>
                <a:latin typeface="Consolas" pitchFamily="49" charset="0"/>
                <a:cs typeface="Consolas" pitchFamily="49" charset="0"/>
              </a:rPr>
              <a:t>input</a:t>
            </a:r>
            <a:r>
              <a:rPr lang="en-US" dirty="0">
                <a:latin typeface="Consolas" pitchFamily="49" charset="0"/>
                <a:cs typeface="Consolas" pitchFamily="49" charset="0"/>
              </a:rPr>
              <a:t>  [7:0] jump,</a:t>
            </a:r>
          </a:p>
          <a:p>
            <a:pPr>
              <a:buNone/>
            </a:pPr>
            <a:r>
              <a:rPr lang="en-US" dirty="0">
                <a:latin typeface="Consolas" pitchFamily="49" charset="0"/>
                <a:cs typeface="Consolas" pitchFamily="49" charset="0"/>
              </a:rPr>
              <a:t>             </a:t>
            </a:r>
            <a:r>
              <a:rPr lang="en-US" dirty="0">
                <a:solidFill>
                  <a:srgbClr val="0070C0"/>
                </a:solidFill>
                <a:latin typeface="Consolas" pitchFamily="49" charset="0"/>
                <a:cs typeface="Consolas" pitchFamily="49" charset="0"/>
              </a:rPr>
              <a:t>output</a:t>
            </a:r>
            <a:r>
              <a:rPr lang="en-US" dirty="0">
                <a:latin typeface="Consolas" pitchFamily="49" charset="0"/>
                <a:cs typeface="Consolas" pitchFamily="49" charset="0"/>
              </a:rPr>
              <a:t> </a:t>
            </a:r>
            <a:r>
              <a:rPr lang="en-US" dirty="0" err="1">
                <a:solidFill>
                  <a:srgbClr val="0070C0"/>
                </a:solidFill>
                <a:latin typeface="Consolas" pitchFamily="49" charset="0"/>
                <a:cs typeface="Consolas" pitchFamily="49" charset="0"/>
              </a:rPr>
              <a:t>reg</a:t>
            </a:r>
            <a:r>
              <a:rPr lang="en-US" dirty="0">
                <a:latin typeface="Consolas" pitchFamily="49" charset="0"/>
                <a:cs typeface="Consolas" pitchFamily="49" charset="0"/>
              </a:rPr>
              <a:t>  [7:0] count</a:t>
            </a:r>
          </a:p>
          <a:p>
            <a:pPr>
              <a:buNone/>
            </a:pPr>
            <a:r>
              <a:rPr lang="en-US" dirty="0">
                <a:latin typeface="Consolas" pitchFamily="49" charset="0"/>
                <a:cs typeface="Consolas" pitchFamily="49" charset="0"/>
              </a:rPr>
              <a:t>             );</a:t>
            </a:r>
          </a:p>
          <a:p>
            <a:pPr>
              <a:buNone/>
            </a:pPr>
            <a:r>
              <a:rPr lang="en-US" dirty="0">
                <a:solidFill>
                  <a:srgbClr val="0070C0"/>
                </a:solidFill>
                <a:latin typeface="Consolas" pitchFamily="49" charset="0"/>
                <a:cs typeface="Consolas" pitchFamily="49" charset="0"/>
              </a:rPr>
              <a:t>always</a:t>
            </a:r>
            <a:r>
              <a:rPr lang="en-US" dirty="0">
                <a:latin typeface="Consolas" pitchFamily="49" charset="0"/>
                <a:cs typeface="Consolas" pitchFamily="49" charset="0"/>
              </a:rPr>
              <a:t>@(</a:t>
            </a:r>
            <a:r>
              <a:rPr lang="en-US" dirty="0" err="1">
                <a:solidFill>
                  <a:srgbClr val="0070C0"/>
                </a:solidFill>
                <a:latin typeface="Consolas" pitchFamily="49" charset="0"/>
                <a:cs typeface="Consolas" pitchFamily="49" charset="0"/>
              </a:rPr>
              <a:t>posedge</a:t>
            </a:r>
            <a:r>
              <a:rPr lang="en-US" dirty="0">
                <a:latin typeface="Consolas" pitchFamily="49" charset="0"/>
                <a:cs typeface="Consolas" pitchFamily="49" charset="0"/>
              </a:rPr>
              <a:t> clock)</a:t>
            </a:r>
          </a:p>
          <a:p>
            <a:pPr>
              <a:buNone/>
            </a:pPr>
            <a:r>
              <a:rPr lang="en-US" dirty="0">
                <a:solidFill>
                  <a:srgbClr val="0070C0"/>
                </a:solidFill>
                <a:latin typeface="Consolas" pitchFamily="49" charset="0"/>
                <a:cs typeface="Consolas" pitchFamily="49" charset="0"/>
              </a:rPr>
              <a:t>begin</a:t>
            </a:r>
          </a:p>
          <a:p>
            <a:pPr>
              <a:buNone/>
            </a:pPr>
            <a:r>
              <a:rPr lang="en-US" dirty="0">
                <a:latin typeface="Consolas" pitchFamily="49" charset="0"/>
                <a:cs typeface="Consolas" pitchFamily="49" charset="0"/>
              </a:rPr>
              <a:t> </a:t>
            </a:r>
            <a:r>
              <a:rPr lang="en-US" dirty="0">
                <a:solidFill>
                  <a:srgbClr val="0070C0"/>
                </a:solidFill>
                <a:latin typeface="Consolas" pitchFamily="49" charset="0"/>
                <a:cs typeface="Consolas" pitchFamily="49" charset="0"/>
              </a:rPr>
              <a:t>if</a:t>
            </a:r>
            <a:r>
              <a:rPr lang="en-US" dirty="0">
                <a:latin typeface="Consolas" pitchFamily="49" charset="0"/>
                <a:cs typeface="Consolas" pitchFamily="49" charset="0"/>
              </a:rPr>
              <a:t>      (</a:t>
            </a:r>
            <a:r>
              <a:rPr lang="en-US" dirty="0" err="1">
                <a:latin typeface="Consolas" pitchFamily="49" charset="0"/>
                <a:cs typeface="Consolas" pitchFamily="49" charset="0"/>
              </a:rPr>
              <a:t>rst</a:t>
            </a:r>
            <a:r>
              <a:rPr lang="en-US" dirty="0">
                <a:latin typeface="Consolas" pitchFamily="49" charset="0"/>
                <a:cs typeface="Consolas" pitchFamily="49" charset="0"/>
              </a:rPr>
              <a:t>) count = 0;</a:t>
            </a:r>
          </a:p>
          <a:p>
            <a:pPr>
              <a:buNone/>
            </a:pPr>
            <a:r>
              <a:rPr lang="en-US" dirty="0">
                <a:latin typeface="Consolas" pitchFamily="49" charset="0"/>
                <a:cs typeface="Consolas" pitchFamily="49" charset="0"/>
              </a:rPr>
              <a:t> </a:t>
            </a:r>
            <a:r>
              <a:rPr lang="en-US" dirty="0">
                <a:solidFill>
                  <a:srgbClr val="0070C0"/>
                </a:solidFill>
                <a:latin typeface="Consolas" pitchFamily="49" charset="0"/>
                <a:cs typeface="Consolas" pitchFamily="49" charset="0"/>
              </a:rPr>
              <a:t>else if </a:t>
            </a:r>
            <a:r>
              <a:rPr lang="en-US" dirty="0">
                <a:latin typeface="Consolas" pitchFamily="49" charset="0"/>
                <a:cs typeface="Consolas" pitchFamily="49" charset="0"/>
              </a:rPr>
              <a:t>(</a:t>
            </a:r>
            <a:r>
              <a:rPr lang="en-US" dirty="0" err="1">
                <a:latin typeface="Consolas" pitchFamily="49" charset="0"/>
                <a:cs typeface="Consolas" pitchFamily="49" charset="0"/>
              </a:rPr>
              <a:t>jmp</a:t>
            </a:r>
            <a:r>
              <a:rPr lang="en-US" dirty="0">
                <a:latin typeface="Consolas" pitchFamily="49" charset="0"/>
                <a:cs typeface="Consolas" pitchFamily="49" charset="0"/>
              </a:rPr>
              <a:t>) count = jump + count;</a:t>
            </a:r>
          </a:p>
          <a:p>
            <a:pPr>
              <a:buNone/>
            </a:pPr>
            <a:r>
              <a:rPr lang="en-US" dirty="0">
                <a:latin typeface="Consolas" pitchFamily="49" charset="0"/>
                <a:cs typeface="Consolas" pitchFamily="49" charset="0"/>
              </a:rPr>
              <a:t> </a:t>
            </a:r>
            <a:r>
              <a:rPr lang="en-US" dirty="0">
                <a:solidFill>
                  <a:srgbClr val="0070C0"/>
                </a:solidFill>
                <a:latin typeface="Consolas" pitchFamily="49" charset="0"/>
                <a:cs typeface="Consolas" pitchFamily="49" charset="0"/>
              </a:rPr>
              <a:t>else</a:t>
            </a:r>
            <a:r>
              <a:rPr lang="en-US" dirty="0">
                <a:latin typeface="Consolas" pitchFamily="49" charset="0"/>
                <a:cs typeface="Consolas" pitchFamily="49" charset="0"/>
              </a:rPr>
              <a:t>          count = count + 1;</a:t>
            </a:r>
          </a:p>
          <a:p>
            <a:pPr>
              <a:buNone/>
            </a:pPr>
            <a:r>
              <a:rPr lang="en-US" dirty="0">
                <a:solidFill>
                  <a:srgbClr val="0070C0"/>
                </a:solidFill>
                <a:latin typeface="Consolas" pitchFamily="49" charset="0"/>
                <a:cs typeface="Consolas" pitchFamily="49" charset="0"/>
              </a:rPr>
              <a:t>end</a:t>
            </a:r>
          </a:p>
          <a:p>
            <a:pPr>
              <a:buNone/>
            </a:pPr>
            <a:r>
              <a:rPr lang="en-US" dirty="0" err="1">
                <a:solidFill>
                  <a:srgbClr val="0070C0"/>
                </a:solidFill>
                <a:latin typeface="Consolas" pitchFamily="49" charset="0"/>
                <a:cs typeface="Consolas" pitchFamily="49" charset="0"/>
              </a:rPr>
              <a:t>endmodule</a:t>
            </a:r>
            <a:endParaRPr lang="en-US" dirty="0">
              <a:solidFill>
                <a:srgbClr val="0070C0"/>
              </a:solidFill>
              <a:latin typeface="Consolas" pitchFamily="49" charset="0"/>
              <a:cs typeface="Consolas" pitchFamily="49" charset="0"/>
            </a:endParaRPr>
          </a:p>
        </p:txBody>
      </p:sp>
      <p:sp>
        <p:nvSpPr>
          <p:cNvPr id="5" name="TextBox 4">
            <a:extLst>
              <a:ext uri="{FF2B5EF4-FFF2-40B4-BE49-F238E27FC236}">
                <a16:creationId xmlns:a16="http://schemas.microsoft.com/office/drawing/2014/main" id="{A3DEB532-BBC6-3848-A806-155FA1F167A1}"/>
              </a:ext>
            </a:extLst>
          </p:cNvPr>
          <p:cNvSpPr txBox="1"/>
          <p:nvPr/>
        </p:nvSpPr>
        <p:spPr>
          <a:xfrm>
            <a:off x="3143672" y="1764106"/>
            <a:ext cx="3672408" cy="584775"/>
          </a:xfrm>
          <a:prstGeom prst="rect">
            <a:avLst/>
          </a:prstGeom>
          <a:noFill/>
        </p:spPr>
        <p:txBody>
          <a:bodyPr wrap="square" rtlCol="0">
            <a:spAutoFit/>
          </a:bodyPr>
          <a:lstStyle/>
          <a:p>
            <a:r>
              <a:rPr lang="en-US" sz="3200" dirty="0"/>
              <a:t>Counter</a:t>
            </a:r>
          </a:p>
        </p:txBody>
      </p:sp>
    </p:spTree>
    <p:extLst>
      <p:ext uri="{BB962C8B-B14F-4D97-AF65-F5344CB8AC3E}">
        <p14:creationId xmlns:p14="http://schemas.microsoft.com/office/powerpoint/2010/main" val="168158271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dirty="0">
                <a:solidFill>
                  <a:schemeClr val="bg1">
                    <a:lumMod val="65000"/>
                  </a:schemeClr>
                </a:solidFill>
              </a:rPr>
              <a:t>Lexical elements</a:t>
            </a:r>
          </a:p>
          <a:p>
            <a:r>
              <a:rPr lang="en-US" dirty="0">
                <a:solidFill>
                  <a:schemeClr val="bg1">
                    <a:lumMod val="65000"/>
                  </a:schemeClr>
                </a:solidFill>
              </a:rPr>
              <a:t>Data type representation</a:t>
            </a:r>
          </a:p>
          <a:p>
            <a:r>
              <a:rPr lang="en-US" dirty="0"/>
              <a:t>Structures and Hierarchy</a:t>
            </a:r>
          </a:p>
          <a:p>
            <a:r>
              <a:rPr lang="en-US" dirty="0">
                <a:solidFill>
                  <a:schemeClr val="bg1">
                    <a:lumMod val="65000"/>
                  </a:schemeClr>
                </a:solidFill>
              </a:rPr>
              <a:t>Operators</a:t>
            </a:r>
            <a:endParaRPr lang="en-US" dirty="0"/>
          </a:p>
          <a:p>
            <a:r>
              <a:rPr lang="en-US" dirty="0">
                <a:solidFill>
                  <a:schemeClr val="bg1">
                    <a:lumMod val="65000"/>
                  </a:schemeClr>
                </a:solidFill>
              </a:rPr>
              <a:t>Blocks and Assignments</a:t>
            </a:r>
          </a:p>
          <a:p>
            <a:r>
              <a:rPr lang="en-US" dirty="0">
                <a:solidFill>
                  <a:schemeClr val="bg1">
                    <a:lumMod val="65000"/>
                  </a:schemeClr>
                </a:solidFill>
              </a:rPr>
              <a:t>Control statements</a:t>
            </a:r>
          </a:p>
          <a:p>
            <a:r>
              <a:rPr lang="en-US" dirty="0">
                <a:solidFill>
                  <a:schemeClr val="bg1">
                    <a:lumMod val="65000"/>
                  </a:schemeClr>
                </a:solidFill>
              </a:rPr>
              <a:t>Task and functions</a:t>
            </a:r>
          </a:p>
          <a:p>
            <a:r>
              <a:rPr lang="en-US" dirty="0">
                <a:solidFill>
                  <a:schemeClr val="bg1">
                    <a:lumMod val="65000"/>
                  </a:schemeClr>
                </a:solidFill>
              </a:rPr>
              <a:t>Generate blocks</a:t>
            </a:r>
          </a:p>
        </p:txBody>
      </p:sp>
      <p:sp>
        <p:nvSpPr>
          <p:cNvPr id="6" name="Title 5"/>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232224787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Content Placeholder 2"/>
          <p:cNvSpPr>
            <a:spLocks noGrp="1"/>
          </p:cNvSpPr>
          <p:nvPr>
            <p:ph idx="1"/>
          </p:nvPr>
        </p:nvSpPr>
        <p:spPr/>
        <p:txBody>
          <a:bodyPr>
            <a:normAutofit/>
          </a:bodyPr>
          <a:lstStyle/>
          <a:p>
            <a:r>
              <a:rPr lang="en-US" dirty="0"/>
              <a:t>Hierarchical HDL structures are achieved by defining modules and instantiating</a:t>
            </a:r>
            <a:r>
              <a:rPr lang="es-CL" dirty="0"/>
              <a:t> modules</a:t>
            </a:r>
          </a:p>
        </p:txBody>
      </p:sp>
      <p:sp>
        <p:nvSpPr>
          <p:cNvPr id="2" name="Title 1"/>
          <p:cNvSpPr>
            <a:spLocks noGrp="1"/>
          </p:cNvSpPr>
          <p:nvPr>
            <p:ph type="title"/>
          </p:nvPr>
        </p:nvSpPr>
        <p:spPr/>
        <p:txBody>
          <a:bodyPr/>
          <a:lstStyle/>
          <a:p>
            <a:r>
              <a:rPr lang="en-US" dirty="0"/>
              <a:t>Structures and Hierarchy</a:t>
            </a:r>
          </a:p>
        </p:txBody>
      </p:sp>
      <p:sp>
        <p:nvSpPr>
          <p:cNvPr id="5" name="Rectangle 4"/>
          <p:cNvSpPr/>
          <p:nvPr/>
        </p:nvSpPr>
        <p:spPr>
          <a:xfrm>
            <a:off x="2271815" y="2746223"/>
            <a:ext cx="1327759" cy="1828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CL" dirty="0" err="1"/>
              <a:t>top.v</a:t>
            </a:r>
            <a:endParaRPr lang="es-CL" dirty="0"/>
          </a:p>
        </p:txBody>
      </p:sp>
      <p:sp>
        <p:nvSpPr>
          <p:cNvPr id="28" name="Rectangle 27"/>
          <p:cNvSpPr/>
          <p:nvPr/>
        </p:nvSpPr>
        <p:spPr>
          <a:xfrm>
            <a:off x="2757412" y="3372524"/>
            <a:ext cx="1327759" cy="1828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CL" dirty="0" err="1"/>
              <a:t>comp.v</a:t>
            </a:r>
            <a:endParaRPr lang="es-CL" dirty="0"/>
          </a:p>
        </p:txBody>
      </p:sp>
      <p:sp>
        <p:nvSpPr>
          <p:cNvPr id="29" name="Rectangle 28"/>
          <p:cNvSpPr/>
          <p:nvPr/>
        </p:nvSpPr>
        <p:spPr>
          <a:xfrm>
            <a:off x="3178493" y="4049249"/>
            <a:ext cx="1327759" cy="1828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CL" dirty="0" err="1"/>
              <a:t>mux.v</a:t>
            </a:r>
            <a:endParaRPr lang="es-CL" dirty="0"/>
          </a:p>
        </p:txBody>
      </p:sp>
      <p:pic>
        <p:nvPicPr>
          <p:cNvPr id="44" name="Picture 43"/>
          <p:cNvPicPr>
            <a:picLocks noChangeAspect="1"/>
          </p:cNvPicPr>
          <p:nvPr/>
        </p:nvPicPr>
        <p:blipFill>
          <a:blip r:embed="rId3"/>
          <a:stretch>
            <a:fillRect/>
          </a:stretch>
        </p:blipFill>
        <p:spPr>
          <a:xfrm>
            <a:off x="5282462" y="3337970"/>
            <a:ext cx="5576718" cy="2157499"/>
          </a:xfrm>
          <a:prstGeom prst="rect">
            <a:avLst/>
          </a:prstGeom>
        </p:spPr>
      </p:pic>
    </p:spTree>
    <p:extLst>
      <p:ext uri="{BB962C8B-B14F-4D97-AF65-F5344CB8AC3E}">
        <p14:creationId xmlns:p14="http://schemas.microsoft.com/office/powerpoint/2010/main" val="126102907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declaration</a:t>
            </a:r>
          </a:p>
        </p:txBody>
      </p:sp>
      <p:sp>
        <p:nvSpPr>
          <p:cNvPr id="18" name="Content Placeholder 2"/>
          <p:cNvSpPr txBox="1">
            <a:spLocks/>
          </p:cNvSpPr>
          <p:nvPr/>
        </p:nvSpPr>
        <p:spPr>
          <a:xfrm>
            <a:off x="1981200" y="1671405"/>
            <a:ext cx="8160707" cy="3840047"/>
          </a:xfrm>
          <a:prstGeom prst="rect">
            <a:avLst/>
          </a:prstGeom>
          <a:solidFill>
            <a:schemeClr val="bg1"/>
          </a:solidFill>
          <a:ln>
            <a:solidFill>
              <a:schemeClr val="tx1"/>
            </a:solidFill>
          </a:ln>
        </p:spPr>
        <p:txBody>
          <a:bodyPr vert="horz" lIns="91440" tIns="45720" rIns="91440" bIns="45720" rtlCol="0" anchor="ct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2200" dirty="0">
                <a:solidFill>
                  <a:srgbClr val="0070C0"/>
                </a:solidFill>
                <a:latin typeface="Consolas" pitchFamily="49" charset="0"/>
              </a:rPr>
              <a:t>module</a:t>
            </a:r>
            <a:r>
              <a:rPr lang="en-US" sz="2200" dirty="0">
                <a:latin typeface="Consolas" pitchFamily="49" charset="0"/>
              </a:rPr>
              <a:t> </a:t>
            </a:r>
            <a:r>
              <a:rPr lang="en-US" sz="2200" dirty="0">
                <a:solidFill>
                  <a:srgbClr val="FF0000"/>
                </a:solidFill>
                <a:latin typeface="Consolas" pitchFamily="49" charset="0"/>
              </a:rPr>
              <a:t>&lt;module name&gt; </a:t>
            </a:r>
            <a:r>
              <a:rPr lang="en-US" sz="2200" dirty="0">
                <a:solidFill>
                  <a:srgbClr val="7030A0"/>
                </a:solidFill>
                <a:latin typeface="Consolas" pitchFamily="49" charset="0"/>
              </a:rPr>
              <a:t>#</a:t>
            </a:r>
            <a:r>
              <a:rPr lang="en-US" sz="2200" dirty="0">
                <a:latin typeface="Consolas" pitchFamily="49" charset="0"/>
              </a:rPr>
              <a:t>(</a:t>
            </a:r>
            <a:r>
              <a:rPr lang="en-US" sz="2200" dirty="0">
                <a:solidFill>
                  <a:srgbClr val="FF0000"/>
                </a:solidFill>
                <a:latin typeface="Consolas" pitchFamily="49" charset="0"/>
              </a:rPr>
              <a:t>&lt;</a:t>
            </a:r>
            <a:r>
              <a:rPr lang="en-US" sz="2200" dirty="0" err="1">
                <a:solidFill>
                  <a:srgbClr val="FF0000"/>
                </a:solidFill>
                <a:latin typeface="Consolas" pitchFamily="49" charset="0"/>
              </a:rPr>
              <a:t>param</a:t>
            </a:r>
            <a:r>
              <a:rPr lang="en-US" sz="2200" dirty="0">
                <a:solidFill>
                  <a:srgbClr val="FF0000"/>
                </a:solidFill>
                <a:latin typeface="Consolas" pitchFamily="49" charset="0"/>
              </a:rPr>
              <a:t> list&gt;</a:t>
            </a:r>
            <a:r>
              <a:rPr lang="en-US" sz="2200" dirty="0">
                <a:latin typeface="Consolas" pitchFamily="49" charset="0"/>
              </a:rPr>
              <a:t>)</a:t>
            </a:r>
            <a:r>
              <a:rPr lang="en-US" sz="2200" dirty="0">
                <a:solidFill>
                  <a:srgbClr val="FF0000"/>
                </a:solidFill>
                <a:latin typeface="Consolas" pitchFamily="49" charset="0"/>
              </a:rPr>
              <a:t> </a:t>
            </a:r>
            <a:r>
              <a:rPr lang="en-US" sz="2200" dirty="0">
                <a:latin typeface="Consolas" pitchFamily="49" charset="0"/>
              </a:rPr>
              <a:t>(</a:t>
            </a:r>
            <a:r>
              <a:rPr lang="en-US" sz="2200" dirty="0">
                <a:solidFill>
                  <a:srgbClr val="FF0000"/>
                </a:solidFill>
                <a:latin typeface="Consolas" pitchFamily="49" charset="0"/>
              </a:rPr>
              <a:t>&lt;port list&gt;</a:t>
            </a:r>
            <a:r>
              <a:rPr lang="en-US" sz="2200" dirty="0">
                <a:latin typeface="Consolas" pitchFamily="49" charset="0"/>
              </a:rPr>
              <a:t>);</a:t>
            </a:r>
          </a:p>
          <a:p>
            <a:pPr>
              <a:buFont typeface="Arial" pitchFamily="34" charset="0"/>
              <a:buNone/>
            </a:pPr>
            <a:r>
              <a:rPr lang="en-US" sz="2200" dirty="0">
                <a:solidFill>
                  <a:srgbClr val="FF0000"/>
                </a:solidFill>
                <a:latin typeface="Consolas" pitchFamily="49" charset="0"/>
              </a:rPr>
              <a:t>  &lt;Declarations&gt;</a:t>
            </a:r>
          </a:p>
          <a:p>
            <a:pPr>
              <a:buFont typeface="Arial" pitchFamily="34" charset="0"/>
              <a:buNone/>
            </a:pPr>
            <a:r>
              <a:rPr lang="en-US" sz="2200" dirty="0">
                <a:solidFill>
                  <a:srgbClr val="FF0000"/>
                </a:solidFill>
                <a:latin typeface="Consolas" pitchFamily="49" charset="0"/>
              </a:rPr>
              <a:t>  &lt;Instantiations&gt;</a:t>
            </a:r>
          </a:p>
          <a:p>
            <a:pPr>
              <a:buFont typeface="Arial" pitchFamily="34" charset="0"/>
              <a:buNone/>
            </a:pPr>
            <a:r>
              <a:rPr lang="en-US" sz="2200" dirty="0">
                <a:solidFill>
                  <a:srgbClr val="FF0000"/>
                </a:solidFill>
                <a:latin typeface="Consolas" pitchFamily="49" charset="0"/>
              </a:rPr>
              <a:t>  &lt;Data flow statements&gt;</a:t>
            </a:r>
          </a:p>
          <a:p>
            <a:pPr>
              <a:buFont typeface="Arial" pitchFamily="34" charset="0"/>
              <a:buNone/>
            </a:pPr>
            <a:r>
              <a:rPr lang="en-US" sz="2200" dirty="0">
                <a:solidFill>
                  <a:srgbClr val="FF0000"/>
                </a:solidFill>
                <a:latin typeface="Consolas" pitchFamily="49" charset="0"/>
              </a:rPr>
              <a:t>  &lt;Behavioral blocks&gt;</a:t>
            </a:r>
          </a:p>
          <a:p>
            <a:pPr>
              <a:buFont typeface="Arial" pitchFamily="34" charset="0"/>
              <a:buNone/>
            </a:pPr>
            <a:r>
              <a:rPr lang="en-US" sz="2200" dirty="0">
                <a:solidFill>
                  <a:srgbClr val="FF0000"/>
                </a:solidFill>
                <a:latin typeface="Consolas" pitchFamily="49" charset="0"/>
              </a:rPr>
              <a:t>  &lt;Task and functions&gt;</a:t>
            </a:r>
          </a:p>
          <a:p>
            <a:pPr>
              <a:buFont typeface="Arial" pitchFamily="34" charset="0"/>
              <a:buNone/>
            </a:pPr>
            <a:r>
              <a:rPr lang="en-US" sz="2200" dirty="0" err="1">
                <a:solidFill>
                  <a:srgbClr val="0070C0"/>
                </a:solidFill>
                <a:latin typeface="Consolas" pitchFamily="49" charset="0"/>
              </a:rPr>
              <a:t>endmodule</a:t>
            </a:r>
            <a:endParaRPr lang="en-US" sz="2200" dirty="0">
              <a:solidFill>
                <a:srgbClr val="0070C0"/>
              </a:solidFill>
              <a:latin typeface="Consolas" pitchFamily="49" charset="0"/>
            </a:endParaRPr>
          </a:p>
        </p:txBody>
      </p:sp>
    </p:spTree>
    <p:extLst>
      <p:ext uri="{BB962C8B-B14F-4D97-AF65-F5344CB8AC3E}">
        <p14:creationId xmlns:p14="http://schemas.microsoft.com/office/powerpoint/2010/main" val="151364580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3000" dirty="0"/>
              <a:t>Start with </a:t>
            </a:r>
            <a:r>
              <a:rPr lang="en-US" sz="2800" dirty="0">
                <a:solidFill>
                  <a:srgbClr val="0070C0"/>
                </a:solidFill>
              </a:rPr>
              <a:t>module</a:t>
            </a:r>
            <a:r>
              <a:rPr lang="en-US" sz="2800" dirty="0"/>
              <a:t> </a:t>
            </a:r>
            <a:r>
              <a:rPr lang="en-US" sz="3000" dirty="0"/>
              <a:t>keyword, contains the I/O ports</a:t>
            </a:r>
          </a:p>
          <a:p>
            <a:r>
              <a:rPr lang="en-US" sz="3000" dirty="0"/>
              <a:t>Port declarations begins with </a:t>
            </a:r>
            <a:r>
              <a:rPr lang="en-US" sz="2800" dirty="0">
                <a:solidFill>
                  <a:srgbClr val="0070C0"/>
                </a:solidFill>
                <a:latin typeface="Consolas" pitchFamily="49" charset="0"/>
              </a:rPr>
              <a:t>output</a:t>
            </a:r>
            <a:r>
              <a:rPr lang="en-US" sz="3000" dirty="0"/>
              <a:t>, </a:t>
            </a:r>
            <a:r>
              <a:rPr lang="en-US" sz="2800" dirty="0">
                <a:solidFill>
                  <a:srgbClr val="0070C0"/>
                </a:solidFill>
                <a:latin typeface="Consolas" pitchFamily="49" charset="0"/>
              </a:rPr>
              <a:t>input</a:t>
            </a:r>
            <a:r>
              <a:rPr lang="en-US" sz="2800" dirty="0"/>
              <a:t> </a:t>
            </a:r>
            <a:r>
              <a:rPr lang="en-US" sz="3000" dirty="0"/>
              <a:t>or </a:t>
            </a:r>
            <a:r>
              <a:rPr lang="en-US" sz="2800" dirty="0" err="1">
                <a:solidFill>
                  <a:srgbClr val="0070C0"/>
                </a:solidFill>
                <a:latin typeface="Consolas" pitchFamily="49" charset="0"/>
              </a:rPr>
              <a:t>inout</a:t>
            </a:r>
            <a:r>
              <a:rPr lang="en-US" sz="2800" dirty="0"/>
              <a:t> </a:t>
            </a:r>
            <a:r>
              <a:rPr lang="en-US" sz="3000" dirty="0"/>
              <a:t>follow by bus indices</a:t>
            </a:r>
          </a:p>
          <a:p>
            <a:r>
              <a:rPr lang="en-US" sz="3000" dirty="0"/>
              <a:t>Each directions are followed by one or more I/O  names</a:t>
            </a:r>
          </a:p>
          <a:p>
            <a:r>
              <a:rPr lang="en-US" sz="3000" dirty="0"/>
              <a:t>Each declaration is separated by comma (,)</a:t>
            </a:r>
          </a:p>
          <a:p>
            <a:pPr lvl="1">
              <a:buNone/>
            </a:pPr>
            <a:endParaRPr lang="en-US" dirty="0"/>
          </a:p>
          <a:p>
            <a:endParaRPr lang="en-US" dirty="0"/>
          </a:p>
        </p:txBody>
      </p:sp>
      <p:sp>
        <p:nvSpPr>
          <p:cNvPr id="2" name="Title 1"/>
          <p:cNvSpPr>
            <a:spLocks noGrp="1"/>
          </p:cNvSpPr>
          <p:nvPr>
            <p:ph type="title"/>
          </p:nvPr>
        </p:nvSpPr>
        <p:spPr/>
        <p:txBody>
          <a:bodyPr>
            <a:normAutofit/>
          </a:bodyPr>
          <a:lstStyle/>
          <a:p>
            <a:r>
              <a:rPr lang="en-US" dirty="0"/>
              <a:t>Module header</a:t>
            </a:r>
          </a:p>
        </p:txBody>
      </p:sp>
      <p:sp>
        <p:nvSpPr>
          <p:cNvPr id="4" name="TextBox 3"/>
          <p:cNvSpPr txBox="1"/>
          <p:nvPr/>
        </p:nvSpPr>
        <p:spPr>
          <a:xfrm>
            <a:off x="3215680" y="5013177"/>
            <a:ext cx="5400600" cy="1323439"/>
          </a:xfrm>
          <a:prstGeom prst="rect">
            <a:avLst/>
          </a:prstGeom>
          <a:noFill/>
          <a:ln>
            <a:solidFill>
              <a:schemeClr val="tx1"/>
            </a:solidFill>
          </a:ln>
        </p:spPr>
        <p:txBody>
          <a:bodyPr wrap="square" rtlCol="0">
            <a:spAutoFit/>
          </a:bodyPr>
          <a:lstStyle/>
          <a:p>
            <a:r>
              <a:rPr lang="en-US" sz="2000" dirty="0">
                <a:solidFill>
                  <a:srgbClr val="0070C0"/>
                </a:solidFill>
                <a:latin typeface="Consolas" pitchFamily="49" charset="0"/>
              </a:rPr>
              <a:t>module</a:t>
            </a:r>
            <a:r>
              <a:rPr lang="en-US" sz="2000" dirty="0">
                <a:latin typeface="Consolas" pitchFamily="49" charset="0"/>
              </a:rPr>
              <a:t> ALU (</a:t>
            </a:r>
            <a:r>
              <a:rPr lang="en-US" sz="2000" dirty="0">
                <a:solidFill>
                  <a:srgbClr val="0070C0"/>
                </a:solidFill>
                <a:latin typeface="Consolas" pitchFamily="49" charset="0"/>
              </a:rPr>
              <a:t>output</a:t>
            </a:r>
            <a:r>
              <a:rPr lang="en-US" sz="2000" dirty="0">
                <a:latin typeface="Consolas" pitchFamily="49" charset="0"/>
              </a:rPr>
              <a:t> [15:0] res,</a:t>
            </a:r>
          </a:p>
          <a:p>
            <a:r>
              <a:rPr lang="en-US" sz="2000" dirty="0">
                <a:latin typeface="Consolas" pitchFamily="49" charset="0"/>
              </a:rPr>
              <a:t>            </a:t>
            </a:r>
            <a:r>
              <a:rPr lang="en-US" sz="2000" dirty="0">
                <a:solidFill>
                  <a:srgbClr val="0070C0"/>
                </a:solidFill>
                <a:latin typeface="Consolas" pitchFamily="49" charset="0"/>
              </a:rPr>
              <a:t>output</a:t>
            </a:r>
            <a:r>
              <a:rPr lang="en-US" sz="2000" dirty="0">
                <a:latin typeface="Consolas" pitchFamily="49" charset="0"/>
              </a:rPr>
              <a:t> </a:t>
            </a:r>
            <a:r>
              <a:rPr lang="en-US" sz="2000" dirty="0" err="1">
                <a:latin typeface="Consolas" pitchFamily="49" charset="0"/>
              </a:rPr>
              <a:t>cout</a:t>
            </a:r>
            <a:r>
              <a:rPr lang="en-US" sz="2000" dirty="0">
                <a:latin typeface="Consolas" pitchFamily="49" charset="0"/>
              </a:rPr>
              <a:t>,</a:t>
            </a:r>
          </a:p>
          <a:p>
            <a:r>
              <a:rPr lang="en-US" sz="2000" dirty="0">
                <a:latin typeface="Consolas" pitchFamily="49" charset="0"/>
              </a:rPr>
              <a:t>            </a:t>
            </a:r>
            <a:r>
              <a:rPr lang="en-US" sz="2000" dirty="0">
                <a:solidFill>
                  <a:srgbClr val="0070C0"/>
                </a:solidFill>
                <a:latin typeface="Consolas" pitchFamily="49" charset="0"/>
              </a:rPr>
              <a:t>input</a:t>
            </a:r>
            <a:r>
              <a:rPr lang="en-US" sz="2000" dirty="0">
                <a:latin typeface="Consolas" pitchFamily="49" charset="0"/>
              </a:rPr>
              <a:t>  [15:0] A, B, </a:t>
            </a:r>
          </a:p>
          <a:p>
            <a:r>
              <a:rPr lang="en-US" sz="2000" dirty="0">
                <a:latin typeface="Consolas" pitchFamily="49" charset="0"/>
              </a:rPr>
              <a:t>            </a:t>
            </a:r>
            <a:r>
              <a:rPr lang="en-US" sz="2000" dirty="0">
                <a:solidFill>
                  <a:srgbClr val="0070C0"/>
                </a:solidFill>
                <a:latin typeface="Consolas" pitchFamily="49" charset="0"/>
              </a:rPr>
              <a:t>input</a:t>
            </a:r>
            <a:r>
              <a:rPr lang="en-US" sz="2000" dirty="0">
                <a:latin typeface="Consolas" pitchFamily="49" charset="0"/>
              </a:rPr>
              <a:t>  clock, </a:t>
            </a:r>
            <a:r>
              <a:rPr lang="en-US" sz="2000" dirty="0" err="1">
                <a:latin typeface="Consolas" pitchFamily="49" charset="0"/>
              </a:rPr>
              <a:t>ena</a:t>
            </a:r>
            <a:r>
              <a:rPr lang="en-US" sz="2000" dirty="0">
                <a:latin typeface="Consolas" pitchFamily="49" charset="0"/>
              </a:rPr>
              <a:t>);</a:t>
            </a:r>
          </a:p>
        </p:txBody>
      </p:sp>
    </p:spTree>
    <p:extLst>
      <p:ext uri="{BB962C8B-B14F-4D97-AF65-F5344CB8AC3E}">
        <p14:creationId xmlns:p14="http://schemas.microsoft.com/office/powerpoint/2010/main" val="275753564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3200" dirty="0">
                <a:solidFill>
                  <a:srgbClr val="0070C0"/>
                </a:solidFill>
                <a:latin typeface="Consolas" pitchFamily="49" charset="0"/>
                <a:cs typeface="Consolas" pitchFamily="49" charset="0"/>
              </a:rPr>
              <a:t>input</a:t>
            </a:r>
            <a:r>
              <a:rPr lang="en-US" sz="3200" dirty="0"/>
              <a:t> </a:t>
            </a:r>
            <a:r>
              <a:rPr lang="en-US" sz="2400" dirty="0"/>
              <a:t>and </a:t>
            </a:r>
            <a:r>
              <a:rPr lang="en-US" sz="3200" dirty="0" err="1">
                <a:solidFill>
                  <a:srgbClr val="0070C0"/>
                </a:solidFill>
                <a:latin typeface="Consolas" pitchFamily="49" charset="0"/>
                <a:cs typeface="Consolas" pitchFamily="49" charset="0"/>
              </a:rPr>
              <a:t>inout</a:t>
            </a:r>
            <a:r>
              <a:rPr lang="en-US" sz="3200" dirty="0"/>
              <a:t> </a:t>
            </a:r>
            <a:r>
              <a:rPr lang="en-US" sz="2400" dirty="0"/>
              <a:t>are declared as </a:t>
            </a:r>
            <a:r>
              <a:rPr lang="en-US" sz="3200" dirty="0">
                <a:solidFill>
                  <a:srgbClr val="0070C0"/>
                </a:solidFill>
                <a:latin typeface="Consolas" pitchFamily="49" charset="0"/>
                <a:cs typeface="Consolas" pitchFamily="49" charset="0"/>
              </a:rPr>
              <a:t>wire</a:t>
            </a:r>
          </a:p>
          <a:p>
            <a:r>
              <a:rPr lang="en-US" sz="3200" dirty="0">
                <a:solidFill>
                  <a:srgbClr val="0070C0"/>
                </a:solidFill>
                <a:latin typeface="Consolas" pitchFamily="49" charset="0"/>
                <a:cs typeface="Consolas" pitchFamily="49" charset="0"/>
              </a:rPr>
              <a:t>outputs</a:t>
            </a:r>
            <a:r>
              <a:rPr lang="en-US" sz="3200" dirty="0"/>
              <a:t> </a:t>
            </a:r>
            <a:r>
              <a:rPr lang="en-US" sz="2400" dirty="0"/>
              <a:t>port can be declared </a:t>
            </a:r>
            <a:r>
              <a:rPr lang="en-US" sz="3200" dirty="0">
                <a:solidFill>
                  <a:srgbClr val="0070C0"/>
                </a:solidFill>
                <a:latin typeface="Consolas" pitchFamily="49" charset="0"/>
                <a:cs typeface="Consolas" pitchFamily="49" charset="0"/>
              </a:rPr>
              <a:t>wire</a:t>
            </a:r>
            <a:r>
              <a:rPr lang="en-US" sz="2400" dirty="0"/>
              <a:t> as </a:t>
            </a:r>
            <a:r>
              <a:rPr lang="en-US" sz="3200" dirty="0" err="1">
                <a:solidFill>
                  <a:srgbClr val="0070C0"/>
                </a:solidFill>
                <a:latin typeface="Consolas" pitchFamily="49" charset="0"/>
                <a:cs typeface="Consolas" pitchFamily="49" charset="0"/>
              </a:rPr>
              <a:t>reg</a:t>
            </a:r>
            <a:r>
              <a:rPr lang="en-US" sz="3200" dirty="0"/>
              <a:t> </a:t>
            </a:r>
            <a:r>
              <a:rPr lang="en-US" sz="2400" dirty="0"/>
              <a:t>(holds a value)</a:t>
            </a:r>
          </a:p>
          <a:p>
            <a:r>
              <a:rPr lang="en-US" sz="2400" dirty="0"/>
              <a:t>2 flavors for port declaration:</a:t>
            </a:r>
          </a:p>
        </p:txBody>
      </p:sp>
      <p:sp>
        <p:nvSpPr>
          <p:cNvPr id="2" name="Title 1"/>
          <p:cNvSpPr>
            <a:spLocks noGrp="1"/>
          </p:cNvSpPr>
          <p:nvPr>
            <p:ph type="title"/>
          </p:nvPr>
        </p:nvSpPr>
        <p:spPr/>
        <p:txBody>
          <a:bodyPr/>
          <a:lstStyle/>
          <a:p>
            <a:r>
              <a:rPr lang="en-US" dirty="0"/>
              <a:t>Port declaration</a:t>
            </a:r>
          </a:p>
        </p:txBody>
      </p:sp>
      <p:sp>
        <p:nvSpPr>
          <p:cNvPr id="10" name="TextBox 9"/>
          <p:cNvSpPr txBox="1"/>
          <p:nvPr/>
        </p:nvSpPr>
        <p:spPr>
          <a:xfrm>
            <a:off x="2135560" y="3989964"/>
            <a:ext cx="3779912" cy="2031325"/>
          </a:xfrm>
          <a:prstGeom prst="rect">
            <a:avLst/>
          </a:prstGeom>
          <a:noFill/>
          <a:ln>
            <a:solidFill>
              <a:schemeClr val="tx1"/>
            </a:solidFill>
          </a:ln>
        </p:spPr>
        <p:txBody>
          <a:bodyPr wrap="square" rtlCol="0">
            <a:spAutoFit/>
          </a:bodyPr>
          <a:lstStyle/>
          <a:p>
            <a:r>
              <a:rPr lang="en-US" dirty="0">
                <a:solidFill>
                  <a:srgbClr val="0070C0"/>
                </a:solidFill>
                <a:latin typeface="Consolas" pitchFamily="49" charset="0"/>
                <a:cs typeface="Consolas" pitchFamily="49" charset="0"/>
              </a:rPr>
              <a:t>module</a:t>
            </a:r>
            <a:r>
              <a:rPr lang="en-US" dirty="0">
                <a:latin typeface="Consolas" pitchFamily="49" charset="0"/>
                <a:cs typeface="Consolas" pitchFamily="49" charset="0"/>
              </a:rPr>
              <a:t> S1 (a, b, c, d, e);</a:t>
            </a:r>
          </a:p>
          <a:p>
            <a:r>
              <a:rPr lang="en-US" dirty="0">
                <a:solidFill>
                  <a:srgbClr val="0070C0"/>
                </a:solidFill>
                <a:latin typeface="Consolas" pitchFamily="49" charset="0"/>
                <a:cs typeface="Consolas" pitchFamily="49" charset="0"/>
              </a:rPr>
              <a:t>input</a:t>
            </a:r>
            <a:r>
              <a:rPr lang="en-US" dirty="0">
                <a:latin typeface="Consolas" pitchFamily="49" charset="0"/>
                <a:cs typeface="Consolas" pitchFamily="49" charset="0"/>
              </a:rPr>
              <a:t> [1:0] a, b;</a:t>
            </a:r>
          </a:p>
          <a:p>
            <a:r>
              <a:rPr lang="en-US" dirty="0">
                <a:solidFill>
                  <a:srgbClr val="0070C0"/>
                </a:solidFill>
                <a:latin typeface="Consolas" pitchFamily="49" charset="0"/>
                <a:cs typeface="Consolas" pitchFamily="49" charset="0"/>
              </a:rPr>
              <a:t>input</a:t>
            </a:r>
            <a:r>
              <a:rPr lang="en-US" dirty="0">
                <a:latin typeface="Consolas" pitchFamily="49" charset="0"/>
                <a:cs typeface="Consolas" pitchFamily="49" charset="0"/>
              </a:rPr>
              <a:t> c;</a:t>
            </a:r>
          </a:p>
          <a:p>
            <a:r>
              <a:rPr lang="en-US" dirty="0">
                <a:solidFill>
                  <a:srgbClr val="0070C0"/>
                </a:solidFill>
                <a:latin typeface="Consolas" pitchFamily="49" charset="0"/>
                <a:cs typeface="Consolas" pitchFamily="49" charset="0"/>
              </a:rPr>
              <a:t>output</a:t>
            </a:r>
            <a:r>
              <a:rPr lang="en-US" dirty="0">
                <a:latin typeface="Consolas" pitchFamily="49" charset="0"/>
                <a:cs typeface="Consolas" pitchFamily="49" charset="0"/>
              </a:rPr>
              <a:t> </a:t>
            </a:r>
            <a:r>
              <a:rPr lang="en-US" dirty="0" err="1">
                <a:solidFill>
                  <a:srgbClr val="0070C0"/>
                </a:solidFill>
                <a:latin typeface="Consolas" pitchFamily="49" charset="0"/>
                <a:cs typeface="Consolas" pitchFamily="49" charset="0"/>
              </a:rPr>
              <a:t>reg</a:t>
            </a:r>
            <a:r>
              <a:rPr lang="en-US" dirty="0">
                <a:latin typeface="Consolas" pitchFamily="49" charset="0"/>
                <a:cs typeface="Consolas" pitchFamily="49" charset="0"/>
              </a:rPr>
              <a:t> [1:0] d;</a:t>
            </a:r>
          </a:p>
          <a:p>
            <a:r>
              <a:rPr lang="en-US" dirty="0">
                <a:solidFill>
                  <a:srgbClr val="0070C0"/>
                </a:solidFill>
                <a:latin typeface="Consolas" pitchFamily="49" charset="0"/>
                <a:cs typeface="Consolas" pitchFamily="49" charset="0"/>
              </a:rPr>
              <a:t>output</a:t>
            </a:r>
            <a:r>
              <a:rPr lang="en-US" dirty="0">
                <a:latin typeface="Consolas" pitchFamily="49" charset="0"/>
                <a:cs typeface="Consolas" pitchFamily="49" charset="0"/>
              </a:rPr>
              <a:t>  e;</a:t>
            </a:r>
          </a:p>
          <a:p>
            <a:r>
              <a:rPr lang="en-US" dirty="0">
                <a:solidFill>
                  <a:srgbClr val="00B050"/>
                </a:solidFill>
                <a:latin typeface="Consolas" pitchFamily="49" charset="0"/>
                <a:cs typeface="Consolas" pitchFamily="49" charset="0"/>
              </a:rPr>
              <a:t>//Verilog 1995 Style</a:t>
            </a:r>
          </a:p>
          <a:p>
            <a:r>
              <a:rPr lang="en-US" dirty="0" err="1">
                <a:solidFill>
                  <a:srgbClr val="0070C0"/>
                </a:solidFill>
                <a:latin typeface="Consolas" pitchFamily="49" charset="0"/>
                <a:cs typeface="Consolas" pitchFamily="49" charset="0"/>
              </a:rPr>
              <a:t>endmodule</a:t>
            </a:r>
            <a:endParaRPr lang="en-US" dirty="0">
              <a:solidFill>
                <a:srgbClr val="0070C0"/>
              </a:solidFill>
              <a:latin typeface="Consolas" pitchFamily="49" charset="0"/>
              <a:cs typeface="Consolas" pitchFamily="49" charset="0"/>
            </a:endParaRPr>
          </a:p>
        </p:txBody>
      </p:sp>
      <p:sp>
        <p:nvSpPr>
          <p:cNvPr id="11" name="TextBox 10"/>
          <p:cNvSpPr txBox="1"/>
          <p:nvPr/>
        </p:nvSpPr>
        <p:spPr>
          <a:xfrm>
            <a:off x="6168008" y="3989964"/>
            <a:ext cx="4104456" cy="2031325"/>
          </a:xfrm>
          <a:prstGeom prst="rect">
            <a:avLst/>
          </a:prstGeom>
          <a:noFill/>
          <a:ln>
            <a:solidFill>
              <a:schemeClr val="tx1"/>
            </a:solidFill>
          </a:ln>
        </p:spPr>
        <p:txBody>
          <a:bodyPr wrap="square" rtlCol="0">
            <a:spAutoFit/>
          </a:bodyPr>
          <a:lstStyle/>
          <a:p>
            <a:r>
              <a:rPr lang="en-US" dirty="0">
                <a:solidFill>
                  <a:srgbClr val="0070C0"/>
                </a:solidFill>
                <a:latin typeface="Consolas" pitchFamily="49" charset="0"/>
                <a:cs typeface="Consolas" pitchFamily="49" charset="0"/>
              </a:rPr>
              <a:t>module</a:t>
            </a:r>
            <a:r>
              <a:rPr lang="en-US" dirty="0">
                <a:latin typeface="Consolas" pitchFamily="49" charset="0"/>
                <a:cs typeface="Consolas" pitchFamily="49" charset="0"/>
              </a:rPr>
              <a:t> S2 (</a:t>
            </a:r>
            <a:r>
              <a:rPr lang="en-US" dirty="0">
                <a:solidFill>
                  <a:srgbClr val="0070C0"/>
                </a:solidFill>
                <a:latin typeface="Consolas" pitchFamily="49" charset="0"/>
                <a:cs typeface="Consolas" pitchFamily="49" charset="0"/>
              </a:rPr>
              <a:t>input</a:t>
            </a:r>
            <a:r>
              <a:rPr lang="en-US" dirty="0">
                <a:latin typeface="Consolas" pitchFamily="49" charset="0"/>
                <a:cs typeface="Consolas" pitchFamily="49" charset="0"/>
              </a:rPr>
              <a:t> [1:0] a, b, </a:t>
            </a:r>
          </a:p>
          <a:p>
            <a:r>
              <a:rPr lang="en-US" dirty="0">
                <a:latin typeface="Consolas" pitchFamily="49" charset="0"/>
                <a:cs typeface="Consolas" pitchFamily="49" charset="0"/>
              </a:rPr>
              <a:t>           </a:t>
            </a:r>
            <a:r>
              <a:rPr lang="en-US" dirty="0">
                <a:solidFill>
                  <a:srgbClr val="0070C0"/>
                </a:solidFill>
                <a:latin typeface="Consolas" pitchFamily="49" charset="0"/>
                <a:cs typeface="Consolas" pitchFamily="49" charset="0"/>
              </a:rPr>
              <a:t>input</a:t>
            </a:r>
            <a:r>
              <a:rPr lang="en-US" dirty="0">
                <a:latin typeface="Consolas" pitchFamily="49" charset="0"/>
                <a:cs typeface="Consolas" pitchFamily="49" charset="0"/>
              </a:rPr>
              <a:t> c, </a:t>
            </a:r>
          </a:p>
          <a:p>
            <a:r>
              <a:rPr lang="en-US" dirty="0">
                <a:latin typeface="Consolas" pitchFamily="49" charset="0"/>
                <a:cs typeface="Consolas" pitchFamily="49" charset="0"/>
              </a:rPr>
              <a:t>           </a:t>
            </a:r>
            <a:r>
              <a:rPr lang="en-US" dirty="0">
                <a:solidFill>
                  <a:srgbClr val="0070C0"/>
                </a:solidFill>
                <a:latin typeface="Consolas" pitchFamily="49" charset="0"/>
                <a:cs typeface="Consolas" pitchFamily="49" charset="0"/>
              </a:rPr>
              <a:t>output</a:t>
            </a:r>
            <a:r>
              <a:rPr lang="en-US" dirty="0">
                <a:latin typeface="Consolas" pitchFamily="49" charset="0"/>
                <a:cs typeface="Consolas" pitchFamily="49" charset="0"/>
              </a:rPr>
              <a:t> </a:t>
            </a:r>
            <a:r>
              <a:rPr lang="en-US" dirty="0" err="1">
                <a:solidFill>
                  <a:srgbClr val="0070C0"/>
                </a:solidFill>
                <a:latin typeface="Consolas" pitchFamily="49" charset="0"/>
                <a:cs typeface="Consolas" pitchFamily="49" charset="0"/>
              </a:rPr>
              <a:t>reg</a:t>
            </a:r>
            <a:r>
              <a:rPr lang="en-US" dirty="0">
                <a:latin typeface="Consolas" pitchFamily="49" charset="0"/>
                <a:cs typeface="Consolas" pitchFamily="49" charset="0"/>
              </a:rPr>
              <a:t> [1:0] d,</a:t>
            </a:r>
          </a:p>
          <a:p>
            <a:r>
              <a:rPr lang="en-US" dirty="0">
                <a:latin typeface="Consolas" pitchFamily="49" charset="0"/>
                <a:cs typeface="Consolas" pitchFamily="49" charset="0"/>
              </a:rPr>
              <a:t>           </a:t>
            </a:r>
            <a:r>
              <a:rPr lang="en-US" dirty="0">
                <a:solidFill>
                  <a:srgbClr val="0070C0"/>
                </a:solidFill>
                <a:latin typeface="Consolas" pitchFamily="49" charset="0"/>
                <a:cs typeface="Consolas" pitchFamily="49" charset="0"/>
              </a:rPr>
              <a:t>output</a:t>
            </a:r>
            <a:r>
              <a:rPr lang="en-US" dirty="0">
                <a:latin typeface="Consolas" pitchFamily="49" charset="0"/>
                <a:cs typeface="Consolas" pitchFamily="49" charset="0"/>
              </a:rPr>
              <a:t> e);</a:t>
            </a:r>
          </a:p>
          <a:p>
            <a:endParaRPr lang="en-US" dirty="0">
              <a:latin typeface="Consolas" pitchFamily="49" charset="0"/>
              <a:cs typeface="Consolas" pitchFamily="49" charset="0"/>
            </a:endParaRPr>
          </a:p>
          <a:p>
            <a:r>
              <a:rPr lang="en-US" dirty="0">
                <a:solidFill>
                  <a:srgbClr val="00B050"/>
                </a:solidFill>
                <a:latin typeface="Consolas" pitchFamily="49" charset="0"/>
                <a:cs typeface="Consolas" pitchFamily="49" charset="0"/>
              </a:rPr>
              <a:t>//ANSI C Style</a:t>
            </a:r>
          </a:p>
          <a:p>
            <a:r>
              <a:rPr lang="en-US" dirty="0" err="1">
                <a:solidFill>
                  <a:srgbClr val="0070C0"/>
                </a:solidFill>
                <a:latin typeface="Consolas" pitchFamily="49" charset="0"/>
                <a:cs typeface="Consolas" pitchFamily="49" charset="0"/>
              </a:rPr>
              <a:t>endmodule</a:t>
            </a:r>
            <a:endParaRPr lang="en-US" dirty="0">
              <a:solidFill>
                <a:srgbClr val="0070C0"/>
              </a:solidFill>
              <a:latin typeface="Consolas" pitchFamily="49" charset="0"/>
              <a:cs typeface="Consolas" pitchFamily="49" charset="0"/>
            </a:endParaRPr>
          </a:p>
        </p:txBody>
      </p:sp>
    </p:spTree>
    <p:extLst>
      <p:ext uri="{BB962C8B-B14F-4D97-AF65-F5344CB8AC3E}">
        <p14:creationId xmlns:p14="http://schemas.microsoft.com/office/powerpoint/2010/main" val="250979283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Parameters are means of giving names to constant values</a:t>
            </a:r>
          </a:p>
          <a:p>
            <a:r>
              <a:rPr lang="en-US" sz="2400" dirty="0"/>
              <a:t>The values can be overridden when the design is compiled</a:t>
            </a:r>
          </a:p>
          <a:p>
            <a:r>
              <a:rPr lang="en-US" sz="2400" dirty="0"/>
              <a:t>Parameters cannot be used as variables</a:t>
            </a:r>
          </a:p>
          <a:p>
            <a:r>
              <a:rPr lang="en-US" sz="2400" dirty="0"/>
              <a:t>Syntax</a:t>
            </a:r>
          </a:p>
          <a:p>
            <a:pPr algn="ctr">
              <a:buNone/>
            </a:pPr>
            <a:r>
              <a:rPr lang="en-US" sz="3200" dirty="0">
                <a:solidFill>
                  <a:srgbClr val="0070C0"/>
                </a:solidFill>
                <a:latin typeface="Consolas" pitchFamily="49" charset="0"/>
              </a:rPr>
              <a:t>parameter</a:t>
            </a:r>
            <a:r>
              <a:rPr lang="en-US" sz="3200" dirty="0">
                <a:latin typeface="Consolas" pitchFamily="49" charset="0"/>
              </a:rPr>
              <a:t> </a:t>
            </a:r>
            <a:r>
              <a:rPr lang="en-US" sz="3200" dirty="0">
                <a:solidFill>
                  <a:srgbClr val="FF0000"/>
                </a:solidFill>
                <a:latin typeface="Consolas" pitchFamily="49" charset="0"/>
              </a:rPr>
              <a:t>&lt;name&gt;</a:t>
            </a:r>
            <a:r>
              <a:rPr lang="en-US" sz="3200" dirty="0">
                <a:latin typeface="Consolas" pitchFamily="49" charset="0"/>
              </a:rPr>
              <a:t> = </a:t>
            </a:r>
            <a:r>
              <a:rPr lang="en-US" sz="3200" dirty="0">
                <a:solidFill>
                  <a:srgbClr val="FF0000"/>
                </a:solidFill>
                <a:latin typeface="Consolas" pitchFamily="49" charset="0"/>
              </a:rPr>
              <a:t>&lt;constant expression&gt;</a:t>
            </a:r>
            <a:r>
              <a:rPr lang="en-US" sz="3200" dirty="0">
                <a:latin typeface="Consolas" pitchFamily="49" charset="0"/>
              </a:rPr>
              <a:t>;</a:t>
            </a:r>
          </a:p>
          <a:p>
            <a:endParaRPr lang="es-CL" sz="2400" dirty="0"/>
          </a:p>
        </p:txBody>
      </p:sp>
      <p:sp>
        <p:nvSpPr>
          <p:cNvPr id="2" name="Title 1"/>
          <p:cNvSpPr>
            <a:spLocks noGrp="1"/>
          </p:cNvSpPr>
          <p:nvPr>
            <p:ph type="title"/>
          </p:nvPr>
        </p:nvSpPr>
        <p:spPr/>
        <p:txBody>
          <a:bodyPr/>
          <a:lstStyle/>
          <a:p>
            <a:r>
              <a:rPr lang="en-US" dirty="0"/>
              <a:t>Parameters</a:t>
            </a:r>
            <a:endParaRPr lang="es-CL" dirty="0"/>
          </a:p>
        </p:txBody>
      </p:sp>
    </p:spTree>
    <p:extLst>
      <p:ext uri="{BB962C8B-B14F-4D97-AF65-F5344CB8AC3E}">
        <p14:creationId xmlns:p14="http://schemas.microsoft.com/office/powerpoint/2010/main" val="5031818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YNOPSYS:STMTNUMBER" val="1"/>
  <p:tag name="SYNOPSYS:CONSTMT" val="1"/>
</p:tagLst>
</file>

<file path=ppt/tags/tag10.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11.xml><?xml version="1.0" encoding="utf-8"?>
<p:tagLst xmlns:a="http://schemas.openxmlformats.org/drawingml/2006/main" xmlns:r="http://schemas.openxmlformats.org/officeDocument/2006/relationships" xmlns:p="http://schemas.openxmlformats.org/presentationml/2006/main">
  <p:tag name="SYNOPSYS-SHAPE" val="Y"/>
</p:tagLst>
</file>

<file path=ppt/tags/tag12.xml><?xml version="1.0" encoding="utf-8"?>
<p:tagLst xmlns:a="http://schemas.openxmlformats.org/drawingml/2006/main" xmlns:r="http://schemas.openxmlformats.org/officeDocument/2006/relationships" xmlns:p="http://schemas.openxmlformats.org/presentationml/2006/main">
  <p:tag name="SYNOPSYS-SHAPE" val="Y"/>
</p:tagLst>
</file>

<file path=ppt/tags/tag13.xml><?xml version="1.0" encoding="utf-8"?>
<p:tagLst xmlns:a="http://schemas.openxmlformats.org/drawingml/2006/main" xmlns:r="http://schemas.openxmlformats.org/officeDocument/2006/relationships" xmlns:p="http://schemas.openxmlformats.org/presentationml/2006/main">
  <p:tag name="SYNOPSYS-SHAPE" val="Y"/>
</p:tagLst>
</file>

<file path=ppt/tags/tag14.xml><?xml version="1.0" encoding="utf-8"?>
<p:tagLst xmlns:a="http://schemas.openxmlformats.org/drawingml/2006/main" xmlns:r="http://schemas.openxmlformats.org/officeDocument/2006/relationships" xmlns:p="http://schemas.openxmlformats.org/presentationml/2006/main">
  <p:tag name="SYNOPSYS-SHAPE" val="Y"/>
</p:tagLst>
</file>

<file path=ppt/tags/tag15.xml><?xml version="1.0" encoding="utf-8"?>
<p:tagLst xmlns:a="http://schemas.openxmlformats.org/drawingml/2006/main" xmlns:r="http://schemas.openxmlformats.org/officeDocument/2006/relationships" xmlns:p="http://schemas.openxmlformats.org/presentationml/2006/main">
  <p:tag name="SYNOPSYS-SHAPE" val="Y"/>
</p:tagLst>
</file>

<file path=ppt/tags/tag16.xml><?xml version="1.0" encoding="utf-8"?>
<p:tagLst xmlns:a="http://schemas.openxmlformats.org/drawingml/2006/main" xmlns:r="http://schemas.openxmlformats.org/officeDocument/2006/relationships" xmlns:p="http://schemas.openxmlformats.org/presentationml/2006/main">
  <p:tag name="SYNOPSYS-SHAPE" val="Y"/>
</p:tagLst>
</file>

<file path=ppt/tags/tag17.xml><?xml version="1.0" encoding="utf-8"?>
<p:tagLst xmlns:a="http://schemas.openxmlformats.org/drawingml/2006/main" xmlns:r="http://schemas.openxmlformats.org/officeDocument/2006/relationships" xmlns:p="http://schemas.openxmlformats.org/presentationml/2006/main">
  <p:tag name="SYNOPSYS-SHAPE" val="Y"/>
</p:tagLst>
</file>

<file path=ppt/tags/tag18.xml><?xml version="1.0" encoding="utf-8"?>
<p:tagLst xmlns:a="http://schemas.openxmlformats.org/drawingml/2006/main" xmlns:r="http://schemas.openxmlformats.org/officeDocument/2006/relationships" xmlns:p="http://schemas.openxmlformats.org/presentationml/2006/main">
  <p:tag name="SYNOPSYS-SHAPE" val="Y"/>
</p:tagLst>
</file>

<file path=ppt/tags/tag19.xml><?xml version="1.0" encoding="utf-8"?>
<p:tagLst xmlns:a="http://schemas.openxmlformats.org/drawingml/2006/main" xmlns:r="http://schemas.openxmlformats.org/officeDocument/2006/relationships" xmlns:p="http://schemas.openxmlformats.org/presentationml/2006/main">
  <p:tag name="SYNOPSYS-SHAPE" val="Y"/>
</p:tagLst>
</file>

<file path=ppt/tags/tag2.xml><?xml version="1.0" encoding="utf-8"?>
<p:tagLst xmlns:a="http://schemas.openxmlformats.org/drawingml/2006/main" xmlns:r="http://schemas.openxmlformats.org/officeDocument/2006/relationships" xmlns:p="http://schemas.openxmlformats.org/presentationml/2006/main">
  <p:tag name="SYNOPSYS-SHAPE" val="Y"/>
</p:tagLst>
</file>

<file path=ppt/tags/tag20.xml><?xml version="1.0" encoding="utf-8"?>
<p:tagLst xmlns:a="http://schemas.openxmlformats.org/drawingml/2006/main" xmlns:r="http://schemas.openxmlformats.org/officeDocument/2006/relationships" xmlns:p="http://schemas.openxmlformats.org/presentationml/2006/main">
  <p:tag name="SYNOPSYS-SHAPE" val="Y"/>
</p:tagLst>
</file>

<file path=ppt/tags/tag21.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22.xml><?xml version="1.0" encoding="utf-8"?>
<p:tagLst xmlns:a="http://schemas.openxmlformats.org/drawingml/2006/main" xmlns:r="http://schemas.openxmlformats.org/officeDocument/2006/relationships" xmlns:p="http://schemas.openxmlformats.org/presentationml/2006/main">
  <p:tag name="SYNOPSYS-SHAPE" val="Y"/>
</p:tagLst>
</file>

<file path=ppt/tags/tag23.xml><?xml version="1.0" encoding="utf-8"?>
<p:tagLst xmlns:a="http://schemas.openxmlformats.org/drawingml/2006/main" xmlns:r="http://schemas.openxmlformats.org/officeDocument/2006/relationships" xmlns:p="http://schemas.openxmlformats.org/presentationml/2006/main">
  <p:tag name="SYNOPSYS-SHAPE" val="Y"/>
</p:tagLst>
</file>

<file path=ppt/tags/tag24.xml><?xml version="1.0" encoding="utf-8"?>
<p:tagLst xmlns:a="http://schemas.openxmlformats.org/drawingml/2006/main" xmlns:r="http://schemas.openxmlformats.org/officeDocument/2006/relationships" xmlns:p="http://schemas.openxmlformats.org/presentationml/2006/main">
  <p:tag name="SYNOPSYS-SHAPE" val="Y"/>
</p:tagLst>
</file>

<file path=ppt/tags/tag25.xml><?xml version="1.0" encoding="utf-8"?>
<p:tagLst xmlns:a="http://schemas.openxmlformats.org/drawingml/2006/main" xmlns:r="http://schemas.openxmlformats.org/officeDocument/2006/relationships" xmlns:p="http://schemas.openxmlformats.org/presentationml/2006/main">
  <p:tag name="SYNOPSYS-SHAPE" val="Y"/>
</p:tagLst>
</file>

<file path=ppt/tags/tag26.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27.xml><?xml version="1.0" encoding="utf-8"?>
<p:tagLst xmlns:a="http://schemas.openxmlformats.org/drawingml/2006/main" xmlns:r="http://schemas.openxmlformats.org/officeDocument/2006/relationships" xmlns:p="http://schemas.openxmlformats.org/presentationml/2006/main">
  <p:tag name="SYNOPSYS-SHAPE" val="Y"/>
</p:tagLst>
</file>

<file path=ppt/tags/tag28.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29.xml><?xml version="1.0" encoding="utf-8"?>
<p:tagLst xmlns:a="http://schemas.openxmlformats.org/drawingml/2006/main" xmlns:r="http://schemas.openxmlformats.org/officeDocument/2006/relationships" xmlns:p="http://schemas.openxmlformats.org/presentationml/2006/main">
  <p:tag name="SYNOPSYS-SHAPE" val="Y"/>
</p:tagLst>
</file>

<file path=ppt/tags/tag3.xml><?xml version="1.0" encoding="utf-8"?>
<p:tagLst xmlns:a="http://schemas.openxmlformats.org/drawingml/2006/main" xmlns:r="http://schemas.openxmlformats.org/officeDocument/2006/relationships" xmlns:p="http://schemas.openxmlformats.org/presentationml/2006/main">
  <p:tag name="SYNOPSYS-SHAPE" val="Y"/>
</p:tagLst>
</file>

<file path=ppt/tags/tag30.xml><?xml version="1.0" encoding="utf-8"?>
<p:tagLst xmlns:a="http://schemas.openxmlformats.org/drawingml/2006/main" xmlns:r="http://schemas.openxmlformats.org/officeDocument/2006/relationships" xmlns:p="http://schemas.openxmlformats.org/presentationml/2006/main">
  <p:tag name="SYNOPSYS-SHAPE" val="Y"/>
</p:tagLst>
</file>

<file path=ppt/tags/tag31.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32.xml><?xml version="1.0" encoding="utf-8"?>
<p:tagLst xmlns:a="http://schemas.openxmlformats.org/drawingml/2006/main" xmlns:r="http://schemas.openxmlformats.org/officeDocument/2006/relationships" xmlns:p="http://schemas.openxmlformats.org/presentationml/2006/main">
  <p:tag name="SYNOPSYS-SHAPE" val="Y"/>
</p:tagLst>
</file>

<file path=ppt/tags/tag33.xml><?xml version="1.0" encoding="utf-8"?>
<p:tagLst xmlns:a="http://schemas.openxmlformats.org/drawingml/2006/main" xmlns:r="http://schemas.openxmlformats.org/officeDocument/2006/relationships" xmlns:p="http://schemas.openxmlformats.org/presentationml/2006/main">
  <p:tag name="SYNOPSYS-SHAPE" val="Y"/>
</p:tagLst>
</file>

<file path=ppt/tags/tag34.xml><?xml version="1.0" encoding="utf-8"?>
<p:tagLst xmlns:a="http://schemas.openxmlformats.org/drawingml/2006/main" xmlns:r="http://schemas.openxmlformats.org/officeDocument/2006/relationships" xmlns:p="http://schemas.openxmlformats.org/presentationml/2006/main">
  <p:tag name="SYNOPSYS-SHAPE" val="Y"/>
</p:tagLst>
</file>

<file path=ppt/tags/tag35.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36.xml><?xml version="1.0" encoding="utf-8"?>
<p:tagLst xmlns:a="http://schemas.openxmlformats.org/drawingml/2006/main" xmlns:r="http://schemas.openxmlformats.org/officeDocument/2006/relationships" xmlns:p="http://schemas.openxmlformats.org/presentationml/2006/main">
  <p:tag name="SYNOPSYS-SHAPE" val="Y"/>
</p:tagLst>
</file>

<file path=ppt/tags/tag37.xml><?xml version="1.0" encoding="utf-8"?>
<p:tagLst xmlns:a="http://schemas.openxmlformats.org/drawingml/2006/main" xmlns:r="http://schemas.openxmlformats.org/officeDocument/2006/relationships" xmlns:p="http://schemas.openxmlformats.org/presentationml/2006/main">
  <p:tag name="SYNOPSYS-SHAPE" val="Y"/>
</p:tagLst>
</file>

<file path=ppt/tags/tag38.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39.xml><?xml version="1.0" encoding="utf-8"?>
<p:tagLst xmlns:a="http://schemas.openxmlformats.org/drawingml/2006/main" xmlns:r="http://schemas.openxmlformats.org/officeDocument/2006/relationships" xmlns:p="http://schemas.openxmlformats.org/presentationml/2006/main">
  <p:tag name="SYNOPSYS-SHAPE" val="Y"/>
</p:tagLst>
</file>

<file path=ppt/tags/tag4.xml><?xml version="1.0" encoding="utf-8"?>
<p:tagLst xmlns:a="http://schemas.openxmlformats.org/drawingml/2006/main" xmlns:r="http://schemas.openxmlformats.org/officeDocument/2006/relationships" xmlns:p="http://schemas.openxmlformats.org/presentationml/2006/main">
  <p:tag name="SYNOPSYS-SHAPE" val="Y"/>
</p:tagLst>
</file>

<file path=ppt/tags/tag40.xml><?xml version="1.0" encoding="utf-8"?>
<p:tagLst xmlns:a="http://schemas.openxmlformats.org/drawingml/2006/main" xmlns:r="http://schemas.openxmlformats.org/officeDocument/2006/relationships" xmlns:p="http://schemas.openxmlformats.org/presentationml/2006/main">
  <p:tag name="SYNOPSYS-SHAPE" val="Y"/>
</p:tagLst>
</file>

<file path=ppt/tags/tag41.xml><?xml version="1.0" encoding="utf-8"?>
<p:tagLst xmlns:a="http://schemas.openxmlformats.org/drawingml/2006/main" xmlns:r="http://schemas.openxmlformats.org/officeDocument/2006/relationships" xmlns:p="http://schemas.openxmlformats.org/presentationml/2006/main">
  <p:tag name="SYNOPSYS-SHAPE" val="Y"/>
</p:tagLst>
</file>

<file path=ppt/tags/tag42.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43.xml><?xml version="1.0" encoding="utf-8"?>
<p:tagLst xmlns:a="http://schemas.openxmlformats.org/drawingml/2006/main" xmlns:r="http://schemas.openxmlformats.org/officeDocument/2006/relationships" xmlns:p="http://schemas.openxmlformats.org/presentationml/2006/main">
  <p:tag name="SYNOPSYS-SHAPE" val="Y"/>
</p:tagLst>
</file>

<file path=ppt/tags/tag44.xml><?xml version="1.0" encoding="utf-8"?>
<p:tagLst xmlns:a="http://schemas.openxmlformats.org/drawingml/2006/main" xmlns:r="http://schemas.openxmlformats.org/officeDocument/2006/relationships" xmlns:p="http://schemas.openxmlformats.org/presentationml/2006/main">
  <p:tag name="SYNOPSYS-SHAPE" val="Y"/>
</p:tagLst>
</file>

<file path=ppt/tags/tag45.xml><?xml version="1.0" encoding="utf-8"?>
<p:tagLst xmlns:a="http://schemas.openxmlformats.org/drawingml/2006/main" xmlns:r="http://schemas.openxmlformats.org/officeDocument/2006/relationships" xmlns:p="http://schemas.openxmlformats.org/presentationml/2006/main">
  <p:tag name="SYNOPSYS-SHAPE" val="Y"/>
</p:tagLst>
</file>

<file path=ppt/tags/tag46.xml><?xml version="1.0" encoding="utf-8"?>
<p:tagLst xmlns:a="http://schemas.openxmlformats.org/drawingml/2006/main" xmlns:r="http://schemas.openxmlformats.org/officeDocument/2006/relationships" xmlns:p="http://schemas.openxmlformats.org/presentationml/2006/main">
  <p:tag name="SYNOPSYS-SHAPE" val="Y"/>
</p:tagLst>
</file>

<file path=ppt/tags/tag47.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48.xml><?xml version="1.0" encoding="utf-8"?>
<p:tagLst xmlns:a="http://schemas.openxmlformats.org/drawingml/2006/main" xmlns:r="http://schemas.openxmlformats.org/officeDocument/2006/relationships" xmlns:p="http://schemas.openxmlformats.org/presentationml/2006/main">
  <p:tag name="SYNOPSYS-SHAPE" val="Y"/>
</p:tagLst>
</file>

<file path=ppt/tags/tag49.xml><?xml version="1.0" encoding="utf-8"?>
<p:tagLst xmlns:a="http://schemas.openxmlformats.org/drawingml/2006/main" xmlns:r="http://schemas.openxmlformats.org/officeDocument/2006/relationships" xmlns:p="http://schemas.openxmlformats.org/presentationml/2006/main">
  <p:tag name="SYNOPSYS-SHAPE" val="Y"/>
</p:tagLst>
</file>

<file path=ppt/tags/tag5.xml><?xml version="1.0" encoding="utf-8"?>
<p:tagLst xmlns:a="http://schemas.openxmlformats.org/drawingml/2006/main" xmlns:r="http://schemas.openxmlformats.org/officeDocument/2006/relationships" xmlns:p="http://schemas.openxmlformats.org/presentationml/2006/main">
  <p:tag name="SYNOPSYS-SHAPE" val="Y"/>
</p:tagLst>
</file>

<file path=ppt/tags/tag50.xml><?xml version="1.0" encoding="utf-8"?>
<p:tagLst xmlns:a="http://schemas.openxmlformats.org/drawingml/2006/main" xmlns:r="http://schemas.openxmlformats.org/officeDocument/2006/relationships" xmlns:p="http://schemas.openxmlformats.org/presentationml/2006/main">
  <p:tag name="SYNOPSYS-SHAPE" val="Y"/>
</p:tagLst>
</file>

<file path=ppt/tags/tag51.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52.xml><?xml version="1.0" encoding="utf-8"?>
<p:tagLst xmlns:a="http://schemas.openxmlformats.org/drawingml/2006/main" xmlns:r="http://schemas.openxmlformats.org/officeDocument/2006/relationships" xmlns:p="http://schemas.openxmlformats.org/presentationml/2006/main">
  <p:tag name="SYNOPSYS-SHAPE" val="Y"/>
</p:tagLst>
</file>

<file path=ppt/tags/tag53.xml><?xml version="1.0" encoding="utf-8"?>
<p:tagLst xmlns:a="http://schemas.openxmlformats.org/drawingml/2006/main" xmlns:r="http://schemas.openxmlformats.org/officeDocument/2006/relationships" xmlns:p="http://schemas.openxmlformats.org/presentationml/2006/main">
  <p:tag name="SYNOPSYS-SHAPE" val="Y"/>
</p:tagLst>
</file>

<file path=ppt/tags/tag54.xml><?xml version="1.0" encoding="utf-8"?>
<p:tagLst xmlns:a="http://schemas.openxmlformats.org/drawingml/2006/main" xmlns:r="http://schemas.openxmlformats.org/officeDocument/2006/relationships" xmlns:p="http://schemas.openxmlformats.org/presentationml/2006/main">
  <p:tag name="SYNOPSYS-SHAPE" val="Y"/>
</p:tagLst>
</file>

<file path=ppt/tags/tag55.xml><?xml version="1.0" encoding="utf-8"?>
<p:tagLst xmlns:a="http://schemas.openxmlformats.org/drawingml/2006/main" xmlns:r="http://schemas.openxmlformats.org/officeDocument/2006/relationships" xmlns:p="http://schemas.openxmlformats.org/presentationml/2006/main">
  <p:tag name="SYNOPSYS-SHAPE" val="Y"/>
</p:tagLst>
</file>

<file path=ppt/tags/tag56.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57.xml><?xml version="1.0" encoding="utf-8"?>
<p:tagLst xmlns:a="http://schemas.openxmlformats.org/drawingml/2006/main" xmlns:r="http://schemas.openxmlformats.org/officeDocument/2006/relationships" xmlns:p="http://schemas.openxmlformats.org/presentationml/2006/main">
  <p:tag name="SYNOPSYS-SHAPE" val="Y"/>
</p:tagLst>
</file>

<file path=ppt/tags/tag58.xml><?xml version="1.0" encoding="utf-8"?>
<p:tagLst xmlns:a="http://schemas.openxmlformats.org/drawingml/2006/main" xmlns:r="http://schemas.openxmlformats.org/officeDocument/2006/relationships" xmlns:p="http://schemas.openxmlformats.org/presentationml/2006/main">
  <p:tag name="SYNOPSYS-SHAPE" val="Y"/>
</p:tagLst>
</file>

<file path=ppt/tags/tag59.xml><?xml version="1.0" encoding="utf-8"?>
<p:tagLst xmlns:a="http://schemas.openxmlformats.org/drawingml/2006/main" xmlns:r="http://schemas.openxmlformats.org/officeDocument/2006/relationships" xmlns:p="http://schemas.openxmlformats.org/presentationml/2006/main">
  <p:tag name="SYNOPSYS-SHAPE" val="Y"/>
</p:tagLst>
</file>

<file path=ppt/tags/tag6.xml><?xml version="1.0" encoding="utf-8"?>
<p:tagLst xmlns:a="http://schemas.openxmlformats.org/drawingml/2006/main" xmlns:r="http://schemas.openxmlformats.org/officeDocument/2006/relationships" xmlns:p="http://schemas.openxmlformats.org/presentationml/2006/main">
  <p:tag name="SYNOPSYS-TEMPLATE-001" val="9/10/2018 5:47:52 PM"/>
  <p:tag name="SYNOPSYS-SHAPE" val="Y"/>
</p:tagLst>
</file>

<file path=ppt/tags/tag60.xml><?xml version="1.0" encoding="utf-8"?>
<p:tagLst xmlns:a="http://schemas.openxmlformats.org/drawingml/2006/main" xmlns:r="http://schemas.openxmlformats.org/officeDocument/2006/relationships" xmlns:p="http://schemas.openxmlformats.org/presentationml/2006/main">
  <p:tag name="SYNOPSYS-SHAPE" val="Y"/>
</p:tagLst>
</file>

<file path=ppt/tags/tag61.xml><?xml version="1.0" encoding="utf-8"?>
<p:tagLst xmlns:a="http://schemas.openxmlformats.org/drawingml/2006/main" xmlns:r="http://schemas.openxmlformats.org/officeDocument/2006/relationships" xmlns:p="http://schemas.openxmlformats.org/presentationml/2006/main">
  <p:tag name="SYNOPSYS-SHAPE" val="Y"/>
</p:tagLst>
</file>

<file path=ppt/tags/tag62.xml><?xml version="1.0" encoding="utf-8"?>
<p:tagLst xmlns:a="http://schemas.openxmlformats.org/drawingml/2006/main" xmlns:r="http://schemas.openxmlformats.org/officeDocument/2006/relationships" xmlns:p="http://schemas.openxmlformats.org/presentationml/2006/main">
  <p:tag name="SYNOPSYS-SHAPE" val="Y"/>
</p:tagLst>
</file>

<file path=ppt/tags/tag63.xml><?xml version="1.0" encoding="utf-8"?>
<p:tagLst xmlns:a="http://schemas.openxmlformats.org/drawingml/2006/main" xmlns:r="http://schemas.openxmlformats.org/officeDocument/2006/relationships" xmlns:p="http://schemas.openxmlformats.org/presentationml/2006/main">
  <p:tag name="SYNOPSYS-SHAPE" val="Y"/>
</p:tagLst>
</file>

<file path=ppt/tags/tag64.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65.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66.xml><?xml version="1.0" encoding="utf-8"?>
<p:tagLst xmlns:a="http://schemas.openxmlformats.org/drawingml/2006/main" xmlns:r="http://schemas.openxmlformats.org/officeDocument/2006/relationships" xmlns:p="http://schemas.openxmlformats.org/presentationml/2006/main">
  <p:tag name="SYNOPSYS-SHAPE" val="Y"/>
</p:tagLst>
</file>

<file path=ppt/tags/tag67.xml><?xml version="1.0" encoding="utf-8"?>
<p:tagLst xmlns:a="http://schemas.openxmlformats.org/drawingml/2006/main" xmlns:r="http://schemas.openxmlformats.org/officeDocument/2006/relationships" xmlns:p="http://schemas.openxmlformats.org/presentationml/2006/main">
  <p:tag name="SYNOPSYS-SHAPE" val="Y"/>
</p:tagLst>
</file>

<file path=ppt/tags/tag68.xml><?xml version="1.0" encoding="utf-8"?>
<p:tagLst xmlns:a="http://schemas.openxmlformats.org/drawingml/2006/main" xmlns:r="http://schemas.openxmlformats.org/officeDocument/2006/relationships" xmlns:p="http://schemas.openxmlformats.org/presentationml/2006/main">
  <p:tag name="SYNOPSYS-SHAPE" val="Y"/>
</p:tagLst>
</file>

<file path=ppt/tags/tag69.xml><?xml version="1.0" encoding="utf-8"?>
<p:tagLst xmlns:a="http://schemas.openxmlformats.org/drawingml/2006/main" xmlns:r="http://schemas.openxmlformats.org/officeDocument/2006/relationships" xmlns:p="http://schemas.openxmlformats.org/presentationml/2006/main">
  <p:tag name="SYNOPSYS-SHAPE" val="Y"/>
</p:tagLst>
</file>

<file path=ppt/tags/tag7.xml><?xml version="1.0" encoding="utf-8"?>
<p:tagLst xmlns:a="http://schemas.openxmlformats.org/drawingml/2006/main" xmlns:r="http://schemas.openxmlformats.org/officeDocument/2006/relationships" xmlns:p="http://schemas.openxmlformats.org/presentationml/2006/main">
  <p:tag name="SYNOPSYS-SHAPE" val="Y"/>
</p:tagLst>
</file>

<file path=ppt/tags/tag70.xml><?xml version="1.0" encoding="utf-8"?>
<p:tagLst xmlns:a="http://schemas.openxmlformats.org/drawingml/2006/main" xmlns:r="http://schemas.openxmlformats.org/officeDocument/2006/relationships" xmlns:p="http://schemas.openxmlformats.org/presentationml/2006/main">
  <p:tag name="SYNOPSYS:CONSTMT" val="1"/>
</p:tagLst>
</file>

<file path=ppt/tags/tag8.xml><?xml version="1.0" encoding="utf-8"?>
<p:tagLst xmlns:a="http://schemas.openxmlformats.org/drawingml/2006/main" xmlns:r="http://schemas.openxmlformats.org/officeDocument/2006/relationships" xmlns:p="http://schemas.openxmlformats.org/presentationml/2006/main">
  <p:tag name="SYNOPSYS-SHAPE" val="Y"/>
</p:tagLst>
</file>

<file path=ppt/tags/tag9.xml><?xml version="1.0" encoding="utf-8"?>
<p:tagLst xmlns:a="http://schemas.openxmlformats.org/drawingml/2006/main" xmlns:r="http://schemas.openxmlformats.org/officeDocument/2006/relationships" xmlns:p="http://schemas.openxmlformats.org/presentationml/2006/main">
  <p:tag name="SYNOPSYS-SHAPE" val="Y"/>
</p:tagLst>
</file>

<file path=ppt/theme/theme1.xml><?xml version="1.0" encoding="utf-8"?>
<a:theme xmlns:a="http://schemas.openxmlformats.org/drawingml/2006/main" name="Synopsys">
  <a:themeElements>
    <a:clrScheme name="Synopsys">
      <a:dk1>
        <a:sysClr val="windowText" lastClr="000000"/>
      </a:dk1>
      <a:lt1>
        <a:sysClr val="window" lastClr="FFFFFF"/>
      </a:lt1>
      <a:dk2>
        <a:srgbClr val="000000"/>
      </a:dk2>
      <a:lt2>
        <a:srgbClr val="FFFFFF"/>
      </a:lt2>
      <a:accent1>
        <a:srgbClr val="4F2683"/>
      </a:accent1>
      <a:accent2>
        <a:srgbClr val="F69008"/>
      </a:accent2>
      <a:accent3>
        <a:srgbClr val="46AA42"/>
      </a:accent3>
      <a:accent4>
        <a:srgbClr val="F50505"/>
      </a:accent4>
      <a:accent5>
        <a:srgbClr val="B4B2B0"/>
      </a:accent5>
      <a:accent6>
        <a:srgbClr val="00638A"/>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t"/>
      <a:lstStyle>
        <a:defPPr algn="l">
          <a:defRPr sz="180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2000"/>
        </a:defPPr>
      </a:lstStyle>
    </a:txDef>
  </a:objectDefaults>
  <a:extraClrSchemeLst/>
  <a:custClrLst>
    <a:custClr name="Light Purple">
      <a:srgbClr val="8446AD"/>
    </a:custClr>
    <a:custClr name="Midnight Blue">
      <a:srgbClr val="244289"/>
    </a:custClr>
    <a:custClr name="Teal">
      <a:srgbClr val="00AAB8"/>
    </a:custClr>
    <a:custClr name="Yellow">
      <a:srgbClr val="FFB718"/>
    </a:custClr>
    <a:custClr name="Aquamarine">
      <a:srgbClr val="00E6BA"/>
    </a:custClr>
    <a:custClr name="Red">
      <a:srgbClr val="F50505"/>
    </a:custClr>
    <a:custClr name="Light Red">
      <a:srgbClr val="F9A08B"/>
    </a:custClr>
    <a:custClr name="Yellow">
      <a:srgbClr val="FAF020"/>
    </a:custClr>
    <a:custClr name="Light Green">
      <a:srgbClr val="BFE973"/>
    </a:custClr>
    <a:custClr name="Green">
      <a:srgbClr val="47C73D"/>
    </a:custClr>
  </a:custClrLst>
  <a:extLst>
    <a:ext uri="{05A4C25C-085E-4340-85A3-A5531E510DB2}">
      <thm15:themeFamily xmlns:thm15="http://schemas.microsoft.com/office/thememl/2012/main" name="Synopsys_PPT_Template_White_2022" id="{B44722BC-47BF-4249-A5F1-F7866FF68304}" vid="{A62F65AA-375C-9341-8CF5-03C26DE83101}"/>
    </a:ext>
  </a:extLst>
</a:theme>
</file>

<file path=ppt/theme/theme2.xml><?xml version="1.0" encoding="utf-8"?>
<a:theme xmlns:a="http://schemas.openxmlformats.org/drawingml/2006/main" name="Office Theme">
  <a:themeElements>
    <a:clrScheme name="Synopsys">
      <a:dk1>
        <a:sysClr val="windowText" lastClr="000000"/>
      </a:dk1>
      <a:lt1>
        <a:sysClr val="window" lastClr="FFFFFF"/>
      </a:lt1>
      <a:dk2>
        <a:srgbClr val="000000"/>
      </a:dk2>
      <a:lt2>
        <a:srgbClr val="FFFFFF"/>
      </a:lt2>
      <a:accent1>
        <a:srgbClr val="4F2683"/>
      </a:accent1>
      <a:accent2>
        <a:srgbClr val="F69008"/>
      </a:accent2>
      <a:accent3>
        <a:srgbClr val="46AA42"/>
      </a:accent3>
      <a:accent4>
        <a:srgbClr val="F50505"/>
      </a:accent4>
      <a:accent5>
        <a:srgbClr val="B4B2B0"/>
      </a:accent5>
      <a:accent6>
        <a:srgbClr val="00638A"/>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t"/>
      <a:lstStyle>
        <a:defPPr algn="l">
          <a:defRPr sz="180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2000"/>
        </a:defPPr>
      </a:lstStyle>
    </a:txDef>
  </a:objectDefaults>
  <a:extraClrSchemeLst/>
  <a:custClrLst>
    <a:custClr name="Light Purple">
      <a:srgbClr val="8446AD"/>
    </a:custClr>
    <a:custClr name="Midnight Blue">
      <a:srgbClr val="244289"/>
    </a:custClr>
    <a:custClr name="Teal">
      <a:srgbClr val="00AAB8"/>
    </a:custClr>
    <a:custClr name="Yellow">
      <a:srgbClr val="FFB718"/>
    </a:custClr>
    <a:custClr name="Aquamarine">
      <a:srgbClr val="00E6BA"/>
    </a:custClr>
    <a:custClr name="Red">
      <a:srgbClr val="F50505"/>
    </a:custClr>
    <a:custClr name="Light Red">
      <a:srgbClr val="F9A08B"/>
    </a:custClr>
    <a:custClr name="Yellow">
      <a:srgbClr val="FAF020"/>
    </a:custClr>
    <a:custClr name="Light Green">
      <a:srgbClr val="BFE973"/>
    </a:custClr>
    <a:custClr name="Green">
      <a:srgbClr val="47C73D"/>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ynopsys">
      <a:dk1>
        <a:sysClr val="windowText" lastClr="000000"/>
      </a:dk1>
      <a:lt1>
        <a:sysClr val="window" lastClr="FFFFFF"/>
      </a:lt1>
      <a:dk2>
        <a:srgbClr val="000000"/>
      </a:dk2>
      <a:lt2>
        <a:srgbClr val="FFFFFF"/>
      </a:lt2>
      <a:accent1>
        <a:srgbClr val="4F2683"/>
      </a:accent1>
      <a:accent2>
        <a:srgbClr val="F69008"/>
      </a:accent2>
      <a:accent3>
        <a:srgbClr val="46AA42"/>
      </a:accent3>
      <a:accent4>
        <a:srgbClr val="F50505"/>
      </a:accent4>
      <a:accent5>
        <a:srgbClr val="B4B2B0"/>
      </a:accent5>
      <a:accent6>
        <a:srgbClr val="00638A"/>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t"/>
      <a:lstStyle>
        <a:defPPr algn="l">
          <a:defRPr sz="180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2000"/>
        </a:defPPr>
      </a:lstStyle>
    </a:txDef>
  </a:objectDefaults>
  <a:extraClrSchemeLst/>
  <a:custClrLst>
    <a:custClr name="Light Purple">
      <a:srgbClr val="8446AD"/>
    </a:custClr>
    <a:custClr name="Midnight Blue">
      <a:srgbClr val="244289"/>
    </a:custClr>
    <a:custClr name="Teal">
      <a:srgbClr val="00AAB8"/>
    </a:custClr>
    <a:custClr name="Yellow">
      <a:srgbClr val="FFB718"/>
    </a:custClr>
    <a:custClr name="Aquamarine">
      <a:srgbClr val="00E6BA"/>
    </a:custClr>
    <a:custClr name="Red">
      <a:srgbClr val="F50505"/>
    </a:custClr>
    <a:custClr name="Light Red">
      <a:srgbClr val="F9A08B"/>
    </a:custClr>
    <a:custClr name="Yellow">
      <a:srgbClr val="FAF020"/>
    </a:custClr>
    <a:custClr name="Light Green">
      <a:srgbClr val="BFE973"/>
    </a:custClr>
    <a:custClr name="Green">
      <a:srgbClr val="47C73D"/>
    </a:custClr>
  </a:custClr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ist_x0020_Order xmlns="49a709bb-1a2c-441e-b04a-3a30362613c0">15</List_x0020_Order>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D95154EF9643247A4B9B5F4B6442AD5" ma:contentTypeVersion="1" ma:contentTypeDescription="Create a new document." ma:contentTypeScope="" ma:versionID="510a0e1104d4d37ef20dfd997d9992db">
  <xsd:schema xmlns:xsd="http://www.w3.org/2001/XMLSchema" xmlns:xs="http://www.w3.org/2001/XMLSchema" xmlns:p="http://schemas.microsoft.com/office/2006/metadata/properties" xmlns:ns2="49a709bb-1a2c-441e-b04a-3a30362613c0" targetNamespace="http://schemas.microsoft.com/office/2006/metadata/properties" ma:root="true" ma:fieldsID="1886cc2548bc6f3c292d77d067cc6637" ns2:_="">
    <xsd:import namespace="49a709bb-1a2c-441e-b04a-3a30362613c0"/>
    <xsd:element name="properties">
      <xsd:complexType>
        <xsd:sequence>
          <xsd:element name="documentManagement">
            <xsd:complexType>
              <xsd:all>
                <xsd:element ref="ns2:List_x0020_Order"/>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9a709bb-1a2c-441e-b04a-3a30362613c0" elementFormDefault="qualified">
    <xsd:import namespace="http://schemas.microsoft.com/office/2006/documentManagement/types"/>
    <xsd:import namespace="http://schemas.microsoft.com/office/infopath/2007/PartnerControls"/>
    <xsd:element name="List_x0020_Order" ma:index="8" ma:displayName="List Order" ma:indexed="true" ma:internalName="List_x0020_Order" ma:percentage="FALSE">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625E540-4F59-484A-9C26-1886F3CE10F1}">
  <ds:schemaRefs>
    <ds:schemaRef ds:uri="http://schemas.microsoft.com/office/2006/documentManagement/types"/>
    <ds:schemaRef ds:uri="http://purl.org/dc/elements/1.1/"/>
    <ds:schemaRef ds:uri="http://purl.org/dc/terms/"/>
    <ds:schemaRef ds:uri="http://schemas.openxmlformats.org/package/2006/metadata/core-properties"/>
    <ds:schemaRef ds:uri="49a709bb-1a2c-441e-b04a-3a30362613c0"/>
    <ds:schemaRef ds:uri="http://schemas.microsoft.com/office/infopath/2007/PartnerControls"/>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94115FF5-E700-4CEB-8ACB-70E55BD5D7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9a709bb-1a2c-441e-b04a-3a30362613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DAFEF24-1446-44D7-B529-704DA786D762}">
  <ds:schemaRefs>
    <ds:schemaRef ds:uri="http://schemas.microsoft.com/sharepoint/v3/contenttype/forms"/>
  </ds:schemaRefs>
</ds:datastoreItem>
</file>

<file path=docMetadata/LabelInfo.xml><?xml version="1.0" encoding="utf-8"?>
<clbl:labelList xmlns:clbl="http://schemas.microsoft.com/office/2020/mipLabelMetadata">
  <clbl:label id="{c33c9f88-1eb7-4099-9700-16013fd9e8aa}" enabled="0" method="" siteId="{c33c9f88-1eb7-4099-9700-16013fd9e8aa}" removed="1"/>
</clbl:labelList>
</file>

<file path=docProps/app.xml><?xml version="1.0" encoding="utf-8"?>
<Properties xmlns="http://schemas.openxmlformats.org/officeDocument/2006/extended-properties" xmlns:vt="http://schemas.openxmlformats.org/officeDocument/2006/docPropsVTypes">
  <Template>Synopsys</Template>
  <TotalTime>56</TotalTime>
  <Words>13970</Words>
  <Application>Microsoft Macintosh PowerPoint</Application>
  <PresentationFormat>Widescreen</PresentationFormat>
  <Paragraphs>2543</Paragraphs>
  <Slides>144</Slides>
  <Notes>104</Notes>
  <HiddenSlides>1</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144</vt:i4>
      </vt:variant>
    </vt:vector>
  </HeadingPairs>
  <TitlesOfParts>
    <vt:vector size="152" baseType="lpstr">
      <vt:lpstr>Arial</vt:lpstr>
      <vt:lpstr>Arial Black</vt:lpstr>
      <vt:lpstr>Calibri</vt:lpstr>
      <vt:lpstr>Consolas</vt:lpstr>
      <vt:lpstr>Courier</vt:lpstr>
      <vt:lpstr>Times New Roman</vt:lpstr>
      <vt:lpstr>Synopsys</vt:lpstr>
      <vt:lpstr>VISIO</vt:lpstr>
      <vt:lpstr>Digital Design with Verilog</vt:lpstr>
      <vt:lpstr>PowerPoint Presentation</vt:lpstr>
      <vt:lpstr>Agenda</vt:lpstr>
      <vt:lpstr>Introduction</vt:lpstr>
      <vt:lpstr>PowerPoint Presentation</vt:lpstr>
      <vt:lpstr>PowerPoint Presentation</vt:lpstr>
      <vt:lpstr>What is HDL?</vt:lpstr>
      <vt:lpstr>What is HDL?</vt:lpstr>
      <vt:lpstr>Purpose of HDLs</vt:lpstr>
      <vt:lpstr>Verilog</vt:lpstr>
      <vt:lpstr>SystemVerilog</vt:lpstr>
      <vt:lpstr>IEEE-1364 / IEEE-1800</vt:lpstr>
      <vt:lpstr>Simulation and Synthesis</vt:lpstr>
      <vt:lpstr>Simulation and Synthesis</vt:lpstr>
      <vt:lpstr>Types of modeling</vt:lpstr>
      <vt:lpstr>Behavioral - Structural</vt:lpstr>
      <vt:lpstr>From this…</vt:lpstr>
      <vt:lpstr>To this…</vt:lpstr>
      <vt:lpstr>Designing with Verilog</vt:lpstr>
      <vt:lpstr>Design Mantras</vt:lpstr>
      <vt:lpstr>Basic Verilog Constructs</vt:lpstr>
      <vt:lpstr>Mantra # 3</vt:lpstr>
      <vt:lpstr>More Examples</vt:lpstr>
      <vt:lpstr>Flip - Flops</vt:lpstr>
      <vt:lpstr>Combinational Logic</vt:lpstr>
      <vt:lpstr>Behavior  Function</vt:lpstr>
      <vt:lpstr>Procedural blocks</vt:lpstr>
      <vt:lpstr>Alternative Coding Style for Combinational Logic</vt:lpstr>
      <vt:lpstr>Input Logic to Flip-Flops</vt:lpstr>
      <vt:lpstr>RTL Coding Styles</vt:lpstr>
      <vt:lpstr>Always Design Before Coding</vt:lpstr>
      <vt:lpstr>Design Before Coding</vt:lpstr>
      <vt:lpstr>Avoid Temptation</vt:lpstr>
      <vt:lpstr>Design Before Coding – Steps in Design</vt:lpstr>
      <vt:lpstr>Procedural Blocks</vt:lpstr>
      <vt:lpstr>Blocking vs. Non-Blocking</vt:lpstr>
      <vt:lpstr>Blocking vs. Non-Blocking</vt:lpstr>
      <vt:lpstr>Blocking Statements</vt:lpstr>
      <vt:lpstr>Non Blocking Statements</vt:lpstr>
      <vt:lpstr>Blocking vs. Non Blocking</vt:lpstr>
      <vt:lpstr>Common Problems and Fixes</vt:lpstr>
      <vt:lpstr>Common Problems and Fixes</vt:lpstr>
      <vt:lpstr>Common Problems and Fixes</vt:lpstr>
      <vt:lpstr>Common Problems and Fixes</vt:lpstr>
      <vt:lpstr>Common Problems and Fixes</vt:lpstr>
      <vt:lpstr>Common Problems and Fixes</vt:lpstr>
      <vt:lpstr>Finite State Machines Review</vt:lpstr>
      <vt:lpstr>Finite-State machine </vt:lpstr>
      <vt:lpstr>Finite-State machine  Abstraction</vt:lpstr>
      <vt:lpstr>FSM - Types</vt:lpstr>
      <vt:lpstr>Finite-State machine</vt:lpstr>
      <vt:lpstr>Finite-State machine </vt:lpstr>
      <vt:lpstr>FSM Implementation</vt:lpstr>
      <vt:lpstr>FSM Implementation </vt:lpstr>
      <vt:lpstr>FSM Implementation </vt:lpstr>
      <vt:lpstr>FSM Implementation </vt:lpstr>
      <vt:lpstr>FSM Implementation </vt:lpstr>
      <vt:lpstr>HDL FSM Implementation </vt:lpstr>
      <vt:lpstr>HDL FSM Implementation </vt:lpstr>
      <vt:lpstr>HDL FSM Implementation </vt:lpstr>
      <vt:lpstr>HDL FSM Implementation </vt:lpstr>
      <vt:lpstr>HDL FSM Implementation</vt:lpstr>
      <vt:lpstr>HDL FSM Implementation </vt:lpstr>
      <vt:lpstr>HDL FSM Implementation </vt:lpstr>
      <vt:lpstr>HDL FSM Implementation </vt:lpstr>
      <vt:lpstr>HDL FSM Implementation </vt:lpstr>
      <vt:lpstr>HDL FSM Implementation </vt:lpstr>
      <vt:lpstr>HDL FSM Implementation </vt:lpstr>
      <vt:lpstr>HDL FSM Implementation </vt:lpstr>
      <vt:lpstr>HDL FSM Implementation </vt:lpstr>
      <vt:lpstr>HDL FSM Implementation </vt:lpstr>
      <vt:lpstr>HDL FSM Implementation </vt:lpstr>
      <vt:lpstr>HDL FSM Implementation </vt:lpstr>
      <vt:lpstr>Verilog for Synthesis </vt:lpstr>
      <vt:lpstr>Outline</vt:lpstr>
      <vt:lpstr>Outline</vt:lpstr>
      <vt:lpstr>Lexical elements</vt:lpstr>
      <vt:lpstr>Lexical elements</vt:lpstr>
      <vt:lpstr>Compiler directives</vt:lpstr>
      <vt:lpstr>Reserved keywords</vt:lpstr>
      <vt:lpstr>Outline</vt:lpstr>
      <vt:lpstr>Logical values</vt:lpstr>
      <vt:lpstr>Logical values</vt:lpstr>
      <vt:lpstr>Number representation</vt:lpstr>
      <vt:lpstr>Number representation</vt:lpstr>
      <vt:lpstr>Number representation</vt:lpstr>
      <vt:lpstr>Data types (reg)</vt:lpstr>
      <vt:lpstr>Data types (Nets)</vt:lpstr>
      <vt:lpstr>Other data types</vt:lpstr>
      <vt:lpstr>Verilog vectors</vt:lpstr>
      <vt:lpstr>Verilog arrays</vt:lpstr>
      <vt:lpstr>Data storage and Verilog arrays</vt:lpstr>
      <vt:lpstr>Data storage and Verilog arrays</vt:lpstr>
      <vt:lpstr>Outline</vt:lpstr>
      <vt:lpstr>Structures and Hierarchy</vt:lpstr>
      <vt:lpstr>Module  declaration</vt:lpstr>
      <vt:lpstr>Module header</vt:lpstr>
      <vt:lpstr>Port declaration</vt:lpstr>
      <vt:lpstr>Parameters</vt:lpstr>
      <vt:lpstr>Parameter declaration</vt:lpstr>
      <vt:lpstr>Parameter example</vt:lpstr>
      <vt:lpstr>Structures and Hierarchy</vt:lpstr>
      <vt:lpstr>Port List Connections</vt:lpstr>
      <vt:lpstr>Port connections/Parameter overwrite</vt:lpstr>
      <vt:lpstr>Hierarchy Example</vt:lpstr>
      <vt:lpstr>Outline</vt:lpstr>
      <vt:lpstr>Relational operators</vt:lpstr>
      <vt:lpstr>Arithmetic operators</vt:lpstr>
      <vt:lpstr>Logical operators</vt:lpstr>
      <vt:lpstr>Equality and Identity operators</vt:lpstr>
      <vt:lpstr>Bitwise and Reduction operations</vt:lpstr>
      <vt:lpstr>Shift and other operator</vt:lpstr>
      <vt:lpstr>Operators precedence</vt:lpstr>
      <vt:lpstr>Outline</vt:lpstr>
      <vt:lpstr>Concurrent blocks</vt:lpstr>
      <vt:lpstr>Continuous assignments</vt:lpstr>
      <vt:lpstr>Continuous assignments</vt:lpstr>
      <vt:lpstr>Example</vt:lpstr>
      <vt:lpstr>Procedural blocks</vt:lpstr>
      <vt:lpstr>Procedural assignments</vt:lpstr>
      <vt:lpstr>Always block – Event control (@)</vt:lpstr>
      <vt:lpstr>Always block – Event control (@)</vt:lpstr>
      <vt:lpstr>Example</vt:lpstr>
      <vt:lpstr>Blocking / Non-Blocking assignment</vt:lpstr>
      <vt:lpstr>Blocking/Non-Blocking example</vt:lpstr>
      <vt:lpstr>Procedural blocks (summary)</vt:lpstr>
      <vt:lpstr>Outline</vt:lpstr>
      <vt:lpstr>Conditional statements (if … else)</vt:lpstr>
      <vt:lpstr>Conditional statements (case)</vt:lpstr>
      <vt:lpstr>Conditional statements (case)</vt:lpstr>
      <vt:lpstr>Example</vt:lpstr>
      <vt:lpstr>Latches / Muxes (Comb logic)</vt:lpstr>
      <vt:lpstr>Loop statements (for)</vt:lpstr>
      <vt:lpstr>Loop statements (while)</vt:lpstr>
      <vt:lpstr>Loop statements (repeat)</vt:lpstr>
      <vt:lpstr>Outline</vt:lpstr>
      <vt:lpstr>Tasks and Functions</vt:lpstr>
      <vt:lpstr>Tasks and Functions - example</vt:lpstr>
      <vt:lpstr>Task and Functions</vt:lpstr>
      <vt:lpstr>Outline</vt:lpstr>
      <vt:lpstr>Generate blocks</vt:lpstr>
      <vt:lpstr>Generate loop</vt:lpstr>
      <vt:lpstr>Conditional generate</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Design with Verilog</dc:title>
  <dc:subject/>
  <dc:creator>Victor Grimblatt</dc:creator>
  <cp:keywords/>
  <dc:description/>
  <cp:lastModifiedBy>Victor Grimblatt</cp:lastModifiedBy>
  <cp:revision>2</cp:revision>
  <dcterms:created xsi:type="dcterms:W3CDTF">2022-03-06T09:44:11Z</dcterms:created>
  <dcterms:modified xsi:type="dcterms:W3CDTF">2022-03-06T21:48:19Z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0x010100BD95154EF9643247A4B9B5F4B6442AD5</vt:lpwstr>
  </property>
</Properties>
</file>