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6" r:id="rId9"/>
    <p:sldId id="260" r:id="rId10"/>
    <p:sldId id="261" r:id="rId11"/>
    <p:sldId id="263" r:id="rId12"/>
    <p:sldId id="267" r:id="rId13"/>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38" autoAdjust="0"/>
    <p:restoredTop sz="95775" autoAdjust="0"/>
  </p:normalViewPr>
  <p:slideViewPr>
    <p:cSldViewPr snapToGrid="0">
      <p:cViewPr varScale="1">
        <p:scale>
          <a:sx n="104" d="100"/>
          <a:sy n="104" d="100"/>
        </p:scale>
        <p:origin x="240" y="3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3" d="100"/>
          <a:sy n="103" d="100"/>
        </p:scale>
        <p:origin x="461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3/6/22</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3/6/22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Master" Target="../slideMasters/slideMaster1.xml"/><Relationship Id="rId5" Type="http://schemas.openxmlformats.org/officeDocument/2006/relationships/tags" Target="../tags/tag47.xml"/><Relationship Id="rId4" Type="http://schemas.openxmlformats.org/officeDocument/2006/relationships/tags" Target="../tags/tag4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3.sv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3.svg"/><Relationship Id="rId4" Type="http://schemas.openxmlformats.org/officeDocument/2006/relationships/tags" Target="../tags/tag14.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5.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3052646980"/>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a:t>
            </a:r>
            <a:r>
              <a:rPr sz="800">
                <a:solidFill>
                  <a:schemeClr val="tx1">
                    <a:lumMod val="50000"/>
                    <a:lumOff val="50000"/>
                  </a:schemeClr>
                </a:solidFill>
              </a:rPr>
              <a:t>20</a:t>
            </a:r>
            <a:r>
              <a:rPr lang="en-US" sz="800">
                <a:solidFill>
                  <a:schemeClr val="tx1">
                    <a:lumMod val="50000"/>
                    <a:lumOff val="50000"/>
                  </a:schemeClr>
                </a:solidFill>
              </a:rPr>
              <a:t>22</a:t>
            </a:r>
            <a:r>
              <a:rPr sz="800">
                <a:solidFill>
                  <a:schemeClr val="tx1">
                    <a:lumMod val="50000"/>
                    <a:lumOff val="50000"/>
                  </a:schemeClr>
                </a:solidFill>
              </a:rPr>
              <a:t> </a:t>
            </a:r>
            <a:r>
              <a:rPr sz="800" dirty="0">
                <a:solidFill>
                  <a:schemeClr val="tx1">
                    <a:lumMod val="50000"/>
                    <a:lumOff val="50000"/>
                  </a:schemeClr>
                </a:solidFill>
              </a:rPr>
              <a:t>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7" name="Graphic 6">
            <a:extLst>
              <a:ext uri="{FF2B5EF4-FFF2-40B4-BE49-F238E27FC236}">
                <a16:creationId xmlns:a16="http://schemas.microsoft.com/office/drawing/2014/main" id="{C2D33080-5374-4E84-B80E-FC1FBCFD5A01}"/>
              </a:ext>
            </a:extLst>
          </p:cNvPr>
          <p:cNvPicPr>
            <a:picLocks noChangeAspect="1"/>
          </p:cNvPicPr>
          <p:nvPr userDrawn="1">
            <p:custDataLst>
              <p:tags r:id="rId3"/>
            </p:custDataLst>
          </p:nvPr>
        </p:nvPicPr>
        <p:blipFill>
          <a:blip r:embed="rId6">
            <a:extLst>
              <a:ext uri="{96DAC541-7B7A-43D3-8B79-37D633B846F1}">
                <asvg:svgBlip xmlns:asvg="http://schemas.microsoft.com/office/drawing/2016/SVG/main" r:embed="rId7"/>
              </a:ext>
            </a:extLst>
          </a:blip>
          <a:stretch>
            <a:fillRect/>
          </a:stretch>
        </p:blipFill>
        <p:spPr>
          <a:xfrm>
            <a:off x="9905927" y="453166"/>
            <a:ext cx="1829195" cy="58432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81717"/>
            <a:ext cx="6333569"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t>
            </a:r>
            <a:r>
              <a:rPr lang="en-US" dirty="0"/>
              <a:t>A</a:t>
            </a:r>
            <a:r>
              <a:rPr dirty="0"/>
              <a:t>dd Name and Title</a:t>
            </a:r>
          </a:p>
        </p:txBody>
      </p:sp>
      <p:sp>
        <p:nvSpPr>
          <p:cNvPr id="9" name="Text Placeholder 18"/>
          <p:cNvSpPr>
            <a:spLocks noGrp="1"/>
          </p:cNvSpPr>
          <p:nvPr>
            <p:ph type="body" sz="quarter" idx="11" hasCustomPrompt="1"/>
            <p:custDataLst>
              <p:tags r:id="rId3"/>
            </p:custDataLst>
          </p:nvPr>
        </p:nvSpPr>
        <p:spPr>
          <a:xfrm>
            <a:off x="456555" y="4724812"/>
            <a:ext cx="6333569" cy="396815"/>
          </a:xfrm>
        </p:spPr>
        <p:txBody>
          <a:bodyPr anchor="b">
            <a:normAutofit/>
          </a:bodyPr>
          <a:lstStyle>
            <a:lvl1pPr algn="l">
              <a:buNone/>
              <a:defRPr sz="2000">
                <a:solidFill>
                  <a:schemeClr val="tx1"/>
                </a:solidFill>
                <a:effectLst/>
              </a:defRPr>
            </a:lvl1pPr>
          </a:lstStyle>
          <a:p>
            <a:pPr lvl="0"/>
            <a:r>
              <a:rPr dirty="0"/>
              <a:t>Click to</a:t>
            </a:r>
            <a:r>
              <a:rPr lang="en-US" dirty="0"/>
              <a:t> Add a </a:t>
            </a:r>
            <a:r>
              <a:rPr dirty="0"/>
              <a:t>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normAutofit/>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t>
            </a:r>
            <a:r>
              <a:rPr lang="en-US" dirty="0"/>
              <a:t>a</a:t>
            </a:r>
            <a:r>
              <a:rPr dirty="0"/>
              <a:t>dd a </a:t>
            </a:r>
            <a:r>
              <a:rPr lang="en-US" dirty="0"/>
              <a:t>s</a:t>
            </a:r>
            <a:r>
              <a:rPr dirty="0"/>
              <a:t>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rm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rPr dirty="0"/>
              <a:t>Click to add Agenda</a:t>
            </a:r>
            <a:r>
              <a:rPr lang="en-US" dirty="0"/>
              <a:t> Title</a:t>
            </a:r>
            <a:endParaRPr dirty="0"/>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rPr dirty="0"/>
              <a:t>Agenda item</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lang="en-US" dirty="0"/>
              <a:t>N</a:t>
            </a:r>
            <a:r>
              <a:rPr dirty="0"/>
              <a:t>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1617298"/>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2618620"/>
            <a:ext cx="10319339" cy="1202753"/>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Click to </a:t>
            </a:r>
            <a:r>
              <a:rPr lang="en-US" dirty="0"/>
              <a:t>a</a:t>
            </a:r>
            <a:r>
              <a:rPr dirty="0"/>
              <a:t>dd a </a:t>
            </a:r>
            <a:r>
              <a:rPr lang="en-US" dirty="0"/>
              <a:t>s</a:t>
            </a:r>
            <a:r>
              <a:rPr dirty="0"/>
              <a:t>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r>
              <a:rPr lang="en-US" dirty="0"/>
              <a:t> </a:t>
            </a:r>
            <a:endParaRPr dirty="0"/>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t>
            </a:r>
            <a:r>
              <a:rPr lang="en-US" dirty="0"/>
              <a:t>a</a:t>
            </a:r>
            <a:r>
              <a:rPr dirty="0"/>
              <a:t>dd a </a:t>
            </a:r>
            <a:r>
              <a:rPr lang="en-US" dirty="0"/>
              <a:t>s</a:t>
            </a:r>
            <a:r>
              <a:rPr dirty="0"/>
              <a:t>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77524137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Autofit/>
          </a:bodyPr>
          <a:lstStyle/>
          <a:p>
            <a:r>
              <a:rPr lang="en-US"/>
              <a:t>Click to edit Master title style</a:t>
            </a:r>
            <a:endParaRPr dirty="0"/>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22</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76" r:id="rId1"/>
    <p:sldLayoutId id="2147483660" r:id="rId2"/>
    <p:sldLayoutId id="2147483662" r:id="rId3"/>
    <p:sldLayoutId id="2147483651" r:id="rId4"/>
    <p:sldLayoutId id="2147483675" r:id="rId5"/>
    <p:sldLayoutId id="2147483677" r:id="rId6"/>
    <p:sldLayoutId id="2147483661" r:id="rId7"/>
    <p:sldLayoutId id="2147483678" r:id="rId8"/>
    <p:sldLayoutId id="2147483681" r:id="rId9"/>
    <p:sldLayoutId id="2147483679" r:id="rId10"/>
    <p:sldLayoutId id="2147483680" r:id="rId11"/>
    <p:sldLayoutId id="2147483663" r:id="rId12"/>
    <p:sldLayoutId id="2147483669" r:id="rId13"/>
    <p:sldLayoutId id="2147483655" r:id="rId14"/>
    <p:sldLayoutId id="2147483671" r:id="rId15"/>
    <p:sldLayoutId id="2147483672"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412E608-D607-1F40-BAFF-FCA4A27B870D}"/>
              </a:ext>
            </a:extLst>
          </p:cNvPr>
          <p:cNvSpPr>
            <a:spLocks noGrp="1"/>
          </p:cNvSpPr>
          <p:nvPr>
            <p:ph type="body" sz="quarter" idx="10"/>
          </p:nvPr>
        </p:nvSpPr>
        <p:spPr/>
        <p:txBody>
          <a:bodyPr/>
          <a:lstStyle/>
          <a:p>
            <a:endParaRPr lang="en-US"/>
          </a:p>
        </p:txBody>
      </p:sp>
      <p:sp>
        <p:nvSpPr>
          <p:cNvPr id="9" name="Text Placeholder 8">
            <a:extLst>
              <a:ext uri="{FF2B5EF4-FFF2-40B4-BE49-F238E27FC236}">
                <a16:creationId xmlns:a16="http://schemas.microsoft.com/office/drawing/2014/main" id="{DCAF88DF-33F8-D346-A37D-1CC800C50A7F}"/>
              </a:ext>
            </a:extLst>
          </p:cNvPr>
          <p:cNvSpPr>
            <a:spLocks noGrp="1"/>
          </p:cNvSpPr>
          <p:nvPr>
            <p:ph type="body" sz="quarter" idx="11"/>
          </p:nvPr>
        </p:nvSpPr>
        <p:spPr/>
        <p:txBody>
          <a:bodyPr/>
          <a:lstStyle/>
          <a:p>
            <a:endParaRPr lang="en-US"/>
          </a:p>
        </p:txBody>
      </p:sp>
      <p:sp>
        <p:nvSpPr>
          <p:cNvPr id="7" name="Subtitle 6">
            <a:extLst>
              <a:ext uri="{FF2B5EF4-FFF2-40B4-BE49-F238E27FC236}">
                <a16:creationId xmlns:a16="http://schemas.microsoft.com/office/drawing/2014/main" id="{351FB071-BC23-BB4A-B896-183BACF037FC}"/>
              </a:ext>
            </a:extLst>
          </p:cNvPr>
          <p:cNvSpPr>
            <a:spLocks noGrp="1"/>
          </p:cNvSpPr>
          <p:nvPr>
            <p:ph type="subTitle" idx="1"/>
          </p:nvPr>
        </p:nvSpPr>
        <p:spPr/>
        <p:txBody>
          <a:bodyPr/>
          <a:lstStyle/>
          <a:p>
            <a:endParaRPr lang="en-US" dirty="0"/>
          </a:p>
        </p:txBody>
      </p:sp>
      <p:sp>
        <p:nvSpPr>
          <p:cNvPr id="6" name="Title 5">
            <a:extLst>
              <a:ext uri="{FF2B5EF4-FFF2-40B4-BE49-F238E27FC236}">
                <a16:creationId xmlns:a16="http://schemas.microsoft.com/office/drawing/2014/main" id="{A5ED6EFF-1043-F54C-B270-8965D179BED9}"/>
              </a:ext>
            </a:extLst>
          </p:cNvPr>
          <p:cNvSpPr>
            <a:spLocks noGrp="1"/>
          </p:cNvSpPr>
          <p:nvPr>
            <p:ph type="ctrTitle"/>
          </p:nvPr>
        </p:nvSpPr>
        <p:spPr/>
        <p:txBody>
          <a:bodyPr/>
          <a:lstStyle/>
          <a:p>
            <a:r>
              <a:rPr lang="en-US" dirty="0"/>
              <a:t>Verilog Lab I</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a:t>Use </a:t>
            </a:r>
            <a:r>
              <a:rPr lang="en-US" dirty="0" err="1"/>
              <a:t>Karnaugh</a:t>
            </a:r>
            <a:r>
              <a:rPr lang="en-US" dirty="0"/>
              <a:t> Map to derive logic expression for the addition.</a:t>
            </a:r>
          </a:p>
          <a:p>
            <a:pPr lvl="0"/>
            <a:r>
              <a:rPr lang="en-US" dirty="0"/>
              <a:t>Create the file </a:t>
            </a:r>
            <a:r>
              <a:rPr lang="en-US" dirty="0" err="1"/>
              <a:t>OneBitAdder.v</a:t>
            </a:r>
            <a:endParaRPr lang="en-US" dirty="0"/>
          </a:p>
          <a:p>
            <a:pPr lvl="1"/>
            <a:r>
              <a:rPr lang="en-US" dirty="0"/>
              <a:t>Write the Verilog code that implements binary addition operation based on the expression obtained previously</a:t>
            </a:r>
          </a:p>
          <a:p>
            <a:r>
              <a:rPr lang="en-US" dirty="0"/>
              <a:t>Use the following interface</a:t>
            </a:r>
          </a:p>
          <a:p>
            <a:endParaRPr lang="en-US" dirty="0"/>
          </a:p>
          <a:p>
            <a:endParaRPr lang="en-US" dirty="0"/>
          </a:p>
        </p:txBody>
      </p:sp>
      <p:sp>
        <p:nvSpPr>
          <p:cNvPr id="2" name="Title 1"/>
          <p:cNvSpPr>
            <a:spLocks noGrp="1"/>
          </p:cNvSpPr>
          <p:nvPr>
            <p:ph type="title"/>
          </p:nvPr>
        </p:nvSpPr>
        <p:spPr/>
        <p:txBody>
          <a:bodyPr/>
          <a:lstStyle/>
          <a:p>
            <a:r>
              <a:rPr lang="en-US" dirty="0"/>
              <a:t>Lab 1 – 1 bit full adder</a:t>
            </a:r>
          </a:p>
        </p:txBody>
      </p:sp>
      <p:graphicFrame>
        <p:nvGraphicFramePr>
          <p:cNvPr id="6" name="Table 5"/>
          <p:cNvGraphicFramePr>
            <a:graphicFrameLocks noGrp="1"/>
          </p:cNvGraphicFramePr>
          <p:nvPr/>
        </p:nvGraphicFramePr>
        <p:xfrm>
          <a:off x="6268870" y="3048892"/>
          <a:ext cx="3873900" cy="3312225"/>
        </p:xfrm>
        <a:graphic>
          <a:graphicData uri="http://schemas.openxmlformats.org/drawingml/2006/table">
            <a:tbl>
              <a:tblPr firstRow="1" bandRow="1">
                <a:tableStyleId>{5940675A-B579-460E-94D1-54222C63F5DA}</a:tableStyleId>
              </a:tblPr>
              <a:tblGrid>
                <a:gridCol w="774780">
                  <a:extLst>
                    <a:ext uri="{9D8B030D-6E8A-4147-A177-3AD203B41FA5}">
                      <a16:colId xmlns:a16="http://schemas.microsoft.com/office/drawing/2014/main" val="20000"/>
                    </a:ext>
                  </a:extLst>
                </a:gridCol>
                <a:gridCol w="774780">
                  <a:extLst>
                    <a:ext uri="{9D8B030D-6E8A-4147-A177-3AD203B41FA5}">
                      <a16:colId xmlns:a16="http://schemas.microsoft.com/office/drawing/2014/main" val="20001"/>
                    </a:ext>
                  </a:extLst>
                </a:gridCol>
                <a:gridCol w="774780">
                  <a:extLst>
                    <a:ext uri="{9D8B030D-6E8A-4147-A177-3AD203B41FA5}">
                      <a16:colId xmlns:a16="http://schemas.microsoft.com/office/drawing/2014/main" val="20002"/>
                    </a:ext>
                  </a:extLst>
                </a:gridCol>
                <a:gridCol w="774780">
                  <a:extLst>
                    <a:ext uri="{9D8B030D-6E8A-4147-A177-3AD203B41FA5}">
                      <a16:colId xmlns:a16="http://schemas.microsoft.com/office/drawing/2014/main" val="20003"/>
                    </a:ext>
                  </a:extLst>
                </a:gridCol>
                <a:gridCol w="774780">
                  <a:extLst>
                    <a:ext uri="{9D8B030D-6E8A-4147-A177-3AD203B41FA5}">
                      <a16:colId xmlns:a16="http://schemas.microsoft.com/office/drawing/2014/main" val="20004"/>
                    </a:ext>
                  </a:extLst>
                </a:gridCol>
              </a:tblGrid>
              <a:tr h="368025">
                <a:tc>
                  <a:txBody>
                    <a:bodyPr/>
                    <a:lstStyle/>
                    <a:p>
                      <a:r>
                        <a:rPr lang="en-US" sz="1400" b="1" i="1" dirty="0"/>
                        <a:t>a</a:t>
                      </a:r>
                    </a:p>
                  </a:txBody>
                  <a:tcPr/>
                </a:tc>
                <a:tc>
                  <a:txBody>
                    <a:bodyPr/>
                    <a:lstStyle/>
                    <a:p>
                      <a:r>
                        <a:rPr lang="en-US" sz="1400" b="1" i="1" dirty="0"/>
                        <a:t>b</a:t>
                      </a:r>
                    </a:p>
                  </a:txBody>
                  <a:tcPr/>
                </a:tc>
                <a:tc>
                  <a:txBody>
                    <a:bodyPr/>
                    <a:lstStyle/>
                    <a:p>
                      <a:r>
                        <a:rPr lang="en-US" sz="1400" b="1" i="1" dirty="0" err="1"/>
                        <a:t>cin</a:t>
                      </a:r>
                      <a:endParaRPr lang="en-US" sz="1400" b="1" i="1" dirty="0"/>
                    </a:p>
                  </a:txBody>
                  <a:tcPr/>
                </a:tc>
                <a:tc>
                  <a:txBody>
                    <a:bodyPr/>
                    <a:lstStyle/>
                    <a:p>
                      <a:r>
                        <a:rPr lang="en-US" sz="1400" b="1" i="1" dirty="0"/>
                        <a:t>sum</a:t>
                      </a:r>
                    </a:p>
                  </a:txBody>
                  <a:tcPr/>
                </a:tc>
                <a:tc>
                  <a:txBody>
                    <a:bodyPr/>
                    <a:lstStyle/>
                    <a:p>
                      <a:r>
                        <a:rPr lang="en-US" sz="1400" b="1" i="1" dirty="0" err="1"/>
                        <a:t>cout</a:t>
                      </a:r>
                      <a:endParaRPr lang="en-US" sz="1400" b="1" i="1" dirty="0"/>
                    </a:p>
                  </a:txBody>
                  <a:tcPr/>
                </a:tc>
                <a:extLst>
                  <a:ext uri="{0D108BD9-81ED-4DB2-BD59-A6C34878D82A}">
                    <a16:rowId xmlns:a16="http://schemas.microsoft.com/office/drawing/2014/main" val="10000"/>
                  </a:ext>
                </a:extLst>
              </a:tr>
              <a:tr h="368025">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10001"/>
                  </a:ext>
                </a:extLst>
              </a:tr>
              <a:tr h="368025">
                <a:tc>
                  <a:txBody>
                    <a:bodyPr/>
                    <a:lstStyle/>
                    <a:p>
                      <a:r>
                        <a:rPr lang="en-US" sz="1400" dirty="0"/>
                        <a:t>0</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0</a:t>
                      </a:r>
                    </a:p>
                  </a:txBody>
                  <a:tcPr/>
                </a:tc>
                <a:extLst>
                  <a:ext uri="{0D108BD9-81ED-4DB2-BD59-A6C34878D82A}">
                    <a16:rowId xmlns:a16="http://schemas.microsoft.com/office/drawing/2014/main" val="10002"/>
                  </a:ext>
                </a:extLst>
              </a:tr>
              <a:tr h="368025">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extLst>
                  <a:ext uri="{0D108BD9-81ED-4DB2-BD59-A6C34878D82A}">
                    <a16:rowId xmlns:a16="http://schemas.microsoft.com/office/drawing/2014/main" val="10003"/>
                  </a:ext>
                </a:extLst>
              </a:tr>
              <a:tr h="368025">
                <a:tc>
                  <a:txBody>
                    <a:bodyPr/>
                    <a:lstStyle/>
                    <a:p>
                      <a:r>
                        <a:rPr lang="en-US" sz="1400" dirty="0"/>
                        <a:t>0</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1</a:t>
                      </a:r>
                    </a:p>
                  </a:txBody>
                  <a:tcPr/>
                </a:tc>
                <a:extLst>
                  <a:ext uri="{0D108BD9-81ED-4DB2-BD59-A6C34878D82A}">
                    <a16:rowId xmlns:a16="http://schemas.microsoft.com/office/drawing/2014/main" val="10004"/>
                  </a:ext>
                </a:extLst>
              </a:tr>
              <a:tr h="368025">
                <a:tc>
                  <a:txBody>
                    <a:bodyPr/>
                    <a:lstStyle/>
                    <a:p>
                      <a:r>
                        <a:rPr lang="en-US" sz="1400" dirty="0"/>
                        <a:t>1</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extLst>
                  <a:ext uri="{0D108BD9-81ED-4DB2-BD59-A6C34878D82A}">
                    <a16:rowId xmlns:a16="http://schemas.microsoft.com/office/drawing/2014/main" val="10005"/>
                  </a:ext>
                </a:extLst>
              </a:tr>
              <a:tr h="368025">
                <a:tc>
                  <a:txBody>
                    <a:bodyPr/>
                    <a:lstStyle/>
                    <a:p>
                      <a:r>
                        <a:rPr lang="en-US" sz="1400" dirty="0"/>
                        <a:t>1</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1</a:t>
                      </a:r>
                    </a:p>
                  </a:txBody>
                  <a:tcPr/>
                </a:tc>
                <a:extLst>
                  <a:ext uri="{0D108BD9-81ED-4DB2-BD59-A6C34878D82A}">
                    <a16:rowId xmlns:a16="http://schemas.microsoft.com/office/drawing/2014/main" val="10006"/>
                  </a:ext>
                </a:extLst>
              </a:tr>
              <a:tr h="368025">
                <a:tc>
                  <a:txBody>
                    <a:bodyPr/>
                    <a:lstStyle/>
                    <a:p>
                      <a:r>
                        <a:rPr lang="en-US" sz="1400" dirty="0"/>
                        <a:t>1</a:t>
                      </a:r>
                    </a:p>
                  </a:txBody>
                  <a:tcPr/>
                </a:tc>
                <a:tc>
                  <a:txBody>
                    <a:bodyPr/>
                    <a:lstStyle/>
                    <a:p>
                      <a:r>
                        <a:rPr lang="en-US" sz="1400" dirty="0"/>
                        <a:t>1</a:t>
                      </a:r>
                    </a:p>
                  </a:txBody>
                  <a:tcPr/>
                </a:tc>
                <a:tc>
                  <a:txBody>
                    <a:bodyPr/>
                    <a:lstStyle/>
                    <a:p>
                      <a:r>
                        <a:rPr lang="en-US" sz="1400" dirty="0"/>
                        <a:t>0</a:t>
                      </a:r>
                    </a:p>
                  </a:txBody>
                  <a:tcPr/>
                </a:tc>
                <a:tc>
                  <a:txBody>
                    <a:bodyPr/>
                    <a:lstStyle/>
                    <a:p>
                      <a:r>
                        <a:rPr lang="en-US" sz="1400" dirty="0"/>
                        <a:t>0</a:t>
                      </a:r>
                    </a:p>
                  </a:txBody>
                  <a:tcPr/>
                </a:tc>
                <a:tc>
                  <a:txBody>
                    <a:bodyPr/>
                    <a:lstStyle/>
                    <a:p>
                      <a:r>
                        <a:rPr lang="en-US" sz="1400" dirty="0"/>
                        <a:t>1</a:t>
                      </a:r>
                    </a:p>
                  </a:txBody>
                  <a:tcPr/>
                </a:tc>
                <a:extLst>
                  <a:ext uri="{0D108BD9-81ED-4DB2-BD59-A6C34878D82A}">
                    <a16:rowId xmlns:a16="http://schemas.microsoft.com/office/drawing/2014/main" val="10007"/>
                  </a:ext>
                </a:extLst>
              </a:tr>
              <a:tr h="368025">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tc>
                  <a:txBody>
                    <a:bodyPr/>
                    <a:lstStyle/>
                    <a:p>
                      <a:r>
                        <a:rPr lang="en-US" sz="1400" dirty="0"/>
                        <a:t>1</a:t>
                      </a:r>
                    </a:p>
                  </a:txBody>
                  <a:tcPr/>
                </a:tc>
                <a:extLst>
                  <a:ext uri="{0D108BD9-81ED-4DB2-BD59-A6C34878D82A}">
                    <a16:rowId xmlns:a16="http://schemas.microsoft.com/office/drawing/2014/main" val="10008"/>
                  </a:ext>
                </a:extLst>
              </a:tr>
            </a:tbl>
          </a:graphicData>
        </a:graphic>
      </p:graphicFrame>
      <p:sp>
        <p:nvSpPr>
          <p:cNvPr id="13" name="TextBox 12"/>
          <p:cNvSpPr txBox="1"/>
          <p:nvPr/>
        </p:nvSpPr>
        <p:spPr>
          <a:xfrm>
            <a:off x="935044" y="3356040"/>
            <a:ext cx="3887048" cy="1200329"/>
          </a:xfrm>
          <a:prstGeom prst="rect">
            <a:avLst/>
          </a:prstGeom>
          <a:noFill/>
        </p:spPr>
        <p:txBody>
          <a:bodyPr wrap="square" rtlCol="0">
            <a:spAutoFit/>
          </a:bodyPr>
          <a:lstStyle/>
          <a:p>
            <a:r>
              <a:rPr lang="en-US" dirty="0">
                <a:solidFill>
                  <a:srgbClr val="804040"/>
                </a:solidFill>
                <a:latin typeface="Courier New" panose="02070309020205020404" pitchFamily="49" charset="0"/>
              </a:rPr>
              <a:t>1 </a:t>
            </a:r>
            <a:r>
              <a:rPr lang="en-US" b="1" dirty="0">
                <a:solidFill>
                  <a:srgbClr val="0000FF"/>
                </a:solidFill>
                <a:latin typeface="Courier New" panose="02070309020205020404" pitchFamily="49" charset="0"/>
              </a:rPr>
              <a:t>module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onebitadder</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2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 b, </a:t>
            </a:r>
            <a:r>
              <a:rPr lang="en-US" dirty="0" err="1">
                <a:solidFill>
                  <a:srgbClr val="000000"/>
                </a:solidFill>
                <a:latin typeface="Courier New" panose="02070309020205020404" pitchFamily="49" charset="0"/>
              </a:rPr>
              <a:t>cin</a:t>
            </a:r>
            <a:r>
              <a:rPr lang="en-US" dirty="0">
                <a:solidFill>
                  <a:srgbClr val="000000"/>
                </a:solidFill>
                <a:latin typeface="Courier New" panose="02070309020205020404" pitchFamily="49" charset="0"/>
              </a:rPr>
              <a:t>,</a:t>
            </a:r>
          </a:p>
          <a:p>
            <a:r>
              <a:rPr lang="en-US" dirty="0">
                <a:solidFill>
                  <a:srgbClr val="804040"/>
                </a:solidFill>
                <a:latin typeface="Courier New" panose="02070309020205020404" pitchFamily="49" charset="0"/>
              </a:rPr>
              <a:t>3   </a:t>
            </a:r>
            <a:r>
              <a:rPr lang="en-US" b="1" dirty="0">
                <a:solidFill>
                  <a:srgbClr val="0000FF"/>
                </a:solidFill>
                <a:latin typeface="Courier New" panose="02070309020205020404" pitchFamily="49" charset="0"/>
              </a:rPr>
              <a:t>output</a:t>
            </a:r>
            <a:r>
              <a:rPr lang="en-US" dirty="0">
                <a:solidFill>
                  <a:srgbClr val="000000"/>
                </a:solidFill>
                <a:latin typeface="Courier New" panose="02070309020205020404" pitchFamily="49" charset="0"/>
              </a:rPr>
              <a:t> sum, </a:t>
            </a:r>
            <a:r>
              <a:rPr lang="en-US" dirty="0" err="1">
                <a:solidFill>
                  <a:srgbClr val="000000"/>
                </a:solidFill>
                <a:latin typeface="Courier New" panose="02070309020205020404" pitchFamily="49" charset="0"/>
              </a:rPr>
              <a:t>cout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4 </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05797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Your design should implement the following netlist:</a:t>
            </a:r>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Lab 1 – 1 bit full adder - </a:t>
            </a:r>
            <a:r>
              <a:rPr lang="en-US" dirty="0">
                <a:solidFill>
                  <a:srgbClr val="00B050"/>
                </a:solidFill>
              </a:rPr>
              <a:t>Answer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13" y="3534681"/>
            <a:ext cx="4367260" cy="1919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2687231" y="2099061"/>
            <a:ext cx="5908432" cy="998290"/>
            <a:chOff x="2374084" y="5086910"/>
            <a:chExt cx="6065196" cy="998290"/>
          </a:xfrm>
        </p:grpSpPr>
        <p:grpSp>
          <p:nvGrpSpPr>
            <p:cNvPr id="6" name="Group 5"/>
            <p:cNvGrpSpPr/>
            <p:nvPr/>
          </p:nvGrpSpPr>
          <p:grpSpPr>
            <a:xfrm>
              <a:off x="2615757" y="5212271"/>
              <a:ext cx="5669133" cy="701609"/>
              <a:chOff x="580029" y="5511092"/>
              <a:chExt cx="5669133" cy="701609"/>
            </a:xfrm>
          </p:grpSpPr>
          <mc:AlternateContent xmlns:mc="http://schemas.openxmlformats.org/markup-compatibility/2006" xmlns:a14="http://schemas.microsoft.com/office/drawing/2010/main">
            <mc:Choice Requires="a14">
              <p:sp>
                <p:nvSpPr>
                  <p:cNvPr id="7" name="Rectangle 6"/>
                  <p:cNvSpPr/>
                  <p:nvPr/>
                </p:nvSpPr>
                <p:spPr>
                  <a:xfrm>
                    <a:off x="2431123" y="5511092"/>
                    <a:ext cx="2993062"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𝑠𝑢𝑚</m:t>
                          </m:r>
                          <m:r>
                            <a:rPr lang="en-US" sz="2000" i="1">
                              <a:latin typeface="Cambria Math"/>
                            </a:rPr>
                            <m:t>=</m:t>
                          </m:r>
                          <m:r>
                            <a:rPr lang="en-US" sz="2000" i="1">
                              <a:latin typeface="Cambria Math"/>
                            </a:rPr>
                            <m:t>𝑎</m:t>
                          </m:r>
                          <m:r>
                            <a:rPr lang="en-US" sz="2000" i="1">
                              <a:latin typeface="Cambria Math"/>
                            </a:rPr>
                            <m:t>⊕</m:t>
                          </m:r>
                          <m:r>
                            <a:rPr lang="en-US" sz="2000" i="1">
                              <a:latin typeface="Cambria Math"/>
                            </a:rPr>
                            <m:t>𝑏</m:t>
                          </m:r>
                          <m:r>
                            <a:rPr lang="en-US" sz="2000" i="1">
                              <a:latin typeface="Cambria Math"/>
                            </a:rPr>
                            <m:t>⊕</m:t>
                          </m:r>
                          <m:r>
                            <a:rPr lang="en-US" sz="2000" i="1">
                              <a:latin typeface="Cambria Math"/>
                            </a:rPr>
                            <m:t>𝑐𝑖𝑛</m:t>
                          </m:r>
                        </m:oMath>
                      </m:oMathPara>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2431123" y="5511092"/>
                    <a:ext cx="2993062" cy="400110"/>
                  </a:xfrm>
                  <a:prstGeom prst="rect">
                    <a:avLst/>
                  </a:prstGeom>
                  <a:blipFill>
                    <a:blip r:embed="rId3"/>
                    <a:stretch>
                      <a:fillRect b="-12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689021" y="5812591"/>
                    <a:ext cx="35601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𝑐𝑜𝑢𝑡</m:t>
                          </m:r>
                          <m:r>
                            <a:rPr lang="en-US" sz="2000" i="1">
                              <a:latin typeface="Cambria Math"/>
                            </a:rPr>
                            <m:t>=</m:t>
                          </m:r>
                          <m:r>
                            <a:rPr lang="en-US" sz="2000" i="1">
                              <a:latin typeface="Cambria Math"/>
                            </a:rPr>
                            <m:t>𝑎</m:t>
                          </m:r>
                          <m:r>
                            <a:rPr lang="en-US" sz="2000" i="1">
                              <a:latin typeface="Cambria Math"/>
                            </a:rPr>
                            <m:t>⋅</m:t>
                          </m:r>
                          <m:r>
                            <a:rPr lang="en-US" sz="2000" i="1">
                              <a:latin typeface="Cambria Math"/>
                            </a:rPr>
                            <m:t>𝑏</m:t>
                          </m:r>
                          <m:r>
                            <a:rPr lang="en-US" sz="2000" i="1">
                              <a:latin typeface="Cambria Math"/>
                            </a:rPr>
                            <m:t>+</m:t>
                          </m:r>
                          <m:r>
                            <a:rPr lang="es-CL" sz="2000" i="1">
                              <a:latin typeface="Cambria Math"/>
                            </a:rPr>
                            <m:t>𝑎</m:t>
                          </m:r>
                          <m:r>
                            <a:rPr lang="en-US" sz="2000" i="1">
                              <a:latin typeface="Cambria Math"/>
                            </a:rPr>
                            <m:t>⋅</m:t>
                          </m:r>
                          <m:r>
                            <a:rPr lang="es-CL" sz="2000" i="1">
                              <a:latin typeface="Cambria Math"/>
                            </a:rPr>
                            <m:t>𝑐𝑖𝑛</m:t>
                          </m:r>
                          <m:r>
                            <a:rPr lang="es-CL" sz="2000" i="1">
                              <a:latin typeface="Cambria Math"/>
                            </a:rPr>
                            <m:t>+</m:t>
                          </m:r>
                          <m:r>
                            <a:rPr lang="es-CL" sz="2000" i="1">
                              <a:latin typeface="Cambria Math"/>
                            </a:rPr>
                            <m:t>𝑏</m:t>
                          </m:r>
                          <m:r>
                            <a:rPr lang="en-US" sz="2000" i="1">
                              <a:latin typeface="Cambria Math"/>
                            </a:rPr>
                            <m:t>⋅</m:t>
                          </m:r>
                          <m:r>
                            <a:rPr lang="es-CL" sz="2000" i="1">
                              <a:latin typeface="Cambria Math"/>
                            </a:rPr>
                            <m:t>𝑐𝑖𝑛</m:t>
                          </m:r>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2689021" y="5812591"/>
                    <a:ext cx="3560141" cy="400110"/>
                  </a:xfrm>
                  <a:prstGeom prst="rect">
                    <a:avLst/>
                  </a:prstGeom>
                  <a:blipFill>
                    <a:blip r:embed="rId4"/>
                    <a:stretch>
                      <a:fillRect/>
                    </a:stretch>
                  </a:blipFill>
                </p:spPr>
                <p:txBody>
                  <a:bodyPr/>
                  <a:lstStyle/>
                  <a:p>
                    <a:r>
                      <a:rPr lang="en-US">
                        <a:noFill/>
                      </a:rPr>
                      <a:t> </a:t>
                    </a:r>
                  </a:p>
                </p:txBody>
              </p:sp>
            </mc:Fallback>
          </mc:AlternateContent>
          <p:sp>
            <p:nvSpPr>
              <p:cNvPr id="9" name="Rectangle 8"/>
              <p:cNvSpPr/>
              <p:nvPr/>
            </p:nvSpPr>
            <p:spPr>
              <a:xfrm>
                <a:off x="580029" y="5515738"/>
                <a:ext cx="4572000" cy="369332"/>
              </a:xfrm>
              <a:prstGeom prst="rect">
                <a:avLst/>
              </a:prstGeom>
            </p:spPr>
            <p:txBody>
              <a:bodyPr>
                <a:spAutoFit/>
              </a:bodyPr>
              <a:lstStyle/>
              <a:p>
                <a:r>
                  <a:rPr lang="en-US" dirty="0"/>
                  <a:t>Logic expressions:</a:t>
                </a:r>
              </a:p>
            </p:txBody>
          </p:sp>
        </p:grpSp>
        <p:sp>
          <p:nvSpPr>
            <p:cNvPr id="10" name="Rectangle 9"/>
            <p:cNvSpPr/>
            <p:nvPr/>
          </p:nvSpPr>
          <p:spPr>
            <a:xfrm>
              <a:off x="2374084" y="5086910"/>
              <a:ext cx="6065196" cy="99829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12" name="TextBox 11"/>
          <p:cNvSpPr txBox="1"/>
          <p:nvPr/>
        </p:nvSpPr>
        <p:spPr>
          <a:xfrm>
            <a:off x="6400548" y="3371671"/>
            <a:ext cx="5215664" cy="2585323"/>
          </a:xfrm>
          <a:prstGeom prst="rect">
            <a:avLst/>
          </a:prstGeom>
          <a:noFill/>
        </p:spPr>
        <p:txBody>
          <a:bodyPr wrap="square" rtlCol="0">
            <a:spAutoFit/>
          </a:bodyPr>
          <a:lstStyle/>
          <a:p>
            <a:r>
              <a:rPr lang="en-US" dirty="0">
                <a:solidFill>
                  <a:srgbClr val="804040"/>
                </a:solidFill>
                <a:latin typeface="Courier New" panose="02070309020205020404" pitchFamily="49" charset="0"/>
              </a:rPr>
              <a:t>1 </a:t>
            </a:r>
            <a:r>
              <a:rPr lang="en-US" b="1" dirty="0">
                <a:solidFill>
                  <a:srgbClr val="0000FF"/>
                </a:solidFill>
                <a:latin typeface="Courier New" panose="02070309020205020404" pitchFamily="49" charset="0"/>
              </a:rPr>
              <a:t>module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onebitadder</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2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 b, </a:t>
            </a:r>
            <a:r>
              <a:rPr lang="en-US" dirty="0" err="1">
                <a:solidFill>
                  <a:srgbClr val="000000"/>
                </a:solidFill>
                <a:latin typeface="Courier New" panose="02070309020205020404" pitchFamily="49" charset="0"/>
              </a:rPr>
              <a:t>cin</a:t>
            </a:r>
            <a:r>
              <a:rPr lang="en-US" dirty="0">
                <a:solidFill>
                  <a:srgbClr val="000000"/>
                </a:solidFill>
                <a:latin typeface="Courier New" panose="02070309020205020404" pitchFamily="49" charset="0"/>
              </a:rPr>
              <a:t>,</a:t>
            </a:r>
          </a:p>
          <a:p>
            <a:r>
              <a:rPr lang="en-US" dirty="0">
                <a:solidFill>
                  <a:srgbClr val="804040"/>
                </a:solidFill>
                <a:latin typeface="Courier New" panose="02070309020205020404" pitchFamily="49" charset="0"/>
              </a:rPr>
              <a:t>3   </a:t>
            </a:r>
            <a:r>
              <a:rPr lang="en-US" b="1" dirty="0">
                <a:solidFill>
                  <a:srgbClr val="0000FF"/>
                </a:solidFill>
                <a:latin typeface="Courier New" panose="02070309020205020404" pitchFamily="49" charset="0"/>
              </a:rPr>
              <a:t>output</a:t>
            </a:r>
            <a:r>
              <a:rPr lang="en-US" dirty="0">
                <a:solidFill>
                  <a:srgbClr val="000000"/>
                </a:solidFill>
                <a:latin typeface="Courier New" panose="02070309020205020404" pitchFamily="49" charset="0"/>
              </a:rPr>
              <a:t> sum, </a:t>
            </a:r>
            <a:r>
              <a:rPr lang="en-US" dirty="0" err="1">
                <a:solidFill>
                  <a:srgbClr val="000000"/>
                </a:solidFill>
                <a:latin typeface="Courier New" panose="02070309020205020404" pitchFamily="49" charset="0"/>
              </a:rPr>
              <a:t>cout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4 </a:t>
            </a:r>
            <a:r>
              <a:rPr lang="en-US" dirty="0">
                <a:solidFill>
                  <a:srgbClr val="FF1493"/>
                </a:solidFill>
                <a:latin typeface="Courier New" panose="02070309020205020404" pitchFamily="49" charset="0"/>
              </a:rPr>
              <a:t>);</a:t>
            </a:r>
          </a:p>
          <a:p>
            <a:r>
              <a:rPr lang="en-US" dirty="0">
                <a:solidFill>
                  <a:srgbClr val="804040"/>
                </a:solidFill>
                <a:latin typeface="Courier New" panose="02070309020205020404" pitchFamily="49" charset="0"/>
              </a:rPr>
              <a:t>5</a:t>
            </a:r>
            <a:endParaRPr lang="en-US" b="1" dirty="0">
              <a:solidFill>
                <a:srgbClr val="0000FF"/>
              </a:solidFill>
              <a:latin typeface="Courier New" panose="02070309020205020404" pitchFamily="49" charset="0"/>
            </a:endParaRPr>
          </a:p>
          <a:p>
            <a:r>
              <a:rPr lang="en-US" dirty="0">
                <a:solidFill>
                  <a:srgbClr val="804040"/>
                </a:solidFill>
                <a:latin typeface="Courier New" panose="02070309020205020404" pitchFamily="49" charset="0"/>
              </a:rPr>
              <a:t>6 </a:t>
            </a:r>
            <a:r>
              <a:rPr lang="en-US" b="1" dirty="0">
                <a:solidFill>
                  <a:srgbClr val="0000FF"/>
                </a:solidFill>
                <a:latin typeface="Courier New" panose="02070309020205020404" pitchFamily="49" charset="0"/>
              </a:rPr>
              <a:t>assign </a:t>
            </a:r>
            <a:r>
              <a:rPr lang="en-US" dirty="0">
                <a:solidFill>
                  <a:srgbClr val="000000"/>
                </a:solidFill>
                <a:latin typeface="Courier New" panose="02070309020205020404" pitchFamily="49" charset="0"/>
              </a:rPr>
              <a:t>sum  = </a:t>
            </a:r>
            <a:r>
              <a:rPr lang="en-US" dirty="0" err="1">
                <a:solidFill>
                  <a:srgbClr val="000000"/>
                </a:solidFill>
                <a:latin typeface="Courier New" panose="02070309020205020404" pitchFamily="49" charset="0"/>
              </a:rPr>
              <a:t>a^b^cin</a:t>
            </a:r>
            <a:r>
              <a:rPr lang="en-US" dirty="0">
                <a:solidFill>
                  <a:srgbClr val="000000"/>
                </a:solidFill>
                <a:latin typeface="Courier New" panose="02070309020205020404" pitchFamily="49" charset="0"/>
              </a:rPr>
              <a:t>;</a:t>
            </a:r>
            <a:endParaRPr lang="en-US" b="1" dirty="0">
              <a:solidFill>
                <a:srgbClr val="0000FF"/>
              </a:solidFill>
              <a:latin typeface="Courier New" panose="02070309020205020404" pitchFamily="49" charset="0"/>
            </a:endParaRPr>
          </a:p>
          <a:p>
            <a:r>
              <a:rPr lang="en-US" dirty="0">
                <a:solidFill>
                  <a:srgbClr val="804040"/>
                </a:solidFill>
                <a:latin typeface="Courier New" panose="02070309020205020404" pitchFamily="49" charset="0"/>
              </a:rPr>
              <a:t>7 </a:t>
            </a:r>
            <a:r>
              <a:rPr lang="en-US" b="1" dirty="0">
                <a:solidFill>
                  <a:srgbClr val="0000FF"/>
                </a:solidFill>
                <a:latin typeface="Courier New" panose="02070309020205020404" pitchFamily="49" charset="0"/>
              </a:rPr>
              <a:t>assign </a:t>
            </a:r>
            <a:r>
              <a:rPr lang="en-US" dirty="0" err="1">
                <a:solidFill>
                  <a:srgbClr val="000000"/>
                </a:solidFill>
                <a:latin typeface="Courier New" panose="02070309020205020404" pitchFamily="49" charset="0"/>
              </a:rPr>
              <a:t>cout</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a&amp;b</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a&amp;cin</a:t>
            </a:r>
            <a:r>
              <a:rPr lang="en-US">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b&amp;cin</a:t>
            </a:r>
            <a:r>
              <a:rPr lang="en-US" dirty="0">
                <a:solidFill>
                  <a:srgbClr val="000000"/>
                </a:solidFill>
                <a:latin typeface="Courier New" panose="02070309020205020404" pitchFamily="49" charset="0"/>
              </a:rPr>
              <a:t>;</a:t>
            </a:r>
            <a:endParaRPr lang="en-US" b="1" dirty="0">
              <a:solidFill>
                <a:srgbClr val="0000FF"/>
              </a:solidFill>
              <a:latin typeface="Courier New" panose="02070309020205020404" pitchFamily="49" charset="0"/>
            </a:endParaRPr>
          </a:p>
          <a:p>
            <a:r>
              <a:rPr lang="en-US" dirty="0">
                <a:solidFill>
                  <a:srgbClr val="804040"/>
                </a:solidFill>
                <a:latin typeface="Courier New" panose="02070309020205020404" pitchFamily="49" charset="0"/>
              </a:rPr>
              <a:t>8</a:t>
            </a:r>
            <a:endParaRPr lang="en-US" dirty="0">
              <a:solidFill>
                <a:srgbClr val="FF1493"/>
              </a:solidFill>
              <a:latin typeface="Courier New" panose="02070309020205020404" pitchFamily="49" charset="0"/>
            </a:endParaRPr>
          </a:p>
          <a:p>
            <a:r>
              <a:rPr lang="en-US" dirty="0">
                <a:solidFill>
                  <a:srgbClr val="804040"/>
                </a:solidFill>
                <a:latin typeface="Courier New" panose="02070309020205020404" pitchFamily="49" charset="0"/>
              </a:rPr>
              <a:t>9 </a:t>
            </a:r>
            <a:r>
              <a:rPr lang="en-US" b="1" dirty="0" err="1">
                <a:solidFill>
                  <a:srgbClr val="0000FF"/>
                </a:solidFill>
                <a:latin typeface="Courier New" panose="02070309020205020404" pitchFamily="49" charset="0"/>
              </a:rPr>
              <a:t>endmodule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4829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This lab will consist on creating some basic designs (modules). </a:t>
            </a:r>
          </a:p>
          <a:p>
            <a:endParaRPr lang="en-US" dirty="0"/>
          </a:p>
          <a:p>
            <a:r>
              <a:rPr lang="en-US" dirty="0"/>
              <a:t>A description of the design functionality will be provided.</a:t>
            </a:r>
          </a:p>
          <a:p>
            <a:endParaRPr lang="en-US" dirty="0"/>
          </a:p>
          <a:p>
            <a:r>
              <a:rPr lang="en-US" dirty="0"/>
              <a:t>The objective is to translate the description into a synthesizable Verilog code.</a:t>
            </a:r>
          </a:p>
          <a:p>
            <a:endParaRPr lang="en-US" u="sng" dirty="0"/>
          </a:p>
          <a:p>
            <a:r>
              <a:rPr lang="en-US" u="sng" dirty="0"/>
              <a:t>It is very important to use the module interface that will be provided.</a:t>
            </a:r>
          </a:p>
          <a:p>
            <a:endParaRPr lang="en-US" dirty="0"/>
          </a:p>
          <a:p>
            <a:r>
              <a:rPr lang="en-US" dirty="0"/>
              <a:t>In order to do a syntax check on the Verilog code written, </a:t>
            </a:r>
            <a:r>
              <a:rPr lang="en-US" b="1" dirty="0" err="1">
                <a:solidFill>
                  <a:srgbClr val="0070C0"/>
                </a:solidFill>
                <a:latin typeface="Consolas" panose="020B0609020204030204" pitchFamily="49" charset="0"/>
                <a:cs typeface="Consolas" panose="020B0609020204030204" pitchFamily="49" charset="0"/>
              </a:rPr>
              <a:t>vlogan</a:t>
            </a:r>
            <a:r>
              <a:rPr lang="en-US" dirty="0"/>
              <a:t> tool can be used. The following line can be executed on the shell</a:t>
            </a:r>
          </a:p>
          <a:p>
            <a:endParaRPr lang="en-US" dirty="0"/>
          </a:p>
        </p:txBody>
      </p:sp>
      <p:sp>
        <p:nvSpPr>
          <p:cNvPr id="2" name="Title 1"/>
          <p:cNvSpPr>
            <a:spLocks noGrp="1"/>
          </p:cNvSpPr>
          <p:nvPr>
            <p:ph type="title"/>
          </p:nvPr>
        </p:nvSpPr>
        <p:spPr/>
        <p:txBody>
          <a:bodyPr/>
          <a:lstStyle/>
          <a:p>
            <a:r>
              <a:rPr lang="en-US" dirty="0"/>
              <a:t>Lab 2 – Basic modules</a:t>
            </a:r>
          </a:p>
        </p:txBody>
      </p:sp>
      <p:sp>
        <p:nvSpPr>
          <p:cNvPr id="25" name="Rectangle 24"/>
          <p:cNvSpPr/>
          <p:nvPr/>
        </p:nvSpPr>
        <p:spPr>
          <a:xfrm>
            <a:off x="1558132" y="5559390"/>
            <a:ext cx="8490857" cy="709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70C0"/>
                </a:solidFill>
                <a:latin typeface="Consolas" panose="020B0609020204030204" pitchFamily="49" charset="0"/>
                <a:cs typeface="Consolas" panose="020B0609020204030204" pitchFamily="49" charset="0"/>
              </a:rPr>
              <a:t>vlogan</a:t>
            </a:r>
            <a:r>
              <a:rPr lang="en-US" dirty="0">
                <a:latin typeface="Consolas" panose="020B0609020204030204" pitchFamily="49" charset="0"/>
                <a:cs typeface="Consolas" panose="020B0609020204030204" pitchFamily="49" charset="0"/>
              </a:rPr>
              <a:t> </a:t>
            </a:r>
            <a:r>
              <a:rPr lang="en-US" b="1" dirty="0">
                <a:solidFill>
                  <a:schemeClr val="accent3"/>
                </a:solidFill>
                <a:latin typeface="Consolas" panose="020B0609020204030204" pitchFamily="49" charset="0"/>
                <a:cs typeface="Consolas" panose="020B0609020204030204" pitchFamily="49" charset="0"/>
              </a:rPr>
              <a:t>&lt;</a:t>
            </a:r>
            <a:r>
              <a:rPr lang="en-US" b="1" dirty="0" err="1">
                <a:solidFill>
                  <a:schemeClr val="accent3"/>
                </a:solidFill>
                <a:latin typeface="Consolas" panose="020B0609020204030204" pitchFamily="49" charset="0"/>
                <a:cs typeface="Consolas" panose="020B0609020204030204" pitchFamily="49" charset="0"/>
              </a:rPr>
              <a:t>verilog_file.v</a:t>
            </a:r>
            <a:r>
              <a:rPr lang="en-US" b="1" dirty="0">
                <a:solidFill>
                  <a:schemeClr val="accent3"/>
                </a:solidFill>
                <a:latin typeface="Consolas" panose="020B0609020204030204" pitchFamily="49" charset="0"/>
                <a:cs typeface="Consolas" panose="020B0609020204030204" pitchFamily="49" charset="0"/>
              </a:rPr>
              <a:t>&gt; </a:t>
            </a:r>
            <a:r>
              <a:rPr lang="en-US" b="1" dirty="0">
                <a:solidFill>
                  <a:schemeClr val="accent6"/>
                </a:solidFill>
                <a:latin typeface="Consolas" panose="020B0609020204030204" pitchFamily="49" charset="0"/>
                <a:cs typeface="Consolas" panose="020B0609020204030204" pitchFamily="49" charset="0"/>
              </a:rPr>
              <a:t>–full64 –</a:t>
            </a:r>
            <a:r>
              <a:rPr lang="en-US" b="1" dirty="0" err="1">
                <a:solidFill>
                  <a:schemeClr val="accent6"/>
                </a:solidFill>
                <a:latin typeface="Consolas" panose="020B0609020204030204" pitchFamily="49" charset="0"/>
                <a:cs typeface="Consolas" panose="020B0609020204030204" pitchFamily="49" charset="0"/>
              </a:rPr>
              <a:t>sverilog</a:t>
            </a:r>
            <a:r>
              <a:rPr lang="en-US" b="1" dirty="0">
                <a:solidFill>
                  <a:schemeClr val="accent6"/>
                </a:solidFill>
                <a:latin typeface="Consolas" panose="020B0609020204030204" pitchFamily="49" charset="0"/>
                <a:cs typeface="Consolas" panose="020B0609020204030204" pitchFamily="49" charset="0"/>
              </a:rPr>
              <a:t> +v2k</a:t>
            </a:r>
            <a:endParaRPr lang="en-US" b="1" dirty="0">
              <a:solidFill>
                <a:schemeClr val="accent3"/>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5834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Write the Verilog code that implements a 4-input multiplexer (mux) with variable (parameterized) input and output bus width. </a:t>
            </a:r>
          </a:p>
          <a:p>
            <a:endParaRPr lang="en-US" dirty="0"/>
          </a:p>
          <a:p>
            <a:r>
              <a:rPr lang="en-US" dirty="0"/>
              <a:t>Use the following interface</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Lab 2a – Parameterized 4-input MUX</a:t>
            </a:r>
          </a:p>
        </p:txBody>
      </p:sp>
      <p:sp>
        <p:nvSpPr>
          <p:cNvPr id="6" name="TextBox 5"/>
          <p:cNvSpPr txBox="1"/>
          <p:nvPr/>
        </p:nvSpPr>
        <p:spPr>
          <a:xfrm>
            <a:off x="609600" y="3358537"/>
            <a:ext cx="6769786" cy="2031325"/>
          </a:xfrm>
          <a:prstGeom prst="rect">
            <a:avLst/>
          </a:prstGeom>
          <a:noFill/>
        </p:spPr>
        <p:txBody>
          <a:bodyPr wrap="square" rtlCol="0">
            <a:spAutoFit/>
          </a:bodyPr>
          <a:lstStyle/>
          <a:p>
            <a:r>
              <a:rPr lang="en-US" dirty="0">
                <a:solidFill>
                  <a:srgbClr val="804040"/>
                </a:solidFill>
                <a:latin typeface="Courier New" panose="02070309020205020404" pitchFamily="49" charset="0"/>
              </a:rPr>
              <a:t>1 </a:t>
            </a:r>
            <a:r>
              <a:rPr lang="en-US" b="1" dirty="0">
                <a:solidFill>
                  <a:srgbClr val="0000FF"/>
                </a:solidFill>
                <a:latin typeface="Courier New" panose="02070309020205020404" pitchFamily="49" charset="0"/>
              </a:rPr>
              <a:t>module</a:t>
            </a:r>
            <a:r>
              <a:rPr lang="en-US" dirty="0">
                <a:solidFill>
                  <a:srgbClr val="000000"/>
                </a:solidFill>
                <a:latin typeface="Courier New" panose="02070309020205020404" pitchFamily="49" charset="0"/>
              </a:rPr>
              <a:t> mux4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2   </a:t>
            </a:r>
            <a:r>
              <a:rPr lang="en-US" b="1" dirty="0">
                <a:solidFill>
                  <a:srgbClr val="0000FF"/>
                </a:solidFill>
                <a:latin typeface="Courier New" panose="02070309020205020404" pitchFamily="49" charset="0"/>
              </a:rPr>
              <a:t>parameter</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8</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3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4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din1</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din2</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din3</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din4</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5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select</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6   </a:t>
            </a:r>
            <a:r>
              <a:rPr lang="en-US" b="1" dirty="0">
                <a:solidFill>
                  <a:srgbClr val="0000FF"/>
                </a:solidFill>
                <a:latin typeface="Courier New" panose="02070309020205020404" pitchFamily="49" charset="0"/>
              </a:rPr>
              <a:t>output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dout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7 </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p:txBody>
      </p:sp>
      <p:grpSp>
        <p:nvGrpSpPr>
          <p:cNvPr id="31" name="Group 30"/>
          <p:cNvGrpSpPr/>
          <p:nvPr/>
        </p:nvGrpSpPr>
        <p:grpSpPr>
          <a:xfrm>
            <a:off x="7491754" y="3362256"/>
            <a:ext cx="3898737" cy="2410487"/>
            <a:chOff x="3042944" y="3467100"/>
            <a:chExt cx="3307381" cy="2410487"/>
          </a:xfrm>
        </p:grpSpPr>
        <p:sp>
          <p:nvSpPr>
            <p:cNvPr id="27" name="Rectangle 26"/>
            <p:cNvSpPr/>
            <p:nvPr/>
          </p:nvSpPr>
          <p:spPr>
            <a:xfrm>
              <a:off x="3900195" y="3467100"/>
              <a:ext cx="1408636" cy="181771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nual Operation 4"/>
            <p:cNvSpPr/>
            <p:nvPr/>
          </p:nvSpPr>
          <p:spPr>
            <a:xfrm rot="16200000">
              <a:off x="3828617" y="4064511"/>
              <a:ext cx="1610436" cy="600501"/>
            </a:xfrm>
            <a:prstGeom prst="flowChartManualOpe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596605" y="3928033"/>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96604" y="4223308"/>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03850" y="4497943"/>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96601" y="4775758"/>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24" idx="1"/>
            </p:cNvCxnSpPr>
            <p:nvPr/>
          </p:nvCxnSpPr>
          <p:spPr>
            <a:xfrm>
              <a:off x="4934086" y="4355236"/>
              <a:ext cx="749489" cy="7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52601" y="4993411"/>
              <a:ext cx="0" cy="550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2944" y="3710380"/>
              <a:ext cx="666750" cy="369332"/>
            </a:xfrm>
            <a:prstGeom prst="rect">
              <a:avLst/>
            </a:prstGeom>
            <a:noFill/>
          </p:spPr>
          <p:txBody>
            <a:bodyPr wrap="square" rtlCol="0">
              <a:spAutoFit/>
            </a:bodyPr>
            <a:lstStyle/>
            <a:p>
              <a:r>
                <a:rPr lang="en-US" dirty="0">
                  <a:latin typeface="Courier New" pitchFamily="49" charset="0"/>
                  <a:cs typeface="Courier New" pitchFamily="49" charset="0"/>
                </a:rPr>
                <a:t>din1</a:t>
              </a:r>
            </a:p>
          </p:txBody>
        </p:sp>
        <p:sp>
          <p:nvSpPr>
            <p:cNvPr id="20" name="TextBox 19"/>
            <p:cNvSpPr txBox="1"/>
            <p:nvPr/>
          </p:nvSpPr>
          <p:spPr>
            <a:xfrm>
              <a:off x="3052469" y="4005655"/>
              <a:ext cx="666750" cy="369332"/>
            </a:xfrm>
            <a:prstGeom prst="rect">
              <a:avLst/>
            </a:prstGeom>
            <a:noFill/>
          </p:spPr>
          <p:txBody>
            <a:bodyPr wrap="square" rtlCol="0">
              <a:spAutoFit/>
            </a:bodyPr>
            <a:lstStyle/>
            <a:p>
              <a:r>
                <a:rPr lang="en-US" dirty="0">
                  <a:latin typeface="Courier New" pitchFamily="49" charset="0"/>
                  <a:cs typeface="Courier New" pitchFamily="49" charset="0"/>
                </a:rPr>
                <a:t>din2</a:t>
              </a:r>
            </a:p>
          </p:txBody>
        </p:sp>
        <p:sp>
          <p:nvSpPr>
            <p:cNvPr id="21" name="TextBox 20"/>
            <p:cNvSpPr txBox="1"/>
            <p:nvPr/>
          </p:nvSpPr>
          <p:spPr>
            <a:xfrm>
              <a:off x="3052469" y="4281880"/>
              <a:ext cx="666750" cy="369332"/>
            </a:xfrm>
            <a:prstGeom prst="rect">
              <a:avLst/>
            </a:prstGeom>
            <a:noFill/>
          </p:spPr>
          <p:txBody>
            <a:bodyPr wrap="square" rtlCol="0">
              <a:spAutoFit/>
            </a:bodyPr>
            <a:lstStyle/>
            <a:p>
              <a:r>
                <a:rPr lang="en-US" dirty="0">
                  <a:latin typeface="Courier New" pitchFamily="49" charset="0"/>
                  <a:cs typeface="Courier New" pitchFamily="49" charset="0"/>
                </a:rPr>
                <a:t>din3</a:t>
              </a:r>
            </a:p>
          </p:txBody>
        </p:sp>
        <p:sp>
          <p:nvSpPr>
            <p:cNvPr id="22" name="TextBox 21"/>
            <p:cNvSpPr txBox="1"/>
            <p:nvPr/>
          </p:nvSpPr>
          <p:spPr>
            <a:xfrm>
              <a:off x="3061994" y="4586680"/>
              <a:ext cx="666750" cy="369332"/>
            </a:xfrm>
            <a:prstGeom prst="rect">
              <a:avLst/>
            </a:prstGeom>
            <a:noFill/>
          </p:spPr>
          <p:txBody>
            <a:bodyPr wrap="square" rtlCol="0">
              <a:spAutoFit/>
            </a:bodyPr>
            <a:lstStyle/>
            <a:p>
              <a:r>
                <a:rPr lang="en-US" dirty="0">
                  <a:latin typeface="Courier New" pitchFamily="49" charset="0"/>
                  <a:cs typeface="Courier New" pitchFamily="49" charset="0"/>
                </a:rPr>
                <a:t>din4</a:t>
              </a:r>
            </a:p>
          </p:txBody>
        </p:sp>
        <p:sp>
          <p:nvSpPr>
            <p:cNvPr id="23" name="TextBox 22"/>
            <p:cNvSpPr txBox="1"/>
            <p:nvPr/>
          </p:nvSpPr>
          <p:spPr>
            <a:xfrm>
              <a:off x="4177931" y="5508255"/>
              <a:ext cx="851173" cy="369332"/>
            </a:xfrm>
            <a:prstGeom prst="rect">
              <a:avLst/>
            </a:prstGeom>
            <a:noFill/>
          </p:spPr>
          <p:txBody>
            <a:bodyPr wrap="square" rtlCol="0">
              <a:spAutoFit/>
            </a:bodyPr>
            <a:lstStyle/>
            <a:p>
              <a:r>
                <a:rPr lang="en-US" dirty="0">
                  <a:latin typeface="Courier New" pitchFamily="49" charset="0"/>
                  <a:cs typeface="Courier New" pitchFamily="49" charset="0"/>
                </a:rPr>
                <a:t>select</a:t>
              </a:r>
            </a:p>
          </p:txBody>
        </p:sp>
        <p:sp>
          <p:nvSpPr>
            <p:cNvPr id="24" name="TextBox 23"/>
            <p:cNvSpPr txBox="1"/>
            <p:nvPr/>
          </p:nvSpPr>
          <p:spPr>
            <a:xfrm>
              <a:off x="5683575" y="4171271"/>
              <a:ext cx="666750" cy="369332"/>
            </a:xfrm>
            <a:prstGeom prst="rect">
              <a:avLst/>
            </a:prstGeom>
            <a:noFill/>
          </p:spPr>
          <p:txBody>
            <a:bodyPr wrap="square" rtlCol="0">
              <a:spAutoFit/>
            </a:bodyPr>
            <a:lstStyle/>
            <a:p>
              <a:r>
                <a:rPr lang="en-US" dirty="0" err="1">
                  <a:latin typeface="Courier New" pitchFamily="49" charset="0"/>
                  <a:cs typeface="Courier New" pitchFamily="49" charset="0"/>
                </a:rPr>
                <a:t>dout</a:t>
              </a:r>
              <a:endParaRPr lang="en-US" dirty="0">
                <a:latin typeface="Courier New" pitchFamily="49" charset="0"/>
                <a:cs typeface="Courier New" pitchFamily="49" charset="0"/>
              </a:endParaRPr>
            </a:p>
          </p:txBody>
        </p:sp>
      </p:grpSp>
    </p:spTree>
    <p:extLst>
      <p:ext uri="{BB962C8B-B14F-4D97-AF65-F5344CB8AC3E}">
        <p14:creationId xmlns:p14="http://schemas.microsoft.com/office/powerpoint/2010/main" val="396380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Write the Verilog code that implements a D-type Register Bank with parameterized depth. It should:</a:t>
            </a:r>
          </a:p>
          <a:p>
            <a:pPr lvl="1"/>
            <a:r>
              <a:rPr lang="en-US" dirty="0"/>
              <a:t>Operate on positive edge of the clock (</a:t>
            </a:r>
            <a:r>
              <a:rPr lang="en-US" dirty="0" err="1">
                <a:latin typeface="Consolas" panose="020B0609020204030204" pitchFamily="49" charset="0"/>
                <a:cs typeface="Consolas" panose="020B0609020204030204" pitchFamily="49" charset="0"/>
              </a:rPr>
              <a:t>clk</a:t>
            </a:r>
            <a:r>
              <a:rPr lang="en-US" dirty="0"/>
              <a:t>)</a:t>
            </a:r>
          </a:p>
          <a:p>
            <a:pPr lvl="1"/>
            <a:r>
              <a:rPr lang="en-US" dirty="0"/>
              <a:t>Have a Synchronous reset (</a:t>
            </a:r>
            <a:r>
              <a:rPr lang="en-US" dirty="0" err="1">
                <a:latin typeface="Consolas" panose="020B0609020204030204" pitchFamily="49" charset="0"/>
                <a:cs typeface="Consolas" panose="020B0609020204030204" pitchFamily="49" charset="0"/>
              </a:rPr>
              <a:t>rst</a:t>
            </a:r>
            <a:r>
              <a:rPr lang="en-US" dirty="0"/>
              <a:t>)</a:t>
            </a:r>
          </a:p>
          <a:p>
            <a:pPr lvl="1"/>
            <a:r>
              <a:rPr lang="en-US" dirty="0"/>
              <a:t>Have an enable signal (</a:t>
            </a:r>
            <a:r>
              <a:rPr lang="en-US" dirty="0" err="1">
                <a:latin typeface="Consolas" panose="020B0609020204030204" pitchFamily="49" charset="0"/>
                <a:cs typeface="Consolas" panose="020B0609020204030204" pitchFamily="49" charset="0"/>
              </a:rPr>
              <a:t>wr_en</a:t>
            </a:r>
            <a:r>
              <a:rPr lang="en-US" dirty="0"/>
              <a:t>) which allows data capturing only when asserted.</a:t>
            </a:r>
          </a:p>
          <a:p>
            <a:r>
              <a:rPr lang="en-US" dirty="0"/>
              <a:t>Use the following interface</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Lab 2b – Parameterized Register Bank</a:t>
            </a:r>
          </a:p>
        </p:txBody>
      </p:sp>
      <p:sp>
        <p:nvSpPr>
          <p:cNvPr id="6" name="TextBox 5"/>
          <p:cNvSpPr txBox="1"/>
          <p:nvPr/>
        </p:nvSpPr>
        <p:spPr>
          <a:xfrm>
            <a:off x="771189" y="3730565"/>
            <a:ext cx="6125470" cy="2585323"/>
          </a:xfrm>
          <a:prstGeom prst="rect">
            <a:avLst/>
          </a:prstGeom>
          <a:noFill/>
        </p:spPr>
        <p:txBody>
          <a:bodyPr wrap="square" rtlCol="0">
            <a:spAutoFit/>
          </a:bodyPr>
          <a:lstStyle/>
          <a:p>
            <a:r>
              <a:rPr lang="en-US" dirty="0">
                <a:solidFill>
                  <a:srgbClr val="804040"/>
                </a:solidFill>
                <a:latin typeface="Courier New" panose="02070309020205020404" pitchFamily="49" charset="0"/>
              </a:rPr>
              <a:t>1 </a:t>
            </a:r>
            <a:r>
              <a:rPr lang="en-US" b="1" dirty="0">
                <a:solidFill>
                  <a:srgbClr val="0000FF"/>
                </a:solidFill>
                <a:latin typeface="Courier New" panose="02070309020205020404" pitchFamily="49" charset="0"/>
              </a:rPr>
              <a:t>module</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register_bank</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2   </a:t>
            </a:r>
            <a:r>
              <a:rPr lang="en-US" b="1" dirty="0">
                <a:solidFill>
                  <a:srgbClr val="0000FF"/>
                </a:solidFill>
                <a:latin typeface="Courier New" panose="02070309020205020404" pitchFamily="49" charset="0"/>
              </a:rPr>
              <a:t>parameter</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WIDTH</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8</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3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4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clk</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5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rst</a:t>
            </a:r>
            <a:r>
              <a:rPr lang="en-US" dirty="0">
                <a:solidFill>
                  <a:srgbClr val="FF1493"/>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804040"/>
                </a:solidFill>
                <a:latin typeface="Courier New" panose="02070309020205020404" pitchFamily="49" charset="0"/>
              </a:rPr>
              <a:t>6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wr_en</a:t>
            </a:r>
            <a:r>
              <a:rPr lang="en-US" dirty="0">
                <a:solidFill>
                  <a:srgbClr val="FF1493"/>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804040"/>
                </a:solidFill>
                <a:latin typeface="Courier New" panose="02070309020205020404" pitchFamily="49" charset="0"/>
              </a:rPr>
              <a:t>7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in</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8   </a:t>
            </a:r>
            <a:r>
              <a:rPr lang="en-US" b="1" dirty="0">
                <a:solidFill>
                  <a:srgbClr val="0000FF"/>
                </a:solidFill>
                <a:latin typeface="Courier New" panose="02070309020205020404" pitchFamily="49" charset="0"/>
              </a:rPr>
              <a:t>output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out </a:t>
            </a:r>
          </a:p>
          <a:p>
            <a:r>
              <a:rPr lang="en-US" dirty="0">
                <a:solidFill>
                  <a:srgbClr val="804040"/>
                </a:solidFill>
                <a:latin typeface="Courier New" panose="02070309020205020404" pitchFamily="49" charset="0"/>
              </a:rPr>
              <a:t>9 </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p:txBody>
      </p:sp>
      <p:grpSp>
        <p:nvGrpSpPr>
          <p:cNvPr id="5" name="Group 4"/>
          <p:cNvGrpSpPr/>
          <p:nvPr/>
        </p:nvGrpSpPr>
        <p:grpSpPr>
          <a:xfrm>
            <a:off x="6479278" y="3377578"/>
            <a:ext cx="4419174" cy="3260347"/>
            <a:chOff x="6096324" y="2947732"/>
            <a:chExt cx="4419174" cy="3260347"/>
          </a:xfrm>
        </p:grpSpPr>
        <p:grpSp>
          <p:nvGrpSpPr>
            <p:cNvPr id="120" name="Group 119"/>
            <p:cNvGrpSpPr/>
            <p:nvPr/>
          </p:nvGrpSpPr>
          <p:grpSpPr>
            <a:xfrm>
              <a:off x="6096324" y="2947732"/>
              <a:ext cx="4419174" cy="2751892"/>
              <a:chOff x="2376149" y="3463281"/>
              <a:chExt cx="4419174" cy="2751892"/>
            </a:xfrm>
          </p:grpSpPr>
          <p:sp>
            <p:nvSpPr>
              <p:cNvPr id="26" name="Rectangle 25"/>
              <p:cNvSpPr/>
              <p:nvPr/>
            </p:nvSpPr>
            <p:spPr>
              <a:xfrm>
                <a:off x="3362499" y="3567640"/>
                <a:ext cx="2476500" cy="259186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90964" y="3920997"/>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802064" y="3997197"/>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706814" y="4079747"/>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613918" y="4155781"/>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50878" y="4231266"/>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68328" y="4301116"/>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384168" y="4380732"/>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145542" y="3680934"/>
                <a:ext cx="135489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145541" y="3976209"/>
                <a:ext cx="129279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52787" y="4262773"/>
                <a:ext cx="46924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145538" y="4528659"/>
                <a:ext cx="58362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384941" y="3463281"/>
                <a:ext cx="873690" cy="369332"/>
              </a:xfrm>
              <a:prstGeom prst="rect">
                <a:avLst/>
              </a:prstGeom>
              <a:noFill/>
            </p:spPr>
            <p:txBody>
              <a:bodyPr wrap="square" rtlCol="0">
                <a:spAutoFit/>
              </a:bodyPr>
              <a:lstStyle/>
              <a:p>
                <a:r>
                  <a:rPr lang="en-US" dirty="0">
                    <a:latin typeface="Courier New" pitchFamily="49" charset="0"/>
                    <a:cs typeface="Courier New" pitchFamily="49" charset="0"/>
                  </a:rPr>
                  <a:t>in[0]</a:t>
                </a:r>
              </a:p>
            </p:txBody>
          </p:sp>
          <p:sp>
            <p:nvSpPr>
              <p:cNvPr id="39" name="TextBox 38"/>
              <p:cNvSpPr txBox="1"/>
              <p:nvPr/>
            </p:nvSpPr>
            <p:spPr>
              <a:xfrm>
                <a:off x="2384941" y="3758556"/>
                <a:ext cx="883215" cy="369332"/>
              </a:xfrm>
              <a:prstGeom prst="rect">
                <a:avLst/>
              </a:prstGeom>
              <a:noFill/>
            </p:spPr>
            <p:txBody>
              <a:bodyPr wrap="square" rtlCol="0">
                <a:spAutoFit/>
              </a:bodyPr>
              <a:lstStyle/>
              <a:p>
                <a:r>
                  <a:rPr lang="en-US" dirty="0">
                    <a:latin typeface="Courier New" pitchFamily="49" charset="0"/>
                    <a:cs typeface="Courier New" pitchFamily="49" charset="0"/>
                  </a:rPr>
                  <a:t>in[1]</a:t>
                </a:r>
              </a:p>
            </p:txBody>
          </p:sp>
          <p:sp>
            <p:nvSpPr>
              <p:cNvPr id="40" name="TextBox 39"/>
              <p:cNvSpPr txBox="1"/>
              <p:nvPr/>
            </p:nvSpPr>
            <p:spPr>
              <a:xfrm>
                <a:off x="2394466" y="4054661"/>
                <a:ext cx="873690" cy="369332"/>
              </a:xfrm>
              <a:prstGeom prst="rect">
                <a:avLst/>
              </a:prstGeom>
              <a:noFill/>
            </p:spPr>
            <p:txBody>
              <a:bodyPr wrap="square" rtlCol="0">
                <a:spAutoFit/>
              </a:bodyPr>
              <a:lstStyle/>
              <a:p>
                <a:r>
                  <a:rPr lang="en-US" dirty="0">
                    <a:latin typeface="Courier New" pitchFamily="49" charset="0"/>
                    <a:cs typeface="Courier New" pitchFamily="49" charset="0"/>
                  </a:rPr>
                  <a:t>in[2]</a:t>
                </a:r>
              </a:p>
            </p:txBody>
          </p:sp>
          <p:sp>
            <p:nvSpPr>
              <p:cNvPr id="41" name="TextBox 40"/>
              <p:cNvSpPr txBox="1"/>
              <p:nvPr/>
            </p:nvSpPr>
            <p:spPr>
              <a:xfrm>
                <a:off x="2389491" y="4339581"/>
                <a:ext cx="888190" cy="646331"/>
              </a:xfrm>
              <a:prstGeom prst="rect">
                <a:avLst/>
              </a:prstGeom>
              <a:noFill/>
            </p:spPr>
            <p:txBody>
              <a:bodyPr wrap="square" rtlCol="0">
                <a:spAutoFit/>
              </a:bodyPr>
              <a:lstStyle/>
              <a:p>
                <a:r>
                  <a:rPr lang="en-US" dirty="0">
                    <a:latin typeface="Courier New" pitchFamily="49" charset="0"/>
                    <a:cs typeface="Courier New" pitchFamily="49" charset="0"/>
                  </a:rPr>
                  <a:t>in[3]</a:t>
                </a:r>
              </a:p>
              <a:p>
                <a:endParaRPr lang="en-US" dirty="0">
                  <a:latin typeface="Courier New" pitchFamily="49" charset="0"/>
                  <a:cs typeface="Courier New" pitchFamily="49" charset="0"/>
                </a:endParaRPr>
              </a:p>
            </p:txBody>
          </p:sp>
          <p:sp>
            <p:nvSpPr>
              <p:cNvPr id="43" name="TextBox 42"/>
              <p:cNvSpPr txBox="1"/>
              <p:nvPr/>
            </p:nvSpPr>
            <p:spPr>
              <a:xfrm>
                <a:off x="6128573" y="4323727"/>
                <a:ext cx="666750" cy="369332"/>
              </a:xfrm>
              <a:prstGeom prst="rect">
                <a:avLst/>
              </a:prstGeom>
              <a:noFill/>
            </p:spPr>
            <p:txBody>
              <a:bodyPr wrap="square" rtlCol="0">
                <a:spAutoFit/>
              </a:bodyPr>
              <a:lstStyle/>
              <a:p>
                <a:r>
                  <a:rPr lang="en-US" dirty="0">
                    <a:latin typeface="Courier New" pitchFamily="49" charset="0"/>
                    <a:cs typeface="Courier New" pitchFamily="49" charset="0"/>
                  </a:rPr>
                  <a:t>out</a:t>
                </a:r>
              </a:p>
            </p:txBody>
          </p:sp>
          <p:cxnSp>
            <p:nvCxnSpPr>
              <p:cNvPr id="45" name="Straight Connector 44"/>
              <p:cNvCxnSpPr/>
              <p:nvPr/>
            </p:nvCxnSpPr>
            <p:spPr>
              <a:xfrm>
                <a:off x="5397422" y="4539547"/>
                <a:ext cx="7311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Isosceles Triangle 45"/>
              <p:cNvSpPr/>
              <p:nvPr/>
            </p:nvSpPr>
            <p:spPr>
              <a:xfrm rot="5400000">
                <a:off x="4307630" y="5105608"/>
                <a:ext cx="143126" cy="118289"/>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3137148" y="6049484"/>
                <a:ext cx="96977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000500" y="4635173"/>
                <a:ext cx="0" cy="10401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4096258" y="5161065"/>
                <a:ext cx="22293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579382" y="5845841"/>
                <a:ext cx="666750" cy="369332"/>
              </a:xfrm>
              <a:prstGeom prst="rect">
                <a:avLst/>
              </a:prstGeom>
              <a:noFill/>
            </p:spPr>
            <p:txBody>
              <a:bodyPr wrap="square" rtlCol="0">
                <a:spAutoFit/>
              </a:bodyPr>
              <a:lstStyle/>
              <a:p>
                <a:r>
                  <a:rPr lang="en-US" dirty="0" err="1">
                    <a:latin typeface="Courier New" pitchFamily="49" charset="0"/>
                    <a:cs typeface="Courier New" pitchFamily="49" charset="0"/>
                  </a:rPr>
                  <a:t>clk</a:t>
                </a:r>
                <a:endParaRPr lang="en-US" dirty="0">
                  <a:latin typeface="Courier New" pitchFamily="49" charset="0"/>
                  <a:cs typeface="Courier New" pitchFamily="49" charset="0"/>
                </a:endParaRPr>
              </a:p>
            </p:txBody>
          </p:sp>
          <p:cxnSp>
            <p:nvCxnSpPr>
              <p:cNvPr id="56" name="Straight Connector 55"/>
              <p:cNvCxnSpPr/>
              <p:nvPr/>
            </p:nvCxnSpPr>
            <p:spPr>
              <a:xfrm>
                <a:off x="3141725" y="4815000"/>
                <a:ext cx="690804" cy="22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141724" y="5110274"/>
                <a:ext cx="78445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998004" y="4641632"/>
                <a:ext cx="31565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141721" y="5662724"/>
                <a:ext cx="87147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392024" y="4629096"/>
                <a:ext cx="888190" cy="646331"/>
              </a:xfrm>
              <a:prstGeom prst="rect">
                <a:avLst/>
              </a:prstGeom>
              <a:noFill/>
            </p:spPr>
            <p:txBody>
              <a:bodyPr wrap="square" rtlCol="0">
                <a:spAutoFit/>
              </a:bodyPr>
              <a:lstStyle/>
              <a:p>
                <a:r>
                  <a:rPr lang="en-US" dirty="0">
                    <a:latin typeface="Courier New" pitchFamily="49" charset="0"/>
                    <a:cs typeface="Courier New" pitchFamily="49" charset="0"/>
                  </a:rPr>
                  <a:t>in[4]</a:t>
                </a:r>
              </a:p>
              <a:p>
                <a:endParaRPr lang="en-US" dirty="0">
                  <a:latin typeface="Courier New" pitchFamily="49" charset="0"/>
                  <a:cs typeface="Courier New" pitchFamily="49" charset="0"/>
                </a:endParaRPr>
              </a:p>
            </p:txBody>
          </p:sp>
          <p:sp>
            <p:nvSpPr>
              <p:cNvPr id="61" name="TextBox 60"/>
              <p:cNvSpPr txBox="1"/>
              <p:nvPr/>
            </p:nvSpPr>
            <p:spPr>
              <a:xfrm>
                <a:off x="2376149" y="4892621"/>
                <a:ext cx="888190" cy="646331"/>
              </a:xfrm>
              <a:prstGeom prst="rect">
                <a:avLst/>
              </a:prstGeom>
              <a:noFill/>
            </p:spPr>
            <p:txBody>
              <a:bodyPr wrap="square" rtlCol="0">
                <a:spAutoFit/>
              </a:bodyPr>
              <a:lstStyle/>
              <a:p>
                <a:r>
                  <a:rPr lang="en-US" dirty="0">
                    <a:latin typeface="Courier New" pitchFamily="49" charset="0"/>
                    <a:cs typeface="Courier New" pitchFamily="49" charset="0"/>
                  </a:rPr>
                  <a:t>in[5]</a:t>
                </a:r>
              </a:p>
              <a:p>
                <a:endParaRPr lang="en-US" dirty="0">
                  <a:latin typeface="Courier New" pitchFamily="49" charset="0"/>
                  <a:cs typeface="Courier New" pitchFamily="49" charset="0"/>
                </a:endParaRPr>
              </a:p>
            </p:txBody>
          </p:sp>
          <p:sp>
            <p:nvSpPr>
              <p:cNvPr id="62" name="TextBox 61"/>
              <p:cNvSpPr txBox="1"/>
              <p:nvPr/>
            </p:nvSpPr>
            <p:spPr>
              <a:xfrm>
                <a:off x="2376149" y="5168846"/>
                <a:ext cx="888190" cy="646331"/>
              </a:xfrm>
              <a:prstGeom prst="rect">
                <a:avLst/>
              </a:prstGeom>
              <a:noFill/>
            </p:spPr>
            <p:txBody>
              <a:bodyPr wrap="square" rtlCol="0">
                <a:spAutoFit/>
              </a:bodyPr>
              <a:lstStyle/>
              <a:p>
                <a:r>
                  <a:rPr lang="en-US" dirty="0">
                    <a:latin typeface="Courier New" pitchFamily="49" charset="0"/>
                    <a:cs typeface="Courier New" pitchFamily="49" charset="0"/>
                  </a:rPr>
                  <a:t>in[6]</a:t>
                </a:r>
              </a:p>
              <a:p>
                <a:endParaRPr lang="en-US" dirty="0">
                  <a:latin typeface="Courier New" pitchFamily="49" charset="0"/>
                  <a:cs typeface="Courier New" pitchFamily="49" charset="0"/>
                </a:endParaRPr>
              </a:p>
            </p:txBody>
          </p:sp>
          <p:sp>
            <p:nvSpPr>
              <p:cNvPr id="63" name="TextBox 62"/>
              <p:cNvSpPr txBox="1"/>
              <p:nvPr/>
            </p:nvSpPr>
            <p:spPr>
              <a:xfrm>
                <a:off x="2385674" y="5473646"/>
                <a:ext cx="888190" cy="646331"/>
              </a:xfrm>
              <a:prstGeom prst="rect">
                <a:avLst/>
              </a:prstGeom>
              <a:noFill/>
            </p:spPr>
            <p:txBody>
              <a:bodyPr wrap="square" rtlCol="0">
                <a:spAutoFit/>
              </a:bodyPr>
              <a:lstStyle/>
              <a:p>
                <a:r>
                  <a:rPr lang="en-US" dirty="0">
                    <a:latin typeface="Courier New" pitchFamily="49" charset="0"/>
                    <a:cs typeface="Courier New" pitchFamily="49" charset="0"/>
                  </a:rPr>
                  <a:t>in[7]</a:t>
                </a:r>
              </a:p>
              <a:p>
                <a:endParaRPr lang="en-US" dirty="0">
                  <a:latin typeface="Courier New" pitchFamily="49" charset="0"/>
                  <a:cs typeface="Courier New" pitchFamily="49" charset="0"/>
                </a:endParaRPr>
              </a:p>
            </p:txBody>
          </p:sp>
          <p:sp>
            <p:nvSpPr>
              <p:cNvPr id="44" name="Rectangle 43"/>
              <p:cNvSpPr/>
              <p:nvPr/>
            </p:nvSpPr>
            <p:spPr>
              <a:xfrm>
                <a:off x="4313657" y="4469237"/>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flipV="1">
                <a:off x="3907128" y="4461770"/>
                <a:ext cx="0" cy="6644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898885" y="4460533"/>
                <a:ext cx="480308" cy="123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3819663" y="4349356"/>
                <a:ext cx="0" cy="4719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809502" y="4349356"/>
                <a:ext cx="658826" cy="12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721210" y="4281266"/>
                <a:ext cx="0" cy="2505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3710671" y="4280024"/>
                <a:ext cx="840207" cy="12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4434362" y="3976209"/>
                <a:ext cx="0" cy="1398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4420537" y="4116105"/>
                <a:ext cx="28627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611430" y="4177321"/>
                <a:ext cx="0" cy="947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598131" y="4178620"/>
                <a:ext cx="103739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500438" y="3676959"/>
                <a:ext cx="0" cy="280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4500438" y="3957781"/>
                <a:ext cx="37189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7" name="Isosceles Triangle 116"/>
              <p:cNvSpPr/>
              <p:nvPr/>
            </p:nvSpPr>
            <p:spPr>
              <a:xfrm rot="5400000">
                <a:off x="4320970" y="5088534"/>
                <a:ext cx="143126" cy="118289"/>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flipV="1">
                <a:off x="4096258" y="5155234"/>
                <a:ext cx="0" cy="903006"/>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64" name="Straight Connector 63"/>
            <p:cNvCxnSpPr/>
            <p:nvPr/>
          </p:nvCxnSpPr>
          <p:spPr>
            <a:xfrm flipH="1" flipV="1">
              <a:off x="8465095" y="4768969"/>
              <a:ext cx="9299" cy="1062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336220" y="5838747"/>
              <a:ext cx="666750" cy="369332"/>
            </a:xfrm>
            <a:prstGeom prst="rect">
              <a:avLst/>
            </a:prstGeom>
            <a:noFill/>
          </p:spPr>
          <p:txBody>
            <a:bodyPr wrap="square" rtlCol="0">
              <a:spAutoFit/>
            </a:bodyPr>
            <a:lstStyle/>
            <a:p>
              <a:r>
                <a:rPr lang="en-US" dirty="0" err="1">
                  <a:latin typeface="Courier New" pitchFamily="49" charset="0"/>
                  <a:cs typeface="Courier New" pitchFamily="49" charset="0"/>
                </a:rPr>
                <a:t>rst</a:t>
              </a:r>
              <a:endParaRPr lang="en-US" dirty="0">
                <a:latin typeface="Courier New" pitchFamily="49" charset="0"/>
                <a:cs typeface="Courier New" pitchFamily="49" charset="0"/>
              </a:endParaRPr>
            </a:p>
          </p:txBody>
        </p:sp>
        <p:cxnSp>
          <p:nvCxnSpPr>
            <p:cNvPr id="66" name="Straight Connector 65"/>
            <p:cNvCxnSpPr/>
            <p:nvPr/>
          </p:nvCxnSpPr>
          <p:spPr>
            <a:xfrm flipH="1" flipV="1">
              <a:off x="8179204" y="4768969"/>
              <a:ext cx="9299" cy="10623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461599" y="5836136"/>
              <a:ext cx="965390" cy="369332"/>
            </a:xfrm>
            <a:prstGeom prst="rect">
              <a:avLst/>
            </a:prstGeom>
            <a:noFill/>
          </p:spPr>
          <p:txBody>
            <a:bodyPr wrap="square" rtlCol="0">
              <a:spAutoFit/>
            </a:bodyPr>
            <a:lstStyle/>
            <a:p>
              <a:r>
                <a:rPr lang="en-US" dirty="0" err="1">
                  <a:latin typeface="Courier New" pitchFamily="49" charset="0"/>
                  <a:cs typeface="Courier New" pitchFamily="49" charset="0"/>
                </a:rPr>
                <a:t>wr_en</a:t>
              </a:r>
              <a:endParaRPr lang="en-US" dirty="0">
                <a:latin typeface="Courier New" pitchFamily="49" charset="0"/>
                <a:cs typeface="Courier New" pitchFamily="49" charset="0"/>
              </a:endParaRPr>
            </a:p>
          </p:txBody>
        </p:sp>
      </p:grpSp>
      <p:cxnSp>
        <p:nvCxnSpPr>
          <p:cNvPr id="8" name="Straight Connector 7"/>
          <p:cNvCxnSpPr/>
          <p:nvPr/>
        </p:nvCxnSpPr>
        <p:spPr>
          <a:xfrm flipH="1">
            <a:off x="9763125" y="4333875"/>
            <a:ext cx="142875" cy="2286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640273" y="4543393"/>
            <a:ext cx="666750" cy="369332"/>
          </a:xfrm>
          <a:prstGeom prst="rect">
            <a:avLst/>
          </a:prstGeom>
          <a:noFill/>
        </p:spPr>
        <p:txBody>
          <a:bodyPr wrap="square" rtlCol="0">
            <a:spAutoFit/>
          </a:bodyPr>
          <a:lstStyle/>
          <a:p>
            <a:r>
              <a:rPr lang="en-US" dirty="0">
                <a:latin typeface="Courier New" pitchFamily="49" charset="0"/>
                <a:cs typeface="Courier New" pitchFamily="49" charset="0"/>
              </a:rPr>
              <a:t>8</a:t>
            </a:r>
          </a:p>
        </p:txBody>
      </p:sp>
    </p:spTree>
    <p:extLst>
      <p:ext uri="{BB962C8B-B14F-4D97-AF65-F5344CB8AC3E}">
        <p14:creationId xmlns:p14="http://schemas.microsoft.com/office/powerpoint/2010/main" val="54726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Write the </a:t>
            </a:r>
            <a:r>
              <a:rPr lang="en-US" dirty="0" err="1"/>
              <a:t>verilog</a:t>
            </a:r>
            <a:r>
              <a:rPr lang="en-US" dirty="0"/>
              <a:t> code that implements a 4-input multiplexer (mux) with a variable (parameterized) input and output bus width, and synchronous output. </a:t>
            </a:r>
          </a:p>
          <a:p>
            <a:endParaRPr lang="en-US" dirty="0"/>
          </a:p>
          <a:p>
            <a:r>
              <a:rPr lang="en-US" dirty="0"/>
              <a:t>Use the following interface</a:t>
            </a:r>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Lab 2c – Parameterized 4-input MUX with output register</a:t>
            </a:r>
          </a:p>
        </p:txBody>
      </p:sp>
      <p:sp>
        <p:nvSpPr>
          <p:cNvPr id="6" name="TextBox 5"/>
          <p:cNvSpPr txBox="1"/>
          <p:nvPr/>
        </p:nvSpPr>
        <p:spPr>
          <a:xfrm>
            <a:off x="884643" y="3410310"/>
            <a:ext cx="8549547" cy="2585323"/>
          </a:xfrm>
          <a:prstGeom prst="rect">
            <a:avLst/>
          </a:prstGeom>
          <a:noFill/>
        </p:spPr>
        <p:txBody>
          <a:bodyPr wrap="square" rtlCol="0">
            <a:spAutoFit/>
          </a:bodyPr>
          <a:lstStyle/>
          <a:p>
            <a:r>
              <a:rPr lang="en-US" dirty="0">
                <a:solidFill>
                  <a:srgbClr val="804040"/>
                </a:solidFill>
                <a:latin typeface="Courier New" panose="02070309020205020404" pitchFamily="49" charset="0"/>
              </a:rPr>
              <a:t>1 </a:t>
            </a:r>
            <a:r>
              <a:rPr lang="en-US" b="1" dirty="0">
                <a:solidFill>
                  <a:srgbClr val="0000FF"/>
                </a:solidFill>
                <a:latin typeface="Courier New" panose="02070309020205020404" pitchFamily="49" charset="0"/>
              </a:rPr>
              <a:t>module</a:t>
            </a:r>
            <a:r>
              <a:rPr lang="en-US" dirty="0">
                <a:solidFill>
                  <a:srgbClr val="000000"/>
                </a:solidFill>
                <a:latin typeface="Courier New" panose="02070309020205020404" pitchFamily="49" charset="0"/>
              </a:rPr>
              <a:t> mux4_registered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2   </a:t>
            </a:r>
            <a:r>
              <a:rPr lang="en-US" b="1" dirty="0">
                <a:solidFill>
                  <a:srgbClr val="0000FF"/>
                </a:solidFill>
                <a:latin typeface="Courier New" panose="02070309020205020404" pitchFamily="49" charset="0"/>
              </a:rPr>
              <a:t>parameter</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CD00"/>
                </a:solidFill>
                <a:latin typeface="Courier New" panose="02070309020205020404" pitchFamily="49" charset="0"/>
              </a:rPr>
              <a:t>8</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3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4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clk</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5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rst</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6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sel</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7   </a:t>
            </a:r>
            <a:r>
              <a:rPr lang="en-US" b="1"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in1</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in2</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in3</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in4</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4040"/>
                </a:solidFill>
                <a:latin typeface="Courier New" panose="02070309020205020404" pitchFamily="49" charset="0"/>
              </a:rPr>
              <a:t>8   </a:t>
            </a:r>
            <a:r>
              <a:rPr lang="en-US" b="1" dirty="0">
                <a:solidFill>
                  <a:srgbClr val="0000FF"/>
                </a:solidFill>
                <a:latin typeface="Courier New" panose="02070309020205020404" pitchFamily="49" charset="0"/>
              </a:rPr>
              <a:t>output</a:t>
            </a:r>
            <a:r>
              <a:rPr lang="en-US" dirty="0">
                <a:solidFill>
                  <a:srgbClr val="000000"/>
                </a:solidFill>
                <a:latin typeface="Courier New" panose="02070309020205020404" pitchFamily="49" charset="0"/>
              </a:rPr>
              <a:t> </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WIDTH</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1</a:t>
            </a:r>
            <a:r>
              <a:rPr lang="en-US" dirty="0">
                <a:solidFill>
                  <a:srgbClr val="FF1493"/>
                </a:solidFill>
                <a:latin typeface="Courier New" panose="02070309020205020404" pitchFamily="49" charset="0"/>
              </a:rPr>
              <a:t>:</a:t>
            </a:r>
            <a:r>
              <a:rPr lang="en-US" dirty="0">
                <a:solidFill>
                  <a:srgbClr val="00CD00"/>
                </a:solidFill>
                <a:latin typeface="Courier New" panose="02070309020205020404" pitchFamily="49" charset="0"/>
              </a:rPr>
              <a:t>0</a:t>
            </a:r>
            <a:r>
              <a:rPr lang="en-US" dirty="0">
                <a:solidFill>
                  <a:srgbClr val="FF1493"/>
                </a:solidFill>
                <a:latin typeface="Courier New" panose="02070309020205020404" pitchFamily="49" charset="0"/>
              </a:rPr>
              <a:t>]</a:t>
            </a:r>
            <a:r>
              <a:rPr lang="en-US" dirty="0">
                <a:solidFill>
                  <a:srgbClr val="000000"/>
                </a:solidFill>
                <a:latin typeface="Courier New" panose="02070309020205020404" pitchFamily="49" charset="0"/>
              </a:rPr>
              <a:t> out </a:t>
            </a:r>
          </a:p>
          <a:p>
            <a:r>
              <a:rPr lang="en-US" dirty="0">
                <a:solidFill>
                  <a:srgbClr val="804040"/>
                </a:solidFill>
                <a:latin typeface="Courier New" panose="02070309020205020404" pitchFamily="49" charset="0"/>
              </a:rPr>
              <a:t>9 </a:t>
            </a:r>
            <a:r>
              <a:rPr lang="en-US" dirty="0">
                <a:solidFill>
                  <a:srgbClr val="FF1493"/>
                </a:solidFill>
                <a:latin typeface="Courier New" panose="02070309020205020404" pitchFamily="49" charset="0"/>
              </a:rPr>
              <a:t>);</a:t>
            </a:r>
            <a:endParaRPr lang="en-US" dirty="0">
              <a:latin typeface="Courier New" pitchFamily="49" charset="0"/>
              <a:cs typeface="Courier New" pitchFamily="49" charset="0"/>
            </a:endParaRPr>
          </a:p>
        </p:txBody>
      </p:sp>
      <p:grpSp>
        <p:nvGrpSpPr>
          <p:cNvPr id="11" name="Group 10"/>
          <p:cNvGrpSpPr/>
          <p:nvPr/>
        </p:nvGrpSpPr>
        <p:grpSpPr>
          <a:xfrm>
            <a:off x="7155219" y="2570333"/>
            <a:ext cx="4207552" cy="2603114"/>
            <a:chOff x="6391821" y="2511610"/>
            <a:chExt cx="4207552" cy="2603114"/>
          </a:xfrm>
        </p:grpSpPr>
        <p:grpSp>
          <p:nvGrpSpPr>
            <p:cNvPr id="9" name="Group 8"/>
            <p:cNvGrpSpPr/>
            <p:nvPr/>
          </p:nvGrpSpPr>
          <p:grpSpPr>
            <a:xfrm>
              <a:off x="6391821" y="2511610"/>
              <a:ext cx="4207552" cy="2603114"/>
              <a:chOff x="6391821" y="2511610"/>
              <a:chExt cx="4207552" cy="2603114"/>
            </a:xfrm>
          </p:grpSpPr>
          <p:grpSp>
            <p:nvGrpSpPr>
              <p:cNvPr id="39" name="Group 38"/>
              <p:cNvGrpSpPr/>
              <p:nvPr/>
            </p:nvGrpSpPr>
            <p:grpSpPr>
              <a:xfrm>
                <a:off x="6391821" y="2511610"/>
                <a:ext cx="4207552" cy="2603114"/>
                <a:chOff x="3082898" y="3829050"/>
                <a:chExt cx="4207552" cy="2603114"/>
              </a:xfrm>
            </p:grpSpPr>
            <p:sp>
              <p:nvSpPr>
                <p:cNvPr id="19" name="Rectangle 18"/>
                <p:cNvSpPr/>
                <p:nvPr/>
              </p:nvSpPr>
              <p:spPr>
                <a:xfrm>
                  <a:off x="3857626" y="3829050"/>
                  <a:ext cx="2476500" cy="20669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528605" y="4372026"/>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44445" y="4451642"/>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nual Operation 4"/>
                <p:cNvSpPr/>
                <p:nvPr/>
              </p:nvSpPr>
              <p:spPr>
                <a:xfrm rot="16200000">
                  <a:off x="3872681" y="4510622"/>
                  <a:ext cx="1610436" cy="600501"/>
                </a:xfrm>
                <a:prstGeom prst="flowChartManualOperat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640669" y="4374144"/>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40668" y="4669419"/>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47914" y="4944054"/>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40665" y="5221869"/>
                  <a:ext cx="7369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78150" y="4801347"/>
                  <a:ext cx="36848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96665" y="5439522"/>
                  <a:ext cx="0" cy="5517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87008" y="4156491"/>
                  <a:ext cx="666750" cy="369332"/>
                </a:xfrm>
                <a:prstGeom prst="rect">
                  <a:avLst/>
                </a:prstGeom>
                <a:noFill/>
              </p:spPr>
              <p:txBody>
                <a:bodyPr wrap="square" rtlCol="0">
                  <a:spAutoFit/>
                </a:bodyPr>
                <a:lstStyle/>
                <a:p>
                  <a:r>
                    <a:rPr lang="en-US" dirty="0">
                      <a:latin typeface="Courier New" pitchFamily="49" charset="0"/>
                      <a:cs typeface="Courier New" pitchFamily="49" charset="0"/>
                    </a:rPr>
                    <a:t>in1</a:t>
                  </a:r>
                </a:p>
              </p:txBody>
            </p:sp>
            <p:sp>
              <p:nvSpPr>
                <p:cNvPr id="20" name="TextBox 19"/>
                <p:cNvSpPr txBox="1"/>
                <p:nvPr/>
              </p:nvSpPr>
              <p:spPr>
                <a:xfrm>
                  <a:off x="3096533" y="4451766"/>
                  <a:ext cx="666750" cy="369332"/>
                </a:xfrm>
                <a:prstGeom prst="rect">
                  <a:avLst/>
                </a:prstGeom>
                <a:noFill/>
              </p:spPr>
              <p:txBody>
                <a:bodyPr wrap="square" rtlCol="0">
                  <a:spAutoFit/>
                </a:bodyPr>
                <a:lstStyle/>
                <a:p>
                  <a:r>
                    <a:rPr lang="en-US" dirty="0">
                      <a:latin typeface="Courier New" pitchFamily="49" charset="0"/>
                      <a:cs typeface="Courier New" pitchFamily="49" charset="0"/>
                    </a:rPr>
                    <a:t>in2</a:t>
                  </a:r>
                </a:p>
              </p:txBody>
            </p:sp>
            <p:sp>
              <p:nvSpPr>
                <p:cNvPr id="21" name="TextBox 20"/>
                <p:cNvSpPr txBox="1"/>
                <p:nvPr/>
              </p:nvSpPr>
              <p:spPr>
                <a:xfrm>
                  <a:off x="3096533" y="4727991"/>
                  <a:ext cx="666750" cy="369332"/>
                </a:xfrm>
                <a:prstGeom prst="rect">
                  <a:avLst/>
                </a:prstGeom>
                <a:noFill/>
              </p:spPr>
              <p:txBody>
                <a:bodyPr wrap="square" rtlCol="0">
                  <a:spAutoFit/>
                </a:bodyPr>
                <a:lstStyle/>
                <a:p>
                  <a:r>
                    <a:rPr lang="en-US" dirty="0">
                      <a:latin typeface="Courier New" pitchFamily="49" charset="0"/>
                      <a:cs typeface="Courier New" pitchFamily="49" charset="0"/>
                    </a:rPr>
                    <a:t>in3</a:t>
                  </a:r>
                </a:p>
              </p:txBody>
            </p:sp>
            <p:sp>
              <p:nvSpPr>
                <p:cNvPr id="22" name="TextBox 21"/>
                <p:cNvSpPr txBox="1"/>
                <p:nvPr/>
              </p:nvSpPr>
              <p:spPr>
                <a:xfrm>
                  <a:off x="3106058" y="5032791"/>
                  <a:ext cx="666750" cy="369332"/>
                </a:xfrm>
                <a:prstGeom prst="rect">
                  <a:avLst/>
                </a:prstGeom>
                <a:noFill/>
              </p:spPr>
              <p:txBody>
                <a:bodyPr wrap="square" rtlCol="0">
                  <a:spAutoFit/>
                </a:bodyPr>
                <a:lstStyle/>
                <a:p>
                  <a:r>
                    <a:rPr lang="en-US" dirty="0">
                      <a:latin typeface="Courier New" pitchFamily="49" charset="0"/>
                      <a:cs typeface="Courier New" pitchFamily="49" charset="0"/>
                    </a:rPr>
                    <a:t>in4</a:t>
                  </a:r>
                </a:p>
              </p:txBody>
            </p:sp>
            <p:sp>
              <p:nvSpPr>
                <p:cNvPr id="23" name="TextBox 22"/>
                <p:cNvSpPr txBox="1"/>
                <p:nvPr/>
              </p:nvSpPr>
              <p:spPr>
                <a:xfrm>
                  <a:off x="4434993" y="6062832"/>
                  <a:ext cx="666750" cy="369332"/>
                </a:xfrm>
                <a:prstGeom prst="rect">
                  <a:avLst/>
                </a:prstGeom>
                <a:noFill/>
              </p:spPr>
              <p:txBody>
                <a:bodyPr wrap="square" rtlCol="0">
                  <a:spAutoFit/>
                </a:bodyPr>
                <a:lstStyle/>
                <a:p>
                  <a:r>
                    <a:rPr lang="en-US" dirty="0" err="1">
                      <a:latin typeface="Courier New" pitchFamily="49" charset="0"/>
                      <a:cs typeface="Courier New" pitchFamily="49" charset="0"/>
                    </a:rPr>
                    <a:t>sel</a:t>
                  </a:r>
                  <a:endParaRPr lang="en-US" dirty="0">
                    <a:latin typeface="Courier New" pitchFamily="49" charset="0"/>
                    <a:cs typeface="Courier New" pitchFamily="49" charset="0"/>
                  </a:endParaRPr>
                </a:p>
              </p:txBody>
            </p:sp>
            <p:sp>
              <p:nvSpPr>
                <p:cNvPr id="24" name="TextBox 23"/>
                <p:cNvSpPr txBox="1"/>
                <p:nvPr/>
              </p:nvSpPr>
              <p:spPr>
                <a:xfrm>
                  <a:off x="6623700" y="4585137"/>
                  <a:ext cx="666750" cy="369332"/>
                </a:xfrm>
                <a:prstGeom prst="rect">
                  <a:avLst/>
                </a:prstGeom>
                <a:noFill/>
              </p:spPr>
              <p:txBody>
                <a:bodyPr wrap="square" rtlCol="0">
                  <a:spAutoFit/>
                </a:bodyPr>
                <a:lstStyle/>
                <a:p>
                  <a:r>
                    <a:rPr lang="en-US" dirty="0">
                      <a:latin typeface="Courier New" pitchFamily="49" charset="0"/>
                      <a:cs typeface="Courier New" pitchFamily="49" charset="0"/>
                    </a:rPr>
                    <a:t>out</a:t>
                  </a:r>
                </a:p>
              </p:txBody>
            </p:sp>
            <p:sp>
              <p:nvSpPr>
                <p:cNvPr id="7" name="Rectangle 6"/>
                <p:cNvSpPr/>
                <p:nvPr/>
              </p:nvSpPr>
              <p:spPr>
                <a:xfrm>
                  <a:off x="5373934" y="4540147"/>
                  <a:ext cx="518615" cy="8078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5892549" y="4800957"/>
                  <a:ext cx="7311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5367907" y="5176518"/>
                  <a:ext cx="143126" cy="118289"/>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640664" y="5783844"/>
                  <a:ext cx="15217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150185" y="5222665"/>
                  <a:ext cx="0" cy="5768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137762" y="5228412"/>
                  <a:ext cx="22293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082898" y="5580201"/>
                  <a:ext cx="666750" cy="369332"/>
                </a:xfrm>
                <a:prstGeom prst="rect">
                  <a:avLst/>
                </a:prstGeom>
                <a:noFill/>
              </p:spPr>
              <p:txBody>
                <a:bodyPr wrap="square" rtlCol="0">
                  <a:spAutoFit/>
                </a:bodyPr>
                <a:lstStyle/>
                <a:p>
                  <a:r>
                    <a:rPr lang="en-US" dirty="0" err="1">
                      <a:latin typeface="Courier New" pitchFamily="49" charset="0"/>
                      <a:cs typeface="Courier New" pitchFamily="49" charset="0"/>
                    </a:rPr>
                    <a:t>clk</a:t>
                  </a:r>
                  <a:endParaRPr lang="en-US" dirty="0">
                    <a:latin typeface="Courier New" pitchFamily="49" charset="0"/>
                    <a:cs typeface="Courier New" pitchFamily="49" charset="0"/>
                  </a:endParaRPr>
                </a:p>
              </p:txBody>
            </p:sp>
          </p:grpSp>
          <p:cxnSp>
            <p:nvCxnSpPr>
              <p:cNvPr id="30" name="Straight Connector 29"/>
              <p:cNvCxnSpPr/>
              <p:nvPr/>
            </p:nvCxnSpPr>
            <p:spPr>
              <a:xfrm flipV="1">
                <a:off x="8942164" y="4030523"/>
                <a:ext cx="9700" cy="643263"/>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618489" y="4737919"/>
              <a:ext cx="666750" cy="369332"/>
            </a:xfrm>
            <a:prstGeom prst="rect">
              <a:avLst/>
            </a:prstGeom>
            <a:noFill/>
          </p:spPr>
          <p:txBody>
            <a:bodyPr wrap="square" rtlCol="0">
              <a:spAutoFit/>
            </a:bodyPr>
            <a:lstStyle/>
            <a:p>
              <a:r>
                <a:rPr lang="en-US" dirty="0" err="1">
                  <a:latin typeface="Courier New" pitchFamily="49" charset="0"/>
                  <a:cs typeface="Courier New" pitchFamily="49" charset="0"/>
                </a:rPr>
                <a:t>rst</a:t>
              </a:r>
              <a:endParaRPr lang="en-US" dirty="0">
                <a:latin typeface="Courier New" pitchFamily="49" charset="0"/>
                <a:cs typeface="Courier New" pitchFamily="49" charset="0"/>
              </a:endParaRPr>
            </a:p>
          </p:txBody>
        </p:sp>
      </p:grpSp>
    </p:spTree>
    <p:extLst>
      <p:ext uri="{BB962C8B-B14F-4D97-AF65-F5344CB8AC3E}">
        <p14:creationId xmlns:p14="http://schemas.microsoft.com/office/powerpoint/2010/main" val="40592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Write the Verilog code for a basic ALU module (Arithmetic Logic Unit).</a:t>
            </a:r>
          </a:p>
          <a:p>
            <a:pPr lvl="1"/>
            <a:r>
              <a:rPr lang="en-US" dirty="0"/>
              <a:t>This ALU has to have addition, subtraction, multiplication and division operations. </a:t>
            </a:r>
          </a:p>
          <a:p>
            <a:pPr lvl="2"/>
            <a:r>
              <a:rPr lang="en-US" dirty="0"/>
              <a:t>It should have two variable (parameterized) width inputs and output bus in accordance. </a:t>
            </a:r>
          </a:p>
          <a:p>
            <a:pPr lvl="2"/>
            <a:r>
              <a:rPr lang="en-US" dirty="0"/>
              <a:t>Signal </a:t>
            </a:r>
            <a:r>
              <a:rPr lang="en-US" b="1" dirty="0">
                <a:latin typeface="Consolas" panose="020B0609020204030204" pitchFamily="49" charset="0"/>
                <a:cs typeface="Consolas" panose="020B0609020204030204" pitchFamily="49" charset="0"/>
              </a:rPr>
              <a:t>zero[0]</a:t>
            </a:r>
            <a:r>
              <a:rPr lang="en-US" dirty="0"/>
              <a:t> should be asserted when the result of the current operation is 0.</a:t>
            </a:r>
          </a:p>
          <a:p>
            <a:pPr lvl="2"/>
            <a:r>
              <a:rPr lang="en-US" dirty="0"/>
              <a:t>Signal </a:t>
            </a:r>
            <a:r>
              <a:rPr lang="en-US" b="1" dirty="0">
                <a:latin typeface="Consolas" panose="020B0609020204030204" pitchFamily="49" charset="0"/>
                <a:cs typeface="Consolas" panose="020B0609020204030204" pitchFamily="49" charset="0"/>
              </a:rPr>
              <a:t>error[0] </a:t>
            </a:r>
            <a:r>
              <a:rPr lang="en-US" dirty="0"/>
              <a:t>should be asserted when dividing by 0 is attempted or when input data is </a:t>
            </a:r>
            <a:r>
              <a:rPr lang="en-US" b="1" dirty="0"/>
              <a:t>not</a:t>
            </a:r>
            <a:r>
              <a:rPr lang="en-US" dirty="0"/>
              <a:t> valid.</a:t>
            </a:r>
          </a:p>
          <a:p>
            <a:pPr lvl="3"/>
            <a:r>
              <a:rPr lang="en-US" dirty="0"/>
              <a:t>On error condition, output must be forced to be </a:t>
            </a:r>
            <a:r>
              <a:rPr lang="en-US" b="1" dirty="0">
                <a:latin typeface="Consolas" panose="020B0609020204030204" pitchFamily="49" charset="0"/>
                <a:cs typeface="Consolas" panose="020B0609020204030204" pitchFamily="49" charset="0"/>
              </a:rPr>
              <a:t>-1 </a:t>
            </a:r>
          </a:p>
          <a:p>
            <a:pPr lvl="1"/>
            <a:r>
              <a:rPr lang="en-US" dirty="0"/>
              <a:t>Operations should be described using Verilog arithmetic operators.</a:t>
            </a:r>
            <a:endParaRPr lang="en-US" sz="1500" dirty="0"/>
          </a:p>
          <a:p>
            <a:r>
              <a:rPr lang="en-US" dirty="0"/>
              <a:t>Use the following interface</a:t>
            </a:r>
          </a:p>
          <a:p>
            <a:endParaRPr lang="en-US" dirty="0"/>
          </a:p>
          <a:p>
            <a:endParaRPr lang="en-US" dirty="0"/>
          </a:p>
        </p:txBody>
      </p:sp>
      <p:sp>
        <p:nvSpPr>
          <p:cNvPr id="2" name="Title 1"/>
          <p:cNvSpPr>
            <a:spLocks noGrp="1"/>
          </p:cNvSpPr>
          <p:nvPr>
            <p:ph type="title"/>
          </p:nvPr>
        </p:nvSpPr>
        <p:spPr/>
        <p:txBody>
          <a:bodyPr/>
          <a:lstStyle/>
          <a:p>
            <a:r>
              <a:rPr lang="en-US" dirty="0"/>
              <a:t>Lab 2c – Basic ALU</a:t>
            </a:r>
          </a:p>
        </p:txBody>
      </p:sp>
      <p:sp>
        <p:nvSpPr>
          <p:cNvPr id="6" name="TextBox 5"/>
          <p:cNvSpPr txBox="1"/>
          <p:nvPr/>
        </p:nvSpPr>
        <p:spPr>
          <a:xfrm>
            <a:off x="1701129" y="4507820"/>
            <a:ext cx="5386751" cy="2246769"/>
          </a:xfrm>
          <a:prstGeom prst="rect">
            <a:avLst/>
          </a:prstGeom>
          <a:noFill/>
        </p:spPr>
        <p:txBody>
          <a:bodyPr wrap="square" rtlCol="0">
            <a:spAutoFit/>
          </a:bodyPr>
          <a:lstStyle/>
          <a:p>
            <a:r>
              <a:rPr lang="en-US" sz="1400" dirty="0">
                <a:solidFill>
                  <a:srgbClr val="804040"/>
                </a:solidFill>
                <a:latin typeface="Courier New" panose="02070309020205020404" pitchFamily="49" charset="0"/>
              </a:rPr>
              <a:t> 1 </a:t>
            </a:r>
            <a:r>
              <a:rPr lang="en-US" sz="1400" b="1" dirty="0">
                <a:solidFill>
                  <a:srgbClr val="0000FF"/>
                </a:solidFill>
                <a:latin typeface="Courier New" panose="02070309020205020404" pitchFamily="49" charset="0"/>
              </a:rPr>
              <a:t>module</a:t>
            </a:r>
            <a:r>
              <a:rPr lang="en-US" sz="1400" dirty="0">
                <a:solidFill>
                  <a:srgbClr val="000000"/>
                </a:solidFill>
                <a:latin typeface="Courier New" panose="02070309020205020404" pitchFamily="49" charset="0"/>
              </a:rPr>
              <a:t> </a:t>
            </a:r>
            <a:r>
              <a:rPr lang="en-US" sz="1400" dirty="0">
                <a:solidFill>
                  <a:srgbClr val="00CD00"/>
                </a:solidFill>
                <a:latin typeface="Courier New" panose="02070309020205020404" pitchFamily="49" charset="0"/>
              </a:rPr>
              <a:t>ALU</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4040"/>
                </a:solidFill>
                <a:latin typeface="Courier New" panose="02070309020205020404" pitchFamily="49" charset="0"/>
              </a:rPr>
              <a:t> 2   </a:t>
            </a:r>
            <a:r>
              <a:rPr lang="en-US" sz="1400" b="1" dirty="0">
                <a:solidFill>
                  <a:srgbClr val="0000FF"/>
                </a:solidFill>
                <a:latin typeface="Courier New" panose="02070309020205020404" pitchFamily="49" charset="0"/>
              </a:rPr>
              <a:t>parameter</a:t>
            </a:r>
            <a:r>
              <a:rPr lang="en-US" sz="1400" dirty="0">
                <a:solidFill>
                  <a:srgbClr val="000000"/>
                </a:solidFill>
                <a:latin typeface="Courier New" panose="02070309020205020404" pitchFamily="49" charset="0"/>
              </a:rPr>
              <a:t> </a:t>
            </a:r>
            <a:r>
              <a:rPr lang="en-US" sz="1400" dirty="0">
                <a:solidFill>
                  <a:srgbClr val="00CD00"/>
                </a:solidFill>
                <a:latin typeface="Courier New" panose="02070309020205020404" pitchFamily="49" charset="0"/>
              </a:rPr>
              <a:t>WIDTH</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00CD00"/>
                </a:solidFill>
                <a:latin typeface="Courier New" panose="02070309020205020404" pitchFamily="49" charset="0"/>
              </a:rPr>
              <a:t>8</a:t>
            </a:r>
            <a:r>
              <a:rPr lang="en-US" sz="1400" dirty="0">
                <a:solidFill>
                  <a:srgbClr val="000000"/>
                </a:solidFill>
                <a:latin typeface="Courier New" panose="02070309020205020404" pitchFamily="49" charset="0"/>
              </a:rPr>
              <a:t> </a:t>
            </a:r>
          </a:p>
          <a:p>
            <a:r>
              <a:rPr lang="en-US" sz="1400" dirty="0">
                <a:solidFill>
                  <a:srgbClr val="804040"/>
                </a:solidFill>
                <a:latin typeface="Courier New" panose="02070309020205020404" pitchFamily="49" charset="0"/>
              </a:rPr>
              <a:t> 3   </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4040"/>
                </a:solidFill>
                <a:latin typeface="Courier New" panose="02070309020205020404" pitchFamily="49" charset="0"/>
              </a:rPr>
              <a:t> 4   </a:t>
            </a:r>
            <a:r>
              <a:rPr lang="en-US" sz="1400" b="1" dirty="0">
                <a:solidFill>
                  <a:srgbClr val="0000FF"/>
                </a:solidFill>
                <a:latin typeface="Courier New" panose="02070309020205020404" pitchFamily="49" charset="0"/>
              </a:rPr>
              <a:t>input</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WIDTH</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1</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in1</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in2</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4040"/>
                </a:solidFill>
                <a:latin typeface="Courier New" panose="02070309020205020404" pitchFamily="49" charset="0"/>
              </a:rPr>
              <a:t> 5   </a:t>
            </a:r>
            <a:r>
              <a:rPr lang="en-US" sz="1400" b="1" dirty="0">
                <a:solidFill>
                  <a:srgbClr val="0000FF"/>
                </a:solidFill>
                <a:latin typeface="Courier New" panose="02070309020205020404" pitchFamily="49" charset="0"/>
              </a:rPr>
              <a:t>input</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3</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op</a:t>
            </a:r>
            <a:r>
              <a:rPr lang="en-US" sz="1400" dirty="0">
                <a:solidFill>
                  <a:srgbClr val="FF1493"/>
                </a:solidFill>
                <a:latin typeface="Courier New" panose="02070309020205020404" pitchFamily="49" charset="0"/>
              </a:rPr>
              <a:t>,</a:t>
            </a:r>
            <a:endParaRPr lang="en-US" sz="1400" dirty="0">
              <a:solidFill>
                <a:srgbClr val="000000"/>
              </a:solidFill>
              <a:latin typeface="Courier New" panose="02070309020205020404" pitchFamily="49" charset="0"/>
            </a:endParaRPr>
          </a:p>
          <a:p>
            <a:r>
              <a:rPr lang="en-US" sz="1400" dirty="0">
                <a:solidFill>
                  <a:srgbClr val="804040"/>
                </a:solidFill>
                <a:latin typeface="Courier New" panose="02070309020205020404" pitchFamily="49" charset="0"/>
              </a:rPr>
              <a:t> 6   </a:t>
            </a:r>
            <a:r>
              <a:rPr lang="en-US" sz="1400" b="1" dirty="0">
                <a:solidFill>
                  <a:srgbClr val="0000FF"/>
                </a:solidFill>
                <a:latin typeface="Courier New" panose="02070309020205020404" pitchFamily="49" charset="0"/>
              </a:rPr>
              <a:t>input</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nvalid_data</a:t>
            </a:r>
            <a:r>
              <a:rPr lang="en-US" sz="1400" dirty="0">
                <a:solidFill>
                  <a:srgbClr val="FF1493"/>
                </a:solidFill>
                <a:latin typeface="Courier New" panose="02070309020205020404" pitchFamily="49" charset="0"/>
              </a:rPr>
              <a:t>,</a:t>
            </a:r>
            <a:endParaRPr lang="en-US" sz="1400" dirty="0">
              <a:solidFill>
                <a:srgbClr val="000000"/>
              </a:solidFill>
              <a:latin typeface="Courier New" panose="02070309020205020404" pitchFamily="49" charset="0"/>
            </a:endParaRPr>
          </a:p>
          <a:p>
            <a:r>
              <a:rPr lang="en-US" sz="1400" dirty="0">
                <a:solidFill>
                  <a:srgbClr val="804040"/>
                </a:solidFill>
                <a:latin typeface="Courier New" panose="02070309020205020404" pitchFamily="49" charset="0"/>
              </a:rPr>
              <a:t> 7   </a:t>
            </a:r>
            <a:r>
              <a:rPr lang="en-US" sz="1400" b="1" dirty="0">
                <a:solidFill>
                  <a:srgbClr val="0000FF"/>
                </a:solidFill>
                <a:latin typeface="Courier New" panose="02070309020205020404" pitchFamily="49" charset="0"/>
              </a:rPr>
              <a:t>output</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2</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WIDTH</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1</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out</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4040"/>
                </a:solidFill>
                <a:latin typeface="Courier New" panose="02070309020205020404" pitchFamily="49" charset="0"/>
              </a:rPr>
              <a:t> 8   </a:t>
            </a:r>
            <a:r>
              <a:rPr lang="en-US" sz="1400" b="1" dirty="0">
                <a:solidFill>
                  <a:srgbClr val="0000FF"/>
                </a:solidFill>
                <a:latin typeface="Courier New" panose="02070309020205020404" pitchFamily="49" charset="0"/>
              </a:rPr>
              <a:t>output</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zero</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4040"/>
                </a:solidFill>
                <a:latin typeface="Courier New" panose="02070309020205020404" pitchFamily="49" charset="0"/>
              </a:rPr>
              <a:t> 9   </a:t>
            </a:r>
            <a:r>
              <a:rPr lang="en-US" sz="1400" b="1" dirty="0">
                <a:solidFill>
                  <a:srgbClr val="0000FF"/>
                </a:solidFill>
                <a:latin typeface="Courier New" panose="02070309020205020404" pitchFamily="49" charset="0"/>
              </a:rPr>
              <a:t>output</a:t>
            </a:r>
            <a:r>
              <a:rPr lang="en-US" sz="1400" dirty="0">
                <a:solidFill>
                  <a:srgbClr val="000000"/>
                </a:solidFill>
                <a:latin typeface="Courier New" panose="02070309020205020404" pitchFamily="49" charset="0"/>
              </a:rPr>
              <a:t> </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CD00"/>
                </a:solidFill>
                <a:latin typeface="Courier New" panose="02070309020205020404" pitchFamily="49" charset="0"/>
              </a:rPr>
              <a:t>0</a:t>
            </a:r>
            <a:r>
              <a:rPr lang="en-US" sz="1400" dirty="0">
                <a:solidFill>
                  <a:srgbClr val="FF1493"/>
                </a:solidFill>
                <a:latin typeface="Courier New" panose="02070309020205020404" pitchFamily="49" charset="0"/>
              </a:rPr>
              <a:t>]</a:t>
            </a:r>
            <a:r>
              <a:rPr lang="en-US" sz="1400" dirty="0">
                <a:solidFill>
                  <a:srgbClr val="000000"/>
                </a:solidFill>
                <a:latin typeface="Courier New" panose="02070309020205020404" pitchFamily="49" charset="0"/>
              </a:rPr>
              <a:t>         error </a:t>
            </a:r>
          </a:p>
          <a:p>
            <a:r>
              <a:rPr lang="en-US" sz="1400" dirty="0">
                <a:solidFill>
                  <a:srgbClr val="804040"/>
                </a:solidFill>
                <a:latin typeface="Courier New" panose="02070309020205020404" pitchFamily="49" charset="0"/>
              </a:rPr>
              <a:t>10 </a:t>
            </a:r>
            <a:r>
              <a:rPr lang="en-US" sz="1400" dirty="0">
                <a:solidFill>
                  <a:srgbClr val="FF1493"/>
                </a:solidFill>
                <a:latin typeface="Courier New" panose="02070309020205020404" pitchFamily="49" charset="0"/>
              </a:rPr>
              <a:t>);</a:t>
            </a:r>
            <a:endParaRPr lang="en-US" sz="1400" dirty="0">
              <a:latin typeface="Courier New" pitchFamily="49" charset="0"/>
              <a:cs typeface="Courier New" pitchFamily="49"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597" y="3536682"/>
            <a:ext cx="2100913" cy="285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9386277" y="5508136"/>
            <a:ext cx="11723" cy="88831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6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63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Synopsys_PPT_Template_White_2022" id="{B44722BC-47BF-4249-A5F1-F7866FF68304}" vid="{A62F65AA-375C-9341-8CF5-03C26DE83101}"/>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5154EF9643247A4B9B5F4B6442AD5" ma:contentTypeVersion="1" ma:contentTypeDescription="Create a new document." ma:contentTypeScope="" ma:versionID="510a0e1104d4d37ef20dfd997d9992db">
  <xsd:schema xmlns:xsd="http://www.w3.org/2001/XMLSchema" xmlns:xs="http://www.w3.org/2001/XMLSchema" xmlns:p="http://schemas.microsoft.com/office/2006/metadata/properties" xmlns:ns2="49a709bb-1a2c-441e-b04a-3a30362613c0" targetNamespace="http://schemas.microsoft.com/office/2006/metadata/properties" ma:root="true" ma:fieldsID="1886cc2548bc6f3c292d77d067cc6637" ns2:_="">
    <xsd:import namespace="49a709bb-1a2c-441e-b04a-3a30362613c0"/>
    <xsd:element name="properties">
      <xsd:complexType>
        <xsd:sequence>
          <xsd:element name="documentManagement">
            <xsd:complexType>
              <xsd:all>
                <xsd:element ref="ns2:List_x0020_Ord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a709bb-1a2c-441e-b04a-3a30362613c0" elementFormDefault="qualified">
    <xsd:import namespace="http://schemas.microsoft.com/office/2006/documentManagement/types"/>
    <xsd:import namespace="http://schemas.microsoft.com/office/infopath/2007/PartnerControls"/>
    <xsd:element name="List_x0020_Order" ma:index="8" ma:displayName="List Order" ma:indexed="true" ma:internalName="List_x0020_Order"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st_x0020_Order xmlns="49a709bb-1a2c-441e-b04a-3a30362613c0">15</List_x0020_Order>
  </documentManagement>
</p:properties>
</file>

<file path=customXml/itemProps1.xml><?xml version="1.0" encoding="utf-8"?>
<ds:datastoreItem xmlns:ds="http://schemas.openxmlformats.org/officeDocument/2006/customXml" ds:itemID="{94115FF5-E700-4CEB-8ACB-70E55BD5D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a709bb-1a2c-441e-b04a-3a30362613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AFEF24-1446-44D7-B529-704DA786D762}">
  <ds:schemaRefs>
    <ds:schemaRef ds:uri="http://schemas.microsoft.com/sharepoint/v3/contenttype/forms"/>
  </ds:schemaRefs>
</ds:datastoreItem>
</file>

<file path=customXml/itemProps3.xml><?xml version="1.0" encoding="utf-8"?>
<ds:datastoreItem xmlns:ds="http://schemas.openxmlformats.org/officeDocument/2006/customXml" ds:itemID="{C625E540-4F59-484A-9C26-1886F3CE10F1}">
  <ds:schemaRefs>
    <ds:schemaRef ds:uri="http://purl.org/dc/elements/1.1/"/>
    <ds:schemaRef ds:uri="http://purl.org/dc/terms/"/>
    <ds:schemaRef ds:uri="49a709bb-1a2c-441e-b04a-3a30362613c0"/>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Synopsys</Template>
  <TotalTime>7</TotalTime>
  <Words>815</Words>
  <Application>Microsoft Macintosh PowerPoint</Application>
  <PresentationFormat>Widescreen</PresentationFormat>
  <Paragraphs>172</Paragraphs>
  <Slides>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Consolas</vt:lpstr>
      <vt:lpstr>Courier New</vt:lpstr>
      <vt:lpstr>Synopsys</vt:lpstr>
      <vt:lpstr>Verilog Lab I</vt:lpstr>
      <vt:lpstr>Lab 1 – 1 bit full adder</vt:lpstr>
      <vt:lpstr>Lab 1 – 1 bit full adder - Answer</vt:lpstr>
      <vt:lpstr>Lab 2 – Basic modules</vt:lpstr>
      <vt:lpstr>Lab 2a – Parameterized 4-input MUX</vt:lpstr>
      <vt:lpstr>Lab 2b – Parameterized Register Bank</vt:lpstr>
      <vt:lpstr>Lab 2c – Parameterized 4-input MUX with output register</vt:lpstr>
      <vt:lpstr>Lab 2c – Basic ALU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Lab I</dc:title>
  <dc:subject/>
  <dc:creator>Victor Grimblatt</dc:creator>
  <cp:keywords/>
  <dc:description/>
  <cp:lastModifiedBy>Victor Grimblatt</cp:lastModifiedBy>
  <cp:revision>1</cp:revision>
  <dcterms:created xsi:type="dcterms:W3CDTF">2022-03-06T15:05:09Z</dcterms:created>
  <dcterms:modified xsi:type="dcterms:W3CDTF">2022-03-06T15:12:37Z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0x010100BD95154EF9643247A4B9B5F4B6442AD5</vt:lpwstr>
  </property>
</Properties>
</file>