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6" r:id="rId5"/>
    <p:sldId id="262" r:id="rId6"/>
    <p:sldId id="257" r:id="rId7"/>
    <p:sldId id="258" r:id="rId8"/>
    <p:sldId id="263" r:id="rId9"/>
    <p:sldId id="261" r:id="rId10"/>
    <p:sldId id="264" r:id="rId11"/>
    <p:sldId id="265" r:id="rId12"/>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38" autoAdjust="0"/>
    <p:restoredTop sz="95775" autoAdjust="0"/>
  </p:normalViewPr>
  <p:slideViewPr>
    <p:cSldViewPr snapToGrid="0">
      <p:cViewPr varScale="1">
        <p:scale>
          <a:sx n="104" d="100"/>
          <a:sy n="104" d="100"/>
        </p:scale>
        <p:origin x="240" y="3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3" d="100"/>
          <a:sy n="103" d="100"/>
        </p:scale>
        <p:origin x="461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3/6/22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3/6/22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3.svg"/><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a:t>
            </a:r>
            <a:r>
              <a:rPr sz="800">
                <a:solidFill>
                  <a:schemeClr val="tx1">
                    <a:lumMod val="50000"/>
                    <a:lumOff val="50000"/>
                  </a:schemeClr>
                </a:solidFill>
              </a:rPr>
              <a:t>20</a:t>
            </a:r>
            <a:r>
              <a:rPr lang="en-US" sz="800">
                <a:solidFill>
                  <a:schemeClr val="tx1">
                    <a:lumMod val="50000"/>
                    <a:lumOff val="50000"/>
                  </a:schemeClr>
                </a:solidFill>
              </a:rPr>
              <a:t>22</a:t>
            </a:r>
            <a:r>
              <a:rPr sz="800">
                <a:solidFill>
                  <a:schemeClr val="tx1">
                    <a:lumMod val="50000"/>
                    <a:lumOff val="50000"/>
                  </a:schemeClr>
                </a:solidFill>
              </a:rPr>
              <a:t> </a:t>
            </a:r>
            <a:r>
              <a:rPr sz="800" dirty="0">
                <a:solidFill>
                  <a:schemeClr val="tx1">
                    <a:lumMod val="50000"/>
                    <a:lumOff val="50000"/>
                  </a:schemeClr>
                </a:solidFill>
              </a:rPr>
              <a:t>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C2D33080-5374-4E84-B80E-FC1FBCFD5A01}"/>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9905927" y="453166"/>
            <a:ext cx="1829195" cy="58432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81717"/>
            <a:ext cx="6333569"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t>
            </a:r>
            <a:r>
              <a:rPr lang="en-US" dirty="0"/>
              <a:t>A</a:t>
            </a:r>
            <a:r>
              <a:rPr dirty="0"/>
              <a:t>dd Name and Title</a:t>
            </a:r>
          </a:p>
        </p:txBody>
      </p:sp>
      <p:sp>
        <p:nvSpPr>
          <p:cNvPr id="9" name="Text Placeholder 18"/>
          <p:cNvSpPr>
            <a:spLocks noGrp="1"/>
          </p:cNvSpPr>
          <p:nvPr>
            <p:ph type="body" sz="quarter" idx="11" hasCustomPrompt="1"/>
            <p:custDataLst>
              <p:tags r:id="rId3"/>
            </p:custDataLst>
          </p:nvPr>
        </p:nvSpPr>
        <p:spPr>
          <a:xfrm>
            <a:off x="456555" y="4724812"/>
            <a:ext cx="6333569" cy="396815"/>
          </a:xfrm>
        </p:spPr>
        <p:txBody>
          <a:bodyPr anchor="b">
            <a:normAutofit/>
          </a:bodyPr>
          <a:lstStyle>
            <a:lvl1pPr algn="l">
              <a:buNone/>
              <a:defRPr sz="2000">
                <a:solidFill>
                  <a:schemeClr val="tx1"/>
                </a:solidFill>
                <a:effectLst/>
              </a:defRPr>
            </a:lvl1pPr>
          </a:lstStyle>
          <a:p>
            <a:pPr lvl="0"/>
            <a:r>
              <a:rPr dirty="0"/>
              <a:t>Click to</a:t>
            </a:r>
            <a:r>
              <a:rPr lang="en-US" dirty="0"/>
              <a:t> Add a </a:t>
            </a:r>
            <a:r>
              <a:rPr dirty="0"/>
              <a:t>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normAutofit/>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t>
            </a:r>
            <a:r>
              <a:rPr lang="en-US" dirty="0"/>
              <a:t>a</a:t>
            </a:r>
            <a:r>
              <a:rPr dirty="0"/>
              <a:t>dd a </a:t>
            </a:r>
            <a:r>
              <a:rPr lang="en-US" dirty="0"/>
              <a:t>s</a:t>
            </a:r>
            <a:r>
              <a:rPr dirty="0"/>
              <a:t>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rm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rPr dirty="0"/>
              <a:t>Click to add Agenda</a:t>
            </a:r>
            <a:r>
              <a:rPr lang="en-US" dirty="0"/>
              <a:t> Title</a:t>
            </a:r>
            <a:endParaRPr dirty="0"/>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lang="en-US" dirty="0"/>
              <a:t>N</a:t>
            </a:r>
            <a:r>
              <a:rPr dirty="0"/>
              <a:t>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1617298"/>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2618620"/>
            <a:ext cx="10319339" cy="1202753"/>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r>
              <a:rPr lang="en-US" dirty="0"/>
              <a:t> </a:t>
            </a:r>
            <a:endParaRPr dirty="0"/>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Autofit/>
          </a:bodyPr>
          <a:lstStyle/>
          <a:p>
            <a:r>
              <a:rPr lang="en-US"/>
              <a:t>Click to edit Master title style</a:t>
            </a:r>
            <a:endParaRPr dirty="0"/>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76" r:id="rId1"/>
    <p:sldLayoutId id="2147483660" r:id="rId2"/>
    <p:sldLayoutId id="2147483662" r:id="rId3"/>
    <p:sldLayoutId id="2147483651" r:id="rId4"/>
    <p:sldLayoutId id="2147483675" r:id="rId5"/>
    <p:sldLayoutId id="2147483677" r:id="rId6"/>
    <p:sldLayoutId id="2147483661" r:id="rId7"/>
    <p:sldLayoutId id="2147483678" r:id="rId8"/>
    <p:sldLayoutId id="2147483681" r:id="rId9"/>
    <p:sldLayoutId id="2147483679" r:id="rId10"/>
    <p:sldLayoutId id="2147483680" r:id="rId11"/>
    <p:sldLayoutId id="2147483663" r:id="rId12"/>
    <p:sldLayoutId id="2147483669" r:id="rId13"/>
    <p:sldLayoutId id="2147483655" r:id="rId14"/>
    <p:sldLayoutId id="2147483671" r:id="rId15"/>
    <p:sldLayoutId id="2147483672"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12E608-D607-1F40-BAFF-FCA4A27B870D}"/>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DCAF88DF-33F8-D346-A37D-1CC800C50A7F}"/>
              </a:ext>
            </a:extLst>
          </p:cNvPr>
          <p:cNvSpPr>
            <a:spLocks noGrp="1"/>
          </p:cNvSpPr>
          <p:nvPr>
            <p:ph type="body" sz="quarter" idx="11"/>
          </p:nvPr>
        </p:nvSpPr>
        <p:spPr/>
        <p:txBody>
          <a:bodyPr/>
          <a:lstStyle/>
          <a:p>
            <a:endParaRPr lang="en-US"/>
          </a:p>
        </p:txBody>
      </p:sp>
      <p:sp>
        <p:nvSpPr>
          <p:cNvPr id="7" name="Subtitle 6">
            <a:extLst>
              <a:ext uri="{FF2B5EF4-FFF2-40B4-BE49-F238E27FC236}">
                <a16:creationId xmlns:a16="http://schemas.microsoft.com/office/drawing/2014/main" id="{351FB071-BC23-BB4A-B896-183BACF037FC}"/>
              </a:ext>
            </a:extLst>
          </p:cNvPr>
          <p:cNvSpPr>
            <a:spLocks noGrp="1"/>
          </p:cNvSpPr>
          <p:nvPr>
            <p:ph type="subTitle" idx="1"/>
          </p:nvPr>
        </p:nvSpPr>
        <p:spPr/>
        <p:txBody>
          <a:bodyPr/>
          <a:lstStyle/>
          <a:p>
            <a:endParaRPr lang="en-US" dirty="0"/>
          </a:p>
        </p:txBody>
      </p:sp>
      <p:sp>
        <p:nvSpPr>
          <p:cNvPr id="6" name="Title 5">
            <a:extLst>
              <a:ext uri="{FF2B5EF4-FFF2-40B4-BE49-F238E27FC236}">
                <a16:creationId xmlns:a16="http://schemas.microsoft.com/office/drawing/2014/main" id="{A5ED6EFF-1043-F54C-B270-8965D179BED9}"/>
              </a:ext>
            </a:extLst>
          </p:cNvPr>
          <p:cNvSpPr>
            <a:spLocks noGrp="1"/>
          </p:cNvSpPr>
          <p:nvPr>
            <p:ph type="ctrTitle"/>
          </p:nvPr>
        </p:nvSpPr>
        <p:spPr/>
        <p:txBody>
          <a:bodyPr/>
          <a:lstStyle/>
          <a:p>
            <a:r>
              <a:rPr lang="en-US" dirty="0"/>
              <a:t>Verilog Lab II</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 Simulation</a:t>
            </a:r>
          </a:p>
        </p:txBody>
      </p:sp>
      <p:sp>
        <p:nvSpPr>
          <p:cNvPr id="3" name="Content Placeholder 2"/>
          <p:cNvSpPr>
            <a:spLocks noGrp="1"/>
          </p:cNvSpPr>
          <p:nvPr>
            <p:ph idx="1"/>
          </p:nvPr>
        </p:nvSpPr>
        <p:spPr/>
        <p:txBody>
          <a:bodyPr>
            <a:normAutofit/>
          </a:bodyPr>
          <a:lstStyle/>
          <a:p>
            <a:r>
              <a:rPr lang="en-US" sz="2400" dirty="0"/>
              <a:t>This lab will be focused on simulating each module created in Lab 2 (a, b, c)</a:t>
            </a:r>
          </a:p>
          <a:p>
            <a:pPr lvl="1"/>
            <a:r>
              <a:rPr lang="en-US" sz="2000" dirty="0"/>
              <a:t>Simulations will be done using VCS tool.</a:t>
            </a:r>
          </a:p>
          <a:p>
            <a:pPr lvl="1"/>
            <a:endParaRPr lang="en-US" sz="2000" dirty="0"/>
          </a:p>
          <a:p>
            <a:r>
              <a:rPr lang="en-US" sz="2400" dirty="0"/>
              <a:t>For labs 2a, 2b and 2c:</a:t>
            </a:r>
          </a:p>
          <a:p>
            <a:pPr lvl="1"/>
            <a:r>
              <a:rPr lang="en-US" sz="2200" dirty="0"/>
              <a:t>Write a test bench for each module.</a:t>
            </a:r>
          </a:p>
          <a:p>
            <a:pPr lvl="1"/>
            <a:r>
              <a:rPr lang="en-US" sz="2200" dirty="0"/>
              <a:t>Simulate them in VCS.</a:t>
            </a:r>
          </a:p>
        </p:txBody>
      </p:sp>
      <p:sp>
        <p:nvSpPr>
          <p:cNvPr id="4" name="Rectangle 3"/>
          <p:cNvSpPr/>
          <p:nvPr/>
        </p:nvSpPr>
        <p:spPr>
          <a:xfrm>
            <a:off x="1959902" y="4388473"/>
            <a:ext cx="8490857" cy="709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70C0"/>
                </a:solidFill>
                <a:latin typeface="Consolas" panose="020B0609020204030204" pitchFamily="49" charset="0"/>
                <a:cs typeface="Consolas" panose="020B0609020204030204" pitchFamily="49" charset="0"/>
              </a:rPr>
              <a:t>vcs</a:t>
            </a:r>
            <a:r>
              <a:rPr lang="en-US" dirty="0">
                <a:latin typeface="Consolas" panose="020B0609020204030204" pitchFamily="49" charset="0"/>
                <a:cs typeface="Consolas" panose="020B0609020204030204" pitchFamily="49" charset="0"/>
              </a:rPr>
              <a:t> </a:t>
            </a:r>
            <a:r>
              <a:rPr lang="en-US" b="1" dirty="0">
                <a:solidFill>
                  <a:schemeClr val="accent6"/>
                </a:solidFill>
                <a:latin typeface="Consolas" panose="020B0609020204030204" pitchFamily="49" charset="0"/>
                <a:cs typeface="Consolas" panose="020B0609020204030204" pitchFamily="49" charset="0"/>
              </a:rPr>
              <a:t>–</a:t>
            </a:r>
            <a:r>
              <a:rPr lang="en-US" b="1" dirty="0" err="1">
                <a:solidFill>
                  <a:schemeClr val="accent6"/>
                </a:solidFill>
                <a:latin typeface="Consolas" panose="020B0609020204030204" pitchFamily="49" charset="0"/>
                <a:cs typeface="Consolas" panose="020B0609020204030204" pitchFamily="49" charset="0"/>
              </a:rPr>
              <a:t>full_debug</a:t>
            </a:r>
            <a:r>
              <a:rPr lang="en-US" b="1" dirty="0">
                <a:solidFill>
                  <a:schemeClr val="accent6"/>
                </a:solidFill>
                <a:latin typeface="Consolas" panose="020B0609020204030204" pitchFamily="49" charset="0"/>
                <a:cs typeface="Consolas" panose="020B0609020204030204" pitchFamily="49" charset="0"/>
              </a:rPr>
              <a:t> –</a:t>
            </a:r>
            <a:r>
              <a:rPr lang="en-US" b="1" dirty="0" err="1">
                <a:solidFill>
                  <a:schemeClr val="accent6"/>
                </a:solidFill>
                <a:latin typeface="Consolas" panose="020B0609020204030204" pitchFamily="49" charset="0"/>
                <a:cs typeface="Consolas" panose="020B0609020204030204" pitchFamily="49" charset="0"/>
              </a:rPr>
              <a:t>sverilog</a:t>
            </a:r>
            <a:r>
              <a:rPr lang="en-US" b="1" dirty="0">
                <a:solidFill>
                  <a:schemeClr val="accent6"/>
                </a:solidFill>
                <a:latin typeface="Consolas" panose="020B0609020204030204" pitchFamily="49" charset="0"/>
                <a:cs typeface="Consolas" panose="020B0609020204030204" pitchFamily="49" charset="0"/>
              </a:rPr>
              <a:t> </a:t>
            </a:r>
            <a:r>
              <a:rPr lang="en-US" b="1" dirty="0">
                <a:solidFill>
                  <a:schemeClr val="accent3"/>
                </a:solidFill>
                <a:latin typeface="Consolas" panose="020B0609020204030204" pitchFamily="49" charset="0"/>
                <a:cs typeface="Consolas" panose="020B0609020204030204" pitchFamily="49" charset="0"/>
              </a:rPr>
              <a:t>&lt;</a:t>
            </a:r>
            <a:r>
              <a:rPr lang="en-US" b="1" dirty="0" err="1">
                <a:solidFill>
                  <a:schemeClr val="accent3"/>
                </a:solidFill>
                <a:latin typeface="Consolas" panose="020B0609020204030204" pitchFamily="49" charset="0"/>
                <a:cs typeface="Consolas" panose="020B0609020204030204" pitchFamily="49" charset="0"/>
              </a:rPr>
              <a:t>testbench_file.sv</a:t>
            </a:r>
            <a:r>
              <a:rPr lang="en-US" b="1" dirty="0">
                <a:solidFill>
                  <a:schemeClr val="accent3"/>
                </a:solidFill>
                <a:latin typeface="Consolas" panose="020B0609020204030204" pitchFamily="49" charset="0"/>
                <a:cs typeface="Consolas" panose="020B0609020204030204" pitchFamily="49" charset="0"/>
              </a:rPr>
              <a:t>&gt; &lt;</a:t>
            </a:r>
            <a:r>
              <a:rPr lang="en-US" b="1" dirty="0" err="1">
                <a:solidFill>
                  <a:schemeClr val="accent3"/>
                </a:solidFill>
                <a:latin typeface="Consolas" panose="020B0609020204030204" pitchFamily="49" charset="0"/>
                <a:cs typeface="Consolas" panose="020B0609020204030204" pitchFamily="49" charset="0"/>
              </a:rPr>
              <a:t>verilog_file.v</a:t>
            </a:r>
            <a:r>
              <a:rPr lang="en-US" b="1" dirty="0">
                <a:solidFill>
                  <a:schemeClr val="accent3"/>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77873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Full design</a:t>
            </a:r>
          </a:p>
        </p:txBody>
      </p:sp>
      <p:sp>
        <p:nvSpPr>
          <p:cNvPr id="3" name="Content Placeholder 2"/>
          <p:cNvSpPr>
            <a:spLocks noGrp="1"/>
          </p:cNvSpPr>
          <p:nvPr>
            <p:ph idx="1"/>
          </p:nvPr>
        </p:nvSpPr>
        <p:spPr>
          <a:xfrm>
            <a:off x="609600" y="1175924"/>
            <a:ext cx="10972800" cy="4848225"/>
          </a:xfrm>
        </p:spPr>
        <p:txBody>
          <a:bodyPr>
            <a:normAutofit/>
          </a:bodyPr>
          <a:lstStyle/>
          <a:p>
            <a:r>
              <a:rPr lang="en-US" dirty="0"/>
              <a:t>The objective is to create a basic multicycle processor as shown in the diagram below.</a:t>
            </a:r>
          </a:p>
          <a:p>
            <a:pPr lvl="1"/>
            <a:r>
              <a:rPr lang="en-US" dirty="0"/>
              <a:t>Modules previously designed should be used. (</a:t>
            </a:r>
            <a:r>
              <a:rPr lang="en-US" dirty="0">
                <a:latin typeface="Consolas" panose="020B0609020204030204" pitchFamily="49" charset="0"/>
                <a:cs typeface="Consolas" panose="020B0609020204030204" pitchFamily="49" charset="0"/>
              </a:rPr>
              <a:t>Mux, ALU, </a:t>
            </a:r>
            <a:r>
              <a:rPr lang="en-US" dirty="0" err="1">
                <a:latin typeface="Consolas" panose="020B0609020204030204" pitchFamily="49" charset="0"/>
                <a:cs typeface="Consolas" panose="020B0609020204030204" pitchFamily="49" charset="0"/>
              </a:rPr>
              <a:t>Regbank</a:t>
            </a:r>
            <a:r>
              <a:rPr lang="en-US" dirty="0"/>
              <a:t>)</a:t>
            </a:r>
          </a:p>
        </p:txBody>
      </p:sp>
      <p:pic>
        <p:nvPicPr>
          <p:cNvPr id="7" name="Picture 6"/>
          <p:cNvPicPr>
            <a:picLocks noChangeAspect="1"/>
          </p:cNvPicPr>
          <p:nvPr/>
        </p:nvPicPr>
        <p:blipFill>
          <a:blip r:embed="rId2"/>
          <a:stretch>
            <a:fillRect/>
          </a:stretch>
        </p:blipFill>
        <p:spPr>
          <a:xfrm>
            <a:off x="2517831" y="1865335"/>
            <a:ext cx="7231738" cy="4816548"/>
          </a:xfrm>
          <a:prstGeom prst="rect">
            <a:avLst/>
          </a:prstGeom>
        </p:spPr>
      </p:pic>
      <p:sp>
        <p:nvSpPr>
          <p:cNvPr id="5" name="Rounded Rectangle 4"/>
          <p:cNvSpPr/>
          <p:nvPr/>
        </p:nvSpPr>
        <p:spPr>
          <a:xfrm>
            <a:off x="3319849" y="4901514"/>
            <a:ext cx="65902" cy="823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275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Full design (cont.)</a:t>
            </a:r>
          </a:p>
        </p:txBody>
      </p:sp>
      <p:sp>
        <p:nvSpPr>
          <p:cNvPr id="3" name="Content Placeholder 2"/>
          <p:cNvSpPr>
            <a:spLocks noGrp="1"/>
          </p:cNvSpPr>
          <p:nvPr>
            <p:ph idx="1"/>
          </p:nvPr>
        </p:nvSpPr>
        <p:spPr>
          <a:xfrm>
            <a:off x="609600" y="1105786"/>
            <a:ext cx="10972800" cy="5380073"/>
          </a:xfrm>
        </p:spPr>
        <p:txBody>
          <a:bodyPr>
            <a:normAutofit/>
          </a:bodyPr>
          <a:lstStyle/>
          <a:p>
            <a:r>
              <a:rPr lang="en-US" sz="2400" dirty="0"/>
              <a:t>Specifications of the design:</a:t>
            </a:r>
          </a:p>
          <a:p>
            <a:pPr lvl="1"/>
            <a:r>
              <a:rPr lang="en-US" sz="2000" dirty="0"/>
              <a:t>This is a multicycle processor (3 stages) with no pipelining.</a:t>
            </a:r>
          </a:p>
          <a:p>
            <a:pPr lvl="1"/>
            <a:r>
              <a:rPr lang="en-US" sz="2000" dirty="0"/>
              <a:t>It has 3 variable with input buses to be used as operands.</a:t>
            </a:r>
          </a:p>
          <a:p>
            <a:pPr lvl="1"/>
            <a:r>
              <a:rPr lang="en-US" sz="2000" dirty="0"/>
              <a:t>The </a:t>
            </a:r>
            <a:r>
              <a:rPr lang="en-US" sz="2000" b="1" dirty="0">
                <a:latin typeface="Consolas" panose="020B0609020204030204" pitchFamily="49" charset="0"/>
                <a:cs typeface="Consolas" panose="020B0609020204030204" pitchFamily="49" charset="0"/>
              </a:rPr>
              <a:t>ALU</a:t>
            </a:r>
            <a:r>
              <a:rPr lang="en-US" sz="2000" dirty="0"/>
              <a:t> has 2 multiplexed inputs:</a:t>
            </a:r>
          </a:p>
          <a:p>
            <a:pPr lvl="2"/>
            <a:r>
              <a:rPr lang="en-US" sz="1800" dirty="0"/>
              <a:t>Each </a:t>
            </a:r>
            <a:r>
              <a:rPr lang="en-US" sz="1800" b="1" dirty="0">
                <a:latin typeface="Consolas" panose="020B0609020204030204" pitchFamily="49" charset="0"/>
                <a:cs typeface="Consolas" panose="020B0609020204030204" pitchFamily="49" charset="0"/>
              </a:rPr>
              <a:t>MUX</a:t>
            </a:r>
            <a:r>
              <a:rPr lang="en-US" sz="1800" dirty="0"/>
              <a:t> is feed by the 3 input buses and the </a:t>
            </a:r>
            <a:r>
              <a:rPr lang="en-US" sz="1800" b="1" dirty="0">
                <a:latin typeface="Consolas" panose="020B0609020204030204" pitchFamily="49" charset="0"/>
                <a:cs typeface="Consolas" panose="020B0609020204030204" pitchFamily="49" charset="0"/>
              </a:rPr>
              <a:t>ALU</a:t>
            </a:r>
            <a:r>
              <a:rPr lang="en-US" sz="1800" dirty="0"/>
              <a:t> output.</a:t>
            </a:r>
          </a:p>
          <a:p>
            <a:pPr lvl="2"/>
            <a:r>
              <a:rPr lang="en-US" sz="1800" dirty="0"/>
              <a:t>Details on how to control the </a:t>
            </a:r>
            <a:r>
              <a:rPr lang="en-US" sz="1800" b="1" dirty="0">
                <a:latin typeface="Consolas" panose="020B0609020204030204" pitchFamily="49" charset="0"/>
                <a:cs typeface="Consolas" panose="020B0609020204030204" pitchFamily="49" charset="0"/>
              </a:rPr>
              <a:t>ALU</a:t>
            </a:r>
            <a:r>
              <a:rPr lang="en-US" sz="1800" dirty="0"/>
              <a:t> are available in Lab 2d.</a:t>
            </a:r>
          </a:p>
          <a:p>
            <a:pPr lvl="1"/>
            <a:r>
              <a:rPr lang="en-US" sz="2000" dirty="0"/>
              <a:t>Both reset (</a:t>
            </a:r>
            <a:r>
              <a:rPr lang="en-US" sz="2000" b="1" dirty="0" err="1">
                <a:latin typeface="Consolas" panose="020B0609020204030204" pitchFamily="49" charset="0"/>
                <a:cs typeface="Consolas" panose="020B0609020204030204" pitchFamily="49" charset="0"/>
              </a:rPr>
              <a:t>rst</a:t>
            </a:r>
            <a:r>
              <a:rPr lang="en-US" sz="2000" dirty="0"/>
              <a:t>) and clock (</a:t>
            </a:r>
            <a:r>
              <a:rPr lang="en-US" sz="2000" b="1" dirty="0" err="1">
                <a:latin typeface="Consolas" panose="020B0609020204030204" pitchFamily="49" charset="0"/>
                <a:cs typeface="Consolas" panose="020B0609020204030204" pitchFamily="49" charset="0"/>
              </a:rPr>
              <a:t>clk</a:t>
            </a:r>
            <a:r>
              <a:rPr lang="en-US" sz="2000" dirty="0"/>
              <a:t>) signals should be connected to every module that uses them.</a:t>
            </a:r>
          </a:p>
          <a:p>
            <a:pPr lvl="1"/>
            <a:r>
              <a:rPr lang="en-US" sz="2000" dirty="0"/>
              <a:t>It has a control unit feed by a 6 bit word (</a:t>
            </a:r>
            <a:r>
              <a:rPr lang="en-US" sz="2000" b="1" dirty="0" err="1">
                <a:latin typeface="Consolas" panose="020B0609020204030204" pitchFamily="49" charset="0"/>
                <a:cs typeface="Consolas" panose="020B0609020204030204" pitchFamily="49" charset="0"/>
              </a:rPr>
              <a:t>cmdin</a:t>
            </a:r>
            <a:r>
              <a:rPr lang="en-US" sz="2000" dirty="0"/>
              <a:t>). This control unit has to:</a:t>
            </a:r>
          </a:p>
          <a:p>
            <a:pPr lvl="2"/>
            <a:r>
              <a:rPr lang="en-US" sz="1800" dirty="0"/>
              <a:t>Enable the register stages only when applicable</a:t>
            </a:r>
          </a:p>
          <a:p>
            <a:pPr lvl="2"/>
            <a:r>
              <a:rPr lang="en-US" sz="1800" dirty="0"/>
              <a:t>Select the outputs of each </a:t>
            </a:r>
            <a:r>
              <a:rPr lang="en-US" sz="1800" b="1" dirty="0">
                <a:latin typeface="Consolas" panose="020B0609020204030204" pitchFamily="49" charset="0"/>
                <a:cs typeface="Consolas" panose="020B0609020204030204" pitchFamily="49" charset="0"/>
              </a:rPr>
              <a:t>MUX</a:t>
            </a:r>
            <a:r>
              <a:rPr lang="en-US" sz="1800" dirty="0"/>
              <a:t> </a:t>
            </a:r>
          </a:p>
          <a:p>
            <a:pPr lvl="2"/>
            <a:r>
              <a:rPr lang="en-US" sz="1800" dirty="0"/>
              <a:t>Provide the control signals for the </a:t>
            </a:r>
            <a:r>
              <a:rPr lang="en-US" sz="1800" b="1" dirty="0">
                <a:latin typeface="Consolas" panose="020B0609020204030204" pitchFamily="49" charset="0"/>
                <a:cs typeface="Consolas" panose="020B0609020204030204" pitchFamily="49" charset="0"/>
              </a:rPr>
              <a:t>ALU</a:t>
            </a:r>
            <a:r>
              <a:rPr lang="en-US" sz="1800" dirty="0"/>
              <a:t>. </a:t>
            </a:r>
          </a:p>
          <a:p>
            <a:pPr lvl="3"/>
            <a:r>
              <a:rPr lang="en-US" sz="1600" dirty="0"/>
              <a:t>Inverted valid data signal must be asserted when data is feed from the feedback loop and the previous result was not valid (</a:t>
            </a:r>
            <a:r>
              <a:rPr lang="en-US" sz="1600" b="1" dirty="0">
                <a:latin typeface="Consolas" panose="020B0609020204030204" pitchFamily="49" charset="0"/>
                <a:cs typeface="Consolas" panose="020B0609020204030204" pitchFamily="49" charset="0"/>
              </a:rPr>
              <a:t>Error</a:t>
            </a:r>
            <a:r>
              <a:rPr lang="en-US" sz="1600" dirty="0"/>
              <a:t> condition)</a:t>
            </a:r>
          </a:p>
          <a:p>
            <a:pPr lvl="3"/>
            <a:r>
              <a:rPr lang="en-US" sz="1600" dirty="0"/>
              <a:t>OPCODE to select the operation performed by the </a:t>
            </a:r>
            <a:r>
              <a:rPr lang="en-US" sz="1600" b="1" dirty="0">
                <a:latin typeface="Consolas" panose="020B0609020204030204" pitchFamily="49" charset="0"/>
                <a:cs typeface="Consolas" panose="020B0609020204030204" pitchFamily="49" charset="0"/>
              </a:rPr>
              <a:t>ALU</a:t>
            </a:r>
            <a:r>
              <a:rPr lang="en-US" sz="1600" dirty="0"/>
              <a:t>.</a:t>
            </a:r>
          </a:p>
          <a:p>
            <a:pPr lvl="2"/>
            <a:endParaRPr lang="en-US" sz="1800" dirty="0"/>
          </a:p>
          <a:p>
            <a:pPr marL="292608" lvl="1" indent="0">
              <a:buNone/>
            </a:pPr>
            <a:endParaRPr lang="en-US" sz="2000"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8368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Full design (cont.)</a:t>
            </a:r>
          </a:p>
        </p:txBody>
      </p:sp>
      <p:sp>
        <p:nvSpPr>
          <p:cNvPr id="3" name="Content Placeholder 2"/>
          <p:cNvSpPr>
            <a:spLocks noGrp="1"/>
          </p:cNvSpPr>
          <p:nvPr>
            <p:ph idx="1"/>
          </p:nvPr>
        </p:nvSpPr>
        <p:spPr/>
        <p:txBody>
          <a:bodyPr>
            <a:normAutofit/>
          </a:bodyPr>
          <a:lstStyle/>
          <a:p>
            <a:r>
              <a:rPr lang="en-US" dirty="0"/>
              <a:t>The </a:t>
            </a:r>
            <a:r>
              <a:rPr lang="en-US" b="1" dirty="0">
                <a:latin typeface="Consolas" panose="020B0609020204030204" pitchFamily="49" charset="0"/>
                <a:cs typeface="Consolas" panose="020B0609020204030204" pitchFamily="49" charset="0"/>
              </a:rPr>
              <a:t>control</a:t>
            </a:r>
            <a:r>
              <a:rPr lang="en-US" dirty="0"/>
              <a:t> block shall be designed to implement the following Instruction Set Architecture (</a:t>
            </a:r>
            <a:r>
              <a:rPr lang="en-US" b="1" dirty="0">
                <a:latin typeface="Consolas" panose="020B0609020204030204" pitchFamily="49" charset="0"/>
                <a:cs typeface="Consolas" panose="020B0609020204030204" pitchFamily="49" charset="0"/>
              </a:rPr>
              <a:t>ISA</a:t>
            </a:r>
            <a:r>
              <a:rPr lang="en-US" dirty="0"/>
              <a:t>):</a:t>
            </a:r>
          </a:p>
          <a:p>
            <a:endParaRPr lang="en-US" dirty="0"/>
          </a:p>
          <a:p>
            <a:endParaRPr lang="en-US" dirty="0"/>
          </a:p>
          <a:p>
            <a:endParaRPr lang="en-US" dirty="0"/>
          </a:p>
          <a:p>
            <a:endParaRPr lang="en-US" dirty="0"/>
          </a:p>
          <a:p>
            <a:r>
              <a:rPr lang="en-US" dirty="0"/>
              <a:t>The </a:t>
            </a:r>
            <a:r>
              <a:rPr lang="en-US" b="1" dirty="0">
                <a:latin typeface="Consolas" panose="020B0609020204030204" pitchFamily="49" charset="0"/>
                <a:cs typeface="Consolas" panose="020B0609020204030204" pitchFamily="49" charset="0"/>
              </a:rPr>
              <a:t>opcode</a:t>
            </a:r>
            <a:r>
              <a:rPr lang="en-US" dirty="0"/>
              <a:t> bus should be decoded according to the following table:</a:t>
            </a:r>
          </a:p>
        </p:txBody>
      </p:sp>
      <p:graphicFrame>
        <p:nvGraphicFramePr>
          <p:cNvPr id="5" name="Table 4"/>
          <p:cNvGraphicFramePr>
            <a:graphicFrameLocks noGrp="1"/>
          </p:cNvGraphicFramePr>
          <p:nvPr/>
        </p:nvGraphicFramePr>
        <p:xfrm>
          <a:off x="3747525" y="4250054"/>
          <a:ext cx="3888657" cy="1854200"/>
        </p:xfrm>
        <a:graphic>
          <a:graphicData uri="http://schemas.openxmlformats.org/drawingml/2006/table">
            <a:tbl>
              <a:tblPr firstRow="1" bandRow="1">
                <a:tableStyleId>{5940675A-B579-460E-94D1-54222C63F5DA}</a:tableStyleId>
              </a:tblPr>
              <a:tblGrid>
                <a:gridCol w="1296219">
                  <a:extLst>
                    <a:ext uri="{9D8B030D-6E8A-4147-A177-3AD203B41FA5}">
                      <a16:colId xmlns:a16="http://schemas.microsoft.com/office/drawing/2014/main" val="20000"/>
                    </a:ext>
                  </a:extLst>
                </a:gridCol>
                <a:gridCol w="1296219">
                  <a:extLst>
                    <a:ext uri="{9D8B030D-6E8A-4147-A177-3AD203B41FA5}">
                      <a16:colId xmlns:a16="http://schemas.microsoft.com/office/drawing/2014/main" val="20001"/>
                    </a:ext>
                  </a:extLst>
                </a:gridCol>
                <a:gridCol w="1296219">
                  <a:extLst>
                    <a:ext uri="{9D8B030D-6E8A-4147-A177-3AD203B41FA5}">
                      <a16:colId xmlns:a16="http://schemas.microsoft.com/office/drawing/2014/main" val="20002"/>
                    </a:ext>
                  </a:extLst>
                </a:gridCol>
              </a:tblGrid>
              <a:tr h="370840">
                <a:tc>
                  <a:txBody>
                    <a:bodyPr/>
                    <a:lstStyle/>
                    <a:p>
                      <a:r>
                        <a:rPr lang="en-US" dirty="0">
                          <a:solidFill>
                            <a:schemeClr val="bg2"/>
                          </a:solidFill>
                        </a:rPr>
                        <a:t>opcode[1]</a:t>
                      </a:r>
                    </a:p>
                  </a:txBody>
                  <a:tcPr>
                    <a:solidFill>
                      <a:schemeClr val="tx1"/>
                    </a:solidFill>
                  </a:tcPr>
                </a:tc>
                <a:tc>
                  <a:txBody>
                    <a:bodyPr/>
                    <a:lstStyle/>
                    <a:p>
                      <a:r>
                        <a:rPr lang="en-US" dirty="0">
                          <a:solidFill>
                            <a:schemeClr val="bg2"/>
                          </a:solidFill>
                        </a:rPr>
                        <a:t>opcode[0]</a:t>
                      </a:r>
                    </a:p>
                  </a:txBody>
                  <a:tcPr>
                    <a:solidFill>
                      <a:schemeClr val="tx1"/>
                    </a:solidFill>
                  </a:tcPr>
                </a:tc>
                <a:tc>
                  <a:txBody>
                    <a:bodyPr/>
                    <a:lstStyle/>
                    <a:p>
                      <a:r>
                        <a:rPr lang="en-US" dirty="0">
                          <a:solidFill>
                            <a:schemeClr val="bg2"/>
                          </a:solidFill>
                        </a:rPr>
                        <a:t>Operation</a:t>
                      </a:r>
                    </a:p>
                  </a:txBody>
                  <a:tcPr>
                    <a:solidFill>
                      <a:schemeClr val="tx1"/>
                    </a:solidFill>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b="1" dirty="0">
                          <a:latin typeface="Consolas" panose="020B0609020204030204" pitchFamily="49" charset="0"/>
                          <a:cs typeface="Consolas" panose="020B0609020204030204" pitchFamily="49" charset="0"/>
                        </a:rPr>
                        <a:t>Add</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b="1" dirty="0">
                          <a:latin typeface="Consolas" panose="020B0609020204030204" pitchFamily="49" charset="0"/>
                          <a:cs typeface="Consolas" panose="020B0609020204030204" pitchFamily="49" charset="0"/>
                        </a:rPr>
                        <a:t>Sub</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b="1" dirty="0">
                          <a:latin typeface="Consolas" panose="020B0609020204030204" pitchFamily="49" charset="0"/>
                          <a:cs typeface="Consolas" panose="020B0609020204030204" pitchFamily="49" charset="0"/>
                        </a:rPr>
                        <a:t>Mul</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b="1" dirty="0">
                          <a:latin typeface="Consolas" panose="020B0609020204030204" pitchFamily="49" charset="0"/>
                          <a:cs typeface="Consolas" panose="020B0609020204030204" pitchFamily="49" charset="0"/>
                        </a:rPr>
                        <a:t>Div</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2606627" y="2255194"/>
          <a:ext cx="5977296" cy="365760"/>
        </p:xfrm>
        <a:graphic>
          <a:graphicData uri="http://schemas.openxmlformats.org/drawingml/2006/table">
            <a:tbl>
              <a:tblPr firstRow="1" bandRow="1">
                <a:tableStyleId>{5C22544A-7EE6-4342-B048-85BDC9FD1C3A}</a:tableStyleId>
              </a:tblPr>
              <a:tblGrid>
                <a:gridCol w="996216">
                  <a:extLst>
                    <a:ext uri="{9D8B030D-6E8A-4147-A177-3AD203B41FA5}">
                      <a16:colId xmlns:a16="http://schemas.microsoft.com/office/drawing/2014/main" val="20000"/>
                    </a:ext>
                  </a:extLst>
                </a:gridCol>
                <a:gridCol w="996216">
                  <a:extLst>
                    <a:ext uri="{9D8B030D-6E8A-4147-A177-3AD203B41FA5}">
                      <a16:colId xmlns:a16="http://schemas.microsoft.com/office/drawing/2014/main" val="20001"/>
                    </a:ext>
                  </a:extLst>
                </a:gridCol>
                <a:gridCol w="996216">
                  <a:extLst>
                    <a:ext uri="{9D8B030D-6E8A-4147-A177-3AD203B41FA5}">
                      <a16:colId xmlns:a16="http://schemas.microsoft.com/office/drawing/2014/main" val="20002"/>
                    </a:ext>
                  </a:extLst>
                </a:gridCol>
                <a:gridCol w="996216">
                  <a:extLst>
                    <a:ext uri="{9D8B030D-6E8A-4147-A177-3AD203B41FA5}">
                      <a16:colId xmlns:a16="http://schemas.microsoft.com/office/drawing/2014/main" val="20003"/>
                    </a:ext>
                  </a:extLst>
                </a:gridCol>
                <a:gridCol w="996216">
                  <a:extLst>
                    <a:ext uri="{9D8B030D-6E8A-4147-A177-3AD203B41FA5}">
                      <a16:colId xmlns:a16="http://schemas.microsoft.com/office/drawing/2014/main" val="20004"/>
                    </a:ext>
                  </a:extLst>
                </a:gridCol>
                <a:gridCol w="996216">
                  <a:extLst>
                    <a:ext uri="{9D8B030D-6E8A-4147-A177-3AD203B41FA5}">
                      <a16:colId xmlns:a16="http://schemas.microsoft.com/office/drawing/2014/main" val="20005"/>
                    </a:ext>
                  </a:extLst>
                </a:gridCol>
              </a:tblGrid>
              <a:tr h="305916">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grpSp>
        <p:nvGrpSpPr>
          <p:cNvPr id="19" name="Group 18"/>
          <p:cNvGrpSpPr/>
          <p:nvPr/>
        </p:nvGrpSpPr>
        <p:grpSpPr>
          <a:xfrm>
            <a:off x="2914676" y="1784071"/>
            <a:ext cx="5771129" cy="1733810"/>
            <a:chOff x="1113503" y="4631063"/>
            <a:chExt cx="5506999" cy="1670204"/>
          </a:xfrm>
        </p:grpSpPr>
        <p:sp>
          <p:nvSpPr>
            <p:cNvPr id="8" name="Right Brace 7"/>
            <p:cNvSpPr/>
            <p:nvPr/>
          </p:nvSpPr>
          <p:spPr>
            <a:xfrm rot="5400000">
              <a:off x="1423219" y="5129986"/>
              <a:ext cx="368709" cy="988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p:cNvSpPr/>
            <p:nvPr/>
          </p:nvSpPr>
          <p:spPr>
            <a:xfrm rot="5400000">
              <a:off x="3360174" y="5127528"/>
              <a:ext cx="368709" cy="988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ight Brace 9"/>
            <p:cNvSpPr/>
            <p:nvPr/>
          </p:nvSpPr>
          <p:spPr>
            <a:xfrm rot="5400000">
              <a:off x="5424949" y="5098031"/>
              <a:ext cx="368709" cy="988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p:cNvSpPr txBox="1"/>
            <p:nvPr/>
          </p:nvSpPr>
          <p:spPr>
            <a:xfrm>
              <a:off x="1227661" y="5911649"/>
              <a:ext cx="774571" cy="369332"/>
            </a:xfrm>
            <a:prstGeom prst="rect">
              <a:avLst/>
            </a:prstGeom>
            <a:noFill/>
          </p:spPr>
          <p:txBody>
            <a:bodyPr wrap="none" rtlCol="0">
              <a:spAutoFit/>
            </a:bodyPr>
            <a:lstStyle/>
            <a:p>
              <a:r>
                <a:rPr lang="en-US" dirty="0"/>
                <a:t>muxA</a:t>
              </a:r>
            </a:p>
          </p:txBody>
        </p:sp>
        <p:sp>
          <p:nvSpPr>
            <p:cNvPr id="12" name="TextBox 11"/>
            <p:cNvSpPr txBox="1"/>
            <p:nvPr/>
          </p:nvSpPr>
          <p:spPr>
            <a:xfrm>
              <a:off x="3157242" y="5931935"/>
              <a:ext cx="774571" cy="369332"/>
            </a:xfrm>
            <a:prstGeom prst="rect">
              <a:avLst/>
            </a:prstGeom>
            <a:noFill/>
          </p:spPr>
          <p:txBody>
            <a:bodyPr wrap="none" rtlCol="0">
              <a:spAutoFit/>
            </a:bodyPr>
            <a:lstStyle/>
            <a:p>
              <a:r>
                <a:rPr lang="en-US" dirty="0"/>
                <a:t>muxB</a:t>
              </a:r>
            </a:p>
          </p:txBody>
        </p:sp>
        <p:sp>
          <p:nvSpPr>
            <p:cNvPr id="13" name="TextBox 12"/>
            <p:cNvSpPr txBox="1"/>
            <p:nvPr/>
          </p:nvSpPr>
          <p:spPr>
            <a:xfrm>
              <a:off x="5148277" y="5911649"/>
              <a:ext cx="941283" cy="369332"/>
            </a:xfrm>
            <a:prstGeom prst="rect">
              <a:avLst/>
            </a:prstGeom>
            <a:noFill/>
          </p:spPr>
          <p:txBody>
            <a:bodyPr wrap="none" rtlCol="0">
              <a:spAutoFit/>
            </a:bodyPr>
            <a:lstStyle/>
            <a:p>
              <a:r>
                <a:rPr lang="en-US" dirty="0"/>
                <a:t>opcode</a:t>
              </a:r>
            </a:p>
          </p:txBody>
        </p:sp>
        <p:sp>
          <p:nvSpPr>
            <p:cNvPr id="14" name="TextBox 13"/>
            <p:cNvSpPr txBox="1"/>
            <p:nvPr/>
          </p:nvSpPr>
          <p:spPr>
            <a:xfrm>
              <a:off x="5586245" y="4631063"/>
              <a:ext cx="1034257" cy="461665"/>
            </a:xfrm>
            <a:prstGeom prst="rect">
              <a:avLst/>
            </a:prstGeom>
            <a:noFill/>
          </p:spPr>
          <p:txBody>
            <a:bodyPr wrap="none" rtlCol="0">
              <a:spAutoFit/>
            </a:bodyPr>
            <a:lstStyle/>
            <a:p>
              <a:r>
                <a:rPr lang="en-US" sz="2400" b="1" dirty="0">
                  <a:latin typeface="Consolas" panose="020B0609020204030204" pitchFamily="49" charset="0"/>
                  <a:cs typeface="Consolas" panose="020B0609020204030204" pitchFamily="49" charset="0"/>
                </a:rPr>
                <a:t>cmdin</a:t>
              </a:r>
            </a:p>
          </p:txBody>
        </p:sp>
      </p:grpSp>
    </p:spTree>
    <p:extLst>
      <p:ext uri="{BB962C8B-B14F-4D97-AF65-F5344CB8AC3E}">
        <p14:creationId xmlns:p14="http://schemas.microsoft.com/office/powerpoint/2010/main" val="125566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Full design (cont.)</a:t>
            </a:r>
          </a:p>
        </p:txBody>
      </p:sp>
      <p:sp>
        <p:nvSpPr>
          <p:cNvPr id="3" name="Content Placeholder 2"/>
          <p:cNvSpPr>
            <a:spLocks noGrp="1"/>
          </p:cNvSpPr>
          <p:nvPr>
            <p:ph idx="1"/>
          </p:nvPr>
        </p:nvSpPr>
        <p:spPr/>
        <p:txBody>
          <a:bodyPr>
            <a:normAutofit/>
          </a:bodyPr>
          <a:lstStyle/>
          <a:p>
            <a:r>
              <a:rPr lang="en-US" dirty="0"/>
              <a:t>The control module</a:t>
            </a:r>
          </a:p>
          <a:p>
            <a:pPr lvl="1"/>
            <a:r>
              <a:rPr lang="en-US" dirty="0"/>
              <a:t>Write the Verilog code for implementing this module based on the details and ISA provided previously.</a:t>
            </a:r>
          </a:p>
          <a:p>
            <a:pPr lvl="1"/>
            <a:r>
              <a:rPr lang="en-US" dirty="0"/>
              <a:t>Write a test bench to validate this module. It should cover all possible operations, corner cases and exercise all outputs.</a:t>
            </a:r>
          </a:p>
          <a:p>
            <a:pPr lvl="1"/>
            <a:r>
              <a:rPr lang="en-US" dirty="0"/>
              <a:t>Its interface should be as follows:</a:t>
            </a:r>
          </a:p>
          <a:p>
            <a:pPr lvl="1"/>
            <a:endParaRPr lang="en-US" dirty="0"/>
          </a:p>
          <a:p>
            <a:pPr lvl="1"/>
            <a:endParaRPr lang="en-US" dirty="0"/>
          </a:p>
        </p:txBody>
      </p:sp>
      <p:sp>
        <p:nvSpPr>
          <p:cNvPr id="15" name="TextBox 14"/>
          <p:cNvSpPr txBox="1"/>
          <p:nvPr/>
        </p:nvSpPr>
        <p:spPr>
          <a:xfrm>
            <a:off x="5110500" y="2887682"/>
            <a:ext cx="5993952" cy="3970318"/>
          </a:xfrm>
          <a:prstGeom prst="rect">
            <a:avLst/>
          </a:prstGeom>
          <a:noFill/>
        </p:spPr>
        <p:txBody>
          <a:bodyPr wrap="square" rtlCol="0">
            <a:spAutoFit/>
          </a:bodyPr>
          <a:lstStyle/>
          <a:p>
            <a:r>
              <a:rPr lang="en-US" dirty="0">
                <a:solidFill>
                  <a:srgbClr val="804040"/>
                </a:solidFill>
                <a:latin typeface="Courier New" panose="02070309020205020404" pitchFamily="49" charset="0"/>
              </a:rPr>
              <a:t> 1</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module </a:t>
            </a:r>
            <a:r>
              <a:rPr lang="en-US" dirty="0">
                <a:latin typeface="Courier New" pitchFamily="49" charset="0"/>
                <a:cs typeface="Courier New" pitchFamily="49" charset="0"/>
              </a:rPr>
              <a:t>control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2</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input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clk</a:t>
            </a:r>
            <a:r>
              <a:rPr lang="en-US" dirty="0">
                <a:solidFill>
                  <a:srgbClr val="FF1493"/>
                </a:solidFill>
                <a:latin typeface="Courier New" panose="02070309020205020404" pitchFamily="49" charset="0"/>
              </a:rPr>
              <a:t>,</a:t>
            </a: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3</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input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rst</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4</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input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5</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cmd_in</a:t>
            </a:r>
            <a:r>
              <a:rPr lang="en-US" dirty="0">
                <a:solidFill>
                  <a:srgbClr val="FF1493"/>
                </a:solidFill>
                <a:latin typeface="Courier New" panose="02070309020205020404" pitchFamily="49" charset="0"/>
              </a:rPr>
              <a:t>,</a:t>
            </a:r>
          </a:p>
          <a:p>
            <a:r>
              <a:rPr lang="en-US" dirty="0">
                <a:solidFill>
                  <a:srgbClr val="804040"/>
                </a:solidFill>
                <a:latin typeface="Courier New" panose="02070309020205020404" pitchFamily="49" charset="0"/>
              </a:rPr>
              <a:t> 5</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input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p_error</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6</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err="1">
                <a:solidFill>
                  <a:srgbClr val="0000FF"/>
                </a:solidFill>
                <a:latin typeface="Courier New" panose="02070309020205020404" pitchFamily="49" charset="0"/>
              </a:rPr>
              <a:t>reg</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aluin_reg_en</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7</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err="1">
                <a:solidFill>
                  <a:srgbClr val="0000FF"/>
                </a:solidFill>
                <a:latin typeface="Courier New" panose="02070309020205020404" pitchFamily="49" charset="0"/>
              </a:rPr>
              <a:t>reg</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datain_reg_en</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8</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err="1">
                <a:solidFill>
                  <a:srgbClr val="0000FF"/>
                </a:solidFill>
                <a:latin typeface="Courier New" panose="02070309020205020404" pitchFamily="49" charset="0"/>
              </a:rPr>
              <a:t>reg</a:t>
            </a:r>
            <a:r>
              <a:rPr lang="en-US" b="1" dirty="0">
                <a:solidFill>
                  <a:srgbClr val="0000FF"/>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aluout_reg_en</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a:solidFill>
                  <a:srgbClr val="804040"/>
                </a:solidFill>
                <a:latin typeface="Courier New" panose="02070309020205020404" pitchFamily="49" charset="0"/>
              </a:rPr>
              <a:t>9</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err="1">
                <a:solidFill>
                  <a:srgbClr val="0000FF"/>
                </a:solidFill>
                <a:latin typeface="Courier New" panose="02070309020205020404" pitchFamily="49" charset="0"/>
              </a:rPr>
              <a:t>reg</a:t>
            </a:r>
            <a:r>
              <a:rPr lang="en-US" b="1" dirty="0">
                <a:solidFill>
                  <a:srgbClr val="0000FF"/>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nvalid_data</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solidFill>
                  <a:srgbClr val="804040"/>
                </a:solidFill>
                <a:latin typeface="Courier New" panose="02070309020205020404" pitchFamily="49" charset="0"/>
              </a:rPr>
              <a:t>10 </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in_select_a</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solidFill>
                  <a:srgbClr val="804040"/>
                </a:solidFill>
                <a:latin typeface="Courier New" panose="02070309020205020404" pitchFamily="49" charset="0"/>
              </a:rPr>
              <a:t>11</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wire</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a:t>
            </a:r>
            <a:r>
              <a:rPr lang="en-US" dirty="0" err="1">
                <a:latin typeface="Courier New" pitchFamily="49" charset="0"/>
                <a:cs typeface="Courier New" pitchFamily="49" charset="0"/>
              </a:rPr>
              <a:t>in_select_b</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a:p>
            <a:r>
              <a:rPr lang="en-US" dirty="0">
                <a:solidFill>
                  <a:srgbClr val="804040"/>
                </a:solidFill>
                <a:latin typeface="Courier New" panose="02070309020205020404" pitchFamily="49" charset="0"/>
              </a:rPr>
              <a:t>12</a:t>
            </a:r>
            <a:r>
              <a:rPr lang="en-US" dirty="0">
                <a:latin typeface="Courier New" pitchFamily="49" charset="0"/>
                <a:cs typeface="Courier New" pitchFamily="49" charset="0"/>
              </a:rPr>
              <a:t>   </a:t>
            </a:r>
            <a:r>
              <a:rPr lang="en-US" b="1" dirty="0">
                <a:solidFill>
                  <a:srgbClr val="0000FF"/>
                </a:solidFill>
                <a:latin typeface="Courier New" panose="02070309020205020404" pitchFamily="49" charset="0"/>
              </a:rPr>
              <a:t>output</a:t>
            </a:r>
            <a:r>
              <a:rPr lang="en-US" dirty="0">
                <a:latin typeface="Courier New" pitchFamily="49" charset="0"/>
                <a:cs typeface="Courier New" pitchFamily="49" charset="0"/>
              </a:rPr>
              <a:t> </a:t>
            </a:r>
            <a:r>
              <a:rPr lang="en-US" b="1" dirty="0" err="1">
                <a:solidFill>
                  <a:srgbClr val="0000FF"/>
                </a:solidFill>
                <a:latin typeface="Courier New" panose="02070309020205020404" pitchFamily="49" charset="0"/>
              </a:rPr>
              <a:t>reg</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4</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latin typeface="Courier New" pitchFamily="49" charset="0"/>
                <a:cs typeface="Courier New" pitchFamily="49" charset="0"/>
              </a:rPr>
              <a:t>  opcode</a:t>
            </a:r>
          </a:p>
          <a:p>
            <a:r>
              <a:rPr lang="en-US" dirty="0">
                <a:solidFill>
                  <a:srgbClr val="804040"/>
                </a:solidFill>
                <a:latin typeface="Courier New" panose="02070309020205020404" pitchFamily="49" charset="0"/>
              </a:rPr>
              <a:t>13</a:t>
            </a:r>
            <a:r>
              <a:rPr lang="en-US" dirty="0">
                <a:latin typeface="Courier New" pitchFamily="49" charset="0"/>
                <a:cs typeface="Courier New" pitchFamily="49" charset="0"/>
              </a:rPr>
              <a:t> </a:t>
            </a:r>
            <a:r>
              <a:rPr lang="en-US" dirty="0">
                <a:solidFill>
                  <a:srgbClr val="FF1493"/>
                </a:solidFill>
                <a:latin typeface="Courier New" panose="02070309020205020404" pitchFamily="49" charset="0"/>
              </a:rPr>
              <a:t>);</a:t>
            </a:r>
          </a:p>
          <a:p>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265836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 Full design (cont.)</a:t>
            </a:r>
          </a:p>
        </p:txBody>
      </p:sp>
      <p:sp>
        <p:nvSpPr>
          <p:cNvPr id="3" name="Content Placeholder 2"/>
          <p:cNvSpPr>
            <a:spLocks noGrp="1"/>
          </p:cNvSpPr>
          <p:nvPr>
            <p:ph idx="1"/>
          </p:nvPr>
        </p:nvSpPr>
        <p:spPr>
          <a:xfrm>
            <a:off x="649356" y="1096410"/>
            <a:ext cx="10972800" cy="4848225"/>
          </a:xfrm>
        </p:spPr>
        <p:txBody>
          <a:bodyPr>
            <a:normAutofit/>
          </a:bodyPr>
          <a:lstStyle/>
          <a:p>
            <a:r>
              <a:rPr lang="en-US" dirty="0"/>
              <a:t>Full design</a:t>
            </a:r>
          </a:p>
          <a:p>
            <a:pPr lvl="1"/>
            <a:r>
              <a:rPr lang="en-US" dirty="0"/>
              <a:t>Write the Verilog code that implements this simple microprocessor. At this point it is mostly about connecting  together all the modules created so far.</a:t>
            </a:r>
          </a:p>
          <a:p>
            <a:pPr lvl="1"/>
            <a:r>
              <a:rPr lang="en-US" dirty="0"/>
              <a:t>A test bench will be provided.</a:t>
            </a:r>
          </a:p>
          <a:p>
            <a:pPr lvl="1"/>
            <a:r>
              <a:rPr lang="en-US" dirty="0"/>
              <a:t>Its interface should be as follows</a:t>
            </a:r>
          </a:p>
          <a:p>
            <a:pPr lvl="1"/>
            <a:endParaRPr lang="en-US" dirty="0"/>
          </a:p>
        </p:txBody>
      </p:sp>
      <p:sp>
        <p:nvSpPr>
          <p:cNvPr id="15" name="TextBox 14"/>
          <p:cNvSpPr txBox="1"/>
          <p:nvPr/>
        </p:nvSpPr>
        <p:spPr>
          <a:xfrm>
            <a:off x="5580817" y="2473637"/>
            <a:ext cx="6854013" cy="3970318"/>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top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parameter</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8</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3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clk</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5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rst</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6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5</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cmdin</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7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din_1</a:t>
            </a:r>
            <a:r>
              <a:rPr lang="en-US" dirty="0">
                <a:solidFill>
                  <a:srgbClr val="FF1493"/>
                </a:solidFill>
                <a:latin typeface="Courier New" panose="02070309020205020404" pitchFamily="49" charset="0"/>
              </a:rPr>
              <a:t>,</a:t>
            </a:r>
          </a:p>
          <a:p>
            <a:r>
              <a:rPr lang="en-US" dirty="0">
                <a:solidFill>
                  <a:srgbClr val="804040"/>
                </a:solidFill>
                <a:latin typeface="Courier New" panose="02070309020205020404" pitchFamily="49" charset="0"/>
              </a:rPr>
              <a:t>8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din_2</a:t>
            </a:r>
            <a:r>
              <a:rPr lang="en-US" dirty="0">
                <a:solidFill>
                  <a:srgbClr val="FF1493"/>
                </a:solidFill>
                <a:latin typeface="Courier New" panose="02070309020205020404" pitchFamily="49" charset="0"/>
              </a:rPr>
              <a:t>,</a:t>
            </a:r>
          </a:p>
          <a:p>
            <a:r>
              <a:rPr lang="en-US" dirty="0">
                <a:solidFill>
                  <a:srgbClr val="804040"/>
                </a:solidFill>
                <a:latin typeface="Courier New" panose="02070309020205020404" pitchFamily="49" charset="0"/>
              </a:rPr>
              <a:t>9    </a:t>
            </a:r>
            <a:r>
              <a:rPr lang="en-US" b="1" dirty="0">
                <a:solidFill>
                  <a:srgbClr val="0000FF"/>
                </a:solidFill>
                <a:latin typeface="Courier New" panose="02070309020205020404" pitchFamily="49" charset="0"/>
              </a:rPr>
              <a:t>input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din_3</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10   </a:t>
            </a:r>
            <a:r>
              <a:rPr lang="en-US" b="1" dirty="0">
                <a:solidFill>
                  <a:srgbClr val="0000FF"/>
                </a:solidFill>
                <a:latin typeface="Courier New" panose="02070309020205020404" pitchFamily="49" charset="0"/>
              </a:rPr>
              <a:t>output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dout_low</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10   </a:t>
            </a:r>
            <a:r>
              <a:rPr lang="en-US" b="1" dirty="0">
                <a:solidFill>
                  <a:srgbClr val="0000FF"/>
                </a:solidFill>
                <a:latin typeface="Courier New" panose="02070309020205020404" pitchFamily="49" charset="0"/>
              </a:rPr>
              <a:t>output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dout_high</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10   </a:t>
            </a:r>
            <a:r>
              <a:rPr lang="en-US" b="1" dirty="0">
                <a:solidFill>
                  <a:srgbClr val="0000FF"/>
                </a:solidFill>
                <a:latin typeface="Courier New" panose="02070309020205020404" pitchFamily="49" charset="0"/>
              </a:rPr>
              <a:t>output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zero</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10   </a:t>
            </a:r>
            <a:r>
              <a:rPr lang="en-US" b="1" dirty="0">
                <a:solidFill>
                  <a:srgbClr val="0000FF"/>
                </a:solidFill>
                <a:latin typeface="Courier New" panose="02070309020205020404" pitchFamily="49" charset="0"/>
              </a:rPr>
              <a:t>output wire</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error</a:t>
            </a:r>
          </a:p>
          <a:p>
            <a:r>
              <a:rPr lang="en-US" dirty="0">
                <a:solidFill>
                  <a:srgbClr val="804040"/>
                </a:solidFill>
                <a:latin typeface="Courier New" panose="02070309020205020404" pitchFamily="49" charset="0"/>
              </a:rPr>
              <a:t>11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94839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48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2" id="{B44722BC-47BF-4249-A5F1-F7866FF68304}" vid="{A62F65AA-375C-9341-8CF5-03C26DE83101}"/>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5E540-4F59-484A-9C26-1886F3CE10F1}">
  <ds:schemaRefs>
    <ds:schemaRef ds:uri="http://purl.org/dc/elements/1.1/"/>
    <ds:schemaRef ds:uri="http://purl.org/dc/terms/"/>
    <ds:schemaRef ds:uri="49a709bb-1a2c-441e-b04a-3a30362613c0"/>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Synopsys</Template>
  <TotalTime>1</TotalTime>
  <Words>689</Words>
  <Application>Microsoft Macintosh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Courier New</vt:lpstr>
      <vt:lpstr>Synopsys</vt:lpstr>
      <vt:lpstr>Verilog Lab II</vt:lpstr>
      <vt:lpstr>Lab 3 - Simulation</vt:lpstr>
      <vt:lpstr>Lab 4 – Full design</vt:lpstr>
      <vt:lpstr>Lab 4 – Full design (cont.)</vt:lpstr>
      <vt:lpstr>Lab 4 – Full design (cont.)</vt:lpstr>
      <vt:lpstr>Lab 4 – Full design (cont.)</vt:lpstr>
      <vt:lpstr>Lab 4 – Full design (cont.)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Lab II</dc:title>
  <dc:subject/>
  <dc:creator>Victor Grimblatt</dc:creator>
  <cp:keywords/>
  <dc:description/>
  <cp:lastModifiedBy>Victor Grimblatt</cp:lastModifiedBy>
  <cp:revision>1</cp:revision>
  <dcterms:created xsi:type="dcterms:W3CDTF">2022-03-06T20:09:19Z</dcterms:created>
  <dcterms:modified xsi:type="dcterms:W3CDTF">2022-03-06T20:10:40Z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