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Inter Light"/>
      <p:regular r:id="rId14"/>
      <p:bold r:id="rId15"/>
    </p:embeddedFont>
    <p:embeddedFont>
      <p:font typeface="Inter"/>
      <p:regular r:id="rId16"/>
      <p:bold r:id="rId17"/>
    </p:embeddedFont>
    <p:embeddedFont>
      <p:font typeface="Inter ExtraBold"/>
      <p:bold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Inter Black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4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Inter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InterLight-bold.fntdata"/><Relationship Id="rId14" Type="http://schemas.openxmlformats.org/officeDocument/2006/relationships/font" Target="fonts/InterLight-regular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Inter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86f1f0c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086f1f0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357282fbc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5357282fb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357282fbc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357282fbc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357282fbc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5357282fbc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Inter ExtraBold"/>
              <a:buNone/>
              <a:defRPr sz="2400">
                <a:solidFill>
                  <a:srgbClr val="1875E8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 Light"/>
              <a:buChar char="●"/>
              <a:defRPr sz="16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●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○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 Light"/>
              <a:buChar char="■"/>
              <a:defRPr sz="12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9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 b="0" l="0" r="75864" t="0"/>
          <a:stretch/>
        </p:blipFill>
        <p:spPr>
          <a:xfrm>
            <a:off x="8830375" y="4657275"/>
            <a:ext cx="193050" cy="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0"/>
          <p:cNvPicPr preferRelativeResize="0"/>
          <p:nvPr/>
        </p:nvPicPr>
        <p:blipFill rotWithShape="1">
          <a:blip r:embed="rId3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0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Inter ExtraBold"/>
              <a:buNone/>
              <a:defRPr sz="2400"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○"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■"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4" name="Google Shape;124;p30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800"/>
              <a:buFont typeface="Inter ExtraBold"/>
              <a:buNone/>
              <a:defRPr>
                <a:solidFill>
                  <a:srgbClr val="04183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1"/>
          <p:cNvPicPr preferRelativeResize="0"/>
          <p:nvPr/>
        </p:nvPicPr>
        <p:blipFill rotWithShape="1">
          <a:blip r:embed="rId2">
            <a:alphaModFix amt="16000"/>
          </a:blip>
          <a:srcRect b="0" l="0" r="74271" t="22570"/>
          <a:stretch/>
        </p:blipFill>
        <p:spPr>
          <a:xfrm>
            <a:off x="8802925" y="4724600"/>
            <a:ext cx="193050" cy="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/>
        </p:nvSpPr>
        <p:spPr>
          <a:xfrm>
            <a:off x="618300" y="1139450"/>
            <a:ext cx="79074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Aplique las mejores 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prácticas</a:t>
            </a: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 y proteja un API  Rest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/>
          <p:nvPr>
            <p:ph type="title"/>
          </p:nvPr>
        </p:nvSpPr>
        <p:spPr>
          <a:xfrm>
            <a:off x="490050" y="168950"/>
            <a:ext cx="816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Lo que aprendimos en el curso anterior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79" name="Google Shape;179;p43"/>
          <p:cNvSpPr txBox="1"/>
          <p:nvPr>
            <p:ph type="title"/>
          </p:nvPr>
        </p:nvSpPr>
        <p:spPr>
          <a:xfrm>
            <a:off x="719650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Creación de una API Rest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CRUD (Create, Read, Update, Delete)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Validaciones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Paginación y orden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85" name="Google Shape;185;p44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Buenas 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prácticas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en API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Tratamiento de errores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y Autorización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Tokens JWT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86" name="Google Shape;1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66900" y="1869050"/>
            <a:ext cx="721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Qué</a:t>
            </a: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 proyecto vamos a desarrollar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761" y="152400"/>
            <a:ext cx="275476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122" y="152400"/>
            <a:ext cx="269538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6"/>
          <p:cNvSpPr txBox="1"/>
          <p:nvPr/>
        </p:nvSpPr>
        <p:spPr>
          <a:xfrm>
            <a:off x="4154550" y="905825"/>
            <a:ext cx="8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Buscar</a:t>
            </a:r>
            <a:endParaRPr/>
          </a:p>
        </p:txBody>
      </p:sp>
      <p:sp>
        <p:nvSpPr>
          <p:cNvPr id="200" name="Google Shape;200;p46"/>
          <p:cNvSpPr/>
          <p:nvPr/>
        </p:nvSpPr>
        <p:spPr>
          <a:xfrm>
            <a:off x="3294875" y="865900"/>
            <a:ext cx="2056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6"/>
          <p:cNvSpPr txBox="1"/>
          <p:nvPr/>
        </p:nvSpPr>
        <p:spPr>
          <a:xfrm>
            <a:off x="3351050" y="905825"/>
            <a:ext cx="117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Buscar</a:t>
            </a:r>
            <a:endParaRPr sz="1100"/>
          </a:p>
        </p:txBody>
      </p:sp>
      <p:sp>
        <p:nvSpPr>
          <p:cNvPr id="202" name="Google Shape;202;p46"/>
          <p:cNvSpPr/>
          <p:nvPr/>
        </p:nvSpPr>
        <p:spPr>
          <a:xfrm>
            <a:off x="6287450" y="364200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Dirección</a:t>
            </a:r>
            <a:endParaRPr sz="700"/>
          </a:p>
        </p:txBody>
      </p:sp>
      <p:sp>
        <p:nvSpPr>
          <p:cNvPr id="203" name="Google Shape;203;p46"/>
          <p:cNvSpPr/>
          <p:nvPr/>
        </p:nvSpPr>
        <p:spPr>
          <a:xfrm>
            <a:off x="380775" y="1226700"/>
            <a:ext cx="2298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Elija el </a:t>
            </a:r>
            <a:r>
              <a:rPr lang="pt-BR" sz="1000"/>
              <a:t>área</a:t>
            </a:r>
            <a:r>
              <a:rPr lang="pt-BR" sz="1000"/>
              <a:t> que desea iniciar</a:t>
            </a:r>
            <a:endParaRPr sz="700"/>
          </a:p>
        </p:txBody>
      </p:sp>
      <p:sp>
        <p:nvSpPr>
          <p:cNvPr id="204" name="Google Shape;204;p46"/>
          <p:cNvSpPr/>
          <p:nvPr/>
        </p:nvSpPr>
        <p:spPr>
          <a:xfrm>
            <a:off x="6287450" y="4537675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Ciudad</a:t>
            </a:r>
            <a:endParaRPr sz="700"/>
          </a:p>
        </p:txBody>
      </p:sp>
      <p:sp>
        <p:nvSpPr>
          <p:cNvPr id="205" name="Google Shape;205;p46"/>
          <p:cNvSpPr/>
          <p:nvPr/>
        </p:nvSpPr>
        <p:spPr>
          <a:xfrm>
            <a:off x="6287450" y="2836650"/>
            <a:ext cx="238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Teléfono</a:t>
            </a:r>
            <a:endParaRPr sz="700"/>
          </a:p>
        </p:txBody>
      </p:sp>
      <p:sp>
        <p:nvSpPr>
          <p:cNvPr id="206" name="Google Shape;206;p46"/>
          <p:cNvSpPr/>
          <p:nvPr/>
        </p:nvSpPr>
        <p:spPr>
          <a:xfrm>
            <a:off x="7699250" y="1545225"/>
            <a:ext cx="968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Documento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7"/>
          <p:cNvSpPr txBox="1"/>
          <p:nvPr/>
        </p:nvSpPr>
        <p:spPr>
          <a:xfrm>
            <a:off x="966900" y="1869050"/>
            <a:ext cx="721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4200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Vamos</a:t>
            </a:r>
            <a:r>
              <a:rPr b="0" i="0" lang="pt-BR" sz="4200" u="none" cap="none" strike="noStrike">
                <a:solidFill>
                  <a:srgbClr val="1875E8"/>
                </a:solidFill>
                <a:latin typeface="Inter Black"/>
                <a:ea typeface="Inter Black"/>
                <a:cs typeface="Inter Black"/>
                <a:sym typeface="Inter Black"/>
              </a:rPr>
              <a:t>?</a:t>
            </a:r>
            <a:endParaRPr b="1" i="1" sz="4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