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5"/>
  </p:sldMasterIdLst>
  <p:notesMasterIdLst>
    <p:notesMasterId r:id="rId18"/>
  </p:notesMasterIdLst>
  <p:sldIdLst>
    <p:sldId id="1893" r:id="rId6"/>
    <p:sldId id="1925" r:id="rId7"/>
    <p:sldId id="1926" r:id="rId8"/>
    <p:sldId id="1927" r:id="rId9"/>
    <p:sldId id="1924" r:id="rId10"/>
    <p:sldId id="1928" r:id="rId11"/>
    <p:sldId id="1929" r:id="rId12"/>
    <p:sldId id="1930" r:id="rId13"/>
    <p:sldId id="1931" r:id="rId14"/>
    <p:sldId id="1932" r:id="rId15"/>
    <p:sldId id="1935" r:id="rId16"/>
    <p:sldId id="1934" r:id="rId1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ughton, Kristian" initials="HK" lastIdx="1" clrIdx="0"/>
  <p:cmAuthor id="1" name="Widmer, Brandon" initials="WB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6A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13" autoAdjust="0"/>
    <p:restoredTop sz="94705" autoAdjust="0"/>
  </p:normalViewPr>
  <p:slideViewPr>
    <p:cSldViewPr>
      <p:cViewPr varScale="1">
        <p:scale>
          <a:sx n="114" d="100"/>
          <a:sy n="114" d="100"/>
        </p:scale>
        <p:origin x="570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1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200"/>
            </a:lvl1pPr>
          </a:lstStyle>
          <a:p>
            <a:fld id="{949282CE-A7E4-49E8-8A8B-8EF42222B837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200"/>
            </a:lvl1pPr>
          </a:lstStyle>
          <a:p>
            <a:fld id="{99C4ECD3-5E13-4A8E-8637-881AACE457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277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ECD3-5E13-4A8E-8637-881AACE457E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4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bg>
      <p:bgPr>
        <a:blipFill dpi="0" rotWithShape="1">
          <a:blip r:embed="rId2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1DFF14-3BEC-4129-AA55-9788A28BF8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0B247-CFE3-48D4-AF2D-148C641F8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1D1037-C051-6842-82DF-A5BF4C465A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Not Just Groovy" panose="02000500000000000000" pitchFamily="2" charset="7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B6B51E-1C60-4846-A885-CD59DB3423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300" y="1079360"/>
            <a:ext cx="11963400" cy="5105400"/>
          </a:xfrm>
        </p:spPr>
        <p:txBody>
          <a:bodyPr anchor="ctr"/>
          <a:lstStyle>
            <a:lvl1pPr marL="457200" indent="-457200">
              <a:lnSpc>
                <a:spcPct val="100000"/>
              </a:lnSpc>
              <a:spcAft>
                <a:spcPts val="1200"/>
              </a:spcAft>
              <a:defRPr>
                <a:latin typeface="Montserrat" panose="02000505000000020004" pitchFamily="2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914400" indent="-457200">
              <a:lnSpc>
                <a:spcPct val="100000"/>
              </a:lnSpc>
              <a:spcAft>
                <a:spcPts val="1200"/>
              </a:spcAft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371600" indent="-457200">
              <a:lnSpc>
                <a:spcPct val="100000"/>
              </a:lnSpc>
              <a:spcAft>
                <a:spcPts val="1200"/>
              </a:spcAft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828800" indent="-457200">
              <a:lnSpc>
                <a:spcPct val="100000"/>
              </a:lnSpc>
              <a:spcAft>
                <a:spcPts val="1200"/>
              </a:spcAft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286000" indent="-457200">
              <a:lnSpc>
                <a:spcPct val="100000"/>
              </a:lnSpc>
              <a:spcAft>
                <a:spcPts val="1200"/>
              </a:spcAft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9C5D69B-1F5A-DA4E-B392-BD990E8CF6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6532">
            <a:off x="6265821" y="817429"/>
            <a:ext cx="5791054" cy="586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5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82A60-05DF-4834-B700-C0264C7EF0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0B247-CFE3-48D4-AF2D-148C641F8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E97407-8E6D-4306-8D5B-DAFB12B77AD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0" y="2220913"/>
            <a:ext cx="12192000" cy="198596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3600">
                <a:latin typeface="Agency FB" panose="020B0503020202020204" pitchFamily="34" charset="0"/>
              </a:defRPr>
            </a:lvl1pPr>
            <a:lvl2pPr marL="457200" indent="0" algn="ctr">
              <a:buFontTx/>
              <a:buNone/>
              <a:defRPr>
                <a:latin typeface="+mn-lt"/>
              </a:defRPr>
            </a:lvl2pPr>
            <a:lvl3pPr marL="914400" indent="0" algn="ctr">
              <a:buFontTx/>
              <a:buNone/>
              <a:defRPr>
                <a:latin typeface="+mn-lt"/>
              </a:defRPr>
            </a:lvl3pPr>
            <a:lvl4pPr marL="1371600" indent="0" algn="ctr">
              <a:buFontTx/>
              <a:buNone/>
              <a:defRPr>
                <a:latin typeface="+mn-lt"/>
              </a:defRPr>
            </a:lvl4pPr>
            <a:lvl5pPr marL="1828800" indent="0" algn="ctr">
              <a:buFontTx/>
              <a:buNone/>
              <a:defRPr>
                <a:latin typeface="+mn-lt"/>
              </a:defRPr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PRESENTATION COVER</a:t>
            </a:r>
          </a:p>
        </p:txBody>
      </p:sp>
    </p:spTree>
    <p:extLst>
      <p:ext uri="{BB962C8B-B14F-4D97-AF65-F5344CB8AC3E}">
        <p14:creationId xmlns:p14="http://schemas.microsoft.com/office/powerpoint/2010/main" val="354223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C043-B2E6-6345-9EE2-071AD372CB5D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1E52-E945-384E-AEBE-7E7521CD7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4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6F0CB-51A4-4AEB-A143-336FA2093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066" y="0"/>
            <a:ext cx="10515600" cy="958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7BA37-5964-4902-A11C-DF60989F7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1143000"/>
            <a:ext cx="119634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5DA1F-2E1C-44F8-AD25-C0E5D1A35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8546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0B247-CFE3-48D4-AF2D-148C641F8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8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hf sldNum="0" hdr="0" ft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Not Just Groovy" panose="02000500000000000000" pitchFamily="2" charset="77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Ø"/>
        <a:defRPr sz="2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61883-416A-4F27-B84E-A5B1603676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848600" y="1828800"/>
            <a:ext cx="4343400" cy="3429000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Not Just Groovy" panose="02000500000000000000" pitchFamily="2" charset="77"/>
              </a:rPr>
              <a:t>Doomsday Game Clock of Awesomeness</a:t>
            </a:r>
          </a:p>
          <a:p>
            <a:r>
              <a:rPr lang="en-US" sz="2400" dirty="0">
                <a:latin typeface="Not Just Groovy" panose="02000500000000000000" pitchFamily="2" charset="77"/>
              </a:rPr>
              <a:t>GEEKOUT#4</a:t>
            </a:r>
          </a:p>
          <a:p>
            <a:r>
              <a:rPr lang="en-US" sz="2000" dirty="0">
                <a:latin typeface="Not Just Groovy" panose="02000500000000000000" pitchFamily="2" charset="77"/>
              </a:rPr>
              <a:t>June 11,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A676F-3CDF-9E43-B242-F999DAD59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28800"/>
            <a:ext cx="7829006" cy="380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36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861AC-1BBE-7547-86E5-1A36D745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88CF47-BF39-44D3-939B-854F16B02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34" y="1676400"/>
            <a:ext cx="10524132" cy="29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00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9E618-66CD-2B4A-9E77-28771941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Improvement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5786F-8327-BA4B-BB5A-D0F58A6241B8}"/>
              </a:ext>
            </a:extLst>
          </p:cNvPr>
          <p:cNvSpPr txBox="1"/>
          <p:nvPr/>
        </p:nvSpPr>
        <p:spPr>
          <a:xfrm>
            <a:off x="152400" y="1143000"/>
            <a:ext cx="403551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800" dirty="0"/>
              <a:t>Hardware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Add buzzer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Wire up button light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Build case out of Wood or Metal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60199-485A-4E44-AC40-CE74E6808C6B}"/>
              </a:ext>
            </a:extLst>
          </p:cNvPr>
          <p:cNvSpPr txBox="1"/>
          <p:nvPr/>
        </p:nvSpPr>
        <p:spPr>
          <a:xfrm>
            <a:off x="152400" y="5009061"/>
            <a:ext cx="482587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800" dirty="0"/>
              <a:t>Code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Improve onboarding process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Make clocks aware of/discover </a:t>
            </a:r>
            <a:r>
              <a:rPr lang="en-US" dirty="0" err="1"/>
              <a:t>eachother</a:t>
            </a: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Use </a:t>
            </a:r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3122F-1EB5-974E-B48E-A42406092ECE}"/>
              </a:ext>
            </a:extLst>
          </p:cNvPr>
          <p:cNvSpPr txBox="1"/>
          <p:nvPr/>
        </p:nvSpPr>
        <p:spPr>
          <a:xfrm>
            <a:off x="5410200" y="1176278"/>
            <a:ext cx="6629400" cy="190821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800" dirty="0"/>
              <a:t>Web Interface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Improve look and feel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Add different clock delay types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Allow user to save time settings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24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93A03EA-33CA-9B40-8B06-8A5AE1FEC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3200"/>
            <a:ext cx="10515600" cy="958850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solidFill>
                  <a:srgbClr val="FF000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7540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13A66-01A7-5043-B90B-CA226C5D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E465C-1748-CB4C-9473-260CE897BA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300" y="1079360"/>
            <a:ext cx="6591300" cy="5105400"/>
          </a:xfrm>
        </p:spPr>
        <p:txBody>
          <a:bodyPr>
            <a:normAutofit/>
          </a:bodyPr>
          <a:lstStyle/>
          <a:p>
            <a:r>
              <a:rPr lang="en-US" dirty="0"/>
              <a:t>“Chess Dawgs” Chess Club at University of Georgia</a:t>
            </a:r>
          </a:p>
          <a:p>
            <a:pPr lvl="1"/>
            <a:r>
              <a:rPr lang="en-US" dirty="0"/>
              <a:t>Founded 2006</a:t>
            </a:r>
          </a:p>
          <a:p>
            <a:pPr lvl="1"/>
            <a:r>
              <a:rPr lang="en-US" dirty="0"/>
              <a:t>Hosted tournaments</a:t>
            </a:r>
          </a:p>
          <a:p>
            <a:pPr lvl="1"/>
            <a:r>
              <a:rPr lang="en-US" dirty="0"/>
              <a:t>Took second in 2007 Georgia Open </a:t>
            </a:r>
            <a:br>
              <a:rPr lang="en-US" dirty="0"/>
            </a:br>
            <a:r>
              <a:rPr lang="en-US" dirty="0"/>
              <a:t>Collegiate Team Chess Championship</a:t>
            </a:r>
          </a:p>
          <a:p>
            <a:pPr lvl="1"/>
            <a:r>
              <a:rPr lang="en-US" dirty="0"/>
              <a:t>Created website </a:t>
            </a:r>
          </a:p>
          <a:p>
            <a:pPr lvl="1"/>
            <a:r>
              <a:rPr lang="en-US" dirty="0"/>
              <a:t>Recruited talent</a:t>
            </a:r>
          </a:p>
          <a:p>
            <a:pPr lvl="1"/>
            <a:r>
              <a:rPr lang="en-US" dirty="0"/>
              <a:t>Won first in state next 3 years in a row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4632DB-CDF2-4E80-B16A-4CBA90A17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219200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4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95C0-0733-334D-B9E7-C3B1F7781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Projects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3D702D-96AE-0D4B-9837-CC3EA57B6D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300" y="1079360"/>
            <a:ext cx="5219700" cy="5105400"/>
          </a:xfrm>
        </p:spPr>
        <p:txBody>
          <a:bodyPr/>
          <a:lstStyle/>
          <a:p>
            <a:r>
              <a:rPr lang="en-US" dirty="0"/>
              <a:t>Chess Playing Robot</a:t>
            </a:r>
          </a:p>
          <a:p>
            <a:pPr lvl="1"/>
            <a:r>
              <a:rPr lang="en-US" dirty="0"/>
              <a:t>Modified Rostock Delta 3D printer</a:t>
            </a:r>
          </a:p>
          <a:p>
            <a:pPr lvl="1"/>
            <a:r>
              <a:rPr lang="en-US" dirty="0"/>
              <a:t>Printhead exchanged for Electromagnet</a:t>
            </a:r>
          </a:p>
          <a:p>
            <a:pPr lvl="1"/>
            <a:r>
              <a:rPr lang="en-US" dirty="0" err="1"/>
              <a:t>.Net</a:t>
            </a:r>
            <a:r>
              <a:rPr lang="en-US" dirty="0"/>
              <a:t> Command line interface</a:t>
            </a:r>
          </a:p>
          <a:p>
            <a:pPr lvl="2"/>
            <a:r>
              <a:rPr lang="en-US" dirty="0"/>
              <a:t>Reversible Chess Notation to G-Code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0" name="Picture 2" descr="http://graham.tech/content/images/2016/01/chess-robot.jpg">
            <a:extLst>
              <a:ext uri="{FF2B5EF4-FFF2-40B4-BE49-F238E27FC236}">
                <a16:creationId xmlns:a16="http://schemas.microsoft.com/office/drawing/2014/main" id="{A2F9F2D4-05E1-4670-8E70-751AF095F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65147"/>
            <a:ext cx="59055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11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35303-6A66-7146-9FC5-AE4B15A8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22E13-6F5A-E64E-8CEE-4ED0563C92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300" y="1079360"/>
            <a:ext cx="4762500" cy="5105400"/>
          </a:xfrm>
        </p:spPr>
        <p:txBody>
          <a:bodyPr/>
          <a:lstStyle/>
          <a:p>
            <a:r>
              <a:rPr lang="en-US" dirty="0"/>
              <a:t>Giant Chess</a:t>
            </a:r>
          </a:p>
          <a:p>
            <a:pPr lvl="1"/>
            <a:r>
              <a:rPr lang="en-US" dirty="0"/>
              <a:t>Slotted Hardboard</a:t>
            </a:r>
          </a:p>
          <a:p>
            <a:pPr lvl="1"/>
            <a:endParaRPr lang="en-US" dirty="0"/>
          </a:p>
        </p:txBody>
      </p:sp>
      <p:pic>
        <p:nvPicPr>
          <p:cNvPr id="3074" name="Picture 2" descr="http://grahamtech.azurewebsites.net/content/images/2016/02/giant-chess-in-action.jpg">
            <a:extLst>
              <a:ext uri="{FF2B5EF4-FFF2-40B4-BE49-F238E27FC236}">
                <a16:creationId xmlns:a16="http://schemas.microsoft.com/office/drawing/2014/main" id="{9B4CA26C-4877-4B2C-B048-717D46C6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4606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48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071BB2-A6C1-8540-8E74-F18AAED56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5CC66E-454F-46A5-A82A-11EC9D7BA1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300" y="1079360"/>
            <a:ext cx="7124700" cy="5105400"/>
          </a:xfrm>
        </p:spPr>
        <p:txBody>
          <a:bodyPr>
            <a:normAutofit/>
          </a:bodyPr>
          <a:lstStyle/>
          <a:p>
            <a:r>
              <a:rPr lang="en-US" dirty="0"/>
              <a:t>Existing timekeeping devices are:</a:t>
            </a:r>
          </a:p>
          <a:p>
            <a:pPr lvl="1"/>
            <a:r>
              <a:rPr lang="en-US" dirty="0"/>
              <a:t>Hard to set up</a:t>
            </a:r>
          </a:p>
          <a:p>
            <a:pPr lvl="1"/>
            <a:r>
              <a:rPr lang="en-US" dirty="0"/>
              <a:t>Limited in features</a:t>
            </a:r>
          </a:p>
          <a:p>
            <a:pPr lvl="1"/>
            <a:r>
              <a:rPr lang="en-US" dirty="0"/>
              <a:t>Limited to two players</a:t>
            </a:r>
          </a:p>
          <a:p>
            <a:pPr lvl="1"/>
            <a:r>
              <a:rPr lang="en-US" dirty="0"/>
              <a:t>Require one player to use non-dominant hand</a:t>
            </a:r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pic>
        <p:nvPicPr>
          <p:cNvPr id="4100" name="Picture 4" descr="Image result for chess clock">
            <a:extLst>
              <a:ext uri="{FF2B5EF4-FFF2-40B4-BE49-F238E27FC236}">
                <a16:creationId xmlns:a16="http://schemas.microsoft.com/office/drawing/2014/main" id="{269F1742-4B8B-4448-A646-B514AE068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317485"/>
            <a:ext cx="404812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90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B733-A2AB-B44C-9EC4-874D9752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EF595-08B9-3D49-B282-2201D95624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300" y="1219200"/>
            <a:ext cx="11963400" cy="5105400"/>
          </a:xfrm>
        </p:spPr>
        <p:txBody>
          <a:bodyPr/>
          <a:lstStyle/>
          <a:p>
            <a:r>
              <a:rPr lang="en-US" dirty="0"/>
              <a:t>Make clock setup clear and easy using through webpage</a:t>
            </a:r>
          </a:p>
          <a:p>
            <a:r>
              <a:rPr lang="en-US" dirty="0"/>
              <a:t>Separate so each player can position clock where they want</a:t>
            </a:r>
          </a:p>
          <a:p>
            <a:r>
              <a:rPr lang="en-US" dirty="0"/>
              <a:t>Clocks can communicate over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dirty="0"/>
              <a:t>Any number of clocks can be used</a:t>
            </a:r>
          </a:p>
        </p:txBody>
      </p:sp>
    </p:spTree>
    <p:extLst>
      <p:ext uri="{BB962C8B-B14F-4D97-AF65-F5344CB8AC3E}">
        <p14:creationId xmlns:p14="http://schemas.microsoft.com/office/powerpoint/2010/main" val="3735183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7518-6829-6B42-A89A-C689AD68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95C76-0A7E-1046-A994-C7A93B3E8D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300" y="1079360"/>
            <a:ext cx="2628900" cy="5105400"/>
          </a:xfrm>
        </p:spPr>
        <p:txBody>
          <a:bodyPr/>
          <a:lstStyle/>
          <a:p>
            <a:r>
              <a:rPr lang="en-US" dirty="0"/>
              <a:t>Play laid out in Fritzing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08AE9F-EFE0-4158-8581-F8659D040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635579"/>
            <a:ext cx="8885690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6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BB291F-B631-ED45-9FEE-5D9B9D37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22B8A-AA99-FB40-9ED2-1EC2751C79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300" y="1079360"/>
            <a:ext cx="3009900" cy="2959240"/>
          </a:xfrm>
        </p:spPr>
        <p:txBody>
          <a:bodyPr/>
          <a:lstStyle/>
          <a:p>
            <a:pPr lvl="1"/>
            <a:r>
              <a:rPr lang="en-US" dirty="0"/>
              <a:t>Breadboard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7AC7D5-BBA8-4E8D-B409-8ECA65DAC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219201"/>
            <a:ext cx="8138931" cy="454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57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83E86-4894-C046-99A2-C8C97C5D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CC421C-8A23-4D84-82AC-D928D44FA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143000"/>
            <a:ext cx="7628281" cy="4724809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C08955B-74EE-4ACD-B599-B47DA86BB3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300" y="1079360"/>
            <a:ext cx="3009900" cy="2959240"/>
          </a:xfrm>
        </p:spPr>
        <p:txBody>
          <a:bodyPr/>
          <a:lstStyle/>
          <a:p>
            <a:pPr lvl="1"/>
            <a:r>
              <a:rPr lang="en-US" dirty="0"/>
              <a:t>Arduino IDE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00980"/>
      </p:ext>
    </p:extLst>
  </p:cSld>
  <p:clrMapOvr>
    <a:masterClrMapping/>
  </p:clrMapOvr>
</p:sld>
</file>

<file path=ppt/theme/theme1.xml><?xml version="1.0" encoding="utf-8"?>
<a:theme xmlns:a="http://schemas.openxmlformats.org/drawingml/2006/main" name="PME Basic header w. foo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porate_Template_2018-wide format" id="{99E3AF1E-9D17-4A94-9A42-0C939D4C7C6D}" vid="{8AF7F933-E3AA-4568-B3B7-73DB49E414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1d011eec-9ab2-45c7-bcd4-385da9931a33">W3UQ7XPZ5XPH-2004825599-3</_dlc_DocId>
    <_dlc_DocIdUrl xmlns="1d011eec-9ab2-45c7-bcd4-385da9931a33">
      <Url>http://intranet/Business-Units/SoftwareEngineering/Software-Management/_layouts/15/DocIdRedir.aspx?ID=W3UQ7XPZ5XPH-2004825599-3</Url>
      <Description>W3UQ7XPZ5XPH-2004825599-3</Description>
    </_dlc_DocIdUrl>
    <SharedWithUsers xmlns="1d011eec-9ab2-45c7-bcd4-385da9931a33">
      <UserInfo>
        <DisplayName>Fread, John</DisplayName>
        <AccountId>1062</AccountId>
        <AccountType/>
      </UserInfo>
    </SharedWithUsers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8E2E189C1F07448A32DE804169F43B" ma:contentTypeVersion="1" ma:contentTypeDescription="Create a new document." ma:contentTypeScope="" ma:versionID="3682f0a0df9fdbfc9b41c315b8feecae">
  <xsd:schema xmlns:xsd="http://www.w3.org/2001/XMLSchema" xmlns:xs="http://www.w3.org/2001/XMLSchema" xmlns:p="http://schemas.microsoft.com/office/2006/metadata/properties" xmlns:ns2="1d011eec-9ab2-45c7-bcd4-385da9931a33" targetNamespace="http://schemas.microsoft.com/office/2006/metadata/properties" ma:root="true" ma:fieldsID="54980d1ccb297a07532bfe29d70f0432" ns2:_="">
    <xsd:import namespace="1d011eec-9ab2-45c7-bcd4-385da9931a3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011eec-9ab2-45c7-bcd4-385da9931a3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FEF02A-F5AD-4B08-BE20-7CEF1A60A2CE}">
  <ds:schemaRefs>
    <ds:schemaRef ds:uri="1d011eec-9ab2-45c7-bcd4-385da9931a3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7B866DB-83AD-4FA4-8327-E2D085BCE169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FE8623F7-BB0D-45EC-A075-0FB1AFFA7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011eec-9ab2-45c7-bcd4-385da9931a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2EE3038C-4554-4285-B827-555A46CCB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51551</TotalTime>
  <Words>184</Words>
  <Application>Microsoft Office PowerPoint</Application>
  <PresentationFormat>Widescreen</PresentationFormat>
  <Paragraphs>59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Agency FB</vt:lpstr>
      <vt:lpstr>Arial</vt:lpstr>
      <vt:lpstr>Calibri</vt:lpstr>
      <vt:lpstr>Helvetica Neue</vt:lpstr>
      <vt:lpstr>Montserrat</vt:lpstr>
      <vt:lpstr>Not Just Groovy</vt:lpstr>
      <vt:lpstr>Wingdings</vt:lpstr>
      <vt:lpstr>PME Basic header w. footer</vt:lpstr>
      <vt:lpstr>PowerPoint Presentation</vt:lpstr>
      <vt:lpstr>Previous Projects</vt:lpstr>
      <vt:lpstr>Previous Projects</vt:lpstr>
      <vt:lpstr>Previous Projects</vt:lpstr>
      <vt:lpstr>The Problem</vt:lpstr>
      <vt:lpstr>Solution</vt:lpstr>
      <vt:lpstr>Design</vt:lpstr>
      <vt:lpstr>Prototype</vt:lpstr>
      <vt:lpstr>Code</vt:lpstr>
      <vt:lpstr>Web Interface</vt:lpstr>
      <vt:lpstr>Plans for Improvement</vt:lpstr>
      <vt:lpstr>Questions?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Henk, Erin</dc:creator>
  <cp:lastModifiedBy>Graham, Patrick</cp:lastModifiedBy>
  <cp:revision>2317</cp:revision>
  <cp:lastPrinted>2018-05-16T14:05:01Z</cp:lastPrinted>
  <dcterms:created xsi:type="dcterms:W3CDTF">2013-07-01T18:06:36Z</dcterms:created>
  <dcterms:modified xsi:type="dcterms:W3CDTF">2019-06-11T15:52:38Z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0x010100BB8E2E189C1F07448A32DE804169F43B</vt:lpwstr>
  </property>
  <property fmtid="{D5CDD505-2E9C-101B-9397-08002B2CF9AE}" pid="3" name="_dlc_DocIdItemGuid">
    <vt:lpwstr>56965c2a-e36a-475a-a087-85a29f00b212</vt:lpwstr>
  </property>
  <property fmtid="{D5CDD505-2E9C-101B-9397-08002B2CF9AE}" pid="4" name="Doc Type">
    <vt:lpwstr/>
  </property>
</Properties>
</file>