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Titillium Web"/>
      <p:regular r:id="rId18"/>
      <p:bold r:id="rId19"/>
      <p:italic r:id="rId20"/>
      <p:boldItalic r:id="rId21"/>
    </p:embeddedFont>
    <p:embeddedFont>
      <p:font typeface="Titillium Web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O/3OAGpsmViQaHCqe5WcEF2Wi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562CFD-769D-48AE-9F6E-718BBF965E71}">
  <a:tblStyle styleId="{5F562CFD-769D-48AE-9F6E-718BBF965E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22" Type="http://schemas.openxmlformats.org/officeDocument/2006/relationships/font" Target="fonts/TitilliumWebLight-regular.fntdata"/><Relationship Id="rId21" Type="http://schemas.openxmlformats.org/officeDocument/2006/relationships/font" Target="fonts/TitilliumWeb-boldItalic.fntdata"/><Relationship Id="rId24" Type="http://schemas.openxmlformats.org/officeDocument/2006/relationships/font" Target="fonts/TitilliumWebLight-italic.fntdata"/><Relationship Id="rId23" Type="http://schemas.openxmlformats.org/officeDocument/2006/relationships/font" Target="fonts/TitilliumWeb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TitilliumWeb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TitilliumWeb-bold.fntdata"/><Relationship Id="rId18" Type="http://schemas.openxmlformats.org/officeDocument/2006/relationships/font" Target="fonts/Titillium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2a9201c8e_1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22a9201c8e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a9201c8e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22a9201c8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2a9201c8e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22a9201c8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2a9201c8e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22a9201c8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a9201c8e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22a9201c8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a9201c8e_1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22a9201c8e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a9201c8e_1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22a9201c8e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a9201c8e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22a9201c8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2a9201c8e_1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22a9201c8e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1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2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42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4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44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6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33" name="Google Shape;33;p46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i="0" sz="9600" u="none" cap="none" strike="noStrike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" name="Google Shape;34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4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4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9" name="Google Shape;49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ampos72@purdue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Relationship Id="rId4" Type="http://schemas.openxmlformats.org/officeDocument/2006/relationships/hyperlink" Target="mailto:campos72@purdue.edu" TargetMode="External"/><Relationship Id="rId5" Type="http://schemas.openxmlformats.org/officeDocument/2006/relationships/hyperlink" Target="mailto:mart2180@purdue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snap/amazon-fine-food-reviews" TargetMode="External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724050" y="569350"/>
            <a:ext cx="7695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Less is More: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700"/>
              <a:t>Human and AI Summarization for Sentiment Analysis</a:t>
            </a:r>
            <a:endParaRPr sz="4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724050" y="4061225"/>
            <a:ext cx="726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Pablo T. Campos		</a:t>
            </a:r>
            <a:r>
              <a:rPr b="1" lang="en" sz="2000">
                <a:solidFill>
                  <a:schemeClr val="l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campos72@purdue.edu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Laura Martínez		mart2180@purdue.edu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22a9201c8e_1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05450"/>
            <a:ext cx="4328925" cy="26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22a9201c8e_1_14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29" name="Google Shape;129;g122a9201c8e_1_14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Sentiment Analysis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LSTM</a:t>
            </a:r>
            <a:endParaRPr/>
          </a:p>
        </p:txBody>
      </p:sp>
      <p:sp>
        <p:nvSpPr>
          <p:cNvPr id="130" name="Google Shape;130;g122a9201c8e_1_1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g122a9201c8e_1_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125" y="152050"/>
            <a:ext cx="2407750" cy="14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22a9201c8e_1_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125" y="1824775"/>
            <a:ext cx="2407750" cy="14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22a9201c8e_1_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2305450"/>
            <a:ext cx="4328925" cy="26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22a9201c8e_1_1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7125" y="3497500"/>
            <a:ext cx="2407750" cy="14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a9201c8e_1_2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40" name="Google Shape;140;g122a9201c8e_1_25"/>
          <p:cNvSpPr txBox="1"/>
          <p:nvPr>
            <p:ph idx="1" type="body"/>
          </p:nvPr>
        </p:nvSpPr>
        <p:spPr>
          <a:xfrm>
            <a:off x="457200" y="1428750"/>
            <a:ext cx="86868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Both models trained with either </a:t>
            </a:r>
            <a:r>
              <a:rPr lang="en">
                <a:highlight>
                  <a:srgbClr val="B6D7A8"/>
                </a:highlight>
              </a:rPr>
              <a:t>Summary</a:t>
            </a:r>
            <a:r>
              <a:rPr lang="en"/>
              <a:t> or </a:t>
            </a:r>
            <a:r>
              <a:rPr lang="en">
                <a:highlight>
                  <a:srgbClr val="0000FF"/>
                </a:highlight>
              </a:rPr>
              <a:t>Generated Summary</a:t>
            </a:r>
            <a:r>
              <a:rPr lang="en"/>
              <a:t> performed worse than those trained on </a:t>
            </a:r>
            <a:r>
              <a:rPr lang="en">
                <a:highlight>
                  <a:srgbClr val="B6D7A8"/>
                </a:highlight>
              </a:rPr>
              <a:t>Text</a:t>
            </a:r>
            <a:r>
              <a:rPr lang="en"/>
              <a:t>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LSTM model trained on </a:t>
            </a:r>
            <a:r>
              <a:rPr lang="en">
                <a:highlight>
                  <a:srgbClr val="0000FF"/>
                </a:highlight>
              </a:rPr>
              <a:t>Generated Summary</a:t>
            </a:r>
            <a:r>
              <a:rPr lang="en"/>
              <a:t> outperformed its counterpart trained on </a:t>
            </a:r>
            <a:r>
              <a:rPr lang="en">
                <a:highlight>
                  <a:srgbClr val="B6D7A8"/>
                </a:highlight>
              </a:rPr>
              <a:t>Summary</a:t>
            </a:r>
            <a:endParaRPr>
              <a:highlight>
                <a:srgbClr val="B6D7A8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Logistic Regression trained on </a:t>
            </a:r>
            <a:r>
              <a:rPr lang="en">
                <a:highlight>
                  <a:srgbClr val="0000FF"/>
                </a:highlight>
              </a:rPr>
              <a:t>Generated Summary</a:t>
            </a:r>
            <a:r>
              <a:rPr lang="en"/>
              <a:t> performed worse than its counterpart trained on </a:t>
            </a:r>
            <a:r>
              <a:rPr lang="en">
                <a:highlight>
                  <a:srgbClr val="B6D7A8"/>
                </a:highlight>
              </a:rPr>
              <a:t>Summary</a:t>
            </a:r>
            <a:endParaRPr>
              <a:highlight>
                <a:srgbClr val="B6D7A8"/>
              </a:highlight>
            </a:endParaRPr>
          </a:p>
        </p:txBody>
      </p:sp>
      <p:sp>
        <p:nvSpPr>
          <p:cNvPr id="141" name="Google Shape;141;g122a9201c8e_1_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3"/>
          <p:cNvSpPr txBox="1"/>
          <p:nvPr>
            <p:ph idx="4294967295" type="ctrTitle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</a:pPr>
            <a:r>
              <a:rPr b="1" i="0" lang="en" sz="60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THANKS!</a:t>
            </a:r>
            <a:endParaRPr b="1" i="0" sz="60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8" name="Google Shape;148;p23"/>
          <p:cNvSpPr txBox="1"/>
          <p:nvPr>
            <p:ph idx="4294967295" type="subTitle"/>
          </p:nvPr>
        </p:nvSpPr>
        <p:spPr>
          <a:xfrm>
            <a:off x="685800" y="1639975"/>
            <a:ext cx="7855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 i="0" sz="24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can find </a:t>
            </a:r>
            <a:r>
              <a:rPr lang="en"/>
              <a:t>us</a:t>
            </a:r>
            <a:r>
              <a:rPr b="0" i="0" lang="en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at</a:t>
            </a:r>
            <a:endParaRPr b="0" i="0" sz="24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" u="sng">
                <a:solidFill>
                  <a:schemeClr val="hlink"/>
                </a:solidFill>
                <a:hlinkClick r:id="rId4"/>
              </a:rPr>
              <a:t>campos72@purdue.edu</a:t>
            </a:r>
            <a:r>
              <a:rPr lang="en"/>
              <a:t>	Pablo T. Campos</a:t>
            </a:r>
            <a:endParaRPr b="0" i="0" sz="24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" u="sng">
                <a:solidFill>
                  <a:schemeClr val="hlink"/>
                </a:solidFill>
                <a:hlinkClick r:id="rId5"/>
              </a:rPr>
              <a:t>mart2180@purdue.edu</a:t>
            </a:r>
            <a:r>
              <a:rPr lang="en"/>
              <a:t>	</a:t>
            </a:r>
            <a:r>
              <a:rPr lang="en"/>
              <a:t>Laura Martínez		</a:t>
            </a:r>
            <a:endParaRPr b="0" i="0" sz="24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457200" y="1428750"/>
            <a:ext cx="81741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Sentiment Analysis is of great importance for ecommerce. With companies having to </a:t>
            </a:r>
            <a:r>
              <a:rPr lang="en"/>
              <a:t>analyze</a:t>
            </a:r>
            <a:r>
              <a:rPr lang="en"/>
              <a:t> great bodies of text, it would be cheaper to analyze summaries of said texts.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However not all bodies of text come with a summary provided by the user. Could this summary be efficiently produced by a computer rather than by a human?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2a9201c8e_1_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68" name="Google Shape;68;g122a9201c8e_1_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g122a9201c8e_1_1"/>
          <p:cNvSpPr txBox="1"/>
          <p:nvPr>
            <p:ph idx="1" type="body"/>
          </p:nvPr>
        </p:nvSpPr>
        <p:spPr>
          <a:xfrm>
            <a:off x="457200" y="1428750"/>
            <a:ext cx="81741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Can we perform sentiment analysis on summaries instead of the original texts?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If so, may AI generated summaries convey more precise information than human summaries about the original texts?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70" name="Google Shape;70;g122a9201c8e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825" y="3287275"/>
            <a:ext cx="1856100" cy="1856100"/>
          </a:xfrm>
          <a:prstGeom prst="heptagon">
            <a:avLst>
              <a:gd fmla="val 102572" name="hf"/>
              <a:gd fmla="val 10521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a9201c8e_1_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76" name="Google Shape;76;g122a9201c8e_1_7"/>
          <p:cNvSpPr txBox="1"/>
          <p:nvPr>
            <p:ph idx="1" type="body"/>
          </p:nvPr>
        </p:nvSpPr>
        <p:spPr>
          <a:xfrm>
            <a:off x="457200" y="1428750"/>
            <a:ext cx="83091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Fine tune a transformer model to perform abstractive summarization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Changed transformer model from BERT to T5 for computational reasons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For sentiment analysis, BoW logistic regression and a LSTM with randomly initialized embeddings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Used only a sample of the original dataset for computational reasons (10%)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7" name="Google Shape;77;g122a9201c8e_1_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2a9201c8e_1_1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Experimental Setup: Dataset</a:t>
            </a:r>
            <a:endParaRPr/>
          </a:p>
        </p:txBody>
      </p:sp>
      <p:sp>
        <p:nvSpPr>
          <p:cNvPr id="83" name="Google Shape;83;g122a9201c8e_1_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g122a9201c8e_1_13"/>
          <p:cNvSpPr txBox="1"/>
          <p:nvPr>
            <p:ph idx="1" type="body"/>
          </p:nvPr>
        </p:nvSpPr>
        <p:spPr>
          <a:xfrm>
            <a:off x="457200" y="1428750"/>
            <a:ext cx="85722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u="sng">
                <a:solidFill>
                  <a:schemeClr val="hlink"/>
                </a:solidFill>
                <a:hlinkClick r:id="rId3"/>
              </a:rPr>
              <a:t>Amazon Fine Food Reviews</a:t>
            </a:r>
            <a:r>
              <a:rPr lang="en"/>
              <a:t>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85" name="Google Shape;85;g122a9201c8e_1_13"/>
          <p:cNvGraphicFramePr/>
          <p:nvPr/>
        </p:nvGraphicFramePr>
        <p:xfrm>
          <a:off x="457200" y="1916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{5F562CFD-769D-48AE-9F6E-718BBF965E71}</a:tableStyleId>
              </a:tblPr>
              <a:tblGrid>
                <a:gridCol w="2129925"/>
                <a:gridCol w="2129925"/>
                <a:gridCol w="1724250"/>
                <a:gridCol w="253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Text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Summary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Score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Label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Review left by user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Summary of the review by said user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Score of the product, ranging from 1-5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Scores 1 &amp; 2: 0 (Negative)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Scores 3: 1 (Neutral)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Scores 4 &amp; 5: 2 (Positive)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6" name="Google Shape;86;g122a9201c8e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88" y="3310825"/>
            <a:ext cx="2470325" cy="16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2a9201c8e_1_10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Experimental Setup: Tasks</a:t>
            </a:r>
            <a:endParaRPr/>
          </a:p>
        </p:txBody>
      </p:sp>
      <p:sp>
        <p:nvSpPr>
          <p:cNvPr id="92" name="Google Shape;92;g122a9201c8e_1_109"/>
          <p:cNvSpPr txBox="1"/>
          <p:nvPr>
            <p:ph idx="1" type="body"/>
          </p:nvPr>
        </p:nvSpPr>
        <p:spPr>
          <a:xfrm>
            <a:off x="457200" y="1428750"/>
            <a:ext cx="8023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Abstractive Summarization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Fine tune pretrained transformer model on </a:t>
            </a:r>
            <a:r>
              <a:rPr lang="en">
                <a:highlight>
                  <a:srgbClr val="B6D7A8"/>
                </a:highlight>
              </a:rPr>
              <a:t>Text</a:t>
            </a:r>
            <a:r>
              <a:rPr lang="en"/>
              <a:t> with target </a:t>
            </a:r>
            <a:r>
              <a:rPr lang="en">
                <a:highlight>
                  <a:srgbClr val="B6D7A8"/>
                </a:highlight>
              </a:rPr>
              <a:t>Summary</a:t>
            </a:r>
            <a:endParaRPr>
              <a:highlight>
                <a:srgbClr val="B6D7A8"/>
              </a:highlight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Generate summaries for all instances: </a:t>
            </a:r>
            <a:r>
              <a:rPr lang="en">
                <a:highlight>
                  <a:srgbClr val="0000FF"/>
                </a:highlight>
              </a:rPr>
              <a:t>Generated Summary</a:t>
            </a:r>
            <a:endParaRPr>
              <a:highlight>
                <a:srgbClr val="0000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3" name="Google Shape;93;g122a9201c8e_1_10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4" name="Google Shape;94;g122a9201c8e_1_109"/>
          <p:cNvGraphicFramePr/>
          <p:nvPr/>
        </p:nvGraphicFramePr>
        <p:xfrm>
          <a:off x="457200" y="3513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{5F562CFD-769D-48AE-9F6E-718BBF965E71}</a:tableStyleId>
              </a:tblPr>
              <a:tblGrid>
                <a:gridCol w="1956700"/>
                <a:gridCol w="1956700"/>
                <a:gridCol w="2329350"/>
                <a:gridCol w="2329350"/>
              </a:tblGrid>
              <a:tr h="40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Text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Summary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Generated Summary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Label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73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Review left by user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Summary of the review by said user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Summary generated by fine tuned transformer model from attribute Text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Scores 1 &amp; 2: 0 (Negative)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Scores 3: 1 (Neutral)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Scores 4 &amp; 5: 2 (Positive)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a9201c8e_1_11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Experimental Setup: Tasks</a:t>
            </a:r>
            <a:endParaRPr/>
          </a:p>
        </p:txBody>
      </p:sp>
      <p:sp>
        <p:nvSpPr>
          <p:cNvPr id="100" name="Google Shape;100;g122a9201c8e_1_116"/>
          <p:cNvSpPr txBox="1"/>
          <p:nvPr>
            <p:ph idx="1" type="body"/>
          </p:nvPr>
        </p:nvSpPr>
        <p:spPr>
          <a:xfrm>
            <a:off x="457200" y="1428750"/>
            <a:ext cx="85041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Sentiment Analysis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3 Logistic regression models trained with BoW features on </a:t>
            </a:r>
            <a:r>
              <a:rPr lang="en">
                <a:highlight>
                  <a:srgbClr val="B6D7A8"/>
                </a:highlight>
              </a:rPr>
              <a:t>Text</a:t>
            </a:r>
            <a:r>
              <a:rPr lang="en"/>
              <a:t>, </a:t>
            </a:r>
            <a:r>
              <a:rPr lang="en">
                <a:highlight>
                  <a:srgbClr val="B6D7A8"/>
                </a:highlight>
              </a:rPr>
              <a:t>Summary</a:t>
            </a:r>
            <a:r>
              <a:rPr lang="en"/>
              <a:t> and </a:t>
            </a:r>
            <a:r>
              <a:rPr lang="en">
                <a:highlight>
                  <a:srgbClr val="0000FF"/>
                </a:highlight>
              </a:rPr>
              <a:t>Generated Summary</a:t>
            </a:r>
            <a:r>
              <a:rPr lang="en"/>
              <a:t> to predict </a:t>
            </a:r>
            <a:r>
              <a:rPr lang="en">
                <a:highlight>
                  <a:srgbClr val="0000FF"/>
                </a:highlight>
              </a:rPr>
              <a:t>Label</a:t>
            </a:r>
            <a:r>
              <a:rPr lang="en"/>
              <a:t> (Baseline model)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3 LSTM model trained on randomly initialized embeddings on </a:t>
            </a:r>
            <a:r>
              <a:rPr lang="en">
                <a:highlight>
                  <a:srgbClr val="B6D7A8"/>
                </a:highlight>
              </a:rPr>
              <a:t>Text</a:t>
            </a:r>
            <a:r>
              <a:rPr lang="en"/>
              <a:t>, </a:t>
            </a:r>
            <a:r>
              <a:rPr lang="en">
                <a:highlight>
                  <a:srgbClr val="B6D7A8"/>
                </a:highlight>
              </a:rPr>
              <a:t>Summary</a:t>
            </a:r>
            <a:r>
              <a:rPr lang="en"/>
              <a:t> and </a:t>
            </a:r>
            <a:r>
              <a:rPr lang="en">
                <a:highlight>
                  <a:srgbClr val="0000FF"/>
                </a:highlight>
              </a:rPr>
              <a:t>Generated Summary</a:t>
            </a:r>
            <a:r>
              <a:rPr lang="en"/>
              <a:t> to predict </a:t>
            </a:r>
            <a:r>
              <a:rPr lang="en">
                <a:highlight>
                  <a:srgbClr val="0000FF"/>
                </a:highlight>
              </a:rPr>
              <a:t>Label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1" name="Google Shape;101;g122a9201c8e_1_1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a9201c8e_1_1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07" name="Google Shape;107;g122a9201c8e_1_19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Abstractive Summarization</a:t>
            </a:r>
            <a:endParaRPr/>
          </a:p>
        </p:txBody>
      </p:sp>
      <p:sp>
        <p:nvSpPr>
          <p:cNvPr id="108" name="Google Shape;108;g122a9201c8e_1_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g122a9201c8e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400" y="434575"/>
            <a:ext cx="3078875" cy="20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22a9201c8e_1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400" y="2524975"/>
            <a:ext cx="3078875" cy="20525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g122a9201c8e_1_19"/>
          <p:cNvGraphicFramePr/>
          <p:nvPr/>
        </p:nvGraphicFramePr>
        <p:xfrm>
          <a:off x="138425" y="185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{5F562CFD-769D-48AE-9F6E-718BBF965E71}</a:tableStyleId>
              </a:tblPr>
              <a:tblGrid>
                <a:gridCol w="2615300"/>
                <a:gridCol w="31133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Summary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Generated Summary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 Quality Dog Food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Great product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Not as Advertised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Jumbo Salted Peanuts - I had this!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“Delight” says it all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The most flavorful treat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Cough Medicine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Best product in the industry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Great taffy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Great taffy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2a9201c8e_1_12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17" name="Google Shape;117;g122a9201c8e_1_12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Sentiment Analysis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Logistic Regression</a:t>
            </a:r>
            <a:endParaRPr/>
          </a:p>
        </p:txBody>
      </p:sp>
      <p:sp>
        <p:nvSpPr>
          <p:cNvPr id="118" name="Google Shape;118;g122a9201c8e_1_1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g122a9201c8e_1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125" y="3497500"/>
            <a:ext cx="2407750" cy="149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22a9201c8e_1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125" y="1824775"/>
            <a:ext cx="2407750" cy="1493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22a9201c8e_1_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305450"/>
            <a:ext cx="4328925" cy="26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22a9201c8e_1_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7125" y="152050"/>
            <a:ext cx="2407750" cy="14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