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386" r:id="rId2"/>
    <p:sldId id="324" r:id="rId3"/>
    <p:sldId id="387" r:id="rId4"/>
    <p:sldId id="388" r:id="rId5"/>
    <p:sldId id="357" r:id="rId6"/>
    <p:sldId id="359" r:id="rId7"/>
    <p:sldId id="361" r:id="rId8"/>
    <p:sldId id="391" r:id="rId9"/>
    <p:sldId id="394" r:id="rId10"/>
    <p:sldId id="325" r:id="rId11"/>
    <p:sldId id="364" r:id="rId12"/>
    <p:sldId id="395" r:id="rId13"/>
    <p:sldId id="397" r:id="rId14"/>
    <p:sldId id="398" r:id="rId15"/>
    <p:sldId id="399" r:id="rId16"/>
    <p:sldId id="372" r:id="rId17"/>
    <p:sldId id="376" r:id="rId18"/>
    <p:sldId id="401" r:id="rId19"/>
    <p:sldId id="373" r:id="rId20"/>
    <p:sldId id="402" r:id="rId21"/>
    <p:sldId id="40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24"/>
            <p14:sldId id="387"/>
            <p14:sldId id="388"/>
            <p14:sldId id="357"/>
            <p14:sldId id="359"/>
            <p14:sldId id="361"/>
            <p14:sldId id="391"/>
            <p14:sldId id="394"/>
            <p14:sldId id="325"/>
            <p14:sldId id="364"/>
            <p14:sldId id="395"/>
            <p14:sldId id="397"/>
            <p14:sldId id="398"/>
            <p14:sldId id="399"/>
            <p14:sldId id="372"/>
            <p14:sldId id="376"/>
            <p14:sldId id="401"/>
            <p14:sldId id="373"/>
            <p14:sldId id="402"/>
            <p14:sldId id="404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2FF"/>
    <a:srgbClr val="F5FAF4"/>
    <a:srgbClr val="DDF0C8"/>
    <a:srgbClr val="FFD653"/>
    <a:srgbClr val="EBF4E8"/>
    <a:srgbClr val="ADCFA1"/>
    <a:srgbClr val="EDECE5"/>
    <a:srgbClr val="BAE18F"/>
    <a:srgbClr val="F1F5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6" autoAdjust="0"/>
    <p:restoredTop sz="80889" autoAdjust="0"/>
  </p:normalViewPr>
  <p:slideViewPr>
    <p:cSldViewPr>
      <p:cViewPr varScale="1">
        <p:scale>
          <a:sx n="94" d="100"/>
          <a:sy n="94" d="100"/>
        </p:scale>
        <p:origin x="20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400"/>
            </a:lvl4pPr>
            <a:lvl5pPr eaLnBrk="1" latinLnBrk="0" hangingPunct="1">
              <a:defRPr sz="12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pn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기본 목적과 구성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웹의 기본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여러 컴퓨터에서 문서를 공유하거나 보는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웹에서 다루는 문서를 웹 문서라고 부름</a:t>
            </a:r>
            <a:endParaRPr lang="en-US" altLang="ko-KR" dirty="0" smtClean="0"/>
          </a:p>
          <a:p>
            <a:r>
              <a:rPr lang="ko-KR" altLang="en-US" dirty="0" smtClean="0"/>
              <a:t>웹의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거미줄처럼 연결된 정보 소통 망</a:t>
            </a:r>
            <a:r>
              <a:rPr lang="en-US" altLang="ko-KR" dirty="0" smtClean="0"/>
              <a:t>, World Wide Web</a:t>
            </a:r>
          </a:p>
          <a:p>
            <a:pPr lvl="2"/>
            <a:r>
              <a:rPr lang="ko-KR" altLang="en-US" dirty="0" smtClean="0"/>
              <a:t>웹 문서를 인터넷 상의 컴퓨터들끼리 주고 받는 네트워크 시스템</a:t>
            </a:r>
            <a:endParaRPr lang="en-US" altLang="ko-KR" dirty="0" smtClean="0"/>
          </a:p>
          <a:p>
            <a:r>
              <a:rPr lang="ko-KR" altLang="en-US" dirty="0" smtClean="0"/>
              <a:t>웹의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서버와 웹 클라이언트 컴퓨터들로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사이트를 탑재하는 컴퓨터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(www.google.com), 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(www.naver.com)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/>
              <a:t>웹 문서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. </a:t>
            </a:r>
            <a:r>
              <a:rPr lang="ko-KR" altLang="en-US" dirty="0"/>
              <a:t>동영상 등의 데이터 저장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클라이언트의 요청을 받아 웹 문서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서버로 작동하도록 하는 소프트웨어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클라이언트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인터페이스 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서버에 웹 문서를 요청하고 받아 사용자에게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주소</a:t>
            </a:r>
            <a:r>
              <a:rPr lang="en-US" altLang="ko-KR" dirty="0" smtClean="0"/>
              <a:t>, 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83568" y="1698160"/>
            <a:ext cx="7654801" cy="1600200"/>
            <a:chOff x="733622" y="1713242"/>
            <a:chExt cx="7654801" cy="16002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3622" y="1713242"/>
              <a:ext cx="765480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0148" y="2796010"/>
              <a:ext cx="7286377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400" b="1" dirty="0">
                  <a:solidFill>
                    <a:srgbClr val="0070C0"/>
                  </a:solidFill>
                  <a:latin typeface="Times New Roman" pitchFamily="18" charset="0"/>
                </a:rPr>
                <a:t>http://</a:t>
              </a:r>
              <a:r>
                <a:rPr lang="en-US" altLang="ko-KR" sz="2400" b="1" dirty="0" smtClean="0">
                  <a:solidFill>
                    <a:srgbClr val="C00000"/>
                  </a:solidFill>
                  <a:latin typeface="Times New Roman" pitchFamily="18" charset="0"/>
                </a:rPr>
                <a:t>www.oracle.com</a:t>
              </a:r>
              <a:r>
                <a:rPr lang="en-US" altLang="ko-KR" sz="2400" b="1" dirty="0" smtClean="0">
                  <a:solidFill>
                    <a:srgbClr val="00B050"/>
                  </a:solidFill>
                  <a:latin typeface="Times New Roman" pitchFamily="18" charset="0"/>
                </a:rPr>
                <a:t>:80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/technetwork/java/</a:t>
              </a:r>
              <a:r>
                <a:rPr lang="en-US" altLang="ko-KR" sz="2400" b="1" dirty="0" smtClean="0">
                  <a:solidFill>
                    <a:srgbClr val="00B0F0"/>
                  </a:solidFill>
                  <a:latin typeface="Times New Roman" pitchFamily="18" charset="0"/>
                </a:rPr>
                <a:t>index.html</a:t>
              </a:r>
              <a:endParaRPr lang="en-US" altLang="ko-KR" sz="2400" b="1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70148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j-lt"/>
                </a:rPr>
                <a:t>프로토콜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53917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latin typeface="+mj-lt"/>
                </a:rPr>
                <a:t>서버주소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43568" y="1874075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latin typeface="+mj-lt"/>
                </a:rPr>
                <a:t>TCP/IP</a:t>
              </a:r>
            </a:p>
            <a:p>
              <a:pPr algn="ctr"/>
              <a:r>
                <a:rPr lang="ko-KR" altLang="en-US" sz="1400" b="1">
                  <a:latin typeface="+mj-lt"/>
                </a:rPr>
                <a:t>포트번호</a:t>
              </a: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 rot="5400000">
              <a:off x="1179989" y="2554090"/>
              <a:ext cx="152400" cy="457200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 rot="5400000">
              <a:off x="2829123" y="1753990"/>
              <a:ext cx="152400" cy="2057400"/>
            </a:xfrm>
            <a:prstGeom prst="leftBracket">
              <a:avLst>
                <a:gd name="adj" fmla="val 1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 rot="5400000">
              <a:off x="4106044" y="2668390"/>
              <a:ext cx="152400" cy="228600"/>
            </a:xfrm>
            <a:prstGeom prst="leftBracket">
              <a:avLst>
                <a:gd name="adj" fmla="val 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 rot="5400000">
              <a:off x="5482257" y="1571571"/>
              <a:ext cx="153744" cy="2397759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 rot="5400000">
              <a:off x="7375407" y="2135330"/>
              <a:ext cx="140835" cy="1283153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cxnSp>
          <p:nvCxnSpPr>
            <p:cNvPr id="16" name="AutoShape 15"/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5400000">
              <a:off x="1080414" y="2465350"/>
              <a:ext cx="416916" cy="653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9" idx="2"/>
              <a:endCxn id="12" idx="1"/>
            </p:cNvCxnSpPr>
            <p:nvPr/>
          </p:nvCxnSpPr>
          <p:spPr bwMode="auto">
            <a:xfrm rot="5400000">
              <a:off x="2696865" y="2498032"/>
              <a:ext cx="416916" cy="12700"/>
            </a:xfrm>
            <a:prstGeom prst="curvedConnector5">
              <a:avLst>
                <a:gd name="adj1" fmla="val 54831"/>
                <a:gd name="adj2" fmla="val 54370"/>
                <a:gd name="adj3" fmla="val 4516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0" idx="2"/>
              <a:endCxn id="13" idx="1"/>
            </p:cNvCxnSpPr>
            <p:nvPr/>
          </p:nvCxnSpPr>
          <p:spPr bwMode="auto">
            <a:xfrm rot="5400000">
              <a:off x="4034012" y="2545527"/>
              <a:ext cx="309195" cy="1273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224625" y="198179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atin typeface="+mj-lt"/>
                </a:rPr>
                <a:t>경로명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994418" y="1859906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>
                  <a:latin typeface="+mj-lt"/>
                </a:rPr>
                <a:t>웹페이지</a:t>
              </a:r>
              <a:endParaRPr lang="en-US" altLang="ko-KR" sz="1400" b="1" dirty="0" smtClean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파일이름</a:t>
              </a:r>
              <a:endParaRPr lang="ko-KR" altLang="en-US" sz="1400" b="1" dirty="0">
                <a:latin typeface="+mj-lt"/>
              </a:endParaRPr>
            </a:p>
          </p:txBody>
        </p:sp>
        <p:cxnSp>
          <p:nvCxnSpPr>
            <p:cNvPr id="21" name="AutoShape 20"/>
            <p:cNvCxnSpPr>
              <a:cxnSpLocks noChangeShapeType="1"/>
              <a:stCxn id="19" idx="2"/>
              <a:endCxn id="14" idx="1"/>
            </p:cNvCxnSpPr>
            <p:nvPr/>
          </p:nvCxnSpPr>
          <p:spPr bwMode="auto">
            <a:xfrm rot="5400000">
              <a:off x="5370694" y="2478009"/>
              <a:ext cx="404005" cy="27134"/>
            </a:xfrm>
            <a:prstGeom prst="curvedConnector5">
              <a:avLst>
                <a:gd name="adj1" fmla="val 56583"/>
                <a:gd name="adj2" fmla="val 22245"/>
                <a:gd name="adj3" fmla="val 4341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20" idx="2"/>
              <a:endCxn id="15" idx="1"/>
            </p:cNvCxnSpPr>
            <p:nvPr/>
          </p:nvCxnSpPr>
          <p:spPr bwMode="auto">
            <a:xfrm rot="5400000">
              <a:off x="7284143" y="2544807"/>
              <a:ext cx="323363" cy="12700"/>
            </a:xfrm>
            <a:prstGeom prst="curvedConnector5">
              <a:avLst>
                <a:gd name="adj1" fmla="val 70695"/>
                <a:gd name="adj2" fmla="val -295646"/>
                <a:gd name="adj3" fmla="val 29305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직사각형 2"/>
          <p:cNvSpPr/>
          <p:nvPr/>
        </p:nvSpPr>
        <p:spPr>
          <a:xfrm>
            <a:off x="1274726" y="3647325"/>
            <a:ext cx="6737717" cy="21605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프로토콜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HTTP,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https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file, ftp, telnet, mailto, news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등 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서버주소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페이지를 가진 컴퓨터의 인터넷 주소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주소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포트 번호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서버가 브라우저로부터 접속을 기다리는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포트 번호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lvl="4"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프로토콜마다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다르며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HTTP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80, telnet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23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경로명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서버 내 웹 페이지 파일의 폴더 경로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파일이름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파일 이름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1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브라우저와 웹 서버 사이의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HTTP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24126" y="1829465"/>
            <a:ext cx="7133373" cy="3609357"/>
            <a:chOff x="724126" y="1829465"/>
            <a:chExt cx="7133373" cy="36093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016" y="3283147"/>
              <a:ext cx="1816494" cy="1735866"/>
            </a:xfrm>
            <a:prstGeom prst="rect">
              <a:avLst/>
            </a:prstGeom>
          </p:spPr>
        </p:pic>
        <p:sp>
          <p:nvSpPr>
            <p:cNvPr id="3091" name="자유형 3090"/>
            <p:cNvSpPr/>
            <p:nvPr/>
          </p:nvSpPr>
          <p:spPr>
            <a:xfrm>
              <a:off x="5843029" y="1829465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 descr="C:\Users\com\AppData\Local\Microsoft\Windows\Temporary Internet Files\Content.IE5\U5C8W4ON\Adium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281" y="2001418"/>
              <a:ext cx="1204869" cy="1204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모서리가 둥근 사각형 설명선 8"/>
            <p:cNvSpPr/>
            <p:nvPr/>
          </p:nvSpPr>
          <p:spPr>
            <a:xfrm>
              <a:off x="724126" y="2966173"/>
              <a:ext cx="2366580" cy="289441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http://www.oracle.com/index.html</a:t>
              </a:r>
              <a:endParaRPr lang="ko-KR" altLang="en-US" sz="11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767684" y="3250690"/>
              <a:ext cx="73860" cy="259943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034208" y="2001418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utoShape 52"/>
            <p:cNvSpPr>
              <a:spLocks noChangeArrowheads="1"/>
            </p:cNvSpPr>
            <p:nvPr/>
          </p:nvSpPr>
          <p:spPr bwMode="auto">
            <a:xfrm>
              <a:off x="6109553" y="2191212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 dirty="0" smtClean="0">
                  <a:latin typeface="+mj-lt"/>
                </a:rPr>
                <a:t>HTML </a:t>
              </a:r>
              <a:r>
                <a:rPr lang="ko-KR" altLang="en-US" sz="1200" dirty="0" smtClean="0">
                  <a:latin typeface="+mj-lt"/>
                </a:rPr>
                <a:t> 페이지</a:t>
              </a:r>
              <a:r>
                <a:rPr lang="en-US" altLang="ko-KR" sz="12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200" dirty="0" smtClean="0">
                  <a:latin typeface="+mj-lt"/>
                </a:rPr>
                <a:t>이미지</a:t>
              </a:r>
              <a:r>
                <a:rPr lang="en-US" altLang="ko-KR" sz="1200" dirty="0" smtClean="0">
                  <a:latin typeface="+mj-lt"/>
                </a:rPr>
                <a:t>, </a:t>
              </a:r>
              <a:r>
                <a:rPr lang="ko-KR" altLang="en-US" sz="1200" dirty="0" smtClean="0">
                  <a:latin typeface="+mj-lt"/>
                </a:rPr>
                <a:t>동영상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108814" y="3371081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400" dirty="0">
                  <a:latin typeface="+mj-lt"/>
                </a:rPr>
                <a:t>웹 </a:t>
              </a:r>
              <a:r>
                <a:rPr lang="ko-KR" altLang="en-US" sz="1400" dirty="0" smtClean="0">
                  <a:latin typeface="+mj-lt"/>
                </a:rPr>
                <a:t>서버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177404" y="4089742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3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7" name="Text Box 58"/>
            <p:cNvSpPr txBox="1">
              <a:spLocks noChangeArrowheads="1"/>
            </p:cNvSpPr>
            <p:nvPr/>
          </p:nvSpPr>
          <p:spPr bwMode="auto">
            <a:xfrm>
              <a:off x="6259746" y="2874127"/>
              <a:ext cx="15295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4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 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읽기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3177404" y="4393125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5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전송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auto">
            <a:xfrm>
              <a:off x="2871815" y="4863739"/>
              <a:ext cx="16510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6.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해독 및 출력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3177404" y="3255614"/>
              <a:ext cx="281173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1.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(www.oracle.com)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연결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3177404" y="3510633"/>
              <a:ext cx="175240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2.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서버에 연결 수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락</a:t>
              </a:r>
            </a:p>
          </p:txBody>
        </p:sp>
        <p:cxnSp>
          <p:nvCxnSpPr>
            <p:cNvPr id="3075" name="직선 화살표 연결선 3074"/>
            <p:cNvCxnSpPr/>
            <p:nvPr/>
          </p:nvCxnSpPr>
          <p:spPr>
            <a:xfrm>
              <a:off x="2771800" y="3501008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775161" y="3767032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771800" y="436510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771800" y="464814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직선 화살표 연결선 3077"/>
            <p:cNvCxnSpPr/>
            <p:nvPr/>
          </p:nvCxnSpPr>
          <p:spPr>
            <a:xfrm flipV="1">
              <a:off x="6278996" y="2861610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자유형 3080"/>
            <p:cNvSpPr/>
            <p:nvPr/>
          </p:nvSpPr>
          <p:spPr>
            <a:xfrm>
              <a:off x="2231829" y="4755968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5" name="TextBox 3084"/>
            <p:cNvSpPr txBox="1"/>
            <p:nvPr/>
          </p:nvSpPr>
          <p:spPr>
            <a:xfrm>
              <a:off x="6180850" y="5131045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oracle </a:t>
              </a:r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07695" y="5925083"/>
            <a:ext cx="2542684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1~5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과정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: HTTP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세션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1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웹의 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Tim Berners-Lee</a:t>
            </a:r>
            <a:r>
              <a:rPr lang="ko-KR" altLang="en-US" dirty="0"/>
              <a:t>의 아이디어에서 시작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en-US" dirty="0" smtClean="0"/>
              <a:t>년 웹 개념 제안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WorldWideWeb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시작</a:t>
            </a:r>
            <a:endParaRPr lang="en-US" altLang="ko-KR" dirty="0" smtClean="0"/>
          </a:p>
          <a:p>
            <a:pPr lvl="2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클라이언트로 동작하는 </a:t>
            </a:r>
            <a:r>
              <a:rPr lang="en-US" altLang="ko-KR" dirty="0"/>
              <a:t>HTTP </a:t>
            </a:r>
            <a:r>
              <a:rPr lang="ko-KR" altLang="en-US" dirty="0" smtClean="0"/>
              <a:t>모델 창시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언어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하이퍼링크 개념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세계 </a:t>
            </a:r>
            <a:r>
              <a:rPr lang="ko-KR" altLang="en-US" dirty="0"/>
              <a:t>최초의 웹 서버와 웹 </a:t>
            </a:r>
            <a:r>
              <a:rPr lang="ko-KR" altLang="en-US" dirty="0" smtClean="0"/>
              <a:t>브라우저 </a:t>
            </a:r>
            <a:r>
              <a:rPr lang="ko-KR" altLang="en-US" dirty="0"/>
              <a:t>개발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곳에 웹이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웹은 오늘날 정보 통신의 기본 플랫폼</a:t>
            </a:r>
            <a:endParaRPr lang="en-US" altLang="ko-KR" dirty="0" smtClean="0"/>
          </a:p>
          <a:p>
            <a:r>
              <a:rPr lang="ko-KR" altLang="en-US" dirty="0" smtClean="0"/>
              <a:t>다양한 기기에 웹 서버 설치</a:t>
            </a:r>
            <a:endParaRPr lang="en-US" altLang="ko-KR" dirty="0" smtClean="0"/>
          </a:p>
          <a:p>
            <a:pPr lvl="1"/>
            <a:r>
              <a:rPr lang="en-US" altLang="ko-KR" dirty="0"/>
              <a:t>TV, </a:t>
            </a:r>
            <a:r>
              <a:rPr lang="ko-KR" altLang="en-US" dirty="0" err="1" smtClean="0"/>
              <a:t>셋톱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, </a:t>
            </a:r>
            <a:r>
              <a:rPr lang="ko-KR" altLang="en-US" dirty="0"/>
              <a:t>장난감</a:t>
            </a:r>
            <a:r>
              <a:rPr lang="en-US" altLang="ko-KR" dirty="0"/>
              <a:t>, </a:t>
            </a:r>
            <a:r>
              <a:rPr lang="ko-KR" altLang="en-US" dirty="0"/>
              <a:t>무선 공유기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r>
              <a:rPr lang="ko-KR" altLang="en-US" dirty="0" smtClean="0"/>
              <a:t>웹은 장치를 제어하는 쉬운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무선 공유기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무선 공유기에는 키보드와 스크린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무선 공유기에 웹 서버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아무 브라우저를 이용하여 무선 공유기의 웹 서버와 접속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브라우저를 이용하여 무선 공유기 내의 설정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 구성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구조와 내용 </a:t>
            </a:r>
            <a:r>
              <a:rPr lang="en-US" altLang="ko-KR" dirty="0" smtClean="0"/>
              <a:t>- HTML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페이지의 모양 </a:t>
            </a:r>
            <a:r>
              <a:rPr lang="en-US" altLang="ko-KR" dirty="0" smtClean="0"/>
              <a:t>- CSS(Cascading Style Sheet)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페이지의 행동 및 응용 프로그램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웹 페이지는 </a:t>
            </a:r>
            <a:r>
              <a:rPr lang="en-US" altLang="ko-KR" dirty="0"/>
              <a:t>3 </a:t>
            </a:r>
            <a:r>
              <a:rPr lang="ko-KR" altLang="en-US" dirty="0"/>
              <a:t>요소를 분리하여 </a:t>
            </a:r>
            <a:r>
              <a:rPr lang="ko-KR" altLang="en-US" dirty="0" smtClean="0"/>
              <a:t>개발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언어의 역사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 물리학자인 </a:t>
            </a:r>
            <a:r>
              <a:rPr lang="en-US" altLang="ko-KR" dirty="0"/>
              <a:t>Tim Berners-Lee</a:t>
            </a:r>
            <a:r>
              <a:rPr lang="ko-KR" altLang="en-US" dirty="0"/>
              <a:t>가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표준화된 태그로 웹 페이지를 작성하는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&gt;, &lt;table&gt;, &lt;li&gt;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ko-KR" altLang="en-US" dirty="0"/>
              <a:t>웹 브라우저의 타임 </a:t>
            </a:r>
            <a:r>
              <a:rPr lang="ko-KR" altLang="en-US" dirty="0" smtClean="0"/>
              <a:t>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915477" y="28193"/>
            <a:ext cx="7544955" cy="6860229"/>
            <a:chOff x="915477" y="28193"/>
            <a:chExt cx="7544955" cy="6860229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1398911" y="451633"/>
              <a:ext cx="4737" cy="64367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1400574" y="6483121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stCxn id="36" idx="3"/>
            </p:cNvCxnSpPr>
            <p:nvPr/>
          </p:nvCxnSpPr>
          <p:spPr>
            <a:xfrm flipV="1">
              <a:off x="1407920" y="5284649"/>
              <a:ext cx="7052512" cy="1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34" idx="3"/>
            </p:cNvCxnSpPr>
            <p:nvPr/>
          </p:nvCxnSpPr>
          <p:spPr>
            <a:xfrm flipV="1">
              <a:off x="1407920" y="4030556"/>
              <a:ext cx="7052512" cy="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1" idx="3"/>
            </p:cNvCxnSpPr>
            <p:nvPr/>
          </p:nvCxnSpPr>
          <p:spPr>
            <a:xfrm flipV="1">
              <a:off x="1407920" y="3711755"/>
              <a:ext cx="7052512" cy="3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28" idx="3"/>
            </p:cNvCxnSpPr>
            <p:nvPr/>
          </p:nvCxnSpPr>
          <p:spPr>
            <a:xfrm flipV="1">
              <a:off x="1407920" y="2751315"/>
              <a:ext cx="7052512" cy="2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6" idx="3"/>
            </p:cNvCxnSpPr>
            <p:nvPr/>
          </p:nvCxnSpPr>
          <p:spPr>
            <a:xfrm flipV="1">
              <a:off x="1407920" y="2127851"/>
              <a:ext cx="7043061" cy="1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4" idx="3"/>
            </p:cNvCxnSpPr>
            <p:nvPr/>
          </p:nvCxnSpPr>
          <p:spPr>
            <a:xfrm flipV="1">
              <a:off x="1407920" y="1824069"/>
              <a:ext cx="7043061" cy="1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21" idx="3"/>
            </p:cNvCxnSpPr>
            <p:nvPr/>
          </p:nvCxnSpPr>
          <p:spPr>
            <a:xfrm>
              <a:off x="1407920" y="1513332"/>
              <a:ext cx="7043061" cy="2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9" idx="3"/>
            </p:cNvCxnSpPr>
            <p:nvPr/>
          </p:nvCxnSpPr>
          <p:spPr>
            <a:xfrm>
              <a:off x="1407920" y="1180111"/>
              <a:ext cx="7043061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15477" y="40466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1990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28877" y="422758"/>
              <a:ext cx="543143" cy="1797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HTTP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92029" y="143196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2.0</a:t>
              </a:r>
              <a:endParaRPr lang="ko-KR" altLang="en-US" sz="1100" dirty="0"/>
            </a:p>
          </p:txBody>
        </p:sp>
        <p:cxnSp>
          <p:nvCxnSpPr>
            <p:cNvPr id="18" name="직선 화살표 연결선 17"/>
            <p:cNvCxnSpPr>
              <a:endCxn id="17" idx="0"/>
            </p:cNvCxnSpPr>
            <p:nvPr/>
          </p:nvCxnSpPr>
          <p:spPr>
            <a:xfrm flipH="1">
              <a:off x="2300449" y="814371"/>
              <a:ext cx="1" cy="61759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15477" y="104930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1993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5477" y="138252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1994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6942" y="1418071"/>
              <a:ext cx="1027084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Netscape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5477" y="171034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1995</a:t>
              </a:r>
              <a:endParaRPr lang="ko-KR" alt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2240" y="1731853"/>
              <a:ext cx="1276488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Internet Explorer</a:t>
              </a:r>
              <a:endParaRPr lang="ko-KR" alt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5477" y="201199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1996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67823" y="2049611"/>
              <a:ext cx="605323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Opera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5477" y="264056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1998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5477" y="358479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2002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71593" y="3622546"/>
              <a:ext cx="1197782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Mozilla Firefox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5477" y="390947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2003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7989" y="3941434"/>
              <a:ext cx="564991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Safari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5477" y="516443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2008</a:t>
              </a:r>
              <a:endParaRPr lang="ko-KR" alt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12339" y="5192417"/>
              <a:ext cx="71629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Chrome</a:t>
              </a:r>
              <a:endParaRPr lang="ko-KR" alt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5477" y="634243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2015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79627" y="6385449"/>
              <a:ext cx="1181715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Microsoft Edge</a:t>
              </a:r>
              <a:endParaRPr lang="ko-KR" altLang="en-US" sz="1100" dirty="0"/>
            </a:p>
          </p:txBody>
        </p:sp>
        <p:pic>
          <p:nvPicPr>
            <p:cNvPr id="45" name="Picture 2" descr="C:\Users\com\Desktop\icon175x1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317" y="5183749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C:\Users\com\Desktop\opera-1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883" y="205816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Users\com\Desktop\539-safari-bo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891" y="3941434"/>
              <a:ext cx="177477" cy="17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com\Desktop\ie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923" y="174300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7" descr="C:\Users\com\Desktop\unnam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3625662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Users\com\Desktop\netscape_navigator_by_onlyouniverse-d4s0fhu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1421463"/>
              <a:ext cx="177485" cy="177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C:\Users\com\Desktop\Microsoft-Edge-Browser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94" y="6352482"/>
              <a:ext cx="366609" cy="27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892029" y="172522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3.0</a:t>
              </a:r>
              <a:endParaRPr lang="ko-KR" altLang="en-US" sz="1100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1418989" y="2440600"/>
              <a:ext cx="7021684" cy="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915477" y="230979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1997</a:t>
              </a:r>
              <a:endParaRPr lang="ko-KR" altLang="en-US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92029" y="2329901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3.2</a:t>
              </a:r>
              <a:endParaRPr lang="ko-KR" alt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92029" y="2611873"/>
              <a:ext cx="81683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4.0</a:t>
              </a:r>
              <a:endParaRPr lang="ko-KR" altLang="en-US" sz="1100" dirty="0"/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1417581" y="5020418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81487" y="4884360"/>
              <a:ext cx="1037922" cy="197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5 </a:t>
              </a:r>
              <a:r>
                <a:rPr lang="ko-KR" altLang="en-US" sz="1100" dirty="0" smtClean="0"/>
                <a:t>시작</a:t>
              </a:r>
              <a:endParaRPr lang="ko-KR" alt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15477" y="487523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2007</a:t>
              </a:r>
              <a:endParaRPr lang="ko-KR" alt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5477" y="609329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2014</a:t>
              </a:r>
              <a:endParaRPr lang="ko-KR" altLang="en-US" sz="11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380815" y="6235464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43968" y="6111339"/>
              <a:ext cx="712960" cy="1976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5</a:t>
              </a:r>
              <a:endParaRPr lang="ko-KR" altLang="en-US" sz="1100" dirty="0"/>
            </a:p>
          </p:txBody>
        </p:sp>
        <p:cxnSp>
          <p:nvCxnSpPr>
            <p:cNvPr id="69" name="직선 화살표 연결선 68"/>
            <p:cNvCxnSpPr>
              <a:stCxn id="17" idx="2"/>
              <a:endCxn id="58" idx="0"/>
            </p:cNvCxnSpPr>
            <p:nvPr/>
          </p:nvCxnSpPr>
          <p:spPr>
            <a:xfrm>
              <a:off x="2300449" y="1629653"/>
              <a:ext cx="0" cy="9556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58" idx="2"/>
              <a:endCxn id="59" idx="0"/>
            </p:cNvCxnSpPr>
            <p:nvPr/>
          </p:nvCxnSpPr>
          <p:spPr>
            <a:xfrm>
              <a:off x="2300449" y="1922913"/>
              <a:ext cx="0" cy="4069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59" idx="2"/>
            </p:cNvCxnSpPr>
            <p:nvPr/>
          </p:nvCxnSpPr>
          <p:spPr>
            <a:xfrm flipH="1">
              <a:off x="2299046" y="2527593"/>
              <a:ext cx="1403" cy="15849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2" idx="2"/>
              <a:endCxn id="64" idx="0"/>
            </p:cNvCxnSpPr>
            <p:nvPr/>
          </p:nvCxnSpPr>
          <p:spPr>
            <a:xfrm flipH="1">
              <a:off x="2300448" y="2809565"/>
              <a:ext cx="1" cy="207479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64" idx="2"/>
              <a:endCxn id="68" idx="0"/>
            </p:cNvCxnSpPr>
            <p:nvPr/>
          </p:nvCxnSpPr>
          <p:spPr>
            <a:xfrm>
              <a:off x="2300448" y="5082052"/>
              <a:ext cx="0" cy="102928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86148" y="2022878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86148" y="2694500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2</a:t>
              </a:r>
              <a:endParaRPr lang="ko-KR" altLang="en-US" sz="1100" dirty="0"/>
            </a:p>
          </p:txBody>
        </p:sp>
        <p:cxnSp>
          <p:nvCxnSpPr>
            <p:cNvPr id="86" name="직선 화살표 연결선 85"/>
            <p:cNvCxnSpPr>
              <a:endCxn id="85" idx="0"/>
            </p:cNvCxnSpPr>
            <p:nvPr/>
          </p:nvCxnSpPr>
          <p:spPr>
            <a:xfrm>
              <a:off x="3762127" y="2242503"/>
              <a:ext cx="14919" cy="451997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5477" y="576703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2012</a:t>
              </a:r>
              <a:endParaRPr lang="ko-KR" altLang="en-US" sz="1100" dirty="0"/>
            </a:p>
          </p:txBody>
        </p:sp>
        <p:cxnSp>
          <p:nvCxnSpPr>
            <p:cNvPr id="93" name="직선 연결선 92"/>
            <p:cNvCxnSpPr/>
            <p:nvPr/>
          </p:nvCxnSpPr>
          <p:spPr>
            <a:xfrm flipV="1">
              <a:off x="1428811" y="5897839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486148" y="5812908"/>
              <a:ext cx="581796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CSS 3</a:t>
              </a:r>
              <a:endParaRPr lang="ko-KR" altLang="en-US" sz="1100" dirty="0"/>
            </a:p>
          </p:txBody>
        </p:sp>
        <p:cxnSp>
          <p:nvCxnSpPr>
            <p:cNvPr id="95" name="직선 화살표 연결선 94"/>
            <p:cNvCxnSpPr>
              <a:stCxn id="85" idx="2"/>
              <a:endCxn id="94" idx="0"/>
            </p:cNvCxnSpPr>
            <p:nvPr/>
          </p:nvCxnSpPr>
          <p:spPr>
            <a:xfrm>
              <a:off x="3777046" y="2892192"/>
              <a:ext cx="0" cy="292071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801045" y="2036475"/>
              <a:ext cx="129773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1.0/1.1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23595" y="2373227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1.2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01045" y="2686442"/>
              <a:ext cx="1297730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1.3/1.4</a:t>
              </a:r>
              <a:endParaRPr lang="ko-KR" altLang="en-US" sz="11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V="1">
              <a:off x="1378509" y="3339009"/>
              <a:ext cx="7031135" cy="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915477" y="322854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2000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23595" y="3249959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1.5</a:t>
              </a:r>
              <a:endParaRPr lang="ko-KR" altLang="en-US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15477" y="423407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2005</a:t>
              </a:r>
              <a:endParaRPr lang="ko-KR" altLang="en-US" sz="1100" dirty="0"/>
            </a:p>
          </p:txBody>
        </p:sp>
        <p:cxnSp>
          <p:nvCxnSpPr>
            <p:cNvPr id="106" name="직선 연결선 105"/>
            <p:cNvCxnSpPr/>
            <p:nvPr/>
          </p:nvCxnSpPr>
          <p:spPr>
            <a:xfrm flipV="1">
              <a:off x="1398911" y="4364877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23594" y="4308243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1.6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15477" y="4573667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2006</a:t>
              </a:r>
              <a:endParaRPr lang="ko-KR" altLang="en-US" sz="1100" dirty="0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1417580" y="4716648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934223" y="4645153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1.7</a:t>
              </a:r>
              <a:endParaRPr lang="ko-KR" altLang="en-US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34222" y="4992517"/>
              <a:ext cx="1052629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err="1" smtClean="0"/>
                <a:t>Javascript</a:t>
              </a:r>
              <a:r>
                <a:rPr lang="en-US" altLang="ko-KR" sz="1100" dirty="0" smtClean="0"/>
                <a:t> 1.8</a:t>
              </a:r>
              <a:endParaRPr lang="ko-KR" altLang="en-US" sz="1100" dirty="0"/>
            </a:p>
          </p:txBody>
        </p:sp>
        <p:cxnSp>
          <p:nvCxnSpPr>
            <p:cNvPr id="122" name="직선 화살표 연결선 121"/>
            <p:cNvCxnSpPr>
              <a:stCxn id="99" idx="2"/>
              <a:endCxn id="100" idx="0"/>
            </p:cNvCxnSpPr>
            <p:nvPr/>
          </p:nvCxnSpPr>
          <p:spPr>
            <a:xfrm>
              <a:off x="5449910" y="2234167"/>
              <a:ext cx="0" cy="13906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00" idx="2"/>
              <a:endCxn id="101" idx="0"/>
            </p:cNvCxnSpPr>
            <p:nvPr/>
          </p:nvCxnSpPr>
          <p:spPr>
            <a:xfrm>
              <a:off x="5449910" y="2570919"/>
              <a:ext cx="0" cy="11552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01" idx="2"/>
              <a:endCxn id="102" idx="0"/>
            </p:cNvCxnSpPr>
            <p:nvPr/>
          </p:nvCxnSpPr>
          <p:spPr>
            <a:xfrm>
              <a:off x="5449910" y="2884134"/>
              <a:ext cx="0" cy="36582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02" idx="2"/>
              <a:endCxn id="107" idx="0"/>
            </p:cNvCxnSpPr>
            <p:nvPr/>
          </p:nvCxnSpPr>
          <p:spPr>
            <a:xfrm flipH="1">
              <a:off x="5449909" y="3447651"/>
              <a:ext cx="1" cy="86059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07" idx="2"/>
              <a:endCxn id="110" idx="0"/>
            </p:cNvCxnSpPr>
            <p:nvPr/>
          </p:nvCxnSpPr>
          <p:spPr>
            <a:xfrm>
              <a:off x="5449909" y="4505935"/>
              <a:ext cx="10629" cy="13921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0" idx="2"/>
              <a:endCxn id="112" idx="0"/>
            </p:cNvCxnSpPr>
            <p:nvPr/>
          </p:nvCxnSpPr>
          <p:spPr>
            <a:xfrm flipH="1">
              <a:off x="5460537" y="4842845"/>
              <a:ext cx="1" cy="149672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22" idx="2"/>
              <a:endCxn id="25" idx="0"/>
            </p:cNvCxnSpPr>
            <p:nvPr/>
          </p:nvCxnSpPr>
          <p:spPr>
            <a:xfrm>
              <a:off x="7370484" y="1615763"/>
              <a:ext cx="0" cy="11609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25" idx="2"/>
              <a:endCxn id="27" idx="0"/>
            </p:cNvCxnSpPr>
            <p:nvPr/>
          </p:nvCxnSpPr>
          <p:spPr>
            <a:xfrm>
              <a:off x="7370484" y="1929545"/>
              <a:ext cx="1" cy="12006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27" idx="2"/>
              <a:endCxn id="32" idx="0"/>
            </p:cNvCxnSpPr>
            <p:nvPr/>
          </p:nvCxnSpPr>
          <p:spPr>
            <a:xfrm flipH="1">
              <a:off x="7370484" y="2247303"/>
              <a:ext cx="1" cy="137524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stCxn id="32" idx="2"/>
              <a:endCxn id="35" idx="0"/>
            </p:cNvCxnSpPr>
            <p:nvPr/>
          </p:nvCxnSpPr>
          <p:spPr>
            <a:xfrm>
              <a:off x="7370484" y="3820238"/>
              <a:ext cx="1" cy="121196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35" idx="2"/>
              <a:endCxn id="37" idx="0"/>
            </p:cNvCxnSpPr>
            <p:nvPr/>
          </p:nvCxnSpPr>
          <p:spPr>
            <a:xfrm flipH="1">
              <a:off x="7370484" y="4139126"/>
              <a:ext cx="1" cy="10532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37" idx="2"/>
              <a:endCxn id="39" idx="0"/>
            </p:cNvCxnSpPr>
            <p:nvPr/>
          </p:nvCxnSpPr>
          <p:spPr>
            <a:xfrm>
              <a:off x="7370484" y="5390109"/>
              <a:ext cx="1" cy="99534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1941601" y="28193"/>
              <a:ext cx="71489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HTML 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417254" y="28193"/>
              <a:ext cx="57868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CSS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970859" y="28193"/>
              <a:ext cx="979362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err="1" smtClean="0">
                  <a:latin typeface="Arial Narrow" panose="020B0606020202030204" pitchFamily="34" charset="0"/>
                </a:rPr>
                <a:t>Javascript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717684" y="28193"/>
              <a:ext cx="1224598" cy="374571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 Narrow" panose="020B0606020202030204" pitchFamily="34" charset="0"/>
                </a:rPr>
                <a:t>Web Browser</a:t>
              </a:r>
              <a:endParaRPr lang="ko-KR" altLang="en-US" sz="1600" dirty="0">
                <a:latin typeface="Arial Narrow" panose="020B0606020202030204" pitchFamily="34" charset="0"/>
              </a:endParaRPr>
            </a:p>
          </p:txBody>
        </p:sp>
        <p:cxnSp>
          <p:nvCxnSpPr>
            <p:cNvPr id="96" name="직선 화살표 연결선 95"/>
            <p:cNvCxnSpPr>
              <a:stCxn id="68" idx="2"/>
            </p:cNvCxnSpPr>
            <p:nvPr/>
          </p:nvCxnSpPr>
          <p:spPr>
            <a:xfrm flipH="1">
              <a:off x="2299046" y="6309031"/>
              <a:ext cx="1402" cy="5793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94" idx="2"/>
            </p:cNvCxnSpPr>
            <p:nvPr/>
          </p:nvCxnSpPr>
          <p:spPr>
            <a:xfrm flipH="1">
              <a:off x="3773316" y="6010600"/>
              <a:ext cx="3730" cy="84740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12" idx="2"/>
            </p:cNvCxnSpPr>
            <p:nvPr/>
          </p:nvCxnSpPr>
          <p:spPr>
            <a:xfrm>
              <a:off x="5460537" y="5190209"/>
              <a:ext cx="3" cy="169821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39" idx="2"/>
            </p:cNvCxnSpPr>
            <p:nvPr/>
          </p:nvCxnSpPr>
          <p:spPr>
            <a:xfrm>
              <a:off x="7370485" y="6583141"/>
              <a:ext cx="0" cy="30528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20830" y="686193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1991</a:t>
              </a:r>
              <a:endParaRPr lang="ko-KR" altLang="en-US" sz="1100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1403648" y="806838"/>
              <a:ext cx="7043061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16" idx="2"/>
              <a:endCxn id="114" idx="0"/>
            </p:cNvCxnSpPr>
            <p:nvPr/>
          </p:nvCxnSpPr>
          <p:spPr>
            <a:xfrm flipH="1">
              <a:off x="2299046" y="602478"/>
              <a:ext cx="1403" cy="10946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890627" y="711946"/>
              <a:ext cx="816838" cy="1976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100" dirty="0" smtClean="0"/>
                <a:t>HTML 1.0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0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인터넷 접속 가능한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기기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27" y="1430843"/>
            <a:ext cx="700764" cy="134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54" y="1420216"/>
            <a:ext cx="714821" cy="141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08" y="1413546"/>
            <a:ext cx="699540" cy="141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32" y="1412776"/>
            <a:ext cx="868796" cy="142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80" y="1437089"/>
            <a:ext cx="726813" cy="134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64708" y="2816972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iPhone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155177" y="2823642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Galaxy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38674" y="2778707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Bada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720598" y="2798882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</a:t>
            </a:r>
            <a:r>
              <a:rPr lang="en-US" altLang="ko-KR" sz="1100" dirty="0"/>
              <a:t>l</a:t>
            </a:r>
            <a:r>
              <a:rPr lang="en-US" altLang="ko-KR" sz="1100" dirty="0" smtClean="0"/>
              <a:t>ackberry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6291" y="2784953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Window Phone</a:t>
            </a:r>
            <a:endParaRPr lang="ko-KR" altLang="en-US" sz="11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92" y="3254363"/>
            <a:ext cx="1055966" cy="130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36" y="3231538"/>
            <a:ext cx="1942006" cy="132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812" y="3102982"/>
            <a:ext cx="1128873" cy="15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57" y="4918535"/>
            <a:ext cx="2299871" cy="1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78" y="5038631"/>
            <a:ext cx="2014022" cy="96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55" y="5138669"/>
            <a:ext cx="1191439" cy="86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751970" y="5972529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Play Station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750050" y="5972817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Gear VR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1031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모바일</a:t>
            </a:r>
            <a:r>
              <a:rPr lang="ko-KR" altLang="en-US" sz="1400" dirty="0" smtClean="0"/>
              <a:t> 기기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63960" y="3752479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태블릿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99" y="5038631"/>
            <a:ext cx="1144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스마트</a:t>
            </a:r>
            <a:r>
              <a:rPr lang="en-US" altLang="ko-KR" sz="1400" dirty="0" smtClean="0"/>
              <a:t> TV, </a:t>
            </a:r>
          </a:p>
          <a:p>
            <a:r>
              <a:rPr lang="ko-KR" altLang="en-US" sz="1400" dirty="0" smtClean="0"/>
              <a:t>게임기 등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기기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593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HTML5</a:t>
            </a:r>
            <a:r>
              <a:rPr lang="ko-KR" altLang="en-US" dirty="0" smtClean="0"/>
              <a:t> 표준과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표준 제정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W3C</a:t>
            </a:r>
            <a:r>
              <a:rPr lang="ko-KR" altLang="en-US" dirty="0"/>
              <a:t>와 하이퍼텍스트 </a:t>
            </a:r>
            <a:r>
              <a:rPr lang="ko-KR" altLang="en-US" dirty="0" err="1"/>
              <a:t>워킹</a:t>
            </a:r>
            <a:r>
              <a:rPr lang="ko-KR" altLang="en-US" dirty="0"/>
              <a:t>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en-US" altLang="ko-KR" dirty="0"/>
              <a:t>WHAT WG, Web Hypertext Application Technology </a:t>
            </a:r>
            <a:r>
              <a:rPr lang="en-US" altLang="ko-KR" dirty="0" err="1" smtClean="0"/>
              <a:t>WorkingGroup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표준에 담긴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구조는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태그로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페이지의 모양은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페이지의 행동은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로 분리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태그에서 문서의 모양과 관계된 태그나 속성 폐기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플랫폼이나 장치 의존성 제거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</a:t>
            </a:r>
            <a:r>
              <a:rPr lang="ko-KR" altLang="en-US" dirty="0" smtClean="0"/>
              <a:t>로 개발된 웹 페이지나 웹 애플리케이션은 </a:t>
            </a:r>
            <a:r>
              <a:rPr lang="en-US" altLang="ko-KR" dirty="0" smtClean="0"/>
              <a:t>PC/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등의 기기나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관계없이 동일한 실행 확보</a:t>
            </a:r>
            <a:endParaRPr lang="en-US" altLang="ko-KR" dirty="0" smtClean="0"/>
          </a:p>
          <a:p>
            <a:pPr lvl="2"/>
            <a:r>
              <a:rPr lang="en-US" altLang="ko-KR" dirty="0"/>
              <a:t>Active-X, </a:t>
            </a:r>
            <a:r>
              <a:rPr lang="ko-KR" altLang="en-US" dirty="0"/>
              <a:t>플래시 </a:t>
            </a:r>
            <a:r>
              <a:rPr lang="ko-KR" altLang="en-US" dirty="0" smtClean="0"/>
              <a:t>필요 없음</a:t>
            </a:r>
            <a:endParaRPr lang="en-US" altLang="ko-KR" dirty="0"/>
          </a:p>
          <a:p>
            <a:pPr lvl="1"/>
            <a:r>
              <a:rPr lang="ko-KR" altLang="en-US" dirty="0" smtClean="0"/>
              <a:t>문서 작성의 개념을 넘어 웹 애플리케이션 작성을 지원하는 자바스크립트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표준화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618059" y="107960"/>
            <a:ext cx="815340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이전의 웹과 </a:t>
            </a:r>
            <a:r>
              <a:rPr lang="en-US" altLang="ko-KR" dirty="0"/>
              <a:t>HTML5</a:t>
            </a:r>
            <a:r>
              <a:rPr lang="ko-KR" altLang="en-US" dirty="0"/>
              <a:t>를 도입한 웹의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9" y="836712"/>
            <a:ext cx="8064895" cy="5780221"/>
            <a:chOff x="683569" y="836712"/>
            <a:chExt cx="8064895" cy="5780221"/>
          </a:xfrm>
        </p:grpSpPr>
        <p:sp>
          <p:nvSpPr>
            <p:cNvPr id="55" name="직사각형 54"/>
            <p:cNvSpPr/>
            <p:nvPr/>
          </p:nvSpPr>
          <p:spPr>
            <a:xfrm>
              <a:off x="683569" y="836712"/>
              <a:ext cx="3528392" cy="5472608"/>
            </a:xfrm>
            <a:prstGeom prst="rect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964577" y="844481"/>
              <a:ext cx="3783887" cy="5472608"/>
            </a:xfrm>
            <a:prstGeom prst="rect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067917" y="4437112"/>
              <a:ext cx="3572128" cy="18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27585" y="4437112"/>
              <a:ext cx="3240360" cy="18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717577" y="1196752"/>
              <a:ext cx="1296144" cy="45734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기존 웹 페이지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31642" y="1925374"/>
              <a:ext cx="2081201" cy="567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웹 브라우저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562153" y="2768721"/>
              <a:ext cx="1620180" cy="3600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Active-X/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플래시여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러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플러그인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028276" y="3056753"/>
              <a:ext cx="2866365" cy="1277974"/>
              <a:chOff x="1172291" y="3272777"/>
              <a:chExt cx="2866365" cy="127797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356302" y="4319919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게임</a:t>
                </a:r>
                <a:endParaRPr lang="ko-KR" altLang="en-US" sz="900" dirty="0"/>
              </a:p>
            </p:txBody>
          </p:sp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291" y="3702787"/>
                <a:ext cx="874396" cy="4954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85" y="3637551"/>
                <a:ext cx="862671" cy="5761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717032"/>
                <a:ext cx="817984" cy="6206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175985" y="4206280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애니메이션</a:t>
                </a:r>
                <a:endParaRPr lang="ko-KR" altLang="en-US" sz="9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44031" y="4178112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동영</a:t>
                </a:r>
                <a:r>
                  <a:rPr lang="ko-KR" altLang="en-US" sz="900" dirty="0"/>
                  <a:t>상</a:t>
                </a:r>
              </a:p>
            </p:txBody>
          </p:sp>
          <p:cxnSp>
            <p:nvCxnSpPr>
              <p:cNvPr id="15" name="직선 화살표 연결선 1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1609489" y="3272777"/>
                <a:ext cx="906769" cy="430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5" idx="4"/>
                <a:endCxn id="1031" idx="0"/>
              </p:cNvCxnSpPr>
              <p:nvPr/>
            </p:nvCxnSpPr>
            <p:spPr>
              <a:xfrm>
                <a:off x="2516258" y="3272777"/>
                <a:ext cx="88470" cy="4442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5" idx="4"/>
                <a:endCxn id="1030" idx="0"/>
              </p:cNvCxnSpPr>
              <p:nvPr/>
            </p:nvCxnSpPr>
            <p:spPr>
              <a:xfrm>
                <a:off x="2516258" y="3272777"/>
                <a:ext cx="1091063" cy="3647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/>
            <p:cNvCxnSpPr>
              <a:stCxn id="8" idx="2"/>
              <a:endCxn id="5" idx="0"/>
            </p:cNvCxnSpPr>
            <p:nvPr/>
          </p:nvCxnSpPr>
          <p:spPr>
            <a:xfrm>
              <a:off x="2372243" y="2492896"/>
              <a:ext cx="0" cy="275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화살표 연결선 1033"/>
            <p:cNvCxnSpPr>
              <a:stCxn id="4" idx="2"/>
              <a:endCxn id="8" idx="0"/>
            </p:cNvCxnSpPr>
            <p:nvPr/>
          </p:nvCxnSpPr>
          <p:spPr>
            <a:xfrm>
              <a:off x="2365649" y="1654092"/>
              <a:ext cx="6594" cy="271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처리 48"/>
            <p:cNvSpPr/>
            <p:nvPr/>
          </p:nvSpPr>
          <p:spPr>
            <a:xfrm>
              <a:off x="6100145" y="1213511"/>
              <a:ext cx="1296144" cy="45734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HTML5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만든 웹 페이지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714210" y="1942133"/>
              <a:ext cx="2081201" cy="567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HTML5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를 지원하는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웹 브라우저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>
              <a:stCxn id="49" idx="2"/>
              <a:endCxn id="50" idx="0"/>
            </p:cNvCxnSpPr>
            <p:nvPr/>
          </p:nvCxnSpPr>
          <p:spPr>
            <a:xfrm>
              <a:off x="6748217" y="1670851"/>
              <a:ext cx="6594" cy="271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0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1" y="4568875"/>
              <a:ext cx="646145" cy="120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024" y="4530428"/>
              <a:ext cx="1025020" cy="125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17" descr="http://www.pamundo.com/article/18353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343" y="4689299"/>
              <a:ext cx="1360990" cy="10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7" descr="http://www.pamundo.com/article/18353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4568876"/>
              <a:ext cx="1337011" cy="101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970033" y="5928372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PC </a:t>
              </a:r>
              <a:r>
                <a:rPr lang="ko-KR" altLang="en-US" sz="900" dirty="0" smtClean="0"/>
                <a:t>에서만 지원</a:t>
              </a:r>
              <a:endParaRPr lang="ko-KR" altLang="en-US" sz="9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38808" y="5928372"/>
              <a:ext cx="21130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태블릿</a:t>
              </a:r>
              <a:r>
                <a:rPr lang="en-US" altLang="ko-KR" sz="900" dirty="0" smtClean="0"/>
                <a:t>/</a:t>
              </a:r>
              <a:r>
                <a:rPr lang="ko-KR" altLang="en-US" sz="900" dirty="0" err="1" smtClean="0"/>
                <a:t>스마튼폰</a:t>
              </a:r>
              <a:r>
                <a:rPr lang="en-US" altLang="ko-KR" sz="900" dirty="0" smtClean="0"/>
                <a:t>/PC</a:t>
              </a:r>
              <a:r>
                <a:rPr lang="ko-KR" altLang="en-US" sz="900" dirty="0" smtClean="0"/>
                <a:t>에 관계없이 지원</a:t>
              </a:r>
              <a:endParaRPr lang="ko-KR" altLang="en-US" sz="900" dirty="0"/>
            </a:p>
          </p:txBody>
        </p:sp>
        <p:cxnSp>
          <p:nvCxnSpPr>
            <p:cNvPr id="1054" name="직선 연결선 1053"/>
            <p:cNvCxnSpPr/>
            <p:nvPr/>
          </p:nvCxnSpPr>
          <p:spPr>
            <a:xfrm>
              <a:off x="755577" y="4334727"/>
              <a:ext cx="33843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5450052" y="2437647"/>
              <a:ext cx="2866365" cy="1888538"/>
              <a:chOff x="1172291" y="2662213"/>
              <a:chExt cx="2866365" cy="188853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2356302" y="4319919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게임</a:t>
                </a:r>
                <a:endParaRPr lang="ko-KR" altLang="en-US" sz="900" dirty="0"/>
              </a:p>
            </p:txBody>
          </p:sp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291" y="3702787"/>
                <a:ext cx="874396" cy="4954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9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85" y="3637551"/>
                <a:ext cx="862671" cy="5761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9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717032"/>
                <a:ext cx="817984" cy="6206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175985" y="4206280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애니메이션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344031" y="4178112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동영</a:t>
                </a:r>
                <a:r>
                  <a:rPr lang="ko-KR" altLang="en-US" sz="900" dirty="0"/>
                  <a:t>상</a:t>
                </a:r>
              </a:p>
            </p:txBody>
          </p:sp>
          <p:cxnSp>
            <p:nvCxnSpPr>
              <p:cNvPr id="99" name="직선 화살표 연결선 98"/>
              <p:cNvCxnSpPr>
                <a:stCxn id="50" idx="2"/>
                <a:endCxn id="94" idx="0"/>
              </p:cNvCxnSpPr>
              <p:nvPr/>
            </p:nvCxnSpPr>
            <p:spPr>
              <a:xfrm flipH="1">
                <a:off x="1609489" y="2662213"/>
                <a:ext cx="867561" cy="10405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>
                <a:stCxn id="50" idx="2"/>
                <a:endCxn id="96" idx="0"/>
              </p:cNvCxnSpPr>
              <p:nvPr/>
            </p:nvCxnSpPr>
            <p:spPr>
              <a:xfrm>
                <a:off x="2477050" y="2662213"/>
                <a:ext cx="127678" cy="10548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>
                <a:stCxn id="50" idx="2"/>
                <a:endCxn id="95" idx="0"/>
              </p:cNvCxnSpPr>
              <p:nvPr/>
            </p:nvCxnSpPr>
            <p:spPr>
              <a:xfrm>
                <a:off x="2477050" y="2662213"/>
                <a:ext cx="1130271" cy="975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5004049" y="4326185"/>
              <a:ext cx="36359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오른쪽 화살표 53"/>
            <p:cNvSpPr/>
            <p:nvPr/>
          </p:nvSpPr>
          <p:spPr>
            <a:xfrm>
              <a:off x="4211961" y="3802785"/>
              <a:ext cx="752616" cy="26617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63899" y="6355323"/>
              <a:ext cx="15552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(a) HTML5 </a:t>
              </a:r>
              <a:r>
                <a:rPr lang="ko-KR" altLang="en-US" sz="1100" b="1" dirty="0" smtClean="0"/>
                <a:t>이전의 웹</a:t>
              </a:r>
              <a:endParaRPr lang="ko-KR" alt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8644" y="6355323"/>
              <a:ext cx="1707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(b) HTML5</a:t>
              </a:r>
              <a:r>
                <a:rPr lang="ko-KR" altLang="en-US" sz="1100" b="1" dirty="0" smtClean="0"/>
                <a:t>를 도입한 웹</a:t>
              </a:r>
              <a:endParaRPr lang="ko-KR" altLang="en-US" sz="1100" b="1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3174249" y="1425422"/>
              <a:ext cx="2713001" cy="16759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533043" y="2192376"/>
              <a:ext cx="2088749" cy="1676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434076" y="2948741"/>
              <a:ext cx="2187716" cy="25953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47260" y="264561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solidFill>
                    <a:srgbClr val="FF0000"/>
                  </a:solidFill>
                </a:rPr>
                <a:t>필요없음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직선 화살표 연결선 55"/>
            <p:cNvCxnSpPr>
              <a:endCxn id="122" idx="1"/>
            </p:cNvCxnSpPr>
            <p:nvPr/>
          </p:nvCxnSpPr>
          <p:spPr>
            <a:xfrm>
              <a:off x="3635897" y="5337212"/>
              <a:ext cx="143202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5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0848"/>
            <a:ext cx="963830" cy="6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타원 93"/>
          <p:cNvSpPr/>
          <p:nvPr/>
        </p:nvSpPr>
        <p:spPr>
          <a:xfrm>
            <a:off x="1766962" y="2001277"/>
            <a:ext cx="838095" cy="8576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4177513" y="2546995"/>
            <a:ext cx="1" cy="4353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08855" y="160068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아마존 웹 서버</a:t>
            </a:r>
            <a:endParaRPr lang="ko-KR" altLang="en-US" sz="1000" dirty="0"/>
          </a:p>
        </p:txBody>
      </p:sp>
      <p:sp>
        <p:nvSpPr>
          <p:cNvPr id="100" name="tower"/>
          <p:cNvSpPr>
            <a:spLocks noEditPoints="1" noChangeArrowheads="1"/>
          </p:cNvSpPr>
          <p:nvPr/>
        </p:nvSpPr>
        <p:spPr bwMode="auto">
          <a:xfrm>
            <a:off x="4022280" y="1897592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3006665" y="1916312"/>
            <a:ext cx="1006545" cy="630682"/>
            <a:chOff x="2195736" y="1987967"/>
            <a:chExt cx="801735" cy="630682"/>
          </a:xfrm>
        </p:grpSpPr>
        <p:sp>
          <p:nvSpPr>
            <p:cNvPr id="142" name="순서도: 다중 문서 141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3" name="순서도: 자기 디스크 142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2" descr="C:\Users\com\AppData\Local\Microsoft\Windows\Temporary Internet Files\Content.IE5\U5C8W4ON\SHV-E300S_Nova-Bla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9" y="3779790"/>
            <a:ext cx="1518040" cy="10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서버와 웹 클라이언트로 이루어진 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9" name="Picture 5" descr="C:\Users\Kitae\AppData\Local\Microsoft\Windows\Temporary Internet Files\Content.IE5\PNJNQ2BA\lego-imac-led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44" y="4830735"/>
            <a:ext cx="963830" cy="6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구름 모양 설명선 13"/>
          <p:cNvSpPr/>
          <p:nvPr/>
        </p:nvSpPr>
        <p:spPr>
          <a:xfrm>
            <a:off x="2461041" y="2899230"/>
            <a:ext cx="4032208" cy="1780525"/>
          </a:xfrm>
          <a:prstGeom prst="cloudCallout">
            <a:avLst>
              <a:gd name="adj1" fmla="val -18864"/>
              <a:gd name="adj2" fmla="val 33027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인터넷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endCxn id="83" idx="7"/>
          </p:cNvCxnSpPr>
          <p:nvPr/>
        </p:nvCxnSpPr>
        <p:spPr>
          <a:xfrm flipH="1" flipV="1">
            <a:off x="2261341" y="2784363"/>
            <a:ext cx="687432" cy="4025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404952" y="2489870"/>
            <a:ext cx="591647" cy="4924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455780" y="4474442"/>
            <a:ext cx="244995" cy="531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355878" y="2982363"/>
            <a:ext cx="636563" cy="409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30796" y="180552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498" y="4846971"/>
            <a:ext cx="360928" cy="3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직선 연결선 62"/>
          <p:cNvCxnSpPr/>
          <p:nvPr/>
        </p:nvCxnSpPr>
        <p:spPr>
          <a:xfrm flipH="1">
            <a:off x="2135569" y="3979351"/>
            <a:ext cx="372176" cy="1080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2507745" y="4474442"/>
            <a:ext cx="657052" cy="342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487919" y="4679755"/>
            <a:ext cx="1" cy="3154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332962" y="4087435"/>
            <a:ext cx="659479" cy="299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1765" y="479725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웹 클라이언트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531797" y="53579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웹 클라이언트</a:t>
            </a:r>
            <a:endParaRPr lang="ko-KR" altLang="en-US" sz="1000" dirty="0"/>
          </a:p>
        </p:txBody>
      </p:sp>
      <p:sp>
        <p:nvSpPr>
          <p:cNvPr id="70" name="자유형 69"/>
          <p:cNvSpPr/>
          <p:nvPr/>
        </p:nvSpPr>
        <p:spPr>
          <a:xfrm>
            <a:off x="2396866" y="2404484"/>
            <a:ext cx="1669183" cy="2367815"/>
          </a:xfrm>
          <a:custGeom>
            <a:avLst/>
            <a:gdLst>
              <a:gd name="connsiteX0" fmla="*/ 0 w 1792161"/>
              <a:gd name="connsiteY0" fmla="*/ 2367815 h 2367815"/>
              <a:gd name="connsiteX1" fmla="*/ 1126156 w 1792161"/>
              <a:gd name="connsiteY1" fmla="*/ 1722923 h 2367815"/>
              <a:gd name="connsiteX2" fmla="*/ 1703672 w 1792161"/>
              <a:gd name="connsiteY2" fmla="*/ 895150 h 2367815"/>
              <a:gd name="connsiteX3" fmla="*/ 1780674 w 1792161"/>
              <a:gd name="connsiteY3" fmla="*/ 0 h 236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161" h="2367815">
                <a:moveTo>
                  <a:pt x="0" y="2367815"/>
                </a:moveTo>
                <a:cubicBezTo>
                  <a:pt x="421105" y="2168091"/>
                  <a:pt x="842211" y="1968367"/>
                  <a:pt x="1126156" y="1722923"/>
                </a:cubicBezTo>
                <a:cubicBezTo>
                  <a:pt x="1410101" y="1477479"/>
                  <a:pt x="1594586" y="1182304"/>
                  <a:pt x="1703672" y="895150"/>
                </a:cubicBezTo>
                <a:cubicBezTo>
                  <a:pt x="1812758" y="607996"/>
                  <a:pt x="1796716" y="303998"/>
                  <a:pt x="1780674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4487920" y="3886738"/>
            <a:ext cx="2490572" cy="1231593"/>
          </a:xfrm>
          <a:custGeom>
            <a:avLst/>
            <a:gdLst>
              <a:gd name="connsiteX0" fmla="*/ 2608447 w 2608447"/>
              <a:gd name="connsiteY0" fmla="*/ 481300 h 1289822"/>
              <a:gd name="connsiteX1" fmla="*/ 1559293 w 2608447"/>
              <a:gd name="connsiteY1" fmla="*/ 28913 h 1289822"/>
              <a:gd name="connsiteX2" fmla="*/ 721895 w 2608447"/>
              <a:gd name="connsiteY2" fmla="*/ 115540 h 1289822"/>
              <a:gd name="connsiteX3" fmla="*/ 173255 w 2608447"/>
              <a:gd name="connsiteY3" fmla="*/ 683431 h 1289822"/>
              <a:gd name="connsiteX4" fmla="*/ 0 w 2608447"/>
              <a:gd name="connsiteY4" fmla="*/ 1289822 h 128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8447" h="1289822">
                <a:moveTo>
                  <a:pt x="2608447" y="481300"/>
                </a:moveTo>
                <a:cubicBezTo>
                  <a:pt x="2241082" y="285586"/>
                  <a:pt x="1873718" y="89873"/>
                  <a:pt x="1559293" y="28913"/>
                </a:cubicBezTo>
                <a:cubicBezTo>
                  <a:pt x="1244868" y="-32047"/>
                  <a:pt x="952901" y="6454"/>
                  <a:pt x="721895" y="115540"/>
                </a:cubicBezTo>
                <a:cubicBezTo>
                  <a:pt x="490889" y="224626"/>
                  <a:pt x="293571" y="487717"/>
                  <a:pt x="173255" y="683431"/>
                </a:cubicBezTo>
                <a:cubicBezTo>
                  <a:pt x="52939" y="879145"/>
                  <a:pt x="25667" y="1188757"/>
                  <a:pt x="0" y="1289822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4225667" y="2399843"/>
            <a:ext cx="1694362" cy="1006827"/>
          </a:xfrm>
          <a:custGeom>
            <a:avLst/>
            <a:gdLst>
              <a:gd name="connsiteX0" fmla="*/ 1713297 w 1713297"/>
              <a:gd name="connsiteY0" fmla="*/ 163629 h 733261"/>
              <a:gd name="connsiteX1" fmla="*/ 933651 w 1713297"/>
              <a:gd name="connsiteY1" fmla="*/ 731520 h 733261"/>
              <a:gd name="connsiteX2" fmla="*/ 0 w 1713297"/>
              <a:gd name="connsiteY2" fmla="*/ 0 h 73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297" h="733261">
                <a:moveTo>
                  <a:pt x="1713297" y="163629"/>
                </a:moveTo>
                <a:cubicBezTo>
                  <a:pt x="1466248" y="461210"/>
                  <a:pt x="1219200" y="758791"/>
                  <a:pt x="933651" y="731520"/>
                </a:cubicBezTo>
                <a:cubicBezTo>
                  <a:pt x="648102" y="704249"/>
                  <a:pt x="324051" y="352124"/>
                  <a:pt x="0" y="0"/>
                </a:cubicBezTo>
              </a:path>
            </a:pathLst>
          </a:custGeom>
          <a:noFill/>
          <a:ln w="28575"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97" y="2120338"/>
            <a:ext cx="360928" cy="3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379667" y="183283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웹 클라이언트</a:t>
            </a:r>
            <a:endParaRPr lang="ko-KR" altLang="en-US" sz="1000" dirty="0"/>
          </a:p>
        </p:txBody>
      </p:sp>
      <p:sp>
        <p:nvSpPr>
          <p:cNvPr id="83" name="tower"/>
          <p:cNvSpPr>
            <a:spLocks noEditPoints="1" noChangeArrowheads="1"/>
          </p:cNvSpPr>
          <p:nvPr/>
        </p:nvSpPr>
        <p:spPr bwMode="auto">
          <a:xfrm>
            <a:off x="2072924" y="2104102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1035783" y="2188634"/>
            <a:ext cx="1006545" cy="630682"/>
            <a:chOff x="2195736" y="1987967"/>
            <a:chExt cx="801735" cy="630682"/>
          </a:xfrm>
        </p:grpSpPr>
        <p:sp>
          <p:nvSpPr>
            <p:cNvPr id="76" name="순서도: 다중 문서 7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순서도: 자기 디스크 8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391864" y="219801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10" name="tower"/>
          <p:cNvSpPr>
            <a:spLocks noEditPoints="1" noChangeArrowheads="1"/>
          </p:cNvSpPr>
          <p:nvPr/>
        </p:nvSpPr>
        <p:spPr bwMode="auto">
          <a:xfrm>
            <a:off x="6978492" y="2433091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03086" y="346534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15" name="tower"/>
          <p:cNvSpPr>
            <a:spLocks noEditPoints="1" noChangeArrowheads="1"/>
          </p:cNvSpPr>
          <p:nvPr/>
        </p:nvSpPr>
        <p:spPr bwMode="auto">
          <a:xfrm>
            <a:off x="1745214" y="3763921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3555393" y="4883326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구글</a:t>
            </a:r>
            <a:r>
              <a:rPr lang="ko-KR" altLang="en-US" sz="1000" dirty="0" smtClean="0"/>
              <a:t> 웹 서버</a:t>
            </a:r>
            <a:endParaRPr lang="ko-KR" altLang="en-US" sz="1000" dirty="0"/>
          </a:p>
        </p:txBody>
      </p:sp>
      <p:sp>
        <p:nvSpPr>
          <p:cNvPr id="120" name="tower"/>
          <p:cNvSpPr>
            <a:spLocks noEditPoints="1" noChangeArrowheads="1"/>
          </p:cNvSpPr>
          <p:nvPr/>
        </p:nvSpPr>
        <p:spPr bwMode="auto">
          <a:xfrm>
            <a:off x="4295402" y="5218673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816732" y="4872110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웹 서버</a:t>
            </a:r>
            <a:endParaRPr lang="ko-KR" altLang="en-US" sz="1000" dirty="0"/>
          </a:p>
        </p:txBody>
      </p:sp>
      <p:sp>
        <p:nvSpPr>
          <p:cNvPr id="125" name="tower"/>
          <p:cNvSpPr>
            <a:spLocks noEditPoints="1" noChangeArrowheads="1"/>
          </p:cNvSpPr>
          <p:nvPr/>
        </p:nvSpPr>
        <p:spPr bwMode="auto">
          <a:xfrm>
            <a:off x="5507095" y="5043477"/>
            <a:ext cx="385033" cy="68026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753420" y="3793329"/>
            <a:ext cx="1006545" cy="630682"/>
            <a:chOff x="2195736" y="1987967"/>
            <a:chExt cx="801735" cy="630682"/>
          </a:xfrm>
        </p:grpSpPr>
        <p:sp>
          <p:nvSpPr>
            <p:cNvPr id="130" name="순서도: 다중 문서 12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순서도: 자기 디스크 13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288857" y="5268252"/>
            <a:ext cx="1006545" cy="630682"/>
            <a:chOff x="2195736" y="1987967"/>
            <a:chExt cx="801735" cy="630682"/>
          </a:xfrm>
        </p:grpSpPr>
        <p:sp>
          <p:nvSpPr>
            <p:cNvPr id="133" name="순서도: 다중 문서 132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순서도: 자기 디스크 133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927730" y="5068266"/>
            <a:ext cx="1006545" cy="630682"/>
            <a:chOff x="2195736" y="1987967"/>
            <a:chExt cx="801735" cy="630682"/>
          </a:xfrm>
        </p:grpSpPr>
        <p:sp>
          <p:nvSpPr>
            <p:cNvPr id="136" name="순서도: 다중 문서 135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순서도: 자기 디스크 136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385327" y="2523756"/>
            <a:ext cx="1006545" cy="630682"/>
            <a:chOff x="2195736" y="1987967"/>
            <a:chExt cx="801735" cy="630682"/>
          </a:xfrm>
        </p:grpSpPr>
        <p:sp>
          <p:nvSpPr>
            <p:cNvPr id="139" name="순서도: 다중 문서 138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자기 디스크 139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328" y="4831189"/>
            <a:ext cx="695256" cy="4655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938" y="3889971"/>
            <a:ext cx="457879" cy="73745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052" y="2069960"/>
            <a:ext cx="695256" cy="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en-US" smtClean="0"/>
              <a:t>의 기능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전체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 작성을 위한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셋 </a:t>
            </a:r>
          </a:p>
          <a:p>
            <a:pPr lvl="1"/>
            <a:r>
              <a:rPr lang="ko-KR" altLang="en-US" dirty="0" smtClean="0"/>
              <a:t>웹 애플리케이션 작성을 위한 </a:t>
            </a:r>
            <a:r>
              <a:rPr lang="en-US" altLang="ko-KR" dirty="0" smtClean="0"/>
              <a:t>API</a:t>
            </a:r>
          </a:p>
          <a:p>
            <a:pPr lvl="1"/>
            <a:endParaRPr lang="ko-KR" altLang="en-US" dirty="0" smtClean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기능 요약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폼</a:t>
            </a:r>
            <a:r>
              <a:rPr lang="en-US" altLang="ko-KR" dirty="0" smtClean="0"/>
              <a:t>(Web Form)</a:t>
            </a:r>
          </a:p>
          <a:p>
            <a:pPr lvl="1"/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</a:p>
          <a:p>
            <a:pPr lvl="1"/>
            <a:r>
              <a:rPr lang="en-US" altLang="ko-KR" dirty="0" smtClean="0"/>
              <a:t>Canvas</a:t>
            </a:r>
          </a:p>
          <a:p>
            <a:pPr lvl="1"/>
            <a:r>
              <a:rPr lang="en-US" altLang="ko-KR" dirty="0" smtClean="0"/>
              <a:t>SVG(Scalable Vector Graphic)</a:t>
            </a:r>
          </a:p>
          <a:p>
            <a:pPr lvl="1"/>
            <a:r>
              <a:rPr lang="ko-KR" altLang="en-US" dirty="0" smtClean="0"/>
              <a:t>웹 스토리지</a:t>
            </a:r>
            <a:r>
              <a:rPr lang="en-US" altLang="ko-KR" dirty="0" smtClean="0"/>
              <a:t>(Web Storage)</a:t>
            </a:r>
          </a:p>
          <a:p>
            <a:pPr lvl="1"/>
            <a:r>
              <a:rPr lang="ko-KR" altLang="en-US" dirty="0" smtClean="0"/>
              <a:t>웹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(Web SQL Database)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인덱스 데이터베이스</a:t>
            </a:r>
            <a:r>
              <a:rPr lang="en-US" altLang="ko-KR" dirty="0" smtClean="0"/>
              <a:t>(Indexed Database API)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파일 입출력</a:t>
            </a:r>
            <a:r>
              <a:rPr lang="en-US" altLang="ko-KR" dirty="0" smtClean="0"/>
              <a:t>(File I/O)</a:t>
            </a:r>
          </a:p>
          <a:p>
            <a:pPr lvl="1"/>
            <a:r>
              <a:rPr lang="ko-KR" altLang="en-US" dirty="0" smtClean="0"/>
              <a:t>위치 정보 </a:t>
            </a:r>
            <a:r>
              <a:rPr lang="en-US" altLang="ko-KR" dirty="0" smtClean="0"/>
              <a:t>API(Geolocation API)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워커</a:t>
            </a:r>
            <a:r>
              <a:rPr lang="en-US" altLang="ko-KR" dirty="0" smtClean="0"/>
              <a:t>(Web Worker)</a:t>
            </a:r>
          </a:p>
          <a:p>
            <a:pPr lvl="1"/>
            <a:r>
              <a:rPr lang="ko-KR" altLang="en-US" dirty="0" smtClean="0"/>
              <a:t>웹 소켓</a:t>
            </a:r>
            <a:r>
              <a:rPr lang="en-US" altLang="ko-KR" dirty="0" smtClean="0"/>
              <a:t>(Web Socket)</a:t>
            </a:r>
          </a:p>
          <a:p>
            <a:pPr lvl="1"/>
            <a:r>
              <a:rPr lang="ko-KR" altLang="en-US" dirty="0" smtClean="0"/>
              <a:t>오프라인 웹 애플리케이션</a:t>
            </a:r>
            <a:r>
              <a:rPr lang="en-US" altLang="ko-KR" dirty="0" smtClean="0"/>
              <a:t>(Offline Web Application)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문서 편집기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편집기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워드 등 아무 텍스트 편집기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.html</a:t>
            </a:r>
            <a:r>
              <a:rPr lang="ko-KR" altLang="en-US" dirty="0" smtClean="0"/>
              <a:t>인 텍스트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텍스트의 기본 </a:t>
            </a:r>
            <a:r>
              <a:rPr lang="ko-KR" altLang="en-US" dirty="0" err="1" smtClean="0"/>
              <a:t>문자셋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UTF-8</a:t>
            </a:r>
          </a:p>
          <a:p>
            <a:pPr lvl="3"/>
            <a:r>
              <a:rPr lang="en-US" altLang="ko-KR" dirty="0" smtClean="0"/>
              <a:t>HTML </a:t>
            </a:r>
            <a:r>
              <a:rPr lang="ko-KR" altLang="en-US" dirty="0" smtClean="0"/>
              <a:t>파일이나 </a:t>
            </a:r>
            <a:r>
              <a:rPr lang="en-US" altLang="ko-KR" dirty="0" smtClean="0"/>
              <a:t>CSS3, </a:t>
            </a:r>
            <a:r>
              <a:rPr lang="ko-KR" altLang="en-US" dirty="0" smtClean="0"/>
              <a:t>자바스크립트 파일 모두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코드로 저장되어야 함</a:t>
            </a:r>
          </a:p>
          <a:p>
            <a:pPr lvl="1"/>
            <a:r>
              <a:rPr lang="en-US" altLang="ko-KR" dirty="0" smtClean="0"/>
              <a:t>WYSIWYG(What You See Is What You Get)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2"/>
            <a:r>
              <a:rPr lang="en-US" altLang="ko-KR" dirty="0"/>
              <a:t>Adobe</a:t>
            </a:r>
            <a:r>
              <a:rPr lang="ko-KR" altLang="en-US" dirty="0"/>
              <a:t>의 </a:t>
            </a:r>
            <a:r>
              <a:rPr lang="en-US" altLang="ko-KR" dirty="0"/>
              <a:t>Dreamweaver, </a:t>
            </a:r>
            <a:r>
              <a:rPr lang="en-US" altLang="ko-KR" dirty="0" err="1"/>
              <a:t>CoffeeCup</a:t>
            </a:r>
            <a:r>
              <a:rPr lang="en-US" altLang="ko-KR" dirty="0"/>
              <a:t>, </a:t>
            </a:r>
            <a:r>
              <a:rPr lang="en-US" altLang="ko-KR" dirty="0" err="1" smtClean="0"/>
              <a:t>FCKeditor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r>
              <a:rPr lang="en-US" altLang="ko-KR" dirty="0" smtClean="0"/>
              <a:t>HTML5 </a:t>
            </a:r>
            <a:r>
              <a:rPr lang="ko-KR" altLang="en-US" dirty="0" smtClean="0"/>
              <a:t>태그 정보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출력되는 모습을 보면서 작성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오류 체크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서버와 웹 클라이언트의 작동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17" y="2312210"/>
            <a:ext cx="659229" cy="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5696" y="5013176"/>
            <a:ext cx="11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68960"/>
            <a:ext cx="2633248" cy="1800200"/>
          </a:xfrm>
          <a:prstGeom prst="rect">
            <a:avLst/>
          </a:prstGeom>
        </p:spPr>
      </p:pic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5677426" y="3022276"/>
            <a:ext cx="1105872" cy="154886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608168" y="3140969"/>
            <a:ext cx="1348208" cy="1311476"/>
            <a:chOff x="2195736" y="1987967"/>
            <a:chExt cx="801735" cy="630682"/>
          </a:xfrm>
        </p:grpSpPr>
        <p:sp>
          <p:nvSpPr>
            <p:cNvPr id="10" name="순서도: 다중 문서 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2480209" y="2908816"/>
            <a:ext cx="3180170" cy="473655"/>
          </a:xfrm>
          <a:custGeom>
            <a:avLst/>
            <a:gdLst>
              <a:gd name="connsiteX0" fmla="*/ 0 w 3180170"/>
              <a:gd name="connsiteY0" fmla="*/ 473655 h 473655"/>
              <a:gd name="connsiteX1" fmla="*/ 1537487 w 3180170"/>
              <a:gd name="connsiteY1" fmla="*/ 271 h 473655"/>
              <a:gd name="connsiteX2" fmla="*/ 3180170 w 3180170"/>
              <a:gd name="connsiteY2" fmla="*/ 404872 h 47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70" h="473655">
                <a:moveTo>
                  <a:pt x="0" y="473655"/>
                </a:moveTo>
                <a:cubicBezTo>
                  <a:pt x="503729" y="242695"/>
                  <a:pt x="1007459" y="11735"/>
                  <a:pt x="1537487" y="271"/>
                </a:cubicBezTo>
                <a:cubicBezTo>
                  <a:pt x="2067515" y="-11193"/>
                  <a:pt x="3017655" y="343507"/>
                  <a:pt x="3180170" y="404872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19127" y="255012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문서 요청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3609048" y="3200280"/>
            <a:ext cx="2091791" cy="380446"/>
          </a:xfrm>
          <a:custGeom>
            <a:avLst/>
            <a:gdLst>
              <a:gd name="connsiteX0" fmla="*/ 2091791 w 2091791"/>
              <a:gd name="connsiteY0" fmla="*/ 380446 h 380446"/>
              <a:gd name="connsiteX1" fmla="*/ 849664 w 2091791"/>
              <a:gd name="connsiteY1" fmla="*/ 120 h 380446"/>
              <a:gd name="connsiteX2" fmla="*/ 0 w 2091791"/>
              <a:gd name="connsiteY2" fmla="*/ 348078 h 3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791" h="380446">
                <a:moveTo>
                  <a:pt x="2091791" y="380446"/>
                </a:moveTo>
                <a:cubicBezTo>
                  <a:pt x="1645043" y="192980"/>
                  <a:pt x="1198296" y="5515"/>
                  <a:pt x="849664" y="120"/>
                </a:cubicBezTo>
                <a:cubicBezTo>
                  <a:pt x="501032" y="-5275"/>
                  <a:pt x="250516" y="171401"/>
                  <a:pt x="0" y="348078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98505" y="341658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문서 전송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5013176"/>
            <a:ext cx="11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98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인터넷과 웹은 다르다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웹의 개념이 나오기 </a:t>
            </a:r>
            <a:r>
              <a:rPr lang="ko-KR" altLang="en-US" dirty="0"/>
              <a:t>전부터 </a:t>
            </a:r>
            <a:r>
              <a:rPr lang="ko-KR" altLang="en-US" dirty="0" smtClean="0"/>
              <a:t>만들어진 컴퓨터 연결 네트워크</a:t>
            </a:r>
            <a:endParaRPr lang="en-US" altLang="ko-KR" dirty="0" smtClean="0"/>
          </a:p>
          <a:p>
            <a:pPr lvl="2"/>
            <a:r>
              <a:rPr lang="en-US" altLang="ko-KR" dirty="0"/>
              <a:t>1969</a:t>
            </a:r>
            <a:r>
              <a:rPr lang="ko-KR" altLang="en-US" dirty="0"/>
              <a:t>년 미 국방성 고등 연구 계획국</a:t>
            </a:r>
            <a:r>
              <a:rPr lang="en-US" altLang="ko-KR" dirty="0"/>
              <a:t>(ARPA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/>
              <a:t>대학들과 계약 업체 사이의 </a:t>
            </a:r>
            <a:r>
              <a:rPr lang="ko-KR" altLang="en-US" dirty="0" smtClean="0"/>
              <a:t>컴퓨터 연결</a:t>
            </a:r>
            <a:endParaRPr lang="en-US" altLang="ko-KR" dirty="0"/>
          </a:p>
          <a:p>
            <a:pPr lvl="1"/>
            <a:r>
              <a:rPr lang="ko-KR" altLang="en-US" dirty="0" smtClean="0"/>
              <a:t>컴퓨터마다 고유한 주소</a:t>
            </a:r>
            <a:r>
              <a:rPr lang="en-US" altLang="ko-KR" dirty="0" smtClean="0"/>
              <a:t>(IP </a:t>
            </a:r>
            <a:r>
              <a:rPr lang="ko-KR" altLang="en-US" dirty="0" smtClean="0"/>
              <a:t>주소</a:t>
            </a:r>
            <a:r>
              <a:rPr lang="en-US" altLang="ko-KR" dirty="0"/>
              <a:t>, 113.198.80.208)</a:t>
            </a:r>
            <a:r>
              <a:rPr lang="ko-KR" altLang="en-US" dirty="0" smtClean="0"/>
              <a:t>를 부여하여 컴퓨터 구분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인터넷을 활용하는 응용 서비스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전자우편</a:t>
            </a:r>
            <a:r>
              <a:rPr lang="en-US" altLang="ko-KR" dirty="0" smtClean="0"/>
              <a:t>(e-mail) </a:t>
            </a:r>
          </a:p>
          <a:p>
            <a:pPr lvl="2"/>
            <a:r>
              <a:rPr lang="ko-KR" altLang="en-US" dirty="0" smtClean="0"/>
              <a:t>뉴스</a:t>
            </a:r>
            <a:r>
              <a:rPr lang="en-US" altLang="ko-KR" dirty="0" smtClean="0"/>
              <a:t>(news)</a:t>
            </a:r>
          </a:p>
          <a:p>
            <a:pPr lvl="2"/>
            <a:r>
              <a:rPr lang="ko-KR" altLang="en-US" dirty="0" smtClean="0"/>
              <a:t>파일 전송</a:t>
            </a:r>
            <a:r>
              <a:rPr lang="en-US" altLang="ko-KR" dirty="0" smtClean="0"/>
              <a:t>(ftp)</a:t>
            </a:r>
          </a:p>
          <a:p>
            <a:pPr lvl="2"/>
            <a:r>
              <a:rPr lang="ko-KR" altLang="en-US" dirty="0" smtClean="0"/>
              <a:t>채팅</a:t>
            </a:r>
            <a:r>
              <a:rPr lang="en-US" altLang="ko-KR" dirty="0" smtClean="0"/>
              <a:t>(Internet Relay Chat)</a:t>
            </a:r>
          </a:p>
          <a:p>
            <a:pPr lvl="2"/>
            <a:r>
              <a:rPr lang="ko-KR" altLang="en-US" dirty="0" smtClean="0"/>
              <a:t>메신저</a:t>
            </a:r>
            <a:r>
              <a:rPr lang="en-US" altLang="ko-KR" dirty="0" smtClean="0"/>
              <a:t>(Messenger)</a:t>
            </a:r>
          </a:p>
          <a:p>
            <a:pPr lvl="2"/>
            <a:r>
              <a:rPr lang="en-US" altLang="ko-KR" dirty="0" smtClean="0"/>
              <a:t>P2P(Peer to Peer)</a:t>
            </a:r>
          </a:p>
          <a:p>
            <a:pPr lvl="2"/>
            <a:r>
              <a:rPr lang="ko-KR" altLang="en-US" dirty="0" err="1" smtClean="0"/>
              <a:t>스트리밍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(Streaming Service)</a:t>
            </a:r>
          </a:p>
          <a:p>
            <a:pPr lvl="2"/>
            <a:r>
              <a:rPr lang="ko-KR" altLang="en-US" dirty="0" smtClean="0"/>
              <a:t>인터넷 전화기</a:t>
            </a:r>
            <a:r>
              <a:rPr lang="en-US" altLang="ko-KR" dirty="0" smtClean="0"/>
              <a:t>(Internet Phone)</a:t>
            </a:r>
          </a:p>
          <a:p>
            <a:pPr lvl="2"/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(World Wide Web)</a:t>
            </a:r>
          </a:p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(WWW)</a:t>
            </a:r>
          </a:p>
          <a:p>
            <a:pPr lvl="1"/>
            <a:r>
              <a:rPr lang="ko-KR" altLang="en-US" dirty="0" smtClean="0"/>
              <a:t>인터넷을 활용하는 응용 서비스 중의 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서버와 웹 브라우저로 구성되는 정보 전달 및 공유 서비스</a:t>
            </a:r>
            <a:endParaRPr lang="en-US" altLang="ko-KR" dirty="0" smtClean="0"/>
          </a:p>
          <a:p>
            <a:r>
              <a:rPr lang="ko-KR" altLang="en-US" dirty="0" smtClean="0"/>
              <a:t>인터넷이 고속도로라면 웹은 고속도로 망을 이용한 물류 산업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5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브라우저의 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8651" y="1484106"/>
            <a:ext cx="7722338" cy="5109609"/>
            <a:chOff x="478651" y="1484106"/>
            <a:chExt cx="7722338" cy="510960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580" y="1484106"/>
              <a:ext cx="2684829" cy="244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149080"/>
              <a:ext cx="2684829" cy="244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020" y="4154208"/>
              <a:ext cx="2636789" cy="239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484106"/>
              <a:ext cx="2764893" cy="2364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570" y="4154208"/>
              <a:ext cx="624847" cy="71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193" y="1485423"/>
              <a:ext cx="624847" cy="578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092" y="4168835"/>
              <a:ext cx="624847" cy="578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25" y="1485423"/>
              <a:ext cx="624847" cy="71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78651" y="2287896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인터넷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익스플로러</a:t>
              </a:r>
              <a:endParaRPr lang="ko-KR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41477" y="207357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오페라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993" y="490170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파이어폭스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8942" y="47497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크</a:t>
              </a:r>
              <a:r>
                <a:rPr lang="ko-KR" altLang="en-US" sz="1000"/>
                <a:t>롬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17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11560" y="476672"/>
            <a:ext cx="7523578" cy="6073009"/>
            <a:chOff x="936854" y="548680"/>
            <a:chExt cx="7523578" cy="6073009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1400574" y="6324467"/>
              <a:ext cx="705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45" idx="3"/>
            </p:cNvCxnSpPr>
            <p:nvPr/>
          </p:nvCxnSpPr>
          <p:spPr>
            <a:xfrm flipV="1">
              <a:off x="1429297" y="5493430"/>
              <a:ext cx="7031135" cy="10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42" idx="3"/>
            </p:cNvCxnSpPr>
            <p:nvPr/>
          </p:nvCxnSpPr>
          <p:spPr>
            <a:xfrm flipV="1">
              <a:off x="1429297" y="4783326"/>
              <a:ext cx="7031135" cy="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38" idx="3"/>
            </p:cNvCxnSpPr>
            <p:nvPr/>
          </p:nvCxnSpPr>
          <p:spPr>
            <a:xfrm flipV="1">
              <a:off x="1429297" y="4348046"/>
              <a:ext cx="7031135" cy="3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34" idx="3"/>
            </p:cNvCxnSpPr>
            <p:nvPr/>
          </p:nvCxnSpPr>
          <p:spPr>
            <a:xfrm flipV="1">
              <a:off x="1429297" y="3539746"/>
              <a:ext cx="7031135" cy="20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32" idx="3"/>
            </p:cNvCxnSpPr>
            <p:nvPr/>
          </p:nvCxnSpPr>
          <p:spPr>
            <a:xfrm flipV="1">
              <a:off x="1429297" y="2829828"/>
              <a:ext cx="7021684" cy="1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27" idx="3"/>
            </p:cNvCxnSpPr>
            <p:nvPr/>
          </p:nvCxnSpPr>
          <p:spPr>
            <a:xfrm flipV="1">
              <a:off x="1429297" y="2430514"/>
              <a:ext cx="7021684" cy="17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1" idx="3"/>
            </p:cNvCxnSpPr>
            <p:nvPr/>
          </p:nvCxnSpPr>
          <p:spPr>
            <a:xfrm>
              <a:off x="1429297" y="2028387"/>
              <a:ext cx="7021684" cy="2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13" idx="3"/>
            </p:cNvCxnSpPr>
            <p:nvPr/>
          </p:nvCxnSpPr>
          <p:spPr>
            <a:xfrm>
              <a:off x="1429297" y="1612209"/>
              <a:ext cx="7021684" cy="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1400574" y="566206"/>
              <a:ext cx="3074" cy="60311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36854" y="54868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1990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061" y="580580"/>
              <a:ext cx="1346751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WORLDWIDEWEB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7211" y="1052736"/>
              <a:ext cx="60364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Nexus</a:t>
              </a:r>
              <a:endParaRPr lang="ko-KR" altLang="en-US" sz="1100" dirty="0"/>
            </a:p>
          </p:txBody>
        </p:sp>
        <p:cxnSp>
          <p:nvCxnSpPr>
            <p:cNvPr id="12" name="직선 화살표 연결선 11"/>
            <p:cNvCxnSpPr>
              <a:stCxn id="8" idx="2"/>
              <a:endCxn id="10" idx="0"/>
            </p:cNvCxnSpPr>
            <p:nvPr/>
          </p:nvCxnSpPr>
          <p:spPr>
            <a:xfrm flipH="1">
              <a:off x="2119032" y="870021"/>
              <a:ext cx="1405" cy="18271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36854" y="1481404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1993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7830" y="1428393"/>
              <a:ext cx="702196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Mosaic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854" y="189758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1994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1010" y="1902239"/>
              <a:ext cx="147992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Netscape Navigator</a:t>
              </a:r>
              <a:endParaRPr lang="ko-KR" altLang="en-US" sz="1100" dirty="0"/>
            </a:p>
          </p:txBody>
        </p:sp>
        <p:cxnSp>
          <p:nvCxnSpPr>
            <p:cNvPr id="24" name="직선 화살표 연결선 23"/>
            <p:cNvCxnSpPr>
              <a:stCxn id="14" idx="2"/>
              <a:endCxn id="22" idx="0"/>
            </p:cNvCxnSpPr>
            <p:nvPr/>
          </p:nvCxnSpPr>
          <p:spPr>
            <a:xfrm>
              <a:off x="3168928" y="1717834"/>
              <a:ext cx="2043" cy="184405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6854" y="231678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1995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08019" y="2298189"/>
              <a:ext cx="1276488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Internet Explorer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6854" y="271396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1996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2068" y="2664035"/>
              <a:ext cx="605323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Opera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6854" y="342900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1998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5736" y="3429000"/>
              <a:ext cx="1944215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Netscape Communicator</a:t>
              </a:r>
              <a:endParaRPr lang="ko-KR" altLang="en-US" sz="1100" dirty="0"/>
            </a:p>
          </p:txBody>
        </p:sp>
        <p:cxnSp>
          <p:nvCxnSpPr>
            <p:cNvPr id="37" name="직선 화살표 연결선 36"/>
            <p:cNvCxnSpPr>
              <a:stCxn id="22" idx="2"/>
              <a:endCxn id="35" idx="0"/>
            </p:cNvCxnSpPr>
            <p:nvPr/>
          </p:nvCxnSpPr>
          <p:spPr>
            <a:xfrm flipH="1">
              <a:off x="3167844" y="2191680"/>
              <a:ext cx="3127" cy="1237320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36854" y="422108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2002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6132" y="4227480"/>
              <a:ext cx="1143352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Mozilla Firefox</a:t>
              </a:r>
              <a:endParaRPr lang="ko-KR" altLang="en-US" sz="1100" dirty="0"/>
            </a:p>
          </p:txBody>
        </p:sp>
        <p:cxnSp>
          <p:nvCxnSpPr>
            <p:cNvPr id="41" name="직선 화살표 연결선 40"/>
            <p:cNvCxnSpPr>
              <a:stCxn id="35" idx="2"/>
              <a:endCxn id="39" idx="0"/>
            </p:cNvCxnSpPr>
            <p:nvPr/>
          </p:nvCxnSpPr>
          <p:spPr>
            <a:xfrm flipH="1">
              <a:off x="3167808" y="3718441"/>
              <a:ext cx="36" cy="50903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36854" y="466224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2003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52670" y="4636052"/>
              <a:ext cx="564991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Safari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6854" y="537321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2008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54285" y="5326450"/>
              <a:ext cx="716290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Chrome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6854" y="6183782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2015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5406" y="6180921"/>
              <a:ext cx="1181715" cy="28944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Microsoft Edge</a:t>
              </a:r>
              <a:endParaRPr lang="ko-KR" altLang="en-US" sz="1100" dirty="0"/>
            </a:p>
          </p:txBody>
        </p:sp>
        <p:cxnSp>
          <p:nvCxnSpPr>
            <p:cNvPr id="51" name="직선 화살표 연결선 50"/>
            <p:cNvCxnSpPr>
              <a:stCxn id="28" idx="2"/>
              <a:endCxn id="49" idx="0"/>
            </p:cNvCxnSpPr>
            <p:nvPr/>
          </p:nvCxnSpPr>
          <p:spPr>
            <a:xfrm>
              <a:off x="4746263" y="2587630"/>
              <a:ext cx="1" cy="359329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9" idx="2"/>
            </p:cNvCxnSpPr>
            <p:nvPr/>
          </p:nvCxnSpPr>
          <p:spPr>
            <a:xfrm>
              <a:off x="3167808" y="4516921"/>
              <a:ext cx="0" cy="208043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33" idx="2"/>
            </p:cNvCxnSpPr>
            <p:nvPr/>
          </p:nvCxnSpPr>
          <p:spPr>
            <a:xfrm>
              <a:off x="5884730" y="2953476"/>
              <a:ext cx="0" cy="366821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4" idx="2"/>
            </p:cNvCxnSpPr>
            <p:nvPr/>
          </p:nvCxnSpPr>
          <p:spPr>
            <a:xfrm>
              <a:off x="6935166" y="4925493"/>
              <a:ext cx="0" cy="1671859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6" idx="2"/>
            </p:cNvCxnSpPr>
            <p:nvPr/>
          </p:nvCxnSpPr>
          <p:spPr>
            <a:xfrm>
              <a:off x="8012430" y="5615891"/>
              <a:ext cx="0" cy="981461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C:\Users\com\Desktop\icon175x17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203" y="507445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com\Desktop\opera-15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30513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com\Desktop\539-safari-bo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846" y="4387785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com\Desktop\ie9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98" y="206084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C:\Users\com\Desktop\unnam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692" y="396908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com\Desktop\netscape_navigator_by_onlyouniverse-d4s0fhu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414" y="1628800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com\Desktop\Microsoft-Edge-Browser-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5873189"/>
              <a:ext cx="521960" cy="39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" name="직선 화살표 연결선 122"/>
            <p:cNvCxnSpPr>
              <a:stCxn id="49" idx="2"/>
            </p:cNvCxnSpPr>
            <p:nvPr/>
          </p:nvCxnSpPr>
          <p:spPr>
            <a:xfrm flipH="1">
              <a:off x="4746263" y="6470362"/>
              <a:ext cx="1" cy="15132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제목 1"/>
          <p:cNvSpPr txBox="1">
            <a:spLocks/>
          </p:cNvSpPr>
          <p:nvPr/>
        </p:nvSpPr>
        <p:spPr>
          <a:xfrm>
            <a:off x="4420969" y="212071"/>
            <a:ext cx="3818384" cy="75212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브라우저의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서버로 사용할 컴퓨터에 웹 서버 소프트웨어 설치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 응용프로그램 개발 및 설치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1115616" y="3027090"/>
            <a:ext cx="6984777" cy="3786286"/>
            <a:chOff x="755576" y="1844824"/>
            <a:chExt cx="7704857" cy="400231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51921" y="1844824"/>
              <a:ext cx="4608512" cy="3705242"/>
            </a:xfrm>
            <a:prstGeom prst="roundRect">
              <a:avLst>
                <a:gd name="adj" fmla="val 1547"/>
              </a:avLst>
            </a:prstGeom>
            <a:solidFill>
              <a:srgbClr val="F5FA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067945" y="3002771"/>
              <a:ext cx="936104" cy="1296144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소프트웨어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HTTPd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580113" y="2849719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AutoShape 52"/>
            <p:cNvSpPr>
              <a:spLocks noChangeArrowheads="1"/>
            </p:cNvSpPr>
            <p:nvPr/>
          </p:nvSpPr>
          <p:spPr bwMode="auto">
            <a:xfrm>
              <a:off x="7141801" y="4357894"/>
              <a:ext cx="936104" cy="735326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j-lt"/>
                </a:rPr>
                <a:t>HTML </a:t>
              </a:r>
              <a:r>
                <a:rPr lang="ko-KR" altLang="en-US" sz="1100" dirty="0" smtClean="0">
                  <a:latin typeface="+mj-lt"/>
                </a:rPr>
                <a:t>문서</a:t>
              </a:r>
              <a:r>
                <a:rPr lang="en-US" altLang="ko-KR" sz="11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이미지</a:t>
              </a:r>
              <a:r>
                <a:rPr lang="en-US" altLang="ko-KR" sz="1100" dirty="0" smtClean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동영상 </a:t>
              </a:r>
              <a:r>
                <a:rPr lang="ko-KR" altLang="en-US" sz="1100" dirty="0">
                  <a:latin typeface="+mj-lt"/>
                </a:rPr>
                <a:t>등</a:t>
              </a:r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7141801" y="3101747"/>
              <a:ext cx="1098499" cy="972155"/>
            </a:xfrm>
            <a:prstGeom prst="flowChartMagneticDisk">
              <a:avLst/>
            </a:prstGeom>
            <a:solidFill>
              <a:srgbClr val="53D2FF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DATABASE</a:t>
              </a:r>
              <a:endParaRPr lang="ko-KR" altLang="en-US" sz="12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5580113" y="3461834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580113" y="4109906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580113" y="475797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지도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04050" y="1913638"/>
              <a:ext cx="192049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응용프로그램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>
              <a:stCxn id="42" idx="3"/>
              <a:endCxn id="43" idx="2"/>
            </p:cNvCxnSpPr>
            <p:nvPr/>
          </p:nvCxnSpPr>
          <p:spPr>
            <a:xfrm flipV="1">
              <a:off x="5004049" y="3101747"/>
              <a:ext cx="576064" cy="54909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2" idx="3"/>
              <a:endCxn id="49" idx="2"/>
            </p:cNvCxnSpPr>
            <p:nvPr/>
          </p:nvCxnSpPr>
          <p:spPr>
            <a:xfrm>
              <a:off x="5004049" y="3650843"/>
              <a:ext cx="576064" cy="630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2" idx="3"/>
              <a:endCxn id="51" idx="2"/>
            </p:cNvCxnSpPr>
            <p:nvPr/>
          </p:nvCxnSpPr>
          <p:spPr>
            <a:xfrm>
              <a:off x="5004049" y="3650843"/>
              <a:ext cx="576064" cy="7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2" idx="3"/>
              <a:endCxn id="52" idx="2"/>
            </p:cNvCxnSpPr>
            <p:nvPr/>
          </p:nvCxnSpPr>
          <p:spPr>
            <a:xfrm>
              <a:off x="5004049" y="3650843"/>
              <a:ext cx="576064" cy="13591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endCxn id="46" idx="2"/>
            </p:cNvCxnSpPr>
            <p:nvPr/>
          </p:nvCxnSpPr>
          <p:spPr>
            <a:xfrm>
              <a:off x="6460465" y="3101747"/>
              <a:ext cx="681336" cy="486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1" idx="6"/>
              <a:endCxn id="44" idx="1"/>
            </p:cNvCxnSpPr>
            <p:nvPr/>
          </p:nvCxnSpPr>
          <p:spPr>
            <a:xfrm>
              <a:off x="6460465" y="4361934"/>
              <a:ext cx="681336" cy="363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2" idx="6"/>
              <a:endCxn id="46" idx="2"/>
            </p:cNvCxnSpPr>
            <p:nvPr/>
          </p:nvCxnSpPr>
          <p:spPr>
            <a:xfrm flipV="1">
              <a:off x="6460465" y="3587825"/>
              <a:ext cx="681336" cy="1422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9" idx="6"/>
              <a:endCxn id="44" idx="1"/>
            </p:cNvCxnSpPr>
            <p:nvPr/>
          </p:nvCxnSpPr>
          <p:spPr>
            <a:xfrm>
              <a:off x="6460465" y="3713862"/>
              <a:ext cx="681336" cy="1011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49" idx="6"/>
              <a:endCxn id="46" idx="2"/>
            </p:cNvCxnSpPr>
            <p:nvPr/>
          </p:nvCxnSpPr>
          <p:spPr>
            <a:xfrm flipV="1">
              <a:off x="6460465" y="3587825"/>
              <a:ext cx="681336" cy="126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files.idg.co.kr/itworld/image/2014/08/surface-pro-3-stock-100268912-primary_idg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5576" y="3183093"/>
              <a:ext cx="1734353" cy="143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모서리가 둥근 직사각형 70"/>
            <p:cNvSpPr/>
            <p:nvPr/>
          </p:nvSpPr>
          <p:spPr>
            <a:xfrm>
              <a:off x="1994057" y="3183093"/>
              <a:ext cx="921760" cy="826430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71" idx="3"/>
            </p:cNvCxnSpPr>
            <p:nvPr/>
          </p:nvCxnSpPr>
          <p:spPr>
            <a:xfrm flipV="1">
              <a:off x="2915817" y="3398390"/>
              <a:ext cx="1152129" cy="1979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1" idx="3"/>
            </p:cNvCxnSpPr>
            <p:nvPr/>
          </p:nvCxnSpPr>
          <p:spPr>
            <a:xfrm>
              <a:off x="2915817" y="3596308"/>
              <a:ext cx="1152129" cy="21170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2992906" y="3237795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요청</a:t>
              </a:r>
              <a:endParaRPr lang="ko-KR" altLang="en-US" sz="1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92906" y="3721059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전</a:t>
              </a:r>
              <a:r>
                <a:rPr lang="ko-KR" altLang="en-US" sz="1200" dirty="0"/>
                <a:t>송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851920" y="5229589"/>
              <a:ext cx="143125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컴퓨터</a:t>
              </a:r>
              <a:endParaRPr lang="ko-KR" altLang="en-US" sz="1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59633" y="4739416"/>
              <a:ext cx="1656183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클라이언트</a:t>
              </a:r>
              <a:endParaRPr lang="ko-KR" altLang="en-US" sz="12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5554958" y="223769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79" name="직선 화살표 연결선 78"/>
            <p:cNvCxnSpPr>
              <a:endCxn id="78" idx="2"/>
            </p:cNvCxnSpPr>
            <p:nvPr/>
          </p:nvCxnSpPr>
          <p:spPr>
            <a:xfrm flipV="1">
              <a:off x="5004049" y="2489726"/>
              <a:ext cx="550909" cy="113095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8" idx="6"/>
              <a:endCxn id="46" idx="2"/>
            </p:cNvCxnSpPr>
            <p:nvPr/>
          </p:nvCxnSpPr>
          <p:spPr>
            <a:xfrm>
              <a:off x="6435310" y="2489726"/>
              <a:ext cx="706491" cy="1098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5554958" y="5570135"/>
              <a:ext cx="1230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사이트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3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 응용프로그램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사이트의 목적을 이행하는 서버 측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검색 사이트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웹 서버 응용프로그램 필요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번역 </a:t>
            </a:r>
            <a:r>
              <a:rPr lang="ko-KR" altLang="en-US" dirty="0"/>
              <a:t>사이트 </a:t>
            </a:r>
            <a:r>
              <a:rPr lang="en-US" altLang="ko-KR" dirty="0"/>
              <a:t>– </a:t>
            </a:r>
            <a:r>
              <a:rPr lang="ko-KR" altLang="en-US" dirty="0" smtClean="0"/>
              <a:t>번역 </a:t>
            </a:r>
            <a:r>
              <a:rPr lang="ko-KR" altLang="en-US" dirty="0"/>
              <a:t>웹 서버 응용프로그램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회원 관리 </a:t>
            </a:r>
            <a:r>
              <a:rPr lang="ko-KR" altLang="en-US" dirty="0"/>
              <a:t>사이트 </a:t>
            </a:r>
            <a:r>
              <a:rPr lang="en-US" altLang="ko-KR" dirty="0"/>
              <a:t>– </a:t>
            </a:r>
            <a:r>
              <a:rPr lang="ko-KR" altLang="en-US" dirty="0" smtClean="0"/>
              <a:t>회원 관리 웹 </a:t>
            </a:r>
            <a:r>
              <a:rPr lang="ko-KR" altLang="en-US" dirty="0"/>
              <a:t>서버 응용프로그램 필요</a:t>
            </a:r>
          </a:p>
          <a:p>
            <a:r>
              <a:rPr lang="ko-KR" altLang="en-US" dirty="0" smtClean="0"/>
              <a:t>웹 </a:t>
            </a:r>
            <a:r>
              <a:rPr lang="ko-KR" altLang="en-US" dirty="0"/>
              <a:t>서버 응용프로그램 </a:t>
            </a:r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서버용 자바스크립트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JSP(Java Server Page) – Java</a:t>
            </a:r>
            <a:r>
              <a:rPr lang="ko-KR" altLang="en-US" dirty="0" smtClean="0"/>
              <a:t>의 스크립트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–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서블릿</a:t>
            </a:r>
            <a:endParaRPr lang="en-US" altLang="ko-KR" dirty="0"/>
          </a:p>
          <a:p>
            <a:pPr lvl="1"/>
            <a:r>
              <a:rPr lang="en-US" altLang="ko-KR" dirty="0" smtClean="0"/>
              <a:t>C/C++</a:t>
            </a:r>
          </a:p>
          <a:p>
            <a:pPr lvl="1"/>
            <a:r>
              <a:rPr lang="en-US" altLang="ko-KR" dirty="0" smtClean="0"/>
              <a:t>PHP, Perl, Python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문서와 전자 문서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전자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워드나 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등으로 작성하고 볼 수 있는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문서는 보통 하나의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별로 파일에 저장하지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등을 모두 문서 내에 직접 저장</a:t>
            </a:r>
            <a:endParaRPr lang="en-US" altLang="ko-KR" dirty="0" smtClean="0"/>
          </a:p>
          <a:p>
            <a:r>
              <a:rPr lang="ko-KR" altLang="en-US" dirty="0" smtClean="0"/>
              <a:t>웹 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언어로 작성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웹 브라우저로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문서는 페이지 단위로 파일에 분할하여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마다 하나의 파일에 나누어 작성되고 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페이지는 하이퍼링크로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</a:t>
            </a:r>
            <a:r>
              <a:rPr lang="en-US" altLang="ko-KR" dirty="0"/>
              <a:t> </a:t>
            </a:r>
            <a:r>
              <a:rPr lang="ko-KR" altLang="en-US" dirty="0" smtClean="0"/>
              <a:t>만 저장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등은 별도의 파일로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페이지에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파일의 이름으로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페이지들의 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하이퍼링크</a:t>
            </a:r>
            <a:r>
              <a:rPr lang="en-US" altLang="ko-KR" dirty="0" smtClean="0"/>
              <a:t>(hyperlink) – 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페이지의 주소를 가진 텍스트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페이지들은 하이퍼링크로 상호 연결됨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문서를 읽는 순서는 사용자가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문서는 사용자가 하이퍼링크를 따라 </a:t>
            </a:r>
            <a:r>
              <a:rPr lang="ko-KR" altLang="en-US" dirty="0" smtClean="0"/>
              <a:t>웹 페이지 선택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전자 문서는 문서를 만드는 사람이 결정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15323</TotalTime>
  <Words>1384</Words>
  <Application>Microsoft Office PowerPoint</Application>
  <PresentationFormat>화면 슬라이드 쇼(4:3)</PresentationFormat>
  <Paragraphs>355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HY나무L</vt:lpstr>
      <vt:lpstr>돋움체</vt:lpstr>
      <vt:lpstr>맑은 고딕</vt:lpstr>
      <vt:lpstr>휴먼편지체</vt:lpstr>
      <vt:lpstr>Arial Narrow</vt:lpstr>
      <vt:lpstr>Times New Roman</vt:lpstr>
      <vt:lpstr>Wingdings</vt:lpstr>
      <vt:lpstr>Wingdings 2</vt:lpstr>
      <vt:lpstr>가을</vt:lpstr>
      <vt:lpstr>웹의 기본 목적과 구성</vt:lpstr>
      <vt:lpstr>웹 서버와 웹 클라이언트로 이루어진 웹</vt:lpstr>
      <vt:lpstr>웹 서버와 웹 클라이언트의 작동</vt:lpstr>
      <vt:lpstr>인터넷과 웹은 다르다</vt:lpstr>
      <vt:lpstr>웹 브라우저의 종류</vt:lpstr>
      <vt:lpstr>PowerPoint 프레젠테이션</vt:lpstr>
      <vt:lpstr>웹 사이트 구축</vt:lpstr>
      <vt:lpstr>웹 서버 응용프로그램</vt:lpstr>
      <vt:lpstr>웹 문서와 전자 문서</vt:lpstr>
      <vt:lpstr>웹 페이지의 주소, URL</vt:lpstr>
      <vt:lpstr>웹 브라우저와 웹 서버 사이의 통신, HTTP</vt:lpstr>
      <vt:lpstr>웹의 시작</vt:lpstr>
      <vt:lpstr>모든 곳에 웹이 있다.</vt:lpstr>
      <vt:lpstr>웹 페이지 구성</vt:lpstr>
      <vt:lpstr>HTML5</vt:lpstr>
      <vt:lpstr>PowerPoint 프레젠테이션</vt:lpstr>
      <vt:lpstr>인터넷 접속 가능한 다양한 기기</vt:lpstr>
      <vt:lpstr>HTML5 표준과 의의</vt:lpstr>
      <vt:lpstr>HTML5 이전의 웹과 HTML5를 도입한 웹의 비교</vt:lpstr>
      <vt:lpstr>HTML5의 기능</vt:lpstr>
      <vt:lpstr>HTML5 문서 편집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EZEN</cp:lastModifiedBy>
  <cp:revision>464</cp:revision>
  <dcterms:created xsi:type="dcterms:W3CDTF">2011-08-27T14:53:28Z</dcterms:created>
  <dcterms:modified xsi:type="dcterms:W3CDTF">2023-06-20T08:16:34Z</dcterms:modified>
</cp:coreProperties>
</file>