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62" r:id="rId10"/>
    <p:sldId id="273" r:id="rId11"/>
    <p:sldId id="263" r:id="rId12"/>
    <p:sldId id="264" r:id="rId13"/>
    <p:sldId id="276" r:id="rId14"/>
    <p:sldId id="274" r:id="rId15"/>
    <p:sldId id="277" r:id="rId16"/>
    <p:sldId id="279" r:id="rId17"/>
    <p:sldId id="275" r:id="rId18"/>
    <p:sldId id="265" r:id="rId19"/>
    <p:sldId id="266" r:id="rId20"/>
    <p:sldId id="278" r:id="rId21"/>
    <p:sldId id="267" r:id="rId22"/>
    <p:sldId id="26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0000"/>
            <a:lum/>
          </a:blip>
          <a:srcRect/>
          <a:stretch>
            <a:fillRect t="4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4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596307"/>
            <a:ext cx="5880498" cy="1207687"/>
          </a:xfrm>
        </p:spPr>
        <p:txBody>
          <a:bodyPr>
            <a:normAutofit fontScale="90000"/>
          </a:bodyPr>
          <a:lstStyle/>
          <a:p>
            <a:r>
              <a:rPr lang="it-IT" sz="4400" dirty="0" smtClean="0">
                <a:solidFill>
                  <a:schemeClr val="bg1"/>
                </a:solidFill>
              </a:rPr>
              <a:t/>
            </a:r>
            <a:br>
              <a:rPr lang="it-IT" sz="4400" dirty="0" smtClean="0">
                <a:solidFill>
                  <a:schemeClr val="bg1"/>
                </a:solidFill>
              </a:rPr>
            </a:br>
            <a:r>
              <a:rPr lang="it-IT" sz="4400" dirty="0">
                <a:solidFill>
                  <a:schemeClr val="bg1"/>
                </a:solidFill>
              </a:rPr>
              <a:t/>
            </a:r>
            <a:br>
              <a:rPr lang="it-IT" sz="4400" dirty="0">
                <a:solidFill>
                  <a:schemeClr val="bg1"/>
                </a:solidFill>
              </a:rPr>
            </a:br>
            <a:r>
              <a:rPr lang="it-IT" sz="4400" dirty="0" smtClean="0">
                <a:solidFill>
                  <a:schemeClr val="bg1"/>
                </a:solidFill>
              </a:rPr>
              <a:t/>
            </a:r>
            <a:br>
              <a:rPr lang="it-IT" sz="4400" dirty="0" smtClean="0">
                <a:solidFill>
                  <a:schemeClr val="bg1"/>
                </a:solidFill>
              </a:rPr>
            </a:br>
            <a:r>
              <a:rPr lang="it-IT" sz="4400" dirty="0">
                <a:solidFill>
                  <a:schemeClr val="bg1"/>
                </a:solidFill>
              </a:rPr>
              <a:t/>
            </a:r>
            <a:br>
              <a:rPr lang="it-IT" sz="4400" dirty="0">
                <a:solidFill>
                  <a:schemeClr val="bg1"/>
                </a:solidFill>
              </a:rPr>
            </a:br>
            <a:r>
              <a:rPr lang="it-IT" sz="4400" dirty="0" smtClean="0">
                <a:solidFill>
                  <a:schemeClr val="bg1"/>
                </a:solidFill>
              </a:rPr>
              <a:t/>
            </a:r>
            <a:br>
              <a:rPr lang="it-IT" sz="4400" dirty="0" smtClean="0">
                <a:solidFill>
                  <a:schemeClr val="bg1"/>
                </a:solidFill>
              </a:rPr>
            </a:br>
            <a:r>
              <a:rPr lang="it-IT" sz="4400" b="1" dirty="0" smtClean="0">
                <a:solidFill>
                  <a:schemeClr val="bg1"/>
                </a:solidFill>
              </a:rPr>
              <a:t>SCAMBIO </a:t>
            </a:r>
            <a:r>
              <a:rPr lang="it-IT" sz="4400" b="1" dirty="0" smtClean="0">
                <a:solidFill>
                  <a:schemeClr val="bg1"/>
                </a:solidFill>
              </a:rPr>
              <a:t>DATI VIA XML</a:t>
            </a:r>
            <a:endParaRPr lang="it-IT" sz="4400" b="1" dirty="0">
              <a:solidFill>
                <a:schemeClr val="bg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2800" b="1" dirty="0" smtClean="0">
                <a:latin typeface="Calibri" panose="020F0502020204030204" pitchFamily="34" charset="0"/>
              </a:rPr>
              <a:t>APPROFONDIMENTO DI XML E RELATIVI STANDARD</a:t>
            </a:r>
          </a:p>
          <a:p>
            <a:r>
              <a:rPr lang="it-IT" sz="2800" b="1" dirty="0" smtClean="0">
                <a:latin typeface="Calibri" panose="020F0502020204030204" pitchFamily="34" charset="0"/>
              </a:rPr>
              <a:t>VISIONE DI FILE XML FONDAMENTALI AL PROGETTO</a:t>
            </a:r>
            <a:endParaRPr lang="it-IT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51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XSLT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0321" y="3685613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4400" b="1" dirty="0" smtClean="0">
                <a:solidFill>
                  <a:schemeClr val="bg1"/>
                </a:solidFill>
              </a:rPr>
              <a:t>DESCRIZIONE E PRINCIPALI UTILIZZI</a:t>
            </a:r>
            <a:endParaRPr lang="it-IT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355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XSLT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36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Che cos’è</a:t>
            </a:r>
            <a:r>
              <a:rPr lang="it-IT" sz="36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?</a:t>
            </a:r>
          </a:p>
          <a:p>
            <a:pPr marL="0" indent="0">
              <a:buNone/>
            </a:pPr>
            <a:r>
              <a:rPr lang="it-IT" sz="36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XSLT, o </a:t>
            </a:r>
            <a:r>
              <a:rPr lang="it-IT" sz="3600" dirty="0" err="1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eXtensible</a:t>
            </a:r>
            <a:r>
              <a:rPr lang="it-IT" sz="36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it-IT" sz="3600" dirty="0" err="1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Stylesheet</a:t>
            </a:r>
            <a:r>
              <a:rPr lang="it-IT" sz="36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Language </a:t>
            </a:r>
            <a:r>
              <a:rPr lang="it-IT" sz="3600" dirty="0" err="1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Transformations</a:t>
            </a:r>
            <a:r>
              <a:rPr lang="it-IT" sz="36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è il linguaggio di trasformazione dell’XML. Diventato standard web con una direttiva W3C nel 1999, vede come suo obbiettivo principale la trasformazione di un documento XML in un altro documento.</a:t>
            </a:r>
            <a:endParaRPr lang="it-IT" sz="3600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29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XSLT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377441"/>
            <a:ext cx="10584179" cy="46405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6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Come funziona?</a:t>
            </a:r>
          </a:p>
          <a:p>
            <a:pPr marL="0" indent="0">
              <a:buNone/>
            </a:pPr>
            <a:r>
              <a:rPr lang="it-IT" sz="36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Il processore XSLT riceve in ingresso il documento da trasformare e, attraverso la struttura e le regole di presentazione definite dal file XSL, produce il documento trasformato. L’XML di ingresso viene visto come un insieme di nodi e ad ogni nodo corrispondente applica le regole del </a:t>
            </a:r>
            <a:r>
              <a:rPr lang="it-IT" sz="3600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template</a:t>
            </a:r>
            <a:r>
              <a:rPr lang="it-IT" sz="36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del file XSL.</a:t>
            </a:r>
            <a:endParaRPr lang="it-IT" sz="3600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91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XSLT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220754"/>
            <a:ext cx="6954919" cy="4388077"/>
          </a:xfrm>
        </p:spPr>
      </p:pic>
      <p:sp>
        <p:nvSpPr>
          <p:cNvPr id="5" name="CasellaDiTesto 4"/>
          <p:cNvSpPr txBox="1"/>
          <p:nvPr/>
        </p:nvSpPr>
        <p:spPr>
          <a:xfrm>
            <a:off x="7635240" y="2389585"/>
            <a:ext cx="3360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Documento HTML</a:t>
            </a:r>
            <a:endParaRPr lang="it-IT" sz="28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635240" y="3657991"/>
            <a:ext cx="308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XML dalla struttura differente</a:t>
            </a:r>
            <a:endParaRPr lang="it-IT" sz="24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635240" y="5133411"/>
            <a:ext cx="2430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 esempio un file PDF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2969060" y="2651195"/>
            <a:ext cx="2377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Esegue la trasformazione</a:t>
            </a:r>
            <a:endParaRPr lang="it-IT" sz="24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80321" y="5548909"/>
            <a:ext cx="2497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Definisce le regole per la trasformazione</a:t>
            </a:r>
            <a:endParaRPr lang="it-IT" sz="20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0320" y="2712750"/>
            <a:ext cx="1742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File da trasformare</a:t>
            </a:r>
            <a:endParaRPr lang="it-IT" sz="20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137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XSLT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460" y="2359733"/>
            <a:ext cx="10042722" cy="41553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2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Alcuni esempi di regole applicate dal processore </a:t>
            </a:r>
            <a:r>
              <a:rPr lang="it-IT" sz="32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XSLT:</a:t>
            </a:r>
          </a:p>
          <a:p>
            <a:r>
              <a:rPr lang="it-IT" sz="32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Generare una pagina HTML partendo da dati scritti in XML (ad esempio per presentare questi ultimi</a:t>
            </a:r>
            <a:r>
              <a:rPr lang="it-IT" sz="32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</a:t>
            </a:r>
          </a:p>
          <a:p>
            <a:r>
              <a:rPr lang="it-IT" sz="32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Ordinare il contenuto dei nodi XML secondo le istruzioni fornite dal foglio di stile </a:t>
            </a:r>
            <a:r>
              <a:rPr lang="it-IT" sz="32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XSL</a:t>
            </a:r>
          </a:p>
          <a:p>
            <a:r>
              <a:rPr lang="it-IT" sz="32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Nascondere - oppure mostrare - l'informazione in base al foglio di </a:t>
            </a:r>
            <a:r>
              <a:rPr lang="it-IT" sz="32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stile</a:t>
            </a:r>
          </a:p>
          <a:p>
            <a:r>
              <a:rPr lang="it-IT" sz="32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Convertire le tabelle in grafici o in immagini SVG</a:t>
            </a:r>
          </a:p>
        </p:txBody>
      </p:sp>
    </p:spTree>
    <p:extLst>
      <p:ext uri="{BB962C8B-B14F-4D97-AF65-F5344CB8AC3E}">
        <p14:creationId xmlns:p14="http://schemas.microsoft.com/office/powerpoint/2010/main" val="3710095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XSLT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01" y="2171224"/>
            <a:ext cx="5651899" cy="4497064"/>
          </a:xfrm>
        </p:spPr>
      </p:pic>
      <p:sp>
        <p:nvSpPr>
          <p:cNvPr id="5" name="CasellaDiTesto 4"/>
          <p:cNvSpPr txBox="1"/>
          <p:nvPr/>
        </p:nvSpPr>
        <p:spPr>
          <a:xfrm>
            <a:off x="5463540" y="2171224"/>
            <a:ext cx="2468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XSL contenente le regole di trasformazione</a:t>
            </a:r>
            <a:endParaRPr lang="it-IT" sz="20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80060" y="2171224"/>
            <a:ext cx="196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XML da trasformare</a:t>
            </a:r>
            <a:endParaRPr lang="it-IT" sz="24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589520" y="5652625"/>
            <a:ext cx="2704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b="1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Visualizzazione su browser dell’HTML finale</a:t>
            </a:r>
            <a:endParaRPr lang="it-IT" sz="20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914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34341" y="3799913"/>
            <a:ext cx="12192000" cy="3309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5400" b="1" dirty="0" smtClean="0">
                <a:solidFill>
                  <a:schemeClr val="bg1"/>
                </a:solidFill>
              </a:rPr>
              <a:t>TRASFORMAZIONE DA XML A XML</a:t>
            </a:r>
            <a:endParaRPr lang="it-IT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XML DI PARTENZA</a:t>
            </a:r>
            <a:endParaRPr lang="it-IT" dirty="0"/>
          </a:p>
        </p:txBody>
      </p:sp>
      <p:pic>
        <p:nvPicPr>
          <p:cNvPr id="1028" name="Picture 4" descr="https://lh3.googleusercontent.com/Ig3W1a9pei8xFir7n9q1tmY2LEiiL4l3DwKuwVm4bes-63wdrh5bok5hE0s-Wch-WFZhvqv76tjnIopWXumyJHBqOXevr3kvaYSSg3zVCi0V00Rzdelrs-WoXWI_E894aj-NUf8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061" y="2011680"/>
            <a:ext cx="7612380" cy="484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12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XSLT STYLESHEET</a:t>
            </a:r>
            <a:endParaRPr lang="it-IT" dirty="0"/>
          </a:p>
        </p:txBody>
      </p:sp>
      <p:pic>
        <p:nvPicPr>
          <p:cNvPr id="2050" name="Picture 2" descr="https://lh4.googleusercontent.com/IoSeQYZfl8ThXciLtNovPPQOpxkTxqxKyesIn-TF3n-LYMp7G-Lhgj5GV9mX1y-QsZe3CKAgRIotFPBej4U3vD3AX8n-FOl14uCEttongbt7cxrtVoQqKFSsb_rphY2FUMnpPY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" y="1996439"/>
            <a:ext cx="10088442" cy="486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24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NUOVO XML</a:t>
            </a:r>
            <a:endParaRPr lang="it-IT" dirty="0"/>
          </a:p>
        </p:txBody>
      </p:sp>
      <p:pic>
        <p:nvPicPr>
          <p:cNvPr id="3074" name="Picture 2" descr="https://lh5.googleusercontent.com/_rwpITYGt-r96lU1OUDMZj-dLbJbH5a-JC4hHQNnEJIX_hdJeubWzXQYGL7btjKS5oi1wYgqOS-12voORmqa_k5NC64L0xnb3wQu1oVE5mb5-aTF462dI4abX9BVU6BLoLdofmJ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57" y="2743200"/>
            <a:ext cx="9969625" cy="317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828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XSD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0321" y="3845633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4400" b="1" dirty="0" smtClean="0">
                <a:solidFill>
                  <a:schemeClr val="bg1"/>
                </a:solidFill>
              </a:rPr>
              <a:t>DESCRIZIONE E PRINCIPALI UTILIZZI</a:t>
            </a:r>
          </a:p>
        </p:txBody>
      </p:sp>
    </p:spTree>
    <p:extLst>
      <p:ext uri="{BB962C8B-B14F-4D97-AF65-F5344CB8AC3E}">
        <p14:creationId xmlns:p14="http://schemas.microsoft.com/office/powerpoint/2010/main" val="31455844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ESEMPIO 2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914213"/>
            <a:ext cx="1219200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5400" b="1" dirty="0" smtClean="0"/>
              <a:t>T</a:t>
            </a:r>
            <a:r>
              <a:rPr lang="it-IT" sz="5400" b="1" dirty="0" smtClean="0">
                <a:solidFill>
                  <a:schemeClr val="bg1"/>
                </a:solidFill>
              </a:rPr>
              <a:t>TRASFORMAZIONE DA XML A XHTML</a:t>
            </a:r>
            <a:endParaRPr lang="it-IT" sz="5400" b="1" dirty="0"/>
          </a:p>
        </p:txBody>
      </p:sp>
    </p:spTree>
    <p:extLst>
      <p:ext uri="{BB962C8B-B14F-4D97-AF65-F5344CB8AC3E}">
        <p14:creationId xmlns:p14="http://schemas.microsoft.com/office/powerpoint/2010/main" val="232114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XML DI PARTENZA</a:t>
            </a:r>
            <a:endParaRPr lang="it-IT" dirty="0"/>
          </a:p>
        </p:txBody>
      </p:sp>
      <p:pic>
        <p:nvPicPr>
          <p:cNvPr id="4098" name="Picture 2" descr="https://lh6.googleusercontent.com/fK_G1VDD7PIYx_mbV_olZpO1pjI0hgFQBC_RONbzSSeEO7HiACC-qlPS0bh9t2Vh8KwSXTfYa5UjzmfR_KwtEEV6zM9QBOK-CJ8m4VOdEErj_enWAWjVv8Vh9-KNjmFAH9jzmQa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0" y="2041043"/>
            <a:ext cx="9613862" cy="481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5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RISULTATO XHTML</a:t>
            </a:r>
            <a:endParaRPr lang="it-IT" dirty="0"/>
          </a:p>
        </p:txBody>
      </p:sp>
      <p:pic>
        <p:nvPicPr>
          <p:cNvPr id="5122" name="Picture 2" descr="https://lh3.googleusercontent.com/a7m4NR0QoLplKCv9eEqrpXTeW3CqrpctoCrQuCHMNK4-QPKvxGwlFAx6TGgvexrIK-nrSu-bIZ-IKpokKpItG4QMeCxjQkS74oFfK3-QlCTWOHqqrZUxbROaUAk7v_kUdCzvrf2v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8345"/>
            <a:ext cx="10469880" cy="485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729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XSLT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928" y="2355056"/>
            <a:ext cx="7586888" cy="372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20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XSD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0321" y="2301704"/>
            <a:ext cx="9903859" cy="3847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2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Cos’è XSD?</a:t>
            </a:r>
          </a:p>
          <a:p>
            <a:pPr marL="0" indent="0">
              <a:buNone/>
            </a:pPr>
            <a:r>
              <a:rPr lang="it-IT" sz="32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XSD, o XML Schema Definition, è un linguaggio di descrizione del contenuto di un file XML. Esso permette la convalida dei file XML, ovvero la verifica che i suoi elementi siano in accordo con ciò che il file XSD contiene.</a:t>
            </a:r>
          </a:p>
          <a:p>
            <a:pPr marL="0" indent="0">
              <a:buNone/>
            </a:pPr>
            <a:r>
              <a:rPr lang="it-IT" sz="32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E’ una alternativa basata su XML ai file DTD, in parole povere una sua evoluzione dalle più avanzate funzionalità</a:t>
            </a:r>
            <a:r>
              <a:rPr lang="it-IT" sz="2800" dirty="0" smtClean="0">
                <a:solidFill>
                  <a:schemeClr val="bg1"/>
                </a:solidFill>
                <a:latin typeface="Century" panose="02040604050505020304" pitchFamily="18" charset="0"/>
              </a:rPr>
              <a:t>.</a:t>
            </a:r>
            <a:endParaRPr lang="it-IT" sz="28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1136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XSD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0321" y="2420000"/>
            <a:ext cx="9613861" cy="3889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2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Qual è il suo compito?</a:t>
            </a:r>
          </a:p>
          <a:p>
            <a:pPr marL="0" indent="0">
              <a:buNone/>
            </a:pPr>
            <a:r>
              <a:rPr lang="it-IT" sz="32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Il suo scopo è delineare quali elementi sono permessi, quali tipi di dati sono associati e quale relazione gerarchica hanno tra loro gli elementi di un file XML. </a:t>
            </a:r>
          </a:p>
          <a:p>
            <a:pPr marL="0" indent="0">
              <a:buNone/>
            </a:pPr>
            <a:r>
              <a:rPr lang="it-IT" sz="32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 differenza delle DTD, gli XML Schema permettono la validazione del contenuto di un elemento o di un attributo rispetto a un determinato tipo di dato.</a:t>
            </a:r>
            <a:endParaRPr lang="it-IT" sz="3200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575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XSD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202" y="2176852"/>
            <a:ext cx="10126980" cy="4521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0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 suoi punti di forza riguardano:</a:t>
            </a:r>
          </a:p>
          <a:p>
            <a:pPr>
              <a:buFontTx/>
              <a:buChar char="-"/>
            </a:pPr>
            <a:r>
              <a:rPr lang="it-IT" sz="30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Il supporto di diversi tipi di dati</a:t>
            </a:r>
          </a:p>
          <a:p>
            <a:pPr>
              <a:buFontTx/>
              <a:buChar char="-"/>
            </a:pPr>
            <a:r>
              <a:rPr lang="it-IT" sz="30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È scritto in XML (non è necessario imparare nuovi linguaggi)</a:t>
            </a:r>
          </a:p>
          <a:p>
            <a:pPr>
              <a:buFontTx/>
              <a:buChar char="-"/>
            </a:pPr>
            <a:r>
              <a:rPr lang="it-IT" sz="30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È estensibile</a:t>
            </a:r>
          </a:p>
          <a:p>
            <a:pPr>
              <a:buFontTx/>
              <a:buChar char="-"/>
            </a:pPr>
            <a:r>
              <a:rPr lang="it-IT" sz="30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Supporta una descrizione del proprio formato</a:t>
            </a:r>
          </a:p>
          <a:p>
            <a:pPr>
              <a:buFontTx/>
              <a:buChar char="-"/>
            </a:pPr>
            <a:r>
              <a:rPr lang="it-IT" sz="30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Un file XSD può essere utilizzato per più file XML</a:t>
            </a:r>
          </a:p>
          <a:p>
            <a:pPr>
              <a:buFontTx/>
              <a:buChar char="-"/>
            </a:pPr>
            <a:r>
              <a:rPr lang="it-IT" sz="30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Permette la creazione di nuovi tipi di dato a partire da quelli base</a:t>
            </a:r>
          </a:p>
        </p:txBody>
      </p:sp>
    </p:spTree>
    <p:extLst>
      <p:ext uri="{BB962C8B-B14F-4D97-AF65-F5344CB8AC3E}">
        <p14:creationId xmlns:p14="http://schemas.microsoft.com/office/powerpoint/2010/main" val="4160202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XSD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7441" y="2359732"/>
            <a:ext cx="9613861" cy="4223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Una particolare funzionalità dei file XSD è quella di rendere sicure le comunicazioni. Definendo gli standard dei dati contenuti nei file che vengono scambiati è possibile assicurare che i file non siano manomessi, corrotti o </a:t>
            </a:r>
            <a:r>
              <a:rPr lang="it-IT" sz="32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abbiano subito </a:t>
            </a:r>
            <a:r>
              <a:rPr lang="it-IT" sz="32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errori. È possibile utilizzare i file XSD anche come «</a:t>
            </a:r>
            <a:r>
              <a:rPr lang="it-IT" sz="3200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debug</a:t>
            </a:r>
            <a:r>
              <a:rPr lang="it-IT" sz="32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» per assicurarsi che non vi siano stati errori durante la programmazione e, in tal caso, correggerli.</a:t>
            </a:r>
          </a:p>
          <a:p>
            <a:pPr marL="0" indent="0">
              <a:buNone/>
            </a:pPr>
            <a:endParaRPr lang="it-IT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687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XSD</a:t>
            </a:r>
            <a:endParaRPr lang="it-IT" dirty="0"/>
          </a:p>
        </p:txBody>
      </p:sp>
      <p:pic>
        <p:nvPicPr>
          <p:cNvPr id="6146" name="Picture 2" descr="https://lh6.googleusercontent.com/g6xkXGePXe4GtVZ5wzKP3vn64ltoZ_5pfx1lI43LmSnJuySBfsOFBmwWqZV4ttYB_GQpg970nTIYQYYx8g4cXbER4iJ-cJscjZzyNWIFqE5SNG9x4BnNDdRSifKU54NG5qmlI_u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520" y="2034541"/>
            <a:ext cx="7315199" cy="482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861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STRUTTURA DATI DEFINITA IN </a:t>
            </a:r>
            <a:r>
              <a:rPr lang="it-IT" dirty="0" smtClean="0"/>
              <a:t>XSD</a:t>
            </a:r>
            <a:endParaRPr lang="it-IT" dirty="0"/>
          </a:p>
        </p:txBody>
      </p:sp>
      <p:pic>
        <p:nvPicPr>
          <p:cNvPr id="7170" name="Picture 2" descr="https://lh4.googleusercontent.com/tFCpYHQIEQ4QunpGOn2AvR8RwSvSOy02l8XeqcG8_5TzzdfKCq5tt-vwxTYUPzHuGhZewpvXzUKJFpA-ocB145Mmiuo5Li7piFUzP4Icir1Jls8mnG1qQfvLYzMOQq7Zo5JYNIA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2034541"/>
            <a:ext cx="9400938" cy="482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63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XML CONFORME ALL’XSD</a:t>
            </a:r>
            <a:endParaRPr lang="it-IT" dirty="0"/>
          </a:p>
        </p:txBody>
      </p:sp>
      <p:pic>
        <p:nvPicPr>
          <p:cNvPr id="8194" name="Picture 2" descr="https://lh6.googleusercontent.com/vY0bbGWTE63h2JATW3y8VuOSvV7iPpT_ic-8koqiigBoHwprny5zVlX9wkn0cXf6vVqwfM4sGFi65aV-QigEfDeYg2jY2qioCneLHaoVhg-2Ko2xPcfrPyvfeUKkpXKlhRx7JZ2z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59" y="2437924"/>
            <a:ext cx="9954023" cy="384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773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3000</TotalTime>
  <Words>531</Words>
  <Application>Microsoft Office PowerPoint</Application>
  <PresentationFormat>Widescreen</PresentationFormat>
  <Paragraphs>61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</vt:lpstr>
      <vt:lpstr>Ebrima</vt:lpstr>
      <vt:lpstr>Trebuchet MS</vt:lpstr>
      <vt:lpstr>Berlino</vt:lpstr>
      <vt:lpstr>     SCAMBIO DATI VIA XML</vt:lpstr>
      <vt:lpstr>XSD</vt:lpstr>
      <vt:lpstr>XSD</vt:lpstr>
      <vt:lpstr>XSD</vt:lpstr>
      <vt:lpstr>XSD</vt:lpstr>
      <vt:lpstr>XSD</vt:lpstr>
      <vt:lpstr>FILE XSD</vt:lpstr>
      <vt:lpstr>STRUTTURA DATI DEFINITA IN XSD</vt:lpstr>
      <vt:lpstr>XML CONFORME ALL’XSD</vt:lpstr>
      <vt:lpstr>XSLT</vt:lpstr>
      <vt:lpstr>XSLT</vt:lpstr>
      <vt:lpstr>XSLT </vt:lpstr>
      <vt:lpstr>XSLT</vt:lpstr>
      <vt:lpstr>XSLT</vt:lpstr>
      <vt:lpstr>XSLT</vt:lpstr>
      <vt:lpstr>ESEMPIO</vt:lpstr>
      <vt:lpstr>XML DI PARTENZA</vt:lpstr>
      <vt:lpstr>XSLT STYLESHEET</vt:lpstr>
      <vt:lpstr>NUOVO XML</vt:lpstr>
      <vt:lpstr>ESEMPIO 2</vt:lpstr>
      <vt:lpstr>XML DI PARTENZA</vt:lpstr>
      <vt:lpstr>RISULTATO XHTML</vt:lpstr>
      <vt:lpstr>XSLT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SCAMBIO DATI VIA XML</dc:title>
  <dc:creator>Antonio Pacetta</dc:creator>
  <cp:lastModifiedBy>Andrea</cp:lastModifiedBy>
  <cp:revision>37</cp:revision>
  <dcterms:created xsi:type="dcterms:W3CDTF">2018-05-16T15:05:22Z</dcterms:created>
  <dcterms:modified xsi:type="dcterms:W3CDTF">2018-05-23T16:05:03Z</dcterms:modified>
</cp:coreProperties>
</file>