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3" r:id="rId15"/>
    <p:sldId id="269" r:id="rId16"/>
    <p:sldId id="278" r:id="rId17"/>
    <p:sldId id="270" r:id="rId18"/>
    <p:sldId id="271" r:id="rId19"/>
    <p:sldId id="272" r:id="rId20"/>
    <p:sldId id="274" r:id="rId21"/>
    <p:sldId id="275" r:id="rId22"/>
    <p:sldId id="276" r:id="rId23"/>
    <p:sldId id="277" r:id="rId24"/>
    <p:sldId id="279" r:id="rId25"/>
    <p:sldId id="280" r:id="rId26"/>
    <p:sldId id="281" r:id="rId27"/>
    <p:sldId id="282" r:id="rId28"/>
    <p:sldId id="293" r:id="rId29"/>
    <p:sldId id="299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FB3F"/>
    <a:srgbClr val="71FE32"/>
    <a:srgbClr val="FB4919"/>
    <a:srgbClr val="FDCBF3"/>
    <a:srgbClr val="FEDAF6"/>
    <a:srgbClr val="B4DEFF"/>
    <a:srgbClr val="FEFDC7"/>
    <a:srgbClr val="C10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577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2034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624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119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3171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5005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82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85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4872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211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8882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325E-C40C-44D8-A8BC-CC11B1555499}" type="datetimeFigureOut">
              <a:rPr lang="it-IT" smtClean="0"/>
              <a:t>19/03/2025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E1322-468B-4064-9193-B30AE3F77E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11036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e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6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jpeg"/><Relationship Id="rId4" Type="http://schemas.openxmlformats.org/officeDocument/2006/relationships/image" Target="../media/image50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4.png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6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06669" y="2813538"/>
            <a:ext cx="6057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TASK 1: Determinazione dello stato normale o anomalo dei dati di test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369679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93481" y="285563"/>
            <a:ext cx="607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Manager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16470"/>
            <a:ext cx="7769973" cy="3930419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900" y="1624969"/>
            <a:ext cx="4268494" cy="3833448"/>
          </a:xfrm>
          <a:prstGeom prst="rect">
            <a:avLst/>
          </a:prstGeom>
        </p:spPr>
      </p:pic>
      <p:cxnSp>
        <p:nvCxnSpPr>
          <p:cNvPr id="11" name="Connettore 4 10"/>
          <p:cNvCxnSpPr/>
          <p:nvPr/>
        </p:nvCxnSpPr>
        <p:spPr>
          <a:xfrm rot="5400000" flipH="1" flipV="1">
            <a:off x="6129975" y="2868029"/>
            <a:ext cx="2643013" cy="1573827"/>
          </a:xfrm>
          <a:prstGeom prst="bentConnector3">
            <a:avLst>
              <a:gd name="adj1" fmla="val 9989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/>
          <p:cNvSpPr txBox="1"/>
          <p:nvPr/>
        </p:nvSpPr>
        <p:spPr>
          <a:xfrm>
            <a:off x="237390" y="1716141"/>
            <a:ext cx="5926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Best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Configuration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- Method: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GentleBoost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-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NumLearningCycles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495.0000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-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LearnRate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0.0014</a:t>
            </a: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-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MinLeafSize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2.0000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8464061" y="5838092"/>
            <a:ext cx="3622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92.42%</a:t>
            </a:r>
          </a:p>
        </p:txBody>
      </p:sp>
    </p:spTree>
    <p:extLst>
      <p:ext uri="{BB962C8B-B14F-4D97-AF65-F5344CB8AC3E}">
        <p14:creationId xmlns:p14="http://schemas.microsoft.com/office/powerpoint/2010/main" val="31578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960417" y="235113"/>
            <a:ext cx="7385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Valutazione della performance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04596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580292" y="1943100"/>
            <a:ext cx="107881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Le caratteristiche vengono estratte dal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originale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utilizzando la funzione generata tramite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</a:t>
            </a:r>
          </a:p>
          <a:p>
            <a:pPr marL="342900" indent="-342900">
              <a:buAutoNum type="arabicParenR"/>
            </a:pPr>
            <a:endParaRPr lang="it-I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Viene utilizzato il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modello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con la miglior configurazione di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iperparametri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per fare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predizioni sui dati di test</a:t>
            </a:r>
          </a:p>
          <a:p>
            <a:pPr marL="342900" indent="-342900">
              <a:buAutoNum type="arabicParenR"/>
            </a:pPr>
            <a:endParaRPr lang="it-IT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R"/>
            </a:pP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 aggregare le predizioni per ogni campione:</a:t>
            </a:r>
          </a:p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   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basato sulla moda</a:t>
            </a:r>
          </a:p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- Sistema di </a:t>
            </a:r>
            <a:r>
              <a:rPr 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basato sulla soglia (70%)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" name="Connettore diritto 8"/>
          <p:cNvCxnSpPr/>
          <p:nvPr/>
        </p:nvCxnSpPr>
        <p:spPr>
          <a:xfrm>
            <a:off x="3253154" y="6145823"/>
            <a:ext cx="6777993" cy="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0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960417" y="235113"/>
            <a:ext cx="7385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Valutazione della performance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4"/>
            <a:ext cx="3708600" cy="1207735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38" y="1782559"/>
            <a:ext cx="5917223" cy="494146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707047" y="2584939"/>
            <a:ext cx="430823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93.48%</a:t>
            </a: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Precision: 100%</a:t>
            </a: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88.46%</a:t>
            </a:r>
          </a:p>
          <a:p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F1-Score: 93.8%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7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06669" y="2813538"/>
            <a:ext cx="60579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TASK 2: Classificazione dello stato anomalo dei dati di test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1480453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19" y="5666358"/>
            <a:ext cx="1097280" cy="1191642"/>
          </a:xfrm>
          <a:prstGeom prst="rect">
            <a:avLst/>
          </a:prstGeom>
        </p:spPr>
      </p:pic>
      <p:pic>
        <p:nvPicPr>
          <p:cNvPr id="22" name="Immagine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335" y="4017511"/>
            <a:ext cx="1953740" cy="1735590"/>
          </a:xfrm>
          <a:prstGeom prst="rect">
            <a:avLst/>
          </a:prstGeom>
        </p:spPr>
      </p:pic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73674" y="359660"/>
            <a:ext cx="742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Classificazione delle anomalie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Obbiettivi e problemi affrontati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373674" y="1717301"/>
            <a:ext cx="11684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OBBIETTIVO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 Sviluppare un sistema di diagnosi automatizzato per classificare le anomalie nei sistemi di propulsione spaziale, migliorando manutenzione predittiva ed efficienza operativa.</a:t>
            </a:r>
          </a:p>
        </p:txBody>
      </p:sp>
      <p:cxnSp>
        <p:nvCxnSpPr>
          <p:cNvPr id="10" name="Connettore diritto 9"/>
          <p:cNvCxnSpPr/>
          <p:nvPr/>
        </p:nvCxnSpPr>
        <p:spPr>
          <a:xfrm>
            <a:off x="1441939" y="2908838"/>
            <a:ext cx="0" cy="348317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1418109" y="6392008"/>
            <a:ext cx="10990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1441939" y="4796936"/>
            <a:ext cx="10990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1441939" y="3567478"/>
            <a:ext cx="1099038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79548" y="4296480"/>
            <a:ext cx="1318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u="sng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tipi di anomalie</a:t>
            </a:r>
            <a:endParaRPr lang="it-IT" sz="2000" u="sng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4482979" y="3493951"/>
            <a:ext cx="4102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CONTAMINAZIONE DA BOLLE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3475743" y="4570935"/>
            <a:ext cx="48934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GUASTO ALLE VALVOLE SOLENOIDI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3364743" y="5684122"/>
            <a:ext cx="32223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ANOMALIA SCONOSCIUTA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3119" y="2767076"/>
            <a:ext cx="2307103" cy="1669825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5" name="Parentesi graffa chiusa 24"/>
          <p:cNvSpPr/>
          <p:nvPr/>
        </p:nvSpPr>
        <p:spPr>
          <a:xfrm>
            <a:off x="8368076" y="2908838"/>
            <a:ext cx="405178" cy="230344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8897080" y="3729015"/>
            <a:ext cx="32459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Campioni presenti nel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training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Freccia a destra 26"/>
          <p:cNvSpPr/>
          <p:nvPr/>
        </p:nvSpPr>
        <p:spPr>
          <a:xfrm>
            <a:off x="5486400" y="5914240"/>
            <a:ext cx="933450" cy="24765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CasellaDiTesto 27"/>
          <p:cNvSpPr txBox="1"/>
          <p:nvPr/>
        </p:nvSpPr>
        <p:spPr>
          <a:xfrm>
            <a:off x="6474912" y="5645100"/>
            <a:ext cx="4288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PROBLEMA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assenza di anomalie sconosciute nel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di training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ttangolo 28"/>
          <p:cNvSpPr/>
          <p:nvPr/>
        </p:nvSpPr>
        <p:spPr>
          <a:xfrm>
            <a:off x="6474013" y="5461692"/>
            <a:ext cx="4089212" cy="112395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1" name="Immagin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63" y="5339996"/>
            <a:ext cx="1383887" cy="1278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83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tangolo arrotondato 65"/>
          <p:cNvSpPr/>
          <p:nvPr/>
        </p:nvSpPr>
        <p:spPr>
          <a:xfrm>
            <a:off x="7193564" y="2845948"/>
            <a:ext cx="4719515" cy="2260873"/>
          </a:xfrm>
          <a:prstGeom prst="roundRect">
            <a:avLst/>
          </a:prstGeom>
          <a:solidFill>
            <a:srgbClr val="FEDAF6"/>
          </a:solidFill>
          <a:ln>
            <a:solidFill>
              <a:srgbClr val="FED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arrotondato 69"/>
          <p:cNvSpPr/>
          <p:nvPr/>
        </p:nvSpPr>
        <p:spPr>
          <a:xfrm>
            <a:off x="9718564" y="4986892"/>
            <a:ext cx="1602844" cy="6463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ttangolo 67"/>
          <p:cNvSpPr/>
          <p:nvPr/>
        </p:nvSpPr>
        <p:spPr>
          <a:xfrm>
            <a:off x="9792188" y="4181559"/>
            <a:ext cx="1941348" cy="678750"/>
          </a:xfrm>
          <a:prstGeom prst="rect">
            <a:avLst/>
          </a:prstGeom>
          <a:solidFill>
            <a:srgbClr val="71FE3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ttangolo 66"/>
          <p:cNvSpPr/>
          <p:nvPr/>
        </p:nvSpPr>
        <p:spPr>
          <a:xfrm>
            <a:off x="9743249" y="3247568"/>
            <a:ext cx="1941348" cy="678750"/>
          </a:xfrm>
          <a:prstGeom prst="rect">
            <a:avLst/>
          </a:prstGeom>
          <a:solidFill>
            <a:srgbClr val="71FE3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arrotondato 47"/>
          <p:cNvSpPr/>
          <p:nvPr/>
        </p:nvSpPr>
        <p:spPr>
          <a:xfrm>
            <a:off x="4510454" y="4193931"/>
            <a:ext cx="4745201" cy="25937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B4DE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arrotondato 50"/>
          <p:cNvSpPr/>
          <p:nvPr/>
        </p:nvSpPr>
        <p:spPr>
          <a:xfrm>
            <a:off x="4748048" y="3938384"/>
            <a:ext cx="1820016" cy="646331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/>
          <p:cNvSpPr/>
          <p:nvPr/>
        </p:nvSpPr>
        <p:spPr>
          <a:xfrm>
            <a:off x="7455877" y="5648673"/>
            <a:ext cx="1503485" cy="646331"/>
          </a:xfrm>
          <a:prstGeom prst="rect">
            <a:avLst/>
          </a:prstGeom>
          <a:solidFill>
            <a:srgbClr val="71FE3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7" name="Rettangolo arrotondato 46"/>
          <p:cNvSpPr/>
          <p:nvPr/>
        </p:nvSpPr>
        <p:spPr>
          <a:xfrm>
            <a:off x="7455877" y="4534058"/>
            <a:ext cx="1635369" cy="43570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Rettangolo arrotondato 37"/>
          <p:cNvSpPr/>
          <p:nvPr/>
        </p:nvSpPr>
        <p:spPr>
          <a:xfrm>
            <a:off x="123092" y="3319759"/>
            <a:ext cx="4088423" cy="3105171"/>
          </a:xfrm>
          <a:prstGeom prst="roundRect">
            <a:avLst/>
          </a:prstGeom>
          <a:solidFill>
            <a:srgbClr val="FEFDC7"/>
          </a:solidFill>
          <a:ln>
            <a:solidFill>
              <a:srgbClr val="FEFD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508342" y="5957102"/>
            <a:ext cx="3245973" cy="646331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359660"/>
            <a:ext cx="74295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2: Classificazione delle anomalie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Approccio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508342" y="1620524"/>
            <a:ext cx="11520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Come risolvere il problema dell’assenza di campioni di anomalie sconosciute nei dati di training??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4334607" y="1953225"/>
            <a:ext cx="3938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u="sng" dirty="0" smtClean="0">
                <a:latin typeface="Arial" panose="020B0604020202020204" pitchFamily="34" charset="0"/>
                <a:cs typeface="Arial" panose="020B0604020202020204" pitchFamily="34" charset="0"/>
              </a:rPr>
              <a:t>APPROCCIO A CASCATA</a:t>
            </a:r>
            <a:endParaRPr lang="it-IT" sz="24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419956" y="2377236"/>
            <a:ext cx="586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Identificazione di anomalie note o sconosciute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1437541" y="2768477"/>
            <a:ext cx="5794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Classificazione delle anomalie note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/>
          <p:cNvSpPr txBox="1"/>
          <p:nvPr/>
        </p:nvSpPr>
        <p:spPr>
          <a:xfrm>
            <a:off x="2347546" y="5141243"/>
            <a:ext cx="1072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/>
              <a:t>OC-SVM</a:t>
            </a:r>
            <a:endParaRPr lang="it-IT" sz="2000" b="1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269998" y="4611136"/>
            <a:ext cx="184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  <a:p>
            <a:endParaRPr lang="it-IT" dirty="0"/>
          </a:p>
        </p:txBody>
      </p:sp>
      <p:sp>
        <p:nvSpPr>
          <p:cNvPr id="17" name="CasellaDiTesto 16"/>
          <p:cNvSpPr txBox="1"/>
          <p:nvPr/>
        </p:nvSpPr>
        <p:spPr>
          <a:xfrm>
            <a:off x="2400880" y="3440780"/>
            <a:ext cx="22283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Classificatore binario</a:t>
            </a:r>
            <a:endParaRPr lang="it-IT" sz="2000" dirty="0"/>
          </a:p>
        </p:txBody>
      </p:sp>
      <p:sp>
        <p:nvSpPr>
          <p:cNvPr id="18" name="CasellaDiTesto 17"/>
          <p:cNvSpPr txBox="1"/>
          <p:nvPr/>
        </p:nvSpPr>
        <p:spPr>
          <a:xfrm>
            <a:off x="5295162" y="6233578"/>
            <a:ext cx="1169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TEST SET </a:t>
            </a:r>
          </a:p>
          <a:p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4512214" y="5141243"/>
            <a:ext cx="21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OC-SVM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7165932" y="3279987"/>
            <a:ext cx="1981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Trained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RUS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7500266" y="4557814"/>
            <a:ext cx="183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Anomalie note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7447738" y="5605559"/>
            <a:ext cx="230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Anomalie sconosciute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9772386" y="4213978"/>
            <a:ext cx="2093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Guasti alle valvole solenoidi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CasellaDiTesto 22"/>
          <p:cNvSpPr txBox="1"/>
          <p:nvPr/>
        </p:nvSpPr>
        <p:spPr>
          <a:xfrm>
            <a:off x="9772386" y="3262154"/>
            <a:ext cx="1941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Contaminazioni da bolle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ttangolo arrotondato 25"/>
          <p:cNvSpPr/>
          <p:nvPr/>
        </p:nvSpPr>
        <p:spPr>
          <a:xfrm>
            <a:off x="237393" y="4606656"/>
            <a:ext cx="1881552" cy="3940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Rettangolo arrotondato 26"/>
          <p:cNvSpPr/>
          <p:nvPr/>
        </p:nvSpPr>
        <p:spPr>
          <a:xfrm>
            <a:off x="5218234" y="6211669"/>
            <a:ext cx="1116621" cy="426523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0" name="Connettore 2 29"/>
          <p:cNvCxnSpPr/>
          <p:nvPr/>
        </p:nvCxnSpPr>
        <p:spPr>
          <a:xfrm flipV="1">
            <a:off x="1755587" y="4071158"/>
            <a:ext cx="662297" cy="5416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/>
          <p:cNvCxnSpPr/>
          <p:nvPr/>
        </p:nvCxnSpPr>
        <p:spPr>
          <a:xfrm>
            <a:off x="1755587" y="5000671"/>
            <a:ext cx="591959" cy="2567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3420207" y="5341298"/>
            <a:ext cx="1090247" cy="4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/>
          <p:cNvSpPr txBox="1"/>
          <p:nvPr/>
        </p:nvSpPr>
        <p:spPr>
          <a:xfrm>
            <a:off x="508342" y="5965369"/>
            <a:ext cx="3377858" cy="646331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Fase di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preprocessamento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e training dei modelli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2" name="Connettore 2 41"/>
          <p:cNvCxnSpPr>
            <a:stCxn id="27" idx="0"/>
          </p:cNvCxnSpPr>
          <p:nvPr/>
        </p:nvCxnSpPr>
        <p:spPr>
          <a:xfrm flipV="1">
            <a:off x="5776545" y="5541353"/>
            <a:ext cx="1" cy="6703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/>
          <p:cNvCxnSpPr>
            <a:stCxn id="19" idx="3"/>
          </p:cNvCxnSpPr>
          <p:nvPr/>
        </p:nvCxnSpPr>
        <p:spPr>
          <a:xfrm flipV="1">
            <a:off x="6710290" y="4872344"/>
            <a:ext cx="745587" cy="468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>
            <a:stCxn id="19" idx="3"/>
          </p:cNvCxnSpPr>
          <p:nvPr/>
        </p:nvCxnSpPr>
        <p:spPr>
          <a:xfrm>
            <a:off x="6710290" y="5341298"/>
            <a:ext cx="745587" cy="4352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sellaDiTesto 49"/>
          <p:cNvSpPr txBox="1"/>
          <p:nvPr/>
        </p:nvSpPr>
        <p:spPr>
          <a:xfrm>
            <a:off x="4960615" y="3945347"/>
            <a:ext cx="2330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Prima fase di predizione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nettore 2 53"/>
          <p:cNvCxnSpPr>
            <a:endCxn id="20" idx="1"/>
          </p:cNvCxnSpPr>
          <p:nvPr/>
        </p:nvCxnSpPr>
        <p:spPr>
          <a:xfrm flipV="1">
            <a:off x="3960059" y="3603153"/>
            <a:ext cx="3205873" cy="198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>
            <a:stCxn id="47" idx="0"/>
          </p:cNvCxnSpPr>
          <p:nvPr/>
        </p:nvCxnSpPr>
        <p:spPr>
          <a:xfrm flipH="1" flipV="1">
            <a:off x="8273561" y="3893899"/>
            <a:ext cx="1" cy="6401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2 60"/>
          <p:cNvCxnSpPr>
            <a:endCxn id="23" idx="1"/>
          </p:cNvCxnSpPr>
          <p:nvPr/>
        </p:nvCxnSpPr>
        <p:spPr>
          <a:xfrm flipV="1">
            <a:off x="8988499" y="3585320"/>
            <a:ext cx="783887" cy="523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2 62"/>
          <p:cNvCxnSpPr/>
          <p:nvPr/>
        </p:nvCxnSpPr>
        <p:spPr>
          <a:xfrm>
            <a:off x="8959362" y="3727938"/>
            <a:ext cx="813024" cy="6140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9760700" y="4988652"/>
            <a:ext cx="17962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Seconda fase di predizione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ettangolo 70"/>
          <p:cNvSpPr/>
          <p:nvPr/>
        </p:nvSpPr>
        <p:spPr>
          <a:xfrm>
            <a:off x="854149" y="2204378"/>
            <a:ext cx="9014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it-IT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3" name="Rettangolo 72"/>
          <p:cNvSpPr/>
          <p:nvPr/>
        </p:nvSpPr>
        <p:spPr>
          <a:xfrm>
            <a:off x="854149" y="2639972"/>
            <a:ext cx="9014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it-IT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4" name="Rettangolo 73"/>
          <p:cNvSpPr/>
          <p:nvPr/>
        </p:nvSpPr>
        <p:spPr>
          <a:xfrm>
            <a:off x="8988499" y="5995597"/>
            <a:ext cx="9014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b="0" cap="none" spc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  <a:endParaRPr lang="it-IT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9013344" y="2317786"/>
            <a:ext cx="901438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t-IT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  <a:endParaRPr lang="it-IT" sz="36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53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894474" y="481334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749670" y="1628670"/>
            <a:ext cx="2734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training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323974" y="1628670"/>
            <a:ext cx="3033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test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894474" y="2028780"/>
            <a:ext cx="468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Formato da campioni di sole anomalie note</a:t>
            </a:r>
            <a:endParaRPr lang="it-IT" dirty="0"/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32" y="2798222"/>
            <a:ext cx="1687014" cy="3973358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5571" y="2798222"/>
            <a:ext cx="1683542" cy="3973358"/>
          </a:xfrm>
          <a:prstGeom prst="rect">
            <a:avLst/>
          </a:prstGeom>
        </p:spPr>
      </p:pic>
      <p:cxnSp>
        <p:nvCxnSpPr>
          <p:cNvPr id="13" name="Connettore 2 12"/>
          <p:cNvCxnSpPr>
            <a:endCxn id="15" idx="1"/>
          </p:cNvCxnSpPr>
          <p:nvPr/>
        </p:nvCxnSpPr>
        <p:spPr>
          <a:xfrm flipV="1">
            <a:off x="1700201" y="3867560"/>
            <a:ext cx="774279" cy="87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/>
          <p:cNvSpPr txBox="1"/>
          <p:nvPr/>
        </p:nvSpPr>
        <p:spPr>
          <a:xfrm>
            <a:off x="2474480" y="3405895"/>
            <a:ext cx="1744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1 classe (anomalia nota: 0)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asellaDiTesto 17"/>
          <p:cNvSpPr txBox="1"/>
          <p:nvPr/>
        </p:nvSpPr>
        <p:spPr>
          <a:xfrm>
            <a:off x="547599" y="2440869"/>
            <a:ext cx="160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OC-SVM</a:t>
            </a:r>
            <a:endParaRPr lang="it-IT" dirty="0"/>
          </a:p>
        </p:txBody>
      </p:sp>
      <p:sp>
        <p:nvSpPr>
          <p:cNvPr id="19" name="CasellaDiTesto 18"/>
          <p:cNvSpPr txBox="1"/>
          <p:nvPr/>
        </p:nvSpPr>
        <p:spPr>
          <a:xfrm>
            <a:off x="1890346" y="5019376"/>
            <a:ext cx="2180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2 classi (contaminazione da bolle: 2, guasto alle valvole: 1)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Connettore 2 20"/>
          <p:cNvCxnSpPr/>
          <p:nvPr/>
        </p:nvCxnSpPr>
        <p:spPr>
          <a:xfrm flipH="1">
            <a:off x="3295195" y="4545623"/>
            <a:ext cx="775643" cy="47375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3767148" y="2440869"/>
            <a:ext cx="2347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Classificazione binaria</a:t>
            </a:r>
            <a:endParaRPr lang="it-IT" dirty="0"/>
          </a:p>
        </p:txBody>
      </p:sp>
      <p:cxnSp>
        <p:nvCxnSpPr>
          <p:cNvPr id="24" name="Connettore diritto 23"/>
          <p:cNvCxnSpPr>
            <a:stCxn id="4" idx="2"/>
          </p:cNvCxnSpPr>
          <p:nvPr/>
        </p:nvCxnSpPr>
        <p:spPr>
          <a:xfrm>
            <a:off x="6096000" y="1547446"/>
            <a:ext cx="18694" cy="53105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6435970" y="2061743"/>
            <a:ext cx="58468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Formato da sole anomalie (note e sconosciute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Ottenuto eliminando gli elementi classificati come normali nel task 1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magine 2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767" y="2814507"/>
            <a:ext cx="2126806" cy="3961379"/>
          </a:xfrm>
          <a:prstGeom prst="rect">
            <a:avLst/>
          </a:prstGeom>
        </p:spPr>
      </p:pic>
      <p:cxnSp>
        <p:nvCxnSpPr>
          <p:cNvPr id="28" name="Connettore 2 27"/>
          <p:cNvCxnSpPr/>
          <p:nvPr/>
        </p:nvCxnSpPr>
        <p:spPr>
          <a:xfrm flipH="1">
            <a:off x="8458200" y="3405895"/>
            <a:ext cx="181121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7187793" y="3191607"/>
            <a:ext cx="1941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ID per l’identificazione dei campioni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Connettore 2 30"/>
          <p:cNvCxnSpPr/>
          <p:nvPr/>
        </p:nvCxnSpPr>
        <p:spPr>
          <a:xfrm flipH="1">
            <a:off x="8458200" y="3405895"/>
            <a:ext cx="2347546" cy="12804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6855638" y="4386285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Case: dati da classificare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" name="Connettore 2 33"/>
          <p:cNvCxnSpPr/>
          <p:nvPr/>
        </p:nvCxnSpPr>
        <p:spPr>
          <a:xfrm flipH="1">
            <a:off x="8651631" y="3472962"/>
            <a:ext cx="2705689" cy="2268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/>
          <p:cNvSpPr txBox="1"/>
          <p:nvPr/>
        </p:nvSpPr>
        <p:spPr>
          <a:xfrm>
            <a:off x="6275468" y="5303964"/>
            <a:ext cx="2407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Label: etichetta di default a 0 (il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non contiene le etichette)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Connettore diritto 36"/>
          <p:cNvCxnSpPr/>
          <p:nvPr/>
        </p:nvCxnSpPr>
        <p:spPr>
          <a:xfrm>
            <a:off x="7543800" y="5904128"/>
            <a:ext cx="9759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diritto 38"/>
          <p:cNvCxnSpPr/>
          <p:nvPr/>
        </p:nvCxnSpPr>
        <p:spPr>
          <a:xfrm>
            <a:off x="6399690" y="6175478"/>
            <a:ext cx="2120056" cy="951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diritto 42"/>
          <p:cNvCxnSpPr/>
          <p:nvPr/>
        </p:nvCxnSpPr>
        <p:spPr>
          <a:xfrm>
            <a:off x="6367665" y="6485336"/>
            <a:ext cx="9759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635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4338931" y="1684237"/>
            <a:ext cx="49632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Frame policy: 0.128s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(miglior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in seguito al test su vari valori)</a:t>
            </a: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31" y="1664912"/>
            <a:ext cx="2516511" cy="17726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4338931" y="2341799"/>
            <a:ext cx="4570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Generazione del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per ciascun segnale, da P1 a P7 (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72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curve)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25" y="1633311"/>
            <a:ext cx="3975275" cy="2194105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4344175" y="3069516"/>
            <a:ext cx="4607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Generazione delle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Domain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373674" y="4158384"/>
            <a:ext cx="5932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Generazione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modello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autoregressivo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per i segnali da P1 a P7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order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10, intervallo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di frequenza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5Hz-400Hz, 2 picchi, 72 curve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5116" y="3504208"/>
            <a:ext cx="5448126" cy="3246872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279325" y="5515024"/>
            <a:ext cx="5042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Generazione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delle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, Band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9513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250830" y="1582223"/>
            <a:ext cx="14419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OC-SVM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117305" y="1617393"/>
            <a:ext cx="3618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Classificazione binaria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70439" y="2009111"/>
            <a:ext cx="59963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Label: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indipendent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non supervisionato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Monotonicity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migliori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30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771542" y="2079058"/>
            <a:ext cx="54658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Label: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variable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supervisionato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T-Test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curva di ROC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di tutte le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17" y="3275307"/>
            <a:ext cx="5548638" cy="3252980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31" y="3275307"/>
            <a:ext cx="5549054" cy="3274189"/>
          </a:xfrm>
          <a:prstGeom prst="rect">
            <a:avLst/>
          </a:prstGeom>
        </p:spPr>
      </p:pic>
      <p:cxnSp>
        <p:nvCxnSpPr>
          <p:cNvPr id="13" name="Connettore diritto 12"/>
          <p:cNvCxnSpPr>
            <a:stCxn id="4" idx="2"/>
          </p:cNvCxnSpPr>
          <p:nvPr/>
        </p:nvCxnSpPr>
        <p:spPr>
          <a:xfrm flipH="1">
            <a:off x="6093069" y="1547446"/>
            <a:ext cx="2931" cy="531055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076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16" y="182121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93482" y="285563"/>
            <a:ext cx="374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Addestramento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Class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74786" y="1756439"/>
            <a:ext cx="78779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Cos'è l'OC-SVM?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Algoritmo non supervisionato per il </a:t>
            </a:r>
            <a:r>
              <a:rPr lang="it-IT" b="1" dirty="0"/>
              <a:t>rilevamento di anomalie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Addestrato solo su campioni </a:t>
            </a:r>
            <a:r>
              <a:rPr lang="it-IT" b="1" dirty="0"/>
              <a:t>"normali"</a:t>
            </a:r>
            <a:r>
              <a:rPr lang="it-IT" dirty="0"/>
              <a:t> per identificare dati fuori distribuzione.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Utilizza una </a:t>
            </a:r>
            <a:r>
              <a:rPr lang="it-IT" b="1" dirty="0"/>
              <a:t>funzione </a:t>
            </a:r>
            <a:r>
              <a:rPr lang="it-IT" b="1" dirty="0" err="1"/>
              <a:t>kernel</a:t>
            </a:r>
            <a:r>
              <a:rPr lang="it-IT" dirty="0"/>
              <a:t> per separare i dati normali dalle anomalie.</a:t>
            </a:r>
          </a:p>
          <a:p>
            <a:endParaRPr lang="it-IT" dirty="0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9660" y="1502234"/>
            <a:ext cx="767532" cy="76753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8375677" y="4025922"/>
            <a:ext cx="392974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Funzionamento: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Mappa </a:t>
            </a:r>
            <a:r>
              <a:rPr lang="it-IT" dirty="0"/>
              <a:t>i dati in uno </a:t>
            </a:r>
            <a:r>
              <a:rPr lang="it-IT" b="1" dirty="0"/>
              <a:t>spazio ad </a:t>
            </a:r>
            <a:r>
              <a:rPr lang="it-IT" b="1" dirty="0" smtClean="0"/>
              <a:t>alta </a:t>
            </a:r>
            <a:r>
              <a:rPr lang="it-IT" b="1" dirty="0" err="1" smtClean="0"/>
              <a:t>dimensionalità</a:t>
            </a:r>
            <a:endParaRPr lang="it-IT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 </a:t>
            </a:r>
            <a:r>
              <a:rPr lang="it-IT" dirty="0" smtClean="0"/>
              <a:t>Costruisce </a:t>
            </a:r>
            <a:r>
              <a:rPr lang="it-IT" dirty="0"/>
              <a:t>un </a:t>
            </a:r>
            <a:r>
              <a:rPr lang="it-IT" b="1" dirty="0"/>
              <a:t>iperpiano</a:t>
            </a:r>
            <a:r>
              <a:rPr lang="it-IT" dirty="0"/>
              <a:t> di </a:t>
            </a:r>
            <a:r>
              <a:rPr lang="it-IT" dirty="0" smtClean="0"/>
              <a:t>separazione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dirty="0"/>
              <a:t>Identifica come anomalie i punti fuori dal margine</a:t>
            </a:r>
          </a:p>
          <a:p>
            <a:r>
              <a:rPr lang="it-IT" dirty="0" smtClean="0"/>
              <a:t> </a:t>
            </a:r>
            <a:endParaRPr lang="it-IT" dirty="0"/>
          </a:p>
          <a:p>
            <a:r>
              <a:rPr lang="it-IT" b="1" dirty="0" smtClean="0"/>
              <a:t>Obiettivo</a:t>
            </a:r>
            <a:r>
              <a:rPr lang="it-IT" dirty="0" smtClean="0"/>
              <a:t> </a:t>
            </a:r>
            <a:r>
              <a:rPr lang="it-IT" dirty="0"/>
              <a:t>→ Distinguere tra anomalie note e sconosciute.</a:t>
            </a:r>
          </a:p>
          <a:p>
            <a:endParaRPr lang="it-IT" dirty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2529" y="1679555"/>
            <a:ext cx="4085551" cy="2214258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559" y="3784114"/>
            <a:ext cx="767532" cy="767532"/>
          </a:xfrm>
          <a:prstGeom prst="rect">
            <a:avLst/>
          </a:prstGeom>
        </p:spPr>
      </p:pic>
      <p:pic>
        <p:nvPicPr>
          <p:cNvPr id="11" name="Immagin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30" y="3049680"/>
            <a:ext cx="7627129" cy="2012887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729564" y="5062567"/>
            <a:ext cx="709099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 e </a:t>
            </a:r>
            <a:r>
              <a:rPr lang="it-IT" b="1" dirty="0" smtClean="0"/>
              <a:t>Applicazione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/>
              <a:t>Individua </a:t>
            </a:r>
            <a:r>
              <a:rPr lang="it-IT" b="1" dirty="0"/>
              <a:t>anomalie sconosciute</a:t>
            </a:r>
            <a:r>
              <a:rPr lang="it-IT" dirty="0"/>
              <a:t> senza esempi </a:t>
            </a:r>
            <a:r>
              <a:rPr lang="it-IT" dirty="0" smtClean="0"/>
              <a:t>negativi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Generalizza bene</a:t>
            </a:r>
            <a:r>
              <a:rPr lang="it-IT" dirty="0"/>
              <a:t> su nuovi </a:t>
            </a:r>
            <a:r>
              <a:rPr lang="it-IT" dirty="0" smtClean="0"/>
              <a:t>dati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Approccio robusto</a:t>
            </a:r>
            <a:r>
              <a:rPr lang="it-IT" dirty="0"/>
              <a:t> alla diagnosi delle </a:t>
            </a:r>
            <a:r>
              <a:rPr lang="it-IT" dirty="0" smtClean="0"/>
              <a:t>anomalie</a:t>
            </a:r>
          </a:p>
          <a:p>
            <a:r>
              <a:rPr lang="it-IT" b="1" dirty="0" smtClean="0"/>
              <a:t>Applicazione </a:t>
            </a:r>
            <a:r>
              <a:rPr lang="it-IT" b="1" dirty="0"/>
              <a:t>pratica:</a:t>
            </a:r>
            <a:r>
              <a:rPr lang="it-IT" dirty="0"/>
              <a:t> Utilizzato nel </a:t>
            </a:r>
            <a:r>
              <a:rPr lang="it-IT" dirty="0" smtClean="0"/>
              <a:t>per </a:t>
            </a:r>
            <a:r>
              <a:rPr lang="it-IT" dirty="0"/>
              <a:t>distinguere guasti noti e </a:t>
            </a:r>
            <a:r>
              <a:rPr lang="it-IT" dirty="0" smtClean="0"/>
              <a:t>sconosciuti data l’assenza di guasti sconosciuti nel </a:t>
            </a:r>
            <a:r>
              <a:rPr lang="it-IT" dirty="0" err="1" smtClean="0"/>
              <a:t>dataset</a:t>
            </a:r>
            <a:r>
              <a:rPr lang="it-IT" dirty="0" smtClean="0"/>
              <a:t> di training</a:t>
            </a:r>
            <a:endParaRPr lang="it-IT" dirty="0"/>
          </a:p>
          <a:p>
            <a:endParaRPr lang="it-IT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74949"/>
            <a:ext cx="767532" cy="76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891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481334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dati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74" y="2257380"/>
            <a:ext cx="1808435" cy="438960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771" y="2261341"/>
            <a:ext cx="1777676" cy="438564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244289" y="1702358"/>
            <a:ext cx="1937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10311624" y="1725385"/>
            <a:ext cx="157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Connettore 2 12"/>
          <p:cNvCxnSpPr/>
          <p:nvPr/>
        </p:nvCxnSpPr>
        <p:spPr>
          <a:xfrm flipV="1">
            <a:off x="2182109" y="2102468"/>
            <a:ext cx="1211722" cy="3154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3443804" y="1725385"/>
            <a:ext cx="6201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Task1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etichetta che indica condizioni 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normali (0)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anomale (1)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2 15"/>
          <p:cNvCxnSpPr/>
          <p:nvPr/>
        </p:nvCxnSpPr>
        <p:spPr>
          <a:xfrm flipH="1">
            <a:off x="8976946" y="2417885"/>
            <a:ext cx="1130825" cy="7121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/>
          <p:cNvSpPr txBox="1"/>
          <p:nvPr/>
        </p:nvSpPr>
        <p:spPr>
          <a:xfrm>
            <a:off x="2716823" y="2836036"/>
            <a:ext cx="637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contiene i dati per ciascun caso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Immagin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494" y="3944161"/>
            <a:ext cx="7666892" cy="566587"/>
          </a:xfrm>
          <a:prstGeom prst="rect">
            <a:avLst/>
          </a:prstGeom>
        </p:spPr>
      </p:pic>
      <p:cxnSp>
        <p:nvCxnSpPr>
          <p:cNvPr id="19" name="Connettore 2 18"/>
          <p:cNvCxnSpPr/>
          <p:nvPr/>
        </p:nvCxnSpPr>
        <p:spPr>
          <a:xfrm>
            <a:off x="2182109" y="3589480"/>
            <a:ext cx="1261695" cy="3546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4360102" y="5095653"/>
            <a:ext cx="5671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Valori predefiniti a 0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il </a:t>
            </a:r>
            <a:r>
              <a:rPr 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non include etichette reali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Connettore 2 22"/>
          <p:cNvCxnSpPr/>
          <p:nvPr/>
        </p:nvCxnSpPr>
        <p:spPr>
          <a:xfrm flipH="1">
            <a:off x="8610602" y="4645083"/>
            <a:ext cx="1497169" cy="5279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/>
          <p:cNvCxnSpPr/>
          <p:nvPr/>
        </p:nvCxnSpPr>
        <p:spPr>
          <a:xfrm>
            <a:off x="4536831" y="5572706"/>
            <a:ext cx="30597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830" y="4645083"/>
            <a:ext cx="596361" cy="172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62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-14808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593482" y="285563"/>
            <a:ext cx="374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Addestramento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Classificazione Binaria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16" y="182121"/>
            <a:ext cx="3708600" cy="1207735"/>
          </a:xfrm>
          <a:prstGeom prst="rect">
            <a:avLst/>
          </a:prstGeom>
        </p:spPr>
      </p:pic>
      <p:sp>
        <p:nvSpPr>
          <p:cNvPr id="2" name="CasellaDiTesto 1"/>
          <p:cNvSpPr txBox="1"/>
          <p:nvPr/>
        </p:nvSpPr>
        <p:spPr>
          <a:xfrm>
            <a:off x="756138" y="1655850"/>
            <a:ext cx="935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Sono stati addestrati </a:t>
            </a:r>
            <a:r>
              <a:rPr lang="it-IT" sz="2000" b="1" dirty="0" smtClean="0"/>
              <a:t>tutti i modelli </a:t>
            </a:r>
            <a:r>
              <a:rPr lang="it-IT" sz="2000" dirty="0" smtClean="0"/>
              <a:t>disponibili nel CL sul </a:t>
            </a:r>
            <a:r>
              <a:rPr lang="it-IT" sz="2000" dirty="0" err="1" smtClean="0"/>
              <a:t>dataset</a:t>
            </a:r>
            <a:r>
              <a:rPr lang="it-IT" sz="2000" dirty="0" smtClean="0"/>
              <a:t> di 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/>
              <a:t>Le performances dei modelli sono state valutate sulla base della </a:t>
            </a:r>
            <a:r>
              <a:rPr lang="it-IT" sz="2000" b="1" dirty="0" err="1" smtClean="0"/>
              <a:t>Validation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Accuracy</a:t>
            </a:r>
            <a:endParaRPr lang="it-IT" sz="2000" b="1" dirty="0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730" y="2071148"/>
            <a:ext cx="1405793" cy="140579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1873554" y="2431880"/>
            <a:ext cx="93422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RUS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93.5%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8097716" y="3546465"/>
            <a:ext cx="4310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Vantaggi</a:t>
            </a:r>
            <a:r>
              <a:rPr lang="it-IT" b="1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Ottima </a:t>
            </a:r>
            <a:r>
              <a:rPr lang="it-IT" dirty="0"/>
              <a:t>gestione di </a:t>
            </a:r>
            <a:r>
              <a:rPr lang="it-IT" dirty="0" err="1"/>
              <a:t>dataset</a:t>
            </a:r>
            <a:r>
              <a:rPr lang="it-IT" dirty="0"/>
              <a:t> </a:t>
            </a:r>
            <a:r>
              <a:rPr lang="it-IT" dirty="0" smtClean="0"/>
              <a:t>sbilanciati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Elevata capacità predittiva grazie al </a:t>
            </a:r>
            <a:r>
              <a:rPr lang="it-IT" dirty="0" err="1" smtClean="0"/>
              <a:t>boosting</a:t>
            </a:r>
            <a:endParaRPr lang="it-IT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Riduzione </a:t>
            </a:r>
            <a:r>
              <a:rPr lang="it-IT" dirty="0"/>
              <a:t>del rischio di </a:t>
            </a:r>
            <a:r>
              <a:rPr lang="it-IT" dirty="0" err="1"/>
              <a:t>overfitting</a:t>
            </a:r>
            <a:r>
              <a:rPr lang="it-IT" dirty="0"/>
              <a:t/>
            </a:r>
            <a:br>
              <a:rPr lang="it-IT" dirty="0"/>
            </a:br>
            <a:r>
              <a:rPr lang="it-IT" dirty="0" smtClean="0"/>
              <a:t>    </a:t>
            </a:r>
            <a:endParaRPr lang="it-IT" dirty="0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808" y="3229963"/>
            <a:ext cx="767532" cy="767532"/>
          </a:xfrm>
          <a:prstGeom prst="rect">
            <a:avLst/>
          </a:prstGeom>
        </p:spPr>
      </p:pic>
      <p:sp>
        <p:nvSpPr>
          <p:cNvPr id="12" name="CasellaDiTesto 11"/>
          <p:cNvSpPr txBox="1"/>
          <p:nvPr/>
        </p:nvSpPr>
        <p:spPr>
          <a:xfrm>
            <a:off x="8168054" y="5143086"/>
            <a:ext cx="3233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/>
              <a:t>Come Funziona: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/>
              <a:t> </a:t>
            </a:r>
            <a:r>
              <a:rPr lang="it-IT" b="1" dirty="0"/>
              <a:t>Random </a:t>
            </a:r>
            <a:r>
              <a:rPr lang="it-IT" b="1" dirty="0" err="1"/>
              <a:t>UnderSampling</a:t>
            </a:r>
            <a:r>
              <a:rPr lang="it-IT" b="1" dirty="0"/>
              <a:t> (RUS</a:t>
            </a:r>
            <a:r>
              <a:rPr lang="it-IT" b="1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/>
              <a:t>Boosting</a:t>
            </a:r>
            <a:r>
              <a:rPr lang="it-IT" b="1" dirty="0"/>
              <a:t> (Ensemble Learning)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/>
            </a:r>
            <a:br>
              <a:rPr lang="it-IT" dirty="0"/>
            </a:br>
            <a:endParaRPr lang="it-IT" dirty="0"/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135" y="4917025"/>
            <a:ext cx="767532" cy="767532"/>
          </a:xfrm>
          <a:prstGeom prst="rect">
            <a:avLst/>
          </a:prstGeom>
        </p:spPr>
      </p:pic>
      <p:pic>
        <p:nvPicPr>
          <p:cNvPr id="15" name="Immagin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0" y="3169556"/>
            <a:ext cx="3628488" cy="362848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796" y="3169556"/>
            <a:ext cx="3710012" cy="357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091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16" y="182121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593481" y="285563"/>
            <a:ext cx="607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Manager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677" y="1701732"/>
            <a:ext cx="7403124" cy="1370155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171938" y="1624969"/>
            <a:ext cx="46032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40 configurazioni testate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5" y="2361007"/>
            <a:ext cx="4665141" cy="4373571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7287070" y="3286091"/>
            <a:ext cx="3947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Method: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GentleBoost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NumLearningCycles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370.0000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LearnRate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0.0013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MinLeafSize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30000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Immagin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277" y="3214491"/>
            <a:ext cx="1405793" cy="1405793"/>
          </a:xfrm>
          <a:prstGeom prst="rect">
            <a:avLst/>
          </a:prstGeom>
        </p:spPr>
      </p:pic>
      <p:cxnSp>
        <p:nvCxnSpPr>
          <p:cNvPr id="12" name="Connettore 2 11"/>
          <p:cNvCxnSpPr/>
          <p:nvPr/>
        </p:nvCxnSpPr>
        <p:spPr>
          <a:xfrm flipV="1">
            <a:off x="4360983" y="5424742"/>
            <a:ext cx="1160586" cy="87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/>
          <p:cNvSpPr txBox="1"/>
          <p:nvPr/>
        </p:nvSpPr>
        <p:spPr>
          <a:xfrm>
            <a:off x="5809863" y="5088431"/>
            <a:ext cx="55479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99.58%, Precisione: 100%, </a:t>
            </a:r>
            <a:r>
              <a:rPr lang="it-IT" sz="24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Recall</a:t>
            </a:r>
            <a:r>
              <a:rPr lang="it-IT" sz="24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98.75%, F1-Score: 99.37%</a:t>
            </a:r>
            <a:endParaRPr lang="it-IT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ttangolo arrotondato 13"/>
          <p:cNvSpPr/>
          <p:nvPr/>
        </p:nvSpPr>
        <p:spPr>
          <a:xfrm>
            <a:off x="5651601" y="4912393"/>
            <a:ext cx="5864469" cy="12397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533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16" y="182121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960417" y="235113"/>
            <a:ext cx="7385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Valutazione della performance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998" y="2776905"/>
            <a:ext cx="4827842" cy="3918632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823" y="1641823"/>
            <a:ext cx="6376178" cy="1171962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81666" y="2098246"/>
            <a:ext cx="545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dal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utilizzando la funzione generata attraverso il DFD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utilizzando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OC-SVM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preaddestrata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Abbiamo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prelevato blocchi di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dieci previsioni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e, se almeno una di queste risultava ”1”, l’anomalia veniva etichettata come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sconosciuta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281666" y="4774877"/>
            <a:ext cx="65063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Vengono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eliminati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dal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di test i campioni classificati come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anomalia sconosciuta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dal nuovo </a:t>
            </a:r>
            <a:r>
              <a:rPr lang="it-IT" dirty="0" err="1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di test utilizzando la funzione generata attraverso il DFD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Predizione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utilizzando il modello di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RUS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Treshold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e Moda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dirty="0"/>
          </a:p>
        </p:txBody>
      </p:sp>
      <p:sp>
        <p:nvSpPr>
          <p:cNvPr id="10" name="CasellaDiTesto 9"/>
          <p:cNvSpPr txBox="1"/>
          <p:nvPr/>
        </p:nvSpPr>
        <p:spPr>
          <a:xfrm>
            <a:off x="205154" y="1641822"/>
            <a:ext cx="58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Classificazione anomalie note e sconosciute: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205154" y="4336111"/>
            <a:ext cx="5890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Classificazione anomalie note: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reccia circolare a sinistra 11"/>
          <p:cNvSpPr/>
          <p:nvPr/>
        </p:nvSpPr>
        <p:spPr>
          <a:xfrm>
            <a:off x="5703829" y="3610152"/>
            <a:ext cx="536643" cy="112606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5872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tangolo arrotondato 11"/>
          <p:cNvSpPr/>
          <p:nvPr/>
        </p:nvSpPr>
        <p:spPr>
          <a:xfrm>
            <a:off x="263769" y="3290251"/>
            <a:ext cx="5060630" cy="1995853"/>
          </a:xfrm>
          <a:prstGeom prst="roundRect">
            <a:avLst>
              <a:gd name="adj" fmla="val 15786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960417" y="235113"/>
            <a:ext cx="7385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 Valutazione della performance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716" y="182121"/>
            <a:ext cx="3708600" cy="1207735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055" y="1729567"/>
            <a:ext cx="6166334" cy="4996548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86" y="5369934"/>
            <a:ext cx="7667608" cy="1379014"/>
          </a:xfrm>
          <a:prstGeom prst="rect">
            <a:avLst/>
          </a:prstGeom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6" y="1485899"/>
            <a:ext cx="1497623" cy="1497623"/>
          </a:xfrm>
          <a:prstGeom prst="rect">
            <a:avLst/>
          </a:prstGeom>
        </p:spPr>
      </p:pic>
      <p:sp>
        <p:nvSpPr>
          <p:cNvPr id="8" name="CasellaDiTesto 7"/>
          <p:cNvSpPr txBox="1"/>
          <p:nvPr/>
        </p:nvSpPr>
        <p:spPr>
          <a:xfrm>
            <a:off x="747347" y="1720195"/>
            <a:ext cx="468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NB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: I falsi positivi nella classe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Normale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derivano esclusivamente da errori nel </a:t>
            </a:r>
            <a:r>
              <a:rPr lang="it-IT" sz="2000" b="1" dirty="0">
                <a:latin typeface="Arial" panose="020B0604020202020204" pitchFamily="34" charset="0"/>
                <a:cs typeface="Arial" panose="020B0604020202020204" pitchFamily="34" charset="0"/>
              </a:rPr>
              <a:t>Task 1</a:t>
            </a:r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(fase di filtraggio iniziale).</a:t>
            </a:r>
          </a:p>
        </p:txBody>
      </p:sp>
      <p:sp>
        <p:nvSpPr>
          <p:cNvPr id="9" name="Freccia in giù 8"/>
          <p:cNvSpPr/>
          <p:nvPr/>
        </p:nvSpPr>
        <p:spPr>
          <a:xfrm>
            <a:off x="2686052" y="2781523"/>
            <a:ext cx="193431" cy="46306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368031" y="3411014"/>
            <a:ext cx="476667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Se consideriamo SOLO il Task 2: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Distinzione perfetta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tra anomalie note e sconosciute</a:t>
            </a:r>
          </a:p>
          <a:p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Classificazione delle anomalie senza errori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Tutte le metriche di valutazione = </a:t>
            </a:r>
            <a:r>
              <a:rPr lang="it-IT" b="1" dirty="0"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3938">
            <a:off x="4824723" y="4085266"/>
            <a:ext cx="809663" cy="1111192"/>
          </a:xfrm>
          <a:prstGeom prst="rect">
            <a:avLst/>
          </a:prstGeom>
        </p:spPr>
      </p:pic>
      <p:sp>
        <p:nvSpPr>
          <p:cNvPr id="13" name="Rettangolo 12"/>
          <p:cNvSpPr/>
          <p:nvPr/>
        </p:nvSpPr>
        <p:spPr>
          <a:xfrm>
            <a:off x="8159262" y="3013054"/>
            <a:ext cx="1134207" cy="3370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92985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606669" y="2813538"/>
            <a:ext cx="60579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TASK </a:t>
            </a:r>
            <a:r>
              <a:rPr lang="it-IT" sz="4400" b="1" dirty="0"/>
              <a:t>3</a:t>
            </a:r>
            <a:r>
              <a:rPr lang="it-IT" sz="4400" b="1" dirty="0" smtClean="0"/>
              <a:t>: Determinazione della Posizione delle Bolle nel Sistema di Propulsione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328391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359660"/>
            <a:ext cx="74295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Classificazione della posizione delle bolle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Obbiettivo e problema affrontato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73674" y="1717301"/>
            <a:ext cx="116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OBBIETTIVO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 I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dentificazione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della posizione delle bolle d’aria all’interno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propulsione 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4" y="2305779"/>
            <a:ext cx="7686990" cy="4243607"/>
          </a:xfrm>
          <a:prstGeom prst="rect">
            <a:avLst/>
          </a:prstGeom>
        </p:spPr>
      </p:pic>
      <p:sp>
        <p:nvSpPr>
          <p:cNvPr id="11" name="Rettangolo arrotondato 10"/>
          <p:cNvSpPr/>
          <p:nvPr/>
        </p:nvSpPr>
        <p:spPr>
          <a:xfrm>
            <a:off x="7233629" y="2861987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/>
          <p:cNvSpPr/>
          <p:nvPr/>
        </p:nvSpPr>
        <p:spPr>
          <a:xfrm>
            <a:off x="9332857" y="2327384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5485512" y="3884246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9332857" y="3493477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arrotondato 14"/>
          <p:cNvSpPr/>
          <p:nvPr/>
        </p:nvSpPr>
        <p:spPr>
          <a:xfrm>
            <a:off x="7258678" y="4912137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9332857" y="4521368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9332857" y="5535377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/>
          <p:cNvSpPr/>
          <p:nvPr/>
        </p:nvSpPr>
        <p:spPr>
          <a:xfrm>
            <a:off x="1325531" y="2570043"/>
            <a:ext cx="281354" cy="447003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373675" y="2984811"/>
            <a:ext cx="396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Diagnosticare in maniera accurata i malfunzionamenti per poter attuare misure correttive efficaci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956410" y="4541151"/>
            <a:ext cx="362532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di Classificazione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Multiclasse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magin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01" y="2149898"/>
            <a:ext cx="2673222" cy="1593671"/>
          </a:xfrm>
          <a:prstGeom prst="rect">
            <a:avLst/>
          </a:prstGeom>
          <a:effectLst>
            <a:softEdge rad="368300"/>
          </a:effectLst>
        </p:spPr>
      </p:pic>
      <p:sp>
        <p:nvSpPr>
          <p:cNvPr id="23" name="Rettangolo arrotondato 22"/>
          <p:cNvSpPr/>
          <p:nvPr/>
        </p:nvSpPr>
        <p:spPr>
          <a:xfrm>
            <a:off x="4755579" y="3884246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62476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429848" y="171730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Preprocessamento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filtraggio dei campioni di anomalie da bolle ed etichettatura numerica delle 8 possibili posizioni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utilizzando i risultati del Task 2, abbiamo ottenuto un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composto da sole anomalie da bolle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4" y="4388731"/>
            <a:ext cx="8904411" cy="2291808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29848" y="3010653"/>
            <a:ext cx="11941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Generazione delle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Domain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-Way ANOVA, </a:t>
            </a:r>
            <a:r>
              <a:rPr lang="it-IT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Krusal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-Wallis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446149" y="4657861"/>
            <a:ext cx="2512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Frame-policy:</a:t>
            </a:r>
            <a:r>
              <a:rPr lang="it-I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Model Order: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Band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5Hz-400Hz</a:t>
            </a:r>
            <a:endParaRPr lang="it-IT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9334259" y="4581005"/>
            <a:ext cx="2551188" cy="1907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circolare in giù 11"/>
          <p:cNvSpPr/>
          <p:nvPr/>
        </p:nvSpPr>
        <p:spPr>
          <a:xfrm rot="2237487">
            <a:off x="8668035" y="3338649"/>
            <a:ext cx="2231786" cy="699715"/>
          </a:xfrm>
          <a:prstGeom prst="curvedDownArrow">
            <a:avLst/>
          </a:prstGeom>
          <a:solidFill>
            <a:srgbClr val="FDCBF3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36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9" y="2590404"/>
            <a:ext cx="8288648" cy="42036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89231" y="157474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Training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tutti i modelli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disposizione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Selezione del migliore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sulla base della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65" y="1789264"/>
            <a:ext cx="2046136" cy="20461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782216" y="3010090"/>
            <a:ext cx="2727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782216" y="4467508"/>
            <a:ext cx="3279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73.3%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8714630" y="4428192"/>
            <a:ext cx="3045349" cy="971184"/>
          </a:xfrm>
          <a:prstGeom prst="roundRect">
            <a:avLst/>
          </a:prstGeom>
          <a:noFill/>
          <a:ln w="28575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30990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9" y="2590404"/>
            <a:ext cx="8288648" cy="4203671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89231" y="157474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Training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tutti i modelli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disposizione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Selezione del migliore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sulla base della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65" y="1789264"/>
            <a:ext cx="2046136" cy="20461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782216" y="3010090"/>
            <a:ext cx="27272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782216" y="4467508"/>
            <a:ext cx="3279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73.3%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8714630" y="4428192"/>
            <a:ext cx="3045349" cy="971184"/>
          </a:xfrm>
          <a:prstGeom prst="roundRect">
            <a:avLst/>
          </a:prstGeom>
          <a:noFill/>
          <a:ln w="28575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16136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31214" y="173143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(Experiment Manager)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Strategia di ottimizzazione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50 configurazioni testate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21" y="1833678"/>
            <a:ext cx="4865454" cy="488119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2130" y="2683430"/>
            <a:ext cx="6461460" cy="1552922"/>
          </a:xfrm>
          <a:prstGeom prst="rect">
            <a:avLst/>
          </a:prstGeom>
        </p:spPr>
      </p:pic>
      <p:cxnSp>
        <p:nvCxnSpPr>
          <p:cNvPr id="12" name="Connettore diritto 11"/>
          <p:cNvCxnSpPr/>
          <p:nvPr/>
        </p:nvCxnSpPr>
        <p:spPr>
          <a:xfrm>
            <a:off x="11823590" y="2855727"/>
            <a:ext cx="0" cy="1264257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magin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7514" y="4540194"/>
            <a:ext cx="1627933" cy="1627933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5772434" y="5978469"/>
            <a:ext cx="511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84.17%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203402" y="4322592"/>
            <a:ext cx="53830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</a:t>
            </a:r>
            <a:endParaRPr lang="it-IT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NumLearningCycles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265.0000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LearnRate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Nan</a:t>
            </a:r>
            <a:endParaRPr lang="it-IT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MinLeafSize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10000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5621360" y="5949873"/>
            <a:ext cx="4882101" cy="638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462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11" y="2022127"/>
            <a:ext cx="7846425" cy="4330740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238393" y="2144631"/>
            <a:ext cx="371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Frame policy: 0.128s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(miglior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tradeoff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seguito al test su vari valori)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238393" y="3542953"/>
            <a:ext cx="42537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Generazione del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Signal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Trace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 ciascun segnale, da P1 a P7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8238393" y="5037991"/>
            <a:ext cx="33498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- Estrazione delle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Domain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22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6544" y="1828315"/>
            <a:ext cx="6321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arenR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funzione di estrazione generata dal DFD)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Predizione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utilizzando il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modello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Ensamble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Boosted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(Moda)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 della performance complessiva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530720" y="51518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3: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7878" y="1717301"/>
            <a:ext cx="4688453" cy="5023343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816827" y="4626029"/>
            <a:ext cx="4251297" cy="858741"/>
          </a:xfrm>
          <a:prstGeom prst="roundRect">
            <a:avLst/>
          </a:prstGeom>
          <a:noFill/>
          <a:ln w="38100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436659" y="4781145"/>
            <a:ext cx="3450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Accuratezza: 100%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1" y="4163679"/>
            <a:ext cx="649964" cy="1783439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 flipH="1">
            <a:off x="6181969" y="6152203"/>
            <a:ext cx="84406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/>
          <p:cNvSpPr txBox="1"/>
          <p:nvPr/>
        </p:nvSpPr>
        <p:spPr>
          <a:xfrm>
            <a:off x="2360518" y="5947118"/>
            <a:ext cx="378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Campioni normali + guasti valvole + anomalie sconosciute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782">
            <a:off x="349152" y="5047625"/>
            <a:ext cx="1097815" cy="1506656"/>
          </a:xfrm>
          <a:prstGeom prst="rect">
            <a:avLst/>
          </a:prstGeom>
        </p:spPr>
      </p:pic>
      <p:sp>
        <p:nvSpPr>
          <p:cNvPr id="16" name="Rettangolo 15"/>
          <p:cNvSpPr/>
          <p:nvPr/>
        </p:nvSpPr>
        <p:spPr>
          <a:xfrm>
            <a:off x="7338646" y="1953846"/>
            <a:ext cx="3430954" cy="38842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7660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78069" y="3196492"/>
            <a:ext cx="74207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TASK </a:t>
            </a:r>
            <a:r>
              <a:rPr lang="it-IT" sz="4400" b="1" dirty="0"/>
              <a:t>4</a:t>
            </a:r>
            <a:r>
              <a:rPr lang="it-IT" sz="4400" b="1" dirty="0" smtClean="0"/>
              <a:t>: Determinazione delle valvole soggette a guasto 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3746725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09414" y="389734"/>
            <a:ext cx="86047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4: Classificazione delle valvole soggette a guasto</a:t>
            </a:r>
          </a:p>
          <a:p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Obbiettivo e problema affrontato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373674" y="1717301"/>
            <a:ext cx="11684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OBBIETTIVO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Identificare quale delle quattro valvole solenoidi ha subito un guasto 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92" y="2348821"/>
            <a:ext cx="7234676" cy="4093140"/>
          </a:xfrm>
          <a:prstGeom prst="rect">
            <a:avLst/>
          </a:prstGeom>
        </p:spPr>
      </p:pic>
      <p:sp>
        <p:nvSpPr>
          <p:cNvPr id="12" name="Rettangolo arrotondato 11"/>
          <p:cNvSpPr/>
          <p:nvPr/>
        </p:nvSpPr>
        <p:spPr>
          <a:xfrm>
            <a:off x="10708746" y="2614795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10708746" y="3739481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arrotondato 15"/>
          <p:cNvSpPr/>
          <p:nvPr/>
        </p:nvSpPr>
        <p:spPr>
          <a:xfrm>
            <a:off x="10708746" y="4684495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Rettangolo arrotondato 16"/>
          <p:cNvSpPr/>
          <p:nvPr/>
        </p:nvSpPr>
        <p:spPr>
          <a:xfrm>
            <a:off x="10708746" y="5660423"/>
            <a:ext cx="698290" cy="78153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in giù 17"/>
          <p:cNvSpPr/>
          <p:nvPr/>
        </p:nvSpPr>
        <p:spPr>
          <a:xfrm>
            <a:off x="1325531" y="2211557"/>
            <a:ext cx="281354" cy="465018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373674" y="2614795"/>
            <a:ext cx="3963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Diagnosticare in maniera accurata i malfunzionamenti per poter attuare misure correttive efficaci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991089" y="3818800"/>
            <a:ext cx="45734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di Classificazione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Multiclasse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245942" y="5344138"/>
            <a:ext cx="44616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!= (0% V 100%)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magin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291" y="2211557"/>
            <a:ext cx="1900529" cy="1688320"/>
          </a:xfrm>
          <a:prstGeom prst="rect">
            <a:avLst/>
          </a:prstGeom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414183" y="5668921"/>
            <a:ext cx="281730" cy="77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960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29848" y="171730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Preprocessamento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filtraggio dei campioni di guasti alle valvole ed etichettatura numerica delle 4 possibili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utilizzando i risultati del Task 2, abbiamo ottenuto un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composto da soli guasti alle valvole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29848" y="3010653"/>
            <a:ext cx="11941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Generazione delle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Domain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-Way ANOVA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446149" y="4657861"/>
            <a:ext cx="2512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Frame-policy:</a:t>
            </a:r>
            <a:r>
              <a:rPr lang="it-I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Model Order: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Band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30Hz-300Hz</a:t>
            </a:r>
            <a:endParaRPr lang="it-IT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9334259" y="4581005"/>
            <a:ext cx="2551188" cy="1907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circolare in giù 11"/>
          <p:cNvSpPr/>
          <p:nvPr/>
        </p:nvSpPr>
        <p:spPr>
          <a:xfrm rot="2237487">
            <a:off x="8668035" y="3338649"/>
            <a:ext cx="2231786" cy="699715"/>
          </a:xfrm>
          <a:prstGeom prst="curvedDownArrow">
            <a:avLst/>
          </a:prstGeom>
          <a:solidFill>
            <a:srgbClr val="FDCBF3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2" y="4415692"/>
            <a:ext cx="8185348" cy="2072573"/>
          </a:xfrm>
          <a:prstGeom prst="rect">
            <a:avLst/>
          </a:prstGeom>
        </p:spPr>
      </p:pic>
      <p:sp>
        <p:nvSpPr>
          <p:cNvPr id="3" name="CasellaDiTesto 2"/>
          <p:cNvSpPr txBox="1"/>
          <p:nvPr/>
        </p:nvSpPr>
        <p:spPr>
          <a:xfrm>
            <a:off x="5653362" y="3918139"/>
            <a:ext cx="413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Estratte migliori 15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/>
          <p:cNvCxnSpPr>
            <a:endCxn id="3" idx="1"/>
          </p:cNvCxnSpPr>
          <p:nvPr/>
        </p:nvCxnSpPr>
        <p:spPr>
          <a:xfrm>
            <a:off x="5265683" y="4118194"/>
            <a:ext cx="387679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56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2289231" y="157474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Training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tutti i modelli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disposizione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Selezione del migliore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sulla base della 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5865" y="1789264"/>
            <a:ext cx="2046136" cy="20461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8782216" y="2868200"/>
            <a:ext cx="22063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Subspace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K-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8782216" y="4467508"/>
            <a:ext cx="327969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 di Validazione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58.50%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8714630" y="4428192"/>
            <a:ext cx="3170817" cy="971184"/>
          </a:xfrm>
          <a:prstGeom prst="roundRect">
            <a:avLst/>
          </a:prstGeom>
          <a:noFill/>
          <a:ln w="28575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1" y="2617699"/>
            <a:ext cx="7772317" cy="392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876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466544" y="1828315"/>
            <a:ext cx="632128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arenR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funzione di estrazione generata dal DFD)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Predizione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utilizzando il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modello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Subspace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K-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Nearest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Neighbors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(Moda)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 della performance complessiva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530720" y="51518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4: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816827" y="4626029"/>
            <a:ext cx="4251297" cy="858741"/>
          </a:xfrm>
          <a:prstGeom prst="roundRect">
            <a:avLst/>
          </a:prstGeom>
          <a:noFill/>
          <a:ln w="38100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245029" y="4793788"/>
            <a:ext cx="38230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Accuratezza: 91.30%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171" y="4163679"/>
            <a:ext cx="649964" cy="1783439"/>
          </a:xfrm>
          <a:prstGeom prst="rect">
            <a:avLst/>
          </a:prstGeom>
        </p:spPr>
      </p:pic>
      <p:sp>
        <p:nvSpPr>
          <p:cNvPr id="14" name="CasellaDiTesto 13"/>
          <p:cNvSpPr txBox="1"/>
          <p:nvPr/>
        </p:nvSpPr>
        <p:spPr>
          <a:xfrm>
            <a:off x="3345257" y="5860969"/>
            <a:ext cx="3782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Campioni normali + bolle + anomalie sconosciute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magine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782">
            <a:off x="349152" y="5047625"/>
            <a:ext cx="1097815" cy="1506656"/>
          </a:xfrm>
          <a:prstGeom prst="rect">
            <a:avLst/>
          </a:prstGeom>
        </p:spPr>
      </p:pic>
      <p:pic>
        <p:nvPicPr>
          <p:cNvPr id="2" name="Immagin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6033" y="1950643"/>
            <a:ext cx="4528599" cy="4556657"/>
          </a:xfrm>
          <a:prstGeom prst="rect">
            <a:avLst/>
          </a:prstGeom>
        </p:spPr>
      </p:pic>
      <p:cxnSp>
        <p:nvCxnSpPr>
          <p:cNvPr id="13" name="Connettore 2 12"/>
          <p:cNvCxnSpPr/>
          <p:nvPr/>
        </p:nvCxnSpPr>
        <p:spPr>
          <a:xfrm flipH="1">
            <a:off x="6009378" y="6314831"/>
            <a:ext cx="19466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tangolo 17"/>
          <p:cNvSpPr/>
          <p:nvPr/>
        </p:nvSpPr>
        <p:spPr>
          <a:xfrm>
            <a:off x="8464062" y="2922954"/>
            <a:ext cx="2860430" cy="3261180"/>
          </a:xfrm>
          <a:prstGeom prst="rect">
            <a:avLst/>
          </a:prstGeom>
          <a:noFill/>
          <a:ln w="38100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75669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378069" y="3196492"/>
            <a:ext cx="742070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400" b="1" dirty="0" smtClean="0"/>
              <a:t>TASK </a:t>
            </a:r>
            <a:r>
              <a:rPr lang="it-IT" sz="4400" b="1" dirty="0"/>
              <a:t>5</a:t>
            </a:r>
            <a:r>
              <a:rPr lang="it-IT" sz="4400" b="1" dirty="0" smtClean="0"/>
              <a:t>: Predizione del Rapporto di Apertura delle Valvole Solenoidi</a:t>
            </a:r>
            <a:endParaRPr lang="it-IT" sz="4400" b="1" dirty="0"/>
          </a:p>
        </p:txBody>
      </p:sp>
    </p:spTree>
    <p:extLst>
      <p:ext uri="{BB962C8B-B14F-4D97-AF65-F5344CB8AC3E}">
        <p14:creationId xmlns:p14="http://schemas.microsoft.com/office/powerpoint/2010/main" val="3690026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1254367" y="212237"/>
            <a:ext cx="65258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5: Predizione del Rapporto di Apertura delle Valvole Solenoidi</a:t>
            </a:r>
          </a:p>
          <a:p>
            <a:r>
              <a:rPr lang="it-IT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Obbiettivo e problema affrontato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129198" y="1743186"/>
            <a:ext cx="119336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OBBIETTIVO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Predirre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il rapporto di apertura delle valvole solenoidi soggette a guasto 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Freccia in giù 17"/>
          <p:cNvSpPr/>
          <p:nvPr/>
        </p:nvSpPr>
        <p:spPr>
          <a:xfrm>
            <a:off x="2996468" y="2223618"/>
            <a:ext cx="281354" cy="671852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asellaDiTesto 18"/>
          <p:cNvSpPr txBox="1"/>
          <p:nvPr/>
        </p:nvSpPr>
        <p:spPr>
          <a:xfrm>
            <a:off x="429846" y="2895470"/>
            <a:ext cx="68619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Diagnosticare in maniera accurata i malfunzionamenti per poter attuare misure correttive efficaci</a:t>
            </a:r>
            <a:endParaRPr lang="it-IT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CasellaDiTesto 20"/>
          <p:cNvSpPr txBox="1"/>
          <p:nvPr/>
        </p:nvSpPr>
        <p:spPr>
          <a:xfrm>
            <a:off x="894865" y="5826661"/>
            <a:ext cx="5917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Problema di Regressione</a:t>
            </a:r>
            <a:endParaRPr lang="it-IT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0215" y="2548298"/>
            <a:ext cx="3406435" cy="3833192"/>
          </a:xfrm>
          <a:prstGeom prst="rect">
            <a:avLst/>
          </a:prstGeom>
        </p:spPr>
      </p:pic>
      <p:cxnSp>
        <p:nvCxnSpPr>
          <p:cNvPr id="11" name="Connettore 2 10"/>
          <p:cNvCxnSpPr/>
          <p:nvPr/>
        </p:nvCxnSpPr>
        <p:spPr>
          <a:xfrm flipH="1">
            <a:off x="4189046" y="3626338"/>
            <a:ext cx="3673231" cy="5001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/>
          <p:cNvCxnSpPr/>
          <p:nvPr/>
        </p:nvCxnSpPr>
        <p:spPr>
          <a:xfrm flipH="1">
            <a:off x="4433570" y="4735375"/>
            <a:ext cx="3936707" cy="67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945374" y="3970215"/>
            <a:ext cx="500213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100%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Rapporto di Apertura != (0% V 100%)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Immagine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562036" y="4998344"/>
            <a:ext cx="281730" cy="773040"/>
          </a:xfrm>
          <a:prstGeom prst="rect">
            <a:avLst/>
          </a:prstGeom>
        </p:spPr>
      </p:pic>
      <p:sp>
        <p:nvSpPr>
          <p:cNvPr id="33" name="Rettangolo arrotondato 32"/>
          <p:cNvSpPr/>
          <p:nvPr/>
        </p:nvSpPr>
        <p:spPr>
          <a:xfrm>
            <a:off x="1254367" y="5197231"/>
            <a:ext cx="4307669" cy="40420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0474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429848" y="1717301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Preprocessamento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dei Dati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filtraggio dei campioni di guasti alle valvole ed etichettatura numerica dei rapporti di apertura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utilizzando i risultati del Task 2, abbiamo ottenuto un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composto da soli guasti alle valvole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446548" y="2952731"/>
            <a:ext cx="119419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2) Generazione delle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Designer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 Domain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Ranking delle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ANOVA, </a:t>
            </a:r>
            <a:r>
              <a:rPr lang="it-IT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Monotonicity</a:t>
            </a:r>
            <a:r>
              <a:rPr lang="it-IT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Trendability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CasellaDiTesto 9"/>
          <p:cNvSpPr txBox="1"/>
          <p:nvPr/>
        </p:nvSpPr>
        <p:spPr>
          <a:xfrm>
            <a:off x="9446149" y="4657861"/>
            <a:ext cx="25126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Frame-policy:</a:t>
            </a:r>
            <a:r>
              <a:rPr lang="it-IT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0.128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48</a:t>
            </a:r>
          </a:p>
          <a:p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Model Order: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Band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30Hz-300Hz</a:t>
            </a:r>
            <a:endParaRPr lang="it-IT" dirty="0" smtClean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peaks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it-IT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ttangolo arrotondato 10"/>
          <p:cNvSpPr/>
          <p:nvPr/>
        </p:nvSpPr>
        <p:spPr>
          <a:xfrm>
            <a:off x="9334259" y="4581005"/>
            <a:ext cx="2551188" cy="190726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circolare in giù 11"/>
          <p:cNvSpPr/>
          <p:nvPr/>
        </p:nvSpPr>
        <p:spPr>
          <a:xfrm rot="1505324">
            <a:off x="8715598" y="3200978"/>
            <a:ext cx="3108240" cy="699715"/>
          </a:xfrm>
          <a:prstGeom prst="curvedDownArrow">
            <a:avLst/>
          </a:prstGeom>
          <a:solidFill>
            <a:srgbClr val="FDCBF3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3" name="CasellaDiTesto 2"/>
          <p:cNvSpPr txBox="1"/>
          <p:nvPr/>
        </p:nvSpPr>
        <p:spPr>
          <a:xfrm>
            <a:off x="7717974" y="3883322"/>
            <a:ext cx="4130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Estratte migliori 15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Connettore 2 14"/>
          <p:cNvCxnSpPr/>
          <p:nvPr/>
        </p:nvCxnSpPr>
        <p:spPr>
          <a:xfrm>
            <a:off x="7206854" y="4083377"/>
            <a:ext cx="511120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sellaDiTesto 15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31" y="4430632"/>
            <a:ext cx="8346832" cy="205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872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</a:t>
            </a:r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653798" y="1619408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 Training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tutti i modelli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a disposizione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Selezione del migliore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sulla base dell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’Errore Quadratico Medio alla Radice (RMSE) 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036" y="2027820"/>
            <a:ext cx="2046136" cy="2046136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7200661" y="3071601"/>
            <a:ext cx="364183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(GPR)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Rational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Quadratic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/>
          <p:cNvSpPr txBox="1"/>
          <p:nvPr/>
        </p:nvSpPr>
        <p:spPr>
          <a:xfrm>
            <a:off x="7748287" y="5179871"/>
            <a:ext cx="3279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RMSE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8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14.983%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arrotondato 11"/>
          <p:cNvSpPr/>
          <p:nvPr/>
        </p:nvSpPr>
        <p:spPr>
          <a:xfrm>
            <a:off x="7440349" y="5138444"/>
            <a:ext cx="3170817" cy="606074"/>
          </a:xfrm>
          <a:prstGeom prst="roundRect">
            <a:avLst/>
          </a:prstGeom>
          <a:noFill/>
          <a:ln w="28575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1" y="2635071"/>
            <a:ext cx="5899537" cy="39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877" y="1988874"/>
            <a:ext cx="8102332" cy="4505995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6714" y="1795047"/>
            <a:ext cx="381586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Generazione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modello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autoregressivo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per i segnali da P1 a P7 (intervallo di frequenza 5Hz-300Hz)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curves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 177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Spectral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Amplitude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Peak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Frequency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Band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Power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64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2772997" y="48470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 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5231214" y="1933545"/>
            <a:ext cx="119419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(Experiment Manager)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Strategia di ottimizzazione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50 configurazioni testate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Immagin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494" y="3820112"/>
            <a:ext cx="1627933" cy="1627933"/>
          </a:xfrm>
          <a:prstGeom prst="rect">
            <a:avLst/>
          </a:prstGeom>
        </p:spPr>
      </p:pic>
      <p:sp>
        <p:nvSpPr>
          <p:cNvPr id="15" name="CasellaDiTesto 14"/>
          <p:cNvSpPr txBox="1"/>
          <p:nvPr/>
        </p:nvSpPr>
        <p:spPr>
          <a:xfrm>
            <a:off x="6458234" y="5554445"/>
            <a:ext cx="511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r>
              <a:rPr lang="it-IT" sz="2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RMSE: 14.9040</a:t>
            </a:r>
            <a:endParaRPr lang="it-IT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/>
          <p:cNvSpPr txBox="1"/>
          <p:nvPr/>
        </p:nvSpPr>
        <p:spPr>
          <a:xfrm>
            <a:off x="6808967" y="4069054"/>
            <a:ext cx="538303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Sigma: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3.5103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  <a:p>
            <a:endParaRPr lang="it-IT" sz="20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6173036" y="5496823"/>
            <a:ext cx="4882101" cy="6384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73" y="1923519"/>
            <a:ext cx="4867004" cy="4484953"/>
          </a:xfrm>
          <a:prstGeom prst="rect">
            <a:avLst/>
          </a:prstGeom>
        </p:spPr>
      </p:pic>
      <p:pic>
        <p:nvPicPr>
          <p:cNvPr id="3" name="Immagin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214" y="3066864"/>
            <a:ext cx="6765747" cy="89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5708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109557" y="1829380"/>
            <a:ext cx="343938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AutoNum type="arabicParenR"/>
            </a:pPr>
            <a:endParaRPr lang="it-IT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Estrazione delle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dal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di test </a:t>
            </a:r>
            <a:r>
              <a:rPr lang="it-IT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funzione di estrazione generata dal DFD)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Predizione 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utilizzando il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modello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preaddestrato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it-IT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Sistema di </a:t>
            </a:r>
            <a:r>
              <a:rPr lang="it-IT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voting</a:t>
            </a: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 (Mediana)</a:t>
            </a:r>
          </a:p>
          <a:p>
            <a:pPr marL="342900" indent="-342900">
              <a:buFont typeface="+mj-lt"/>
              <a:buAutoNum type="arabicPeriod"/>
            </a:pPr>
            <a:r>
              <a:rPr lang="it-IT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 della performance complessiva (RMSE, MAE, Coefficiente di Determinazione)</a:t>
            </a:r>
            <a:endParaRPr lang="it-IT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/>
          <p:cNvSpPr txBox="1"/>
          <p:nvPr/>
        </p:nvSpPr>
        <p:spPr>
          <a:xfrm>
            <a:off x="2530720" y="515186"/>
            <a:ext cx="4167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5: Svolgimento</a:t>
            </a:r>
          </a:p>
          <a:p>
            <a:r>
              <a:rPr lang="it-IT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endParaRPr lang="it-IT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9" name="Rettangolo arrotondato 8"/>
          <p:cNvSpPr/>
          <p:nvPr/>
        </p:nvSpPr>
        <p:spPr>
          <a:xfrm>
            <a:off x="4614252" y="5814492"/>
            <a:ext cx="5853723" cy="532442"/>
          </a:xfrm>
          <a:prstGeom prst="roundRect">
            <a:avLst/>
          </a:prstGeom>
          <a:noFill/>
          <a:ln w="38100">
            <a:solidFill>
              <a:srgbClr val="FB4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/>
              <p:cNvSpPr txBox="1"/>
              <p:nvPr/>
            </p:nvSpPr>
            <p:spPr>
              <a:xfrm>
                <a:off x="4609124" y="5876934"/>
                <a:ext cx="7135446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2400" b="1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RMSE: 7.7157, MAE: 2.5715,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lang="it-IT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𝟐</m:t>
                        </m:r>
                      </m:sup>
                    </m:sSup>
                    <m:r>
                      <a:rPr lang="it-IT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r>
                      <a:rPr lang="it-IT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𝟖𝟖𝟖𝟒</m:t>
                    </m:r>
                  </m:oMath>
                </a14:m>
                <a:endParaRPr lang="it-IT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CasellaDiTes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9124" y="5876934"/>
                <a:ext cx="7135446" cy="470000"/>
              </a:xfrm>
              <a:prstGeom prst="rect">
                <a:avLst/>
              </a:prstGeom>
              <a:blipFill>
                <a:blip r:embed="rId3"/>
                <a:stretch>
                  <a:fillRect l="-1281" t="-7792" b="-2987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magin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300" y="1863257"/>
            <a:ext cx="8289625" cy="387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98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423" y="1547446"/>
            <a:ext cx="8103577" cy="5310554"/>
          </a:xfrm>
          <a:prstGeom prst="rect">
            <a:avLst/>
          </a:prstGeom>
        </p:spPr>
      </p:pic>
      <p:sp>
        <p:nvSpPr>
          <p:cNvPr id="7" name="Ritardo 6"/>
          <p:cNvSpPr/>
          <p:nvPr/>
        </p:nvSpPr>
        <p:spPr>
          <a:xfrm>
            <a:off x="0" y="1547446"/>
            <a:ext cx="8027377" cy="5310554"/>
          </a:xfrm>
          <a:prstGeom prst="flowChartDelay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/>
          <p:cNvSpPr txBox="1"/>
          <p:nvPr/>
        </p:nvSpPr>
        <p:spPr>
          <a:xfrm>
            <a:off x="1421666" y="3094892"/>
            <a:ext cx="4933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b="1" dirty="0" smtClean="0"/>
              <a:t>Pipeline e Risultati Finali</a:t>
            </a:r>
            <a:endParaRPr lang="it-IT" sz="5400" b="1" dirty="0"/>
          </a:p>
        </p:txBody>
      </p:sp>
    </p:spTree>
    <p:extLst>
      <p:ext uri="{BB962C8B-B14F-4D97-AF65-F5344CB8AC3E}">
        <p14:creationId xmlns:p14="http://schemas.microsoft.com/office/powerpoint/2010/main" val="27709889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graphicFrame>
        <p:nvGraphicFramePr>
          <p:cNvPr id="6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8656930"/>
              </p:ext>
            </p:extLst>
          </p:nvPr>
        </p:nvGraphicFramePr>
        <p:xfrm>
          <a:off x="3233816" y="1975209"/>
          <a:ext cx="8651631" cy="2620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877">
                  <a:extLst>
                    <a:ext uri="{9D8B030D-6E8A-4147-A177-3AD203B41FA5}">
                      <a16:colId xmlns:a16="http://schemas.microsoft.com/office/drawing/2014/main" val="1573947644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172812677"/>
                    </a:ext>
                  </a:extLst>
                </a:gridCol>
                <a:gridCol w="2883877">
                  <a:extLst>
                    <a:ext uri="{9D8B030D-6E8A-4147-A177-3AD203B41FA5}">
                      <a16:colId xmlns:a16="http://schemas.microsoft.com/office/drawing/2014/main" val="3649535790"/>
                    </a:ext>
                  </a:extLst>
                </a:gridCol>
              </a:tblGrid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Punti Ottenuti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Punti Totali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290609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650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 690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5675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350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 390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69221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3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150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 150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2034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90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 150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725364"/>
                  </a:ext>
                </a:extLst>
              </a:tr>
              <a:tr h="436706"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Task 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150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                    300 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645171"/>
                  </a:ext>
                </a:extLst>
              </a:tr>
            </a:tbl>
          </a:graphicData>
        </a:graphic>
      </p:graphicFrame>
      <p:sp>
        <p:nvSpPr>
          <p:cNvPr id="7" name="CasellaDiTesto 6"/>
          <p:cNvSpPr txBox="1"/>
          <p:nvPr/>
        </p:nvSpPr>
        <p:spPr>
          <a:xfrm>
            <a:off x="314710" y="2168769"/>
            <a:ext cx="25535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rial" panose="020B0604020202020204" pitchFamily="34" charset="0"/>
                <a:cs typeface="Arial" panose="020B0604020202020204" pitchFamily="34" charset="0"/>
              </a:rPr>
              <a:t>Al raggiungimento degli obbiettivi della </a:t>
            </a:r>
            <a:r>
              <a:rPr lang="it-IT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challenge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Pipeline finale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per implementare i  task a cascata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Creazione di una </a:t>
            </a: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tabella di predizioni 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nel formato richiesto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Valutazione</a:t>
            </a:r>
            <a:r>
              <a:rPr lang="it-IT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del punteggio totale</a:t>
            </a: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28359">
            <a:off x="2534029" y="1419957"/>
            <a:ext cx="1497623" cy="149762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6369538" y="5154674"/>
            <a:ext cx="4071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1390/1680 : 82.76%</a:t>
            </a:r>
            <a:endParaRPr lang="it-IT" sz="3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ttangolo arrotondato 9"/>
          <p:cNvSpPr/>
          <p:nvPr/>
        </p:nvSpPr>
        <p:spPr>
          <a:xfrm>
            <a:off x="6096000" y="5044570"/>
            <a:ext cx="4282830" cy="8049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683" y="4780931"/>
            <a:ext cx="479453" cy="1315572"/>
          </a:xfrm>
          <a:prstGeom prst="rect">
            <a:avLst/>
          </a:prstGeom>
        </p:spPr>
      </p:pic>
      <p:pic>
        <p:nvPicPr>
          <p:cNvPr id="12" name="Immagin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54782">
            <a:off x="5124352" y="4986121"/>
            <a:ext cx="1097815" cy="1506656"/>
          </a:xfrm>
          <a:prstGeom prst="rect">
            <a:avLst/>
          </a:prstGeom>
        </p:spPr>
      </p:pic>
      <p:sp>
        <p:nvSpPr>
          <p:cNvPr id="13" name="CasellaDiTesto 12"/>
          <p:cNvSpPr txBox="1"/>
          <p:nvPr/>
        </p:nvSpPr>
        <p:spPr>
          <a:xfrm>
            <a:off x="2157046" y="529305"/>
            <a:ext cx="4783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e Risultati Finali</a:t>
            </a:r>
            <a:endParaRPr lang="it-IT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1591033"/>
            <a:ext cx="9020908" cy="5176897"/>
          </a:xfrm>
          <a:prstGeom prst="rect">
            <a:avLst/>
          </a:prstGeom>
        </p:spPr>
      </p:pic>
      <p:sp>
        <p:nvSpPr>
          <p:cNvPr id="10" name="CasellaDiTesto 9"/>
          <p:cNvSpPr txBox="1"/>
          <p:nvPr/>
        </p:nvSpPr>
        <p:spPr>
          <a:xfrm>
            <a:off x="9425354" y="2628901"/>
            <a:ext cx="30509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/>
              <a:t>Ranking supervisionato </a:t>
            </a:r>
            <a:r>
              <a:rPr lang="it-IT" sz="2800" dirty="0" smtClean="0"/>
              <a:t>delle </a:t>
            </a:r>
            <a:r>
              <a:rPr lang="it-IT" sz="2800" dirty="0" err="1" smtClean="0"/>
              <a:t>features</a:t>
            </a:r>
            <a:r>
              <a:rPr lang="it-IT" sz="2800" dirty="0" smtClean="0"/>
              <a:t>:</a:t>
            </a:r>
          </a:p>
          <a:p>
            <a:endParaRPr lang="it-IT" sz="2800" b="1" dirty="0"/>
          </a:p>
          <a:p>
            <a:pPr marL="285750" indent="-285750">
              <a:buFontTx/>
              <a:buChar char="-"/>
            </a:pPr>
            <a:r>
              <a:rPr lang="it-IT" sz="2800" b="1" dirty="0" smtClean="0"/>
              <a:t>T-Test</a:t>
            </a:r>
          </a:p>
          <a:p>
            <a:pPr marL="285750" indent="-285750">
              <a:buFontTx/>
              <a:buChar char="-"/>
            </a:pPr>
            <a:r>
              <a:rPr lang="it-IT" sz="2800" b="1" dirty="0" smtClean="0"/>
              <a:t>ROC curve</a:t>
            </a:r>
            <a:endParaRPr lang="it-IT" sz="2800" b="1" dirty="0"/>
          </a:p>
        </p:txBody>
      </p:sp>
    </p:spTree>
    <p:extLst>
      <p:ext uri="{BB962C8B-B14F-4D97-AF65-F5344CB8AC3E}">
        <p14:creationId xmlns:p14="http://schemas.microsoft.com/office/powerpoint/2010/main" val="203556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6" name="CasellaDiTesto 5"/>
          <p:cNvSpPr txBox="1"/>
          <p:nvPr/>
        </p:nvSpPr>
        <p:spPr>
          <a:xfrm>
            <a:off x="373674" y="198493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Generazione delle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/>
          <p:cNvSpPr txBox="1"/>
          <p:nvPr/>
        </p:nvSpPr>
        <p:spPr>
          <a:xfrm>
            <a:off x="870439" y="701468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Diagnostic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Designer (DFD)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79" y="2421968"/>
            <a:ext cx="10730798" cy="3871057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4651131" y="1788811"/>
            <a:ext cx="4941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endParaRPr lang="it-I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0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93482" y="481334"/>
            <a:ext cx="742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Splittaggio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dei dati di training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287216" y="1717301"/>
            <a:ext cx="11904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Split stratificato che divide i dati di training in due </a:t>
            </a: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di training (80%) e test(20%)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518746" y="2348821"/>
            <a:ext cx="11834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Scopo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misurare l’efficacia dei modelli addestrati su dati non visti durante l’addestramento facilitando il confronto di questi ultimi e la scelta del modello migliore</a:t>
            </a: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Connettore diritto 9"/>
          <p:cNvCxnSpPr/>
          <p:nvPr/>
        </p:nvCxnSpPr>
        <p:spPr>
          <a:xfrm>
            <a:off x="1673469" y="2773877"/>
            <a:ext cx="8845061" cy="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/>
          <p:cNvCxnSpPr/>
          <p:nvPr/>
        </p:nvCxnSpPr>
        <p:spPr>
          <a:xfrm>
            <a:off x="593482" y="3143209"/>
            <a:ext cx="2083777" cy="1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magin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33" y="2178966"/>
            <a:ext cx="568749" cy="13643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4" y="3293096"/>
            <a:ext cx="8027377" cy="3433019"/>
          </a:xfrm>
          <a:prstGeom prst="rect">
            <a:avLst/>
          </a:prstGeom>
        </p:spPr>
      </p:pic>
      <p:cxnSp>
        <p:nvCxnSpPr>
          <p:cNvPr id="18" name="Connettore diritto 17"/>
          <p:cNvCxnSpPr/>
          <p:nvPr/>
        </p:nvCxnSpPr>
        <p:spPr>
          <a:xfrm>
            <a:off x="2180492" y="3411415"/>
            <a:ext cx="759655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7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93482" y="285563"/>
            <a:ext cx="37411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Addestramento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sp>
        <p:nvSpPr>
          <p:cNvPr id="7" name="CasellaDiTesto 6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Learner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7" y="2333436"/>
            <a:ext cx="8842434" cy="4365604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9082454" y="3118830"/>
            <a:ext cx="291904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Addestramento di tutti i classificatori</a:t>
            </a:r>
          </a:p>
          <a:p>
            <a:pPr marL="285750" indent="-285750">
              <a:buFontTx/>
              <a:buChar char="-"/>
            </a:pPr>
            <a:endParaRPr lang="it-IT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Ordinamento dei risultati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in base all’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accuratezza di test</a:t>
            </a:r>
            <a:endParaRPr lang="it-IT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Connettore 4 10"/>
          <p:cNvCxnSpPr/>
          <p:nvPr/>
        </p:nvCxnSpPr>
        <p:spPr>
          <a:xfrm flipV="1">
            <a:off x="1503485" y="1916723"/>
            <a:ext cx="835269" cy="800100"/>
          </a:xfrm>
          <a:prstGeom prst="bentConnector3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2382714" y="1663153"/>
            <a:ext cx="8159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Ensemble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Bagged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it-IT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( Test </a:t>
            </a:r>
            <a:r>
              <a:rPr lang="it-IT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r>
              <a:rPr lang="it-IT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83.3%)</a:t>
            </a:r>
            <a:endParaRPr lang="it-IT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8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0" y="0"/>
            <a:ext cx="12192000" cy="1547446"/>
          </a:xfrm>
          <a:prstGeom prst="rect">
            <a:avLst/>
          </a:prstGeom>
          <a:solidFill>
            <a:srgbClr val="C1092A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/>
          <p:cNvSpPr txBox="1"/>
          <p:nvPr/>
        </p:nvSpPr>
        <p:spPr>
          <a:xfrm>
            <a:off x="593481" y="285563"/>
            <a:ext cx="60710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it-IT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sellaDiTesto 5"/>
          <p:cNvSpPr txBox="1"/>
          <p:nvPr/>
        </p:nvSpPr>
        <p:spPr>
          <a:xfrm>
            <a:off x="1037493" y="785989"/>
            <a:ext cx="863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Manager</a:t>
            </a:r>
            <a:endParaRPr lang="it-IT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47" y="169855"/>
            <a:ext cx="3708600" cy="1207735"/>
          </a:xfrm>
          <a:prstGeom prst="rect">
            <a:avLst/>
          </a:prstGeom>
        </p:spPr>
      </p:pic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81" y="3991707"/>
            <a:ext cx="7774047" cy="2594983"/>
          </a:xfrm>
          <a:prstGeom prst="rect">
            <a:avLst/>
          </a:prstGeom>
        </p:spPr>
      </p:pic>
      <p:sp>
        <p:nvSpPr>
          <p:cNvPr id="9" name="CasellaDiTesto 8"/>
          <p:cNvSpPr txBox="1"/>
          <p:nvPr/>
        </p:nvSpPr>
        <p:spPr>
          <a:xfrm>
            <a:off x="519924" y="1717301"/>
            <a:ext cx="1136552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Hyperparameter</a:t>
            </a:r>
            <a:r>
              <a:rPr lang="it-I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it-I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del modello Ensemble </a:t>
            </a:r>
            <a:r>
              <a:rPr lang="it-I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Bagged</a:t>
            </a:r>
            <a:r>
              <a:rPr lang="it-IT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3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endParaRPr lang="it-IT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it-IT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Optimization</a:t>
            </a:r>
            <a:endParaRPr lang="it-IT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Parametri testati: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Method,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NumLearningCycles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LearnRate</a:t>
            </a: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MinLeafSize</a:t>
            </a:r>
            <a:endParaRPr lang="it-IT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it-IT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40 tentativi</a:t>
            </a:r>
          </a:p>
        </p:txBody>
      </p:sp>
    </p:spTree>
    <p:extLst>
      <p:ext uri="{BB962C8B-B14F-4D97-AF65-F5344CB8AC3E}">
        <p14:creationId xmlns:p14="http://schemas.microsoft.com/office/powerpoint/2010/main" val="47455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2161</Words>
  <Application>Microsoft Office PowerPoint</Application>
  <PresentationFormat>Widescreen</PresentationFormat>
  <Paragraphs>355</Paragraphs>
  <Slides>43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Micol</dc:creator>
  <cp:lastModifiedBy>Micol</cp:lastModifiedBy>
  <cp:revision>63</cp:revision>
  <dcterms:created xsi:type="dcterms:W3CDTF">2025-01-27T14:24:11Z</dcterms:created>
  <dcterms:modified xsi:type="dcterms:W3CDTF">2025-03-18T23:23:12Z</dcterms:modified>
</cp:coreProperties>
</file>