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0" r:id="rId2"/>
    <p:sldId id="345" r:id="rId3"/>
    <p:sldId id="306" r:id="rId4"/>
    <p:sldId id="346" r:id="rId5"/>
    <p:sldId id="305" r:id="rId6"/>
    <p:sldId id="347" r:id="rId7"/>
    <p:sldId id="348" r:id="rId8"/>
    <p:sldId id="307" r:id="rId9"/>
    <p:sldId id="308" r:id="rId10"/>
    <p:sldId id="380" r:id="rId11"/>
    <p:sldId id="309" r:id="rId12"/>
    <p:sldId id="379" r:id="rId13"/>
    <p:sldId id="349" r:id="rId14"/>
    <p:sldId id="352" r:id="rId15"/>
    <p:sldId id="377" r:id="rId16"/>
    <p:sldId id="378" r:id="rId17"/>
    <p:sldId id="350" r:id="rId18"/>
    <p:sldId id="310" r:id="rId19"/>
    <p:sldId id="311" r:id="rId20"/>
    <p:sldId id="351" r:id="rId21"/>
    <p:sldId id="312" r:id="rId22"/>
    <p:sldId id="353" r:id="rId23"/>
    <p:sldId id="313" r:id="rId24"/>
    <p:sldId id="354" r:id="rId25"/>
    <p:sldId id="355" r:id="rId26"/>
    <p:sldId id="381" r:id="rId27"/>
    <p:sldId id="356" r:id="rId28"/>
    <p:sldId id="358" r:id="rId29"/>
    <p:sldId id="357" r:id="rId30"/>
    <p:sldId id="359" r:id="rId31"/>
    <p:sldId id="360" r:id="rId32"/>
    <p:sldId id="366" r:id="rId33"/>
    <p:sldId id="367" r:id="rId34"/>
    <p:sldId id="368" r:id="rId35"/>
    <p:sldId id="369" r:id="rId36"/>
    <p:sldId id="370" r:id="rId37"/>
    <p:sldId id="371" r:id="rId38"/>
    <p:sldId id="376" r:id="rId39"/>
    <p:sldId id="361" r:id="rId40"/>
    <p:sldId id="362" r:id="rId41"/>
    <p:sldId id="363" r:id="rId42"/>
    <p:sldId id="365" r:id="rId43"/>
    <p:sldId id="372" r:id="rId44"/>
    <p:sldId id="373" r:id="rId45"/>
    <p:sldId id="374" r:id="rId46"/>
    <p:sldId id="375" r:id="rId47"/>
    <p:sldId id="343" r:id="rId48"/>
    <p:sldId id="325" r:id="rId49"/>
    <p:sldId id="288" r:id="rId50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1" autoAdjust="0"/>
    <p:restoredTop sz="69449" autoAdjust="0"/>
  </p:normalViewPr>
  <p:slideViewPr>
    <p:cSldViewPr>
      <p:cViewPr>
        <p:scale>
          <a:sx n="80" d="100"/>
          <a:sy n="80" d="100"/>
        </p:scale>
        <p:origin x="-1122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4919-15E4-4E35-BCA7-8B3F16CCD66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0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49</a:t>
            </a:fld>
            <a:endParaRPr lang="uk-UA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60937" cy="3722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flanagan/WorkerConsole/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ru/tutorials/workers/basics/" TargetMode="External"/><Relationship Id="rId7" Type="http://schemas.openxmlformats.org/officeDocument/2006/relationships/hyperlink" Target="http://cggallant.blogspot.com/2010/08/introduction-to-html-5-web-workers.html" TargetMode="External"/><Relationship Id="rId2" Type="http://schemas.openxmlformats.org/officeDocument/2006/relationships/hyperlink" Target="http://www.html5rocks.com/profiles/#ericbidelma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ggallant.blogspot.com/2010/08/deeper-look-at-html-5-web-workers.html" TargetMode="External"/><Relationship Id="rId5" Type="http://schemas.openxmlformats.org/officeDocument/2006/relationships/hyperlink" Target="http://msdn.microsoft.com/en-us/hh549259.aspx" TargetMode="External"/><Relationship Id="rId4" Type="http://schemas.openxmlformats.org/officeDocument/2006/relationships/hyperlink" Target="http://www.whatwg.org/specs/web-apps/current-work/multipage/workers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0" y="6096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pPr algn="r"/>
            <a:r>
              <a:rPr lang="en-US" sz="1200" dirty="0" smtClean="0"/>
              <a:t>Vitaliy Tarnavskyy</a:t>
            </a:r>
          </a:p>
          <a:p>
            <a:pPr algn="r"/>
            <a:r>
              <a:rPr lang="en-US" sz="1200" smtClean="0"/>
              <a:t>Jun 26, 2013</a:t>
            </a:r>
            <a:endParaRPr lang="en-US" sz="1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38400" y="3962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/>
              <a:t>Using Web workers in </a:t>
            </a:r>
            <a:r>
              <a:rPr lang="en-US" sz="3600" b="1" dirty="0" err="1"/>
              <a:t>Javascript</a:t>
            </a:r>
            <a:r>
              <a:rPr lang="en-US" sz="3600" b="1" dirty="0"/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What is Web Worker?</a:t>
            </a:r>
            <a:br>
              <a:rPr lang="en-US" sz="3200" b="1" dirty="0" smtClean="0"/>
            </a:b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69056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19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</a:t>
            </a:r>
            <a:r>
              <a:rPr lang="en-US" sz="3200" b="1" dirty="0" smtClean="0"/>
              <a:t>What are Web Workers?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r>
              <a:rPr lang="en-US" sz="2400" b="1" dirty="0" smtClean="0"/>
              <a:t>Scripts running in background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r>
              <a:rPr lang="en-US" sz="2400" b="1" dirty="0" smtClean="0"/>
              <a:t>Heavy Weight Scripts</a:t>
            </a:r>
            <a:endParaRPr lang="en-US" sz="2400" b="1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Simple example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r>
              <a:rPr lang="en-US" sz="2400" b="1" dirty="0" smtClean="0"/>
              <a:t>Initializing the worker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worker = new Worker('doWork.js'); 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err="1" smtClean="0"/>
              <a:t>worker.addEventListener</a:t>
            </a:r>
            <a:r>
              <a:rPr lang="en-US" dirty="0"/>
              <a:t>('message', function(e) { </a:t>
            </a:r>
            <a:r>
              <a:rPr lang="en-US" dirty="0" smtClean="0"/>
              <a:t>console.log</a:t>
            </a:r>
            <a:r>
              <a:rPr lang="en-US" dirty="0"/>
              <a:t>('Worker said: ', </a:t>
            </a:r>
            <a:r>
              <a:rPr lang="en-US" dirty="0" err="1"/>
              <a:t>e.data</a:t>
            </a:r>
            <a:r>
              <a:rPr lang="en-US" dirty="0"/>
              <a:t>);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}, </a:t>
            </a:r>
            <a:r>
              <a:rPr lang="en-US" dirty="0"/>
              <a:t>false);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/* </a:t>
            </a:r>
            <a:r>
              <a:rPr lang="en-US" dirty="0" err="1" smtClean="0"/>
              <a:t>worker.onmessage</a:t>
            </a:r>
            <a:r>
              <a:rPr lang="en-US" dirty="0" smtClean="0"/>
              <a:t> = … */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err="1" smtClean="0"/>
              <a:t>worker.postMessage</a:t>
            </a:r>
            <a:r>
              <a:rPr lang="en-US" dirty="0"/>
              <a:t>('Hello World</a:t>
            </a:r>
            <a:r>
              <a:rPr lang="en-US" dirty="0" smtClean="0"/>
              <a:t>');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650909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Simple example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b="1" dirty="0" smtClean="0"/>
              <a:t>Creating </a:t>
            </a:r>
            <a:r>
              <a:rPr lang="en-US" sz="2400" b="1" dirty="0" smtClean="0"/>
              <a:t>the worker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/>
              <a:t>self.addEventListener</a:t>
            </a:r>
            <a:r>
              <a:rPr lang="en-US" dirty="0"/>
              <a:t>('message', function(e) {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self.postMessage</a:t>
            </a:r>
            <a:r>
              <a:rPr lang="en-US" dirty="0" smtClean="0"/>
              <a:t>(</a:t>
            </a:r>
            <a:r>
              <a:rPr lang="en-US" dirty="0" err="1" smtClean="0"/>
              <a:t>e.data</a:t>
            </a:r>
            <a:r>
              <a:rPr lang="en-US" dirty="0"/>
              <a:t>);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}, </a:t>
            </a:r>
            <a:r>
              <a:rPr lang="en-US" dirty="0"/>
              <a:t>false</a:t>
            </a:r>
            <a:r>
              <a:rPr lang="en-US" dirty="0" smtClean="0"/>
              <a:t>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2400" b="1" dirty="0" smtClean="0"/>
              <a:t>Result</a:t>
            </a:r>
            <a:endParaRPr lang="en-US" sz="2400" b="1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Worker said: </a:t>
            </a:r>
            <a:r>
              <a:rPr lang="en-US" dirty="0" smtClean="0"/>
              <a:t>Hello World!</a:t>
            </a:r>
          </a:p>
          <a:p>
            <a:pPr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368833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</a:t>
            </a:r>
            <a:r>
              <a:rPr lang="en-US" sz="3200" b="1" dirty="0" smtClean="0"/>
              <a:t>Passing JSON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smtClean="0"/>
              <a:t>function </a:t>
            </a:r>
            <a:r>
              <a:rPr lang="en-US" dirty="0" err="1"/>
              <a:t>sayHI</a:t>
            </a:r>
            <a:r>
              <a:rPr lang="en-US" dirty="0"/>
              <a:t>() {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worker.postMessage</a:t>
            </a:r>
            <a:r>
              <a:rPr lang="en-US" dirty="0"/>
              <a:t>({'</a:t>
            </a:r>
            <a:r>
              <a:rPr lang="en-US" dirty="0" err="1"/>
              <a:t>cmd</a:t>
            </a:r>
            <a:r>
              <a:rPr lang="en-US" dirty="0"/>
              <a:t>': 'start', '</a:t>
            </a:r>
            <a:r>
              <a:rPr lang="en-US" dirty="0" err="1"/>
              <a:t>msg</a:t>
            </a:r>
            <a:r>
              <a:rPr lang="en-US" dirty="0"/>
              <a:t>': 'Hi</a:t>
            </a:r>
            <a:r>
              <a:rPr lang="en-US" dirty="0" smtClean="0"/>
              <a:t>'});</a:t>
            </a:r>
          </a:p>
          <a:p>
            <a:pPr lvl="1">
              <a:buNone/>
            </a:pPr>
            <a:r>
              <a:rPr lang="en-US" dirty="0" smtClean="0"/>
              <a:t>} 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smtClean="0"/>
              <a:t>switch </a:t>
            </a:r>
            <a:r>
              <a:rPr lang="en-US" dirty="0"/>
              <a:t>(data.cmd) { 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case </a:t>
            </a:r>
            <a:r>
              <a:rPr lang="en-US" dirty="0"/>
              <a:t>'start':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self.postMessage</a:t>
            </a:r>
            <a:r>
              <a:rPr lang="en-US" dirty="0"/>
              <a:t>('WORKER STARTED: ' + data.msg); break;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51559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</a:t>
            </a:r>
            <a:r>
              <a:rPr lang="en-US" sz="3200" b="1" dirty="0" smtClean="0"/>
              <a:t>Passing </a:t>
            </a:r>
            <a:r>
              <a:rPr lang="en-US" sz="3200" b="1" dirty="0" err="1" smtClean="0"/>
              <a:t>Javascript</a:t>
            </a:r>
            <a:r>
              <a:rPr lang="en-US" sz="3200" b="1" dirty="0" smtClean="0"/>
              <a:t> objects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2400" b="1" dirty="0"/>
              <a:t>Structured Clone Algorithm </a:t>
            </a:r>
            <a:r>
              <a:rPr lang="en-US" sz="2400" b="1" dirty="0" smtClean="0"/>
              <a:t>is used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2400" b="1" dirty="0" smtClean="0"/>
              <a:t>Can pass</a:t>
            </a:r>
          </a:p>
          <a:p>
            <a:pPr lvl="1">
              <a:buNone/>
            </a:pPr>
            <a:r>
              <a:rPr lang="en-US" dirty="0" err="1" smtClean="0"/>
              <a:t>RegExp</a:t>
            </a:r>
            <a:r>
              <a:rPr lang="en-US" dirty="0" smtClean="0"/>
              <a:t> </a:t>
            </a:r>
            <a:r>
              <a:rPr lang="en-US" dirty="0"/>
              <a:t>objects</a:t>
            </a:r>
          </a:p>
          <a:p>
            <a:pPr lvl="1">
              <a:buNone/>
            </a:pPr>
            <a:r>
              <a:rPr lang="en-US" dirty="0" smtClean="0"/>
              <a:t>Blob</a:t>
            </a:r>
            <a:r>
              <a:rPr lang="en-US" dirty="0"/>
              <a:t>, File, and </a:t>
            </a:r>
            <a:r>
              <a:rPr lang="en-US" dirty="0" err="1"/>
              <a:t>FileList</a:t>
            </a:r>
            <a:r>
              <a:rPr lang="en-US" dirty="0"/>
              <a:t> objects</a:t>
            </a:r>
          </a:p>
          <a:p>
            <a:pPr lvl="1">
              <a:buNone/>
            </a:pPr>
            <a:r>
              <a:rPr lang="en-US" dirty="0" err="1" smtClean="0"/>
              <a:t>ImageData</a:t>
            </a:r>
            <a:r>
              <a:rPr lang="en-US" dirty="0" smtClean="0"/>
              <a:t> </a:t>
            </a:r>
            <a:r>
              <a:rPr lang="en-US" dirty="0"/>
              <a:t>objects</a:t>
            </a:r>
          </a:p>
          <a:p>
            <a:pPr lvl="1">
              <a:buNone/>
            </a:pPr>
            <a:r>
              <a:rPr lang="en-US" dirty="0" smtClean="0"/>
              <a:t>Circular references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2400" b="1" dirty="0" smtClean="0"/>
              <a:t>Limitations</a:t>
            </a:r>
          </a:p>
          <a:p>
            <a:pPr lvl="1">
              <a:buNone/>
            </a:pPr>
            <a:r>
              <a:rPr lang="en-US" dirty="0" smtClean="0"/>
              <a:t>Error </a:t>
            </a:r>
            <a:r>
              <a:rPr lang="en-US" dirty="0"/>
              <a:t>objects, Functions, or DOM </a:t>
            </a:r>
            <a:r>
              <a:rPr lang="en-US" dirty="0" smtClean="0"/>
              <a:t>objects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Property </a:t>
            </a:r>
            <a:r>
              <a:rPr lang="en-US" dirty="0"/>
              <a:t>descriptors, setters, and getters are not </a:t>
            </a:r>
            <a:r>
              <a:rPr lang="en-US" dirty="0" smtClean="0"/>
              <a:t>saved</a:t>
            </a:r>
          </a:p>
          <a:p>
            <a:pPr lvl="1">
              <a:buNone/>
            </a:pPr>
            <a:r>
              <a:rPr lang="en-US" dirty="0" smtClean="0"/>
              <a:t>Prototype </a:t>
            </a:r>
            <a:r>
              <a:rPr lang="en-US" dirty="0"/>
              <a:t>chain is not </a:t>
            </a:r>
            <a:r>
              <a:rPr lang="en-US" dirty="0" smtClean="0"/>
              <a:t>copied</a:t>
            </a:r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4685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Passing </a:t>
            </a:r>
            <a:r>
              <a:rPr lang="en-US" sz="3200" b="1" dirty="0"/>
              <a:t>Transferrable </a:t>
            </a:r>
            <a:r>
              <a:rPr lang="en-US" sz="3200" b="1" dirty="0" smtClean="0"/>
              <a:t>objects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r>
              <a:rPr lang="en-US" sz="2200" b="1" dirty="0" smtClean="0"/>
              <a:t>Data </a:t>
            </a:r>
            <a:r>
              <a:rPr lang="en-US" sz="2200" b="1" dirty="0"/>
              <a:t>is transferred from one context to </a:t>
            </a:r>
            <a:r>
              <a:rPr lang="en-US" sz="2200" b="1" dirty="0" smtClean="0"/>
              <a:t>another</a:t>
            </a:r>
          </a:p>
          <a:p>
            <a:pPr lvl="1">
              <a:buNone/>
            </a:pPr>
            <a:endParaRPr lang="en-US" sz="2200" b="1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Pass-by-reference </a:t>
            </a:r>
            <a:r>
              <a:rPr lang="en-US" b="1" dirty="0"/>
              <a:t>if you're from the C/C++ </a:t>
            </a:r>
            <a:r>
              <a:rPr lang="en-US" b="1" dirty="0" smtClean="0"/>
              <a:t>world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/>
          </a:p>
          <a:p>
            <a:pPr lvl="1">
              <a:buNone/>
            </a:pPr>
            <a:r>
              <a:rPr lang="en-US" dirty="0" err="1"/>
              <a:t>worker.postMessage</a:t>
            </a:r>
            <a:r>
              <a:rPr lang="en-US" dirty="0"/>
              <a:t>(</a:t>
            </a:r>
            <a:r>
              <a:rPr lang="en-US" dirty="0" err="1"/>
              <a:t>arrayBuffer</a:t>
            </a:r>
            <a:r>
              <a:rPr lang="en-US" dirty="0"/>
              <a:t>, [</a:t>
            </a:r>
            <a:r>
              <a:rPr lang="en-US" dirty="0" err="1"/>
              <a:t>arrayBuffer</a:t>
            </a:r>
            <a:r>
              <a:rPr lang="en-US" dirty="0" smtClean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6595422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Tips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b="1" dirty="0" smtClean="0"/>
              <a:t>Check </a:t>
            </a:r>
            <a:r>
              <a:rPr lang="en-US" sz="2400" b="1" dirty="0" smtClean="0"/>
              <a:t>on existence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dirty="0"/>
              <a:t>if (!!</a:t>
            </a:r>
            <a:r>
              <a:rPr lang="en-US" dirty="0" err="1"/>
              <a:t>window.Worker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sz="2400" b="1" dirty="0" smtClean="0"/>
              <a:t>Stop </a:t>
            </a:r>
            <a:r>
              <a:rPr lang="en-US" sz="2400" b="1" dirty="0" smtClean="0"/>
              <a:t>the </a:t>
            </a:r>
            <a:r>
              <a:rPr lang="en-US" sz="2400" b="1" dirty="0" smtClean="0"/>
              <a:t>worker outside</a:t>
            </a:r>
            <a:endParaRPr lang="en-US" sz="2400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dirty="0" err="1"/>
              <a:t>worker.terminate</a:t>
            </a:r>
            <a:r>
              <a:rPr lang="en-US" dirty="0" smtClean="0"/>
              <a:t>()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b="1" dirty="0"/>
              <a:t>Stop the worker </a:t>
            </a:r>
            <a:r>
              <a:rPr lang="en-US" sz="2400" b="1" dirty="0" smtClean="0"/>
              <a:t>inside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dirty="0" err="1"/>
              <a:t>self.close</a:t>
            </a:r>
            <a:r>
              <a:rPr lang="en-US" dirty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709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Browser support</a:t>
            </a:r>
            <a:br>
              <a:rPr lang="en-US" sz="3200" b="1" dirty="0" smtClean="0"/>
            </a:b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8229600" cy="3260288"/>
          </a:xfrm>
        </p:spPr>
      </p:pic>
      <p:sp>
        <p:nvSpPr>
          <p:cNvPr id="6" name="Rectangle 5"/>
          <p:cNvSpPr/>
          <p:nvPr/>
        </p:nvSpPr>
        <p:spPr>
          <a:xfrm>
            <a:off x="609600" y="16002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I use: http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://caniuse.com/#search=worker</a:t>
            </a:r>
          </a:p>
        </p:txBody>
      </p:sp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Browser support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 lvl="1">
              <a:buNone/>
            </a:pPr>
            <a:r>
              <a:rPr lang="en-US" sz="2400" b="1" dirty="0" err="1" smtClean="0"/>
              <a:t>Modernizr</a:t>
            </a:r>
            <a:r>
              <a:rPr lang="en-US" sz="2400" b="1" dirty="0"/>
              <a:t>: http://modernizr.com/</a:t>
            </a:r>
            <a:endParaRPr lang="en-US" sz="2400" b="1" dirty="0" smtClean="0"/>
          </a:p>
          <a:p>
            <a:pPr lvl="1">
              <a:buNone/>
            </a:pPr>
            <a:endParaRPr lang="en-US" sz="1200" dirty="0" smtClean="0"/>
          </a:p>
          <a:p>
            <a:pPr lvl="1">
              <a:buNone/>
            </a:pPr>
            <a:r>
              <a:rPr lang="en-US" sz="1600" dirty="0"/>
              <a:t>&lt;html class</a:t>
            </a:r>
            <a:r>
              <a:rPr lang="en-US" sz="1600" dirty="0" smtClean="0"/>
              <a:t>="</a:t>
            </a:r>
            <a:r>
              <a:rPr lang="en-US" sz="1600" dirty="0" err="1" smtClean="0"/>
              <a:t>js</a:t>
            </a:r>
            <a:r>
              <a:rPr lang="en-US" sz="1600" dirty="0" smtClean="0"/>
              <a:t> canvas </a:t>
            </a:r>
            <a:r>
              <a:rPr lang="en-US" sz="1600" dirty="0" err="1" smtClean="0"/>
              <a:t>canvastext</a:t>
            </a:r>
            <a:r>
              <a:rPr lang="en-US" sz="1600" dirty="0" smtClean="0"/>
              <a:t> no-</a:t>
            </a:r>
            <a:r>
              <a:rPr lang="en-US" sz="1600" dirty="0" err="1" smtClean="0"/>
              <a:t>webgl</a:t>
            </a:r>
            <a:r>
              <a:rPr lang="en-US" sz="1600" dirty="0" smtClean="0"/>
              <a:t> no-touch </a:t>
            </a:r>
            <a:r>
              <a:rPr lang="en-US" sz="1600" dirty="0" err="1" smtClean="0"/>
              <a:t>geolocation</a:t>
            </a:r>
            <a:r>
              <a:rPr lang="en-US" sz="1600" dirty="0" smtClean="0"/>
              <a:t> </a:t>
            </a:r>
            <a:r>
              <a:rPr lang="en-US" sz="1600" dirty="0" err="1" smtClean="0"/>
              <a:t>postmessage</a:t>
            </a:r>
            <a:r>
              <a:rPr lang="en-US" sz="1600" dirty="0" smtClean="0"/>
              <a:t> </a:t>
            </a:r>
            <a:r>
              <a:rPr lang="en-US" sz="1600" dirty="0" err="1" smtClean="0"/>
              <a:t>websqldatabase</a:t>
            </a:r>
            <a:r>
              <a:rPr lang="en-US" sz="1600" dirty="0" smtClean="0"/>
              <a:t> no-</a:t>
            </a:r>
            <a:r>
              <a:rPr lang="en-US" sz="1600" dirty="0" err="1" smtClean="0"/>
              <a:t>indexeddb</a:t>
            </a:r>
            <a:r>
              <a:rPr lang="en-US" sz="1600" dirty="0" smtClean="0"/>
              <a:t> </a:t>
            </a:r>
            <a:r>
              <a:rPr lang="en-US" sz="1600" dirty="0" err="1" smtClean="0"/>
              <a:t>hashchange</a:t>
            </a:r>
            <a:r>
              <a:rPr lang="en-US" sz="1600" dirty="0" smtClean="0"/>
              <a:t> history </a:t>
            </a:r>
            <a:r>
              <a:rPr lang="en-US" b="1" dirty="0" err="1" smtClean="0"/>
              <a:t>webworkers</a:t>
            </a:r>
            <a:r>
              <a:rPr lang="en-US" sz="1600" dirty="0" smtClean="0"/>
              <a:t> </a:t>
            </a:r>
            <a:r>
              <a:rPr lang="en-US" sz="1600" dirty="0" err="1"/>
              <a:t>applicationcache</a:t>
            </a:r>
            <a:r>
              <a:rPr lang="en-US" sz="1600" dirty="0"/>
              <a:t> </a:t>
            </a:r>
            <a:r>
              <a:rPr lang="en-US" sz="1600" dirty="0" err="1"/>
              <a:t>svg</a:t>
            </a:r>
            <a:r>
              <a:rPr lang="en-US" sz="1600" dirty="0"/>
              <a:t> </a:t>
            </a:r>
            <a:r>
              <a:rPr lang="en-US" sz="1600" dirty="0" err="1"/>
              <a:t>inlinesvg</a:t>
            </a:r>
            <a:r>
              <a:rPr lang="en-US" sz="1600" dirty="0"/>
              <a:t> </a:t>
            </a:r>
            <a:r>
              <a:rPr lang="en-US" sz="1600" dirty="0" err="1"/>
              <a:t>smil</a:t>
            </a:r>
            <a:r>
              <a:rPr lang="en-US" sz="1600" dirty="0"/>
              <a:t> </a:t>
            </a:r>
            <a:r>
              <a:rPr lang="en-US" sz="1600" dirty="0" err="1"/>
              <a:t>svgclippaths</a:t>
            </a:r>
            <a:r>
              <a:rPr lang="en-US" sz="1600" dirty="0"/>
              <a:t>"&gt;</a:t>
            </a:r>
            <a:r>
              <a:rPr lang="en-US" sz="1600" b="1" dirty="0" smtClean="0"/>
              <a:t>	</a:t>
            </a:r>
          </a:p>
          <a:p>
            <a:pPr lvl="1">
              <a:buNone/>
            </a:pPr>
            <a:endParaRPr lang="en-US" sz="1600" b="1" dirty="0"/>
          </a:p>
          <a:p>
            <a:pPr lvl="1">
              <a:buNone/>
            </a:pPr>
            <a:r>
              <a:rPr lang="en-US" sz="1600" dirty="0" err="1" smtClean="0"/>
              <a:t>Modernizr.load</a:t>
            </a:r>
            <a:r>
              <a:rPr lang="en-US" sz="1600" dirty="0"/>
              <a:t>({ </a:t>
            </a:r>
            <a:endParaRPr lang="en-US" sz="1600" dirty="0" smtClean="0"/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	test</a:t>
            </a:r>
            <a:r>
              <a:rPr lang="en-US" sz="1600" dirty="0"/>
              <a:t>: </a:t>
            </a:r>
            <a:r>
              <a:rPr lang="en-US" sz="1600" dirty="0" err="1" smtClean="0"/>
              <a:t>Modernizr.</a:t>
            </a:r>
            <a:r>
              <a:rPr lang="en-US" sz="1600" b="1" dirty="0" err="1" smtClean="0"/>
              <a:t>webworkers</a:t>
            </a:r>
            <a:r>
              <a:rPr lang="en-US" sz="1600" dirty="0" smtClean="0"/>
              <a:t>, 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	yep: 'magic_fast_worker.js</a:t>
            </a:r>
            <a:r>
              <a:rPr lang="en-US" sz="1600" dirty="0"/>
              <a:t>', </a:t>
            </a:r>
            <a:endParaRPr lang="en-US" sz="1600" dirty="0" smtClean="0"/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	nope</a:t>
            </a:r>
            <a:r>
              <a:rPr lang="en-US" sz="1600" dirty="0"/>
              <a:t>: '</a:t>
            </a:r>
            <a:r>
              <a:rPr lang="en-US" sz="1600" dirty="0" smtClean="0"/>
              <a:t>slow_stupid_script.js</a:t>
            </a:r>
            <a:r>
              <a:rPr lang="en-US" sz="1600" dirty="0"/>
              <a:t>' </a:t>
            </a:r>
            <a:endParaRPr lang="en-US" sz="1600" dirty="0" smtClean="0"/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});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3200" b="1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None/>
            </a:pPr>
            <a:r>
              <a:rPr lang="en-US" sz="2400" b="1" dirty="0" smtClean="0"/>
              <a:t>Before the workers: history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2400" b="1" dirty="0" smtClean="0"/>
              <a:t>Simple examples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2400" b="1" dirty="0" smtClean="0"/>
              <a:t>Accessibility and environment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2400" b="1" dirty="0" smtClean="0"/>
              <a:t>Workers features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2400" b="1" dirty="0" smtClean="0"/>
              <a:t>Shared workers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2400" b="1" dirty="0" smtClean="0"/>
              <a:t>Usage tips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2400" b="1" dirty="0" smtClean="0"/>
              <a:t>Examples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Environment: scope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r>
              <a:rPr lang="en-US" sz="2400" b="1" dirty="0" smtClean="0"/>
              <a:t>This and Self reference the global scope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err="1" smtClean="0"/>
              <a:t>onmessage</a:t>
            </a:r>
            <a:r>
              <a:rPr lang="en-US" dirty="0" smtClean="0"/>
              <a:t> </a:t>
            </a:r>
            <a:r>
              <a:rPr lang="en-US" dirty="0"/>
              <a:t>= function(e) {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this.postMessage</a:t>
            </a:r>
            <a:r>
              <a:rPr lang="en-US" dirty="0"/>
              <a:t>(</a:t>
            </a:r>
            <a:r>
              <a:rPr lang="en-US" dirty="0" err="1"/>
              <a:t>e.data</a:t>
            </a:r>
            <a:r>
              <a:rPr lang="en-US" dirty="0"/>
              <a:t>); </a:t>
            </a:r>
          </a:p>
          <a:p>
            <a:pPr lvl="1">
              <a:buNone/>
            </a:pPr>
            <a:r>
              <a:rPr lang="en-US" dirty="0"/>
              <a:t>}); 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err="1" smtClean="0"/>
              <a:t>addEventListener</a:t>
            </a:r>
            <a:r>
              <a:rPr lang="en-US" dirty="0"/>
              <a:t>('message', function(e) {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postMessage</a:t>
            </a:r>
            <a:r>
              <a:rPr lang="en-US" dirty="0" smtClean="0"/>
              <a:t>(</a:t>
            </a:r>
            <a:r>
              <a:rPr lang="en-US" dirty="0" err="1" smtClean="0"/>
              <a:t>e.data</a:t>
            </a:r>
            <a:r>
              <a:rPr lang="en-US" dirty="0"/>
              <a:t>); </a:t>
            </a:r>
          </a:p>
          <a:p>
            <a:pPr lvl="1">
              <a:buNone/>
            </a:pPr>
            <a:r>
              <a:rPr lang="en-US" dirty="0"/>
              <a:t>}, false);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61746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Available features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1800" b="1" dirty="0"/>
              <a:t>The navigator object</a:t>
            </a:r>
          </a:p>
          <a:p>
            <a:pPr marL="400050" lvl="1" indent="0">
              <a:buNone/>
            </a:pP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 smtClean="0"/>
              <a:t>The </a:t>
            </a:r>
            <a:r>
              <a:rPr lang="en-US" sz="1800" b="1" dirty="0"/>
              <a:t>location object (read-only)</a:t>
            </a:r>
          </a:p>
          <a:p>
            <a:pPr marL="400050" lvl="1" indent="0">
              <a:buNone/>
            </a:pP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 err="1" smtClean="0"/>
              <a:t>XMLHttpRequest</a:t>
            </a:r>
            <a:endParaRPr lang="en-US" sz="1800" b="1" dirty="0" smtClean="0"/>
          </a:p>
          <a:p>
            <a:pPr marL="400050" lvl="1" indent="0">
              <a:buNone/>
            </a:pPr>
            <a:endParaRPr lang="en-US" sz="1800" b="1" dirty="0"/>
          </a:p>
          <a:p>
            <a:pPr marL="400050" lvl="1" indent="0">
              <a:buNone/>
            </a:pPr>
            <a:r>
              <a:rPr lang="en-US" sz="1800" b="1" dirty="0" err="1"/>
              <a:t>setTimeout</a:t>
            </a:r>
            <a:r>
              <a:rPr lang="en-US" sz="1800" b="1" dirty="0" smtClean="0"/>
              <a:t>(), </a:t>
            </a:r>
            <a:r>
              <a:rPr lang="en-US" sz="1800" b="1" dirty="0" err="1" smtClean="0"/>
              <a:t>setInterval</a:t>
            </a:r>
            <a:r>
              <a:rPr lang="en-US" sz="1800" b="1" dirty="0" smtClean="0"/>
              <a:t>()</a:t>
            </a:r>
          </a:p>
          <a:p>
            <a:pPr marL="400050" lvl="1" indent="0">
              <a:buNone/>
            </a:pP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/>
              <a:t>The Application Cache</a:t>
            </a:r>
          </a:p>
          <a:p>
            <a:pPr marL="400050" lvl="1" indent="0">
              <a:buNone/>
            </a:pP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 smtClean="0"/>
              <a:t>Importing </a:t>
            </a:r>
            <a:r>
              <a:rPr lang="en-US" sz="1800" b="1" dirty="0"/>
              <a:t>external </a:t>
            </a:r>
            <a:r>
              <a:rPr lang="en-US" sz="1800" b="1" dirty="0" smtClean="0"/>
              <a:t>scripts</a:t>
            </a:r>
          </a:p>
          <a:p>
            <a:pPr marL="400050" lvl="1" indent="0">
              <a:buNone/>
            </a:pPr>
            <a:endParaRPr lang="en-US" sz="1800" b="1" dirty="0"/>
          </a:p>
          <a:p>
            <a:pPr marL="400050" lvl="1" indent="0">
              <a:buNone/>
            </a:pPr>
            <a:r>
              <a:rPr lang="en-US" sz="1800" b="1" dirty="0" smtClean="0"/>
              <a:t>Spawning </a:t>
            </a:r>
            <a:r>
              <a:rPr lang="en-US" sz="1800" b="1" dirty="0"/>
              <a:t>other web </a:t>
            </a:r>
            <a:r>
              <a:rPr lang="en-US" sz="1800" b="1" dirty="0" smtClean="0"/>
              <a:t>workers</a:t>
            </a:r>
          </a:p>
          <a:p>
            <a:pPr marL="400050" lvl="1" indent="0">
              <a:buNone/>
            </a:pP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/>
              <a:t>JavaScript objects such as Object, Array, Date, Math, String</a:t>
            </a:r>
            <a:endParaRPr lang="en-US" sz="1800" b="1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No access to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endParaRPr lang="en-US" b="1" dirty="0"/>
          </a:p>
          <a:p>
            <a:pPr marL="400050" lvl="1" indent="0">
              <a:buNone/>
            </a:pPr>
            <a:r>
              <a:rPr lang="en-US" b="1" dirty="0" smtClean="0"/>
              <a:t>The DOM (it's not thread-safe)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The window object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The document object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The parent object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920967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DOM and Workers</a:t>
            </a:r>
            <a:br>
              <a:rPr lang="en-US" sz="3200" b="1" dirty="0" smtClean="0"/>
            </a:b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086600" cy="46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	Loading External Scripts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400" b="1" dirty="0" smtClean="0"/>
              <a:t>Import</a:t>
            </a:r>
          </a:p>
          <a:p>
            <a:pPr marL="400050" lvl="1" indent="0">
              <a:buNone/>
            </a:pPr>
            <a:endParaRPr lang="en-US" sz="2400" b="1" dirty="0"/>
          </a:p>
          <a:p>
            <a:pPr marL="400050" lvl="1" indent="0">
              <a:buNone/>
            </a:pPr>
            <a:r>
              <a:rPr lang="en-US" dirty="0" err="1" smtClean="0"/>
              <a:t>importScripts</a:t>
            </a:r>
            <a:r>
              <a:rPr lang="en-US" dirty="0" smtClean="0"/>
              <a:t>(); </a:t>
            </a:r>
          </a:p>
          <a:p>
            <a:pPr marL="400050" lvl="1" indent="0">
              <a:buNone/>
            </a:pPr>
            <a:r>
              <a:rPr lang="en-US" dirty="0" err="1" smtClean="0"/>
              <a:t>importScripts</a:t>
            </a:r>
            <a:r>
              <a:rPr lang="en-US" dirty="0"/>
              <a:t>('foo.js');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importScripts</a:t>
            </a:r>
            <a:r>
              <a:rPr lang="en-US" dirty="0"/>
              <a:t>('foo.js', 'bar.js'); </a:t>
            </a:r>
            <a:endParaRPr lang="en-US" dirty="0" smtClean="0"/>
          </a:p>
          <a:p>
            <a:pPr marL="400050" lvl="1" indent="0">
              <a:buNone/>
            </a:pPr>
            <a:endParaRPr lang="en-US" sz="2400" b="1" dirty="0" smtClean="0"/>
          </a:p>
          <a:p>
            <a:pPr marL="400050" lvl="1" indent="0">
              <a:buNone/>
            </a:pPr>
            <a:r>
              <a:rPr lang="en-US" sz="2400" b="1" dirty="0" smtClean="0"/>
              <a:t>May </a:t>
            </a:r>
            <a:r>
              <a:rPr lang="en-US" sz="2400" b="1" dirty="0"/>
              <a:t>be downloaded in any </a:t>
            </a:r>
            <a:r>
              <a:rPr lang="en-US" sz="2400" b="1" dirty="0" smtClean="0"/>
              <a:t>order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400050" lvl="1" indent="0">
              <a:buNone/>
            </a:pPr>
            <a:r>
              <a:rPr lang="en-US" sz="2400" b="1" dirty="0" smtClean="0"/>
              <a:t>Will </a:t>
            </a:r>
            <a:r>
              <a:rPr lang="en-US" sz="2400" b="1" dirty="0"/>
              <a:t>be executed in </a:t>
            </a:r>
            <a:r>
              <a:rPr lang="en-US" sz="2400" b="1" dirty="0" smtClean="0"/>
              <a:t>the pass order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445732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	</a:t>
            </a:r>
            <a:r>
              <a:rPr lang="en-US" sz="3200" b="1" dirty="0" smtClean="0"/>
              <a:t>Sub-workers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b="1" dirty="0" smtClean="0"/>
              <a:t>Worker</a:t>
            </a:r>
          </a:p>
          <a:p>
            <a:pPr marL="400050" lvl="1" indent="0">
              <a:buNone/>
            </a:pPr>
            <a:endParaRPr lang="en-US" b="1" dirty="0"/>
          </a:p>
          <a:p>
            <a:pPr marL="400050" lvl="1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num_workers</a:t>
            </a:r>
            <a:r>
              <a:rPr lang="en-US" sz="1800" dirty="0"/>
              <a:t> = 10;</a:t>
            </a:r>
          </a:p>
          <a:p>
            <a:pPr marL="400050" lvl="1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items_per_worker</a:t>
            </a:r>
            <a:r>
              <a:rPr lang="en-US" sz="1800" dirty="0"/>
              <a:t> = 1000000;</a:t>
            </a: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result = 0;</a:t>
            </a:r>
          </a:p>
          <a:p>
            <a:pPr marL="400050" lvl="1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pending_workers</a:t>
            </a:r>
            <a:r>
              <a:rPr lang="en-US" sz="1800" dirty="0"/>
              <a:t> = </a:t>
            </a:r>
            <a:r>
              <a:rPr lang="en-US" sz="1800" dirty="0" err="1"/>
              <a:t>num_workers</a:t>
            </a:r>
            <a:r>
              <a:rPr lang="en-US" sz="1800" dirty="0" smtClean="0"/>
              <a:t>;</a:t>
            </a: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num_workers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 += 1) {</a:t>
            </a:r>
          </a:p>
          <a:p>
            <a:pPr marL="40005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 worker = new Worker('core1.js');</a:t>
            </a:r>
          </a:p>
          <a:p>
            <a:pPr marL="40005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worker.postMessage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</a:t>
            </a:r>
            <a:r>
              <a:rPr lang="en-US" sz="1800" dirty="0" err="1"/>
              <a:t>items_per_worker</a:t>
            </a:r>
            <a:r>
              <a:rPr lang="en-US" sz="1800" dirty="0"/>
              <a:t>);</a:t>
            </a:r>
          </a:p>
          <a:p>
            <a:pPr marL="40005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worker.postMessage</a:t>
            </a:r>
            <a:r>
              <a:rPr lang="en-US" sz="1800" dirty="0"/>
              <a:t>((i+1) * </a:t>
            </a:r>
            <a:r>
              <a:rPr lang="en-US" sz="1800" dirty="0" err="1"/>
              <a:t>items_per_worker</a:t>
            </a:r>
            <a:r>
              <a:rPr lang="en-US" sz="1800" dirty="0"/>
              <a:t>);</a:t>
            </a:r>
          </a:p>
          <a:p>
            <a:pPr marL="40005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worker.onmessage</a:t>
            </a:r>
            <a:r>
              <a:rPr lang="en-US" sz="1800" dirty="0"/>
              <a:t> = </a:t>
            </a:r>
            <a:r>
              <a:rPr lang="en-US" sz="1800" dirty="0" err="1"/>
              <a:t>storeResult</a:t>
            </a:r>
            <a:r>
              <a:rPr lang="en-US" sz="1800" dirty="0"/>
              <a:t>;</a:t>
            </a:r>
          </a:p>
          <a:p>
            <a:pPr marL="400050" lvl="1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241629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	</a:t>
            </a:r>
            <a:r>
              <a:rPr lang="en-US" sz="3200" b="1" dirty="0" smtClean="0"/>
              <a:t>Sub-workers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b="1" dirty="0" smtClean="0"/>
              <a:t>Worker</a:t>
            </a:r>
          </a:p>
          <a:p>
            <a:pPr marL="400050" lvl="1" indent="0"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storeResult</a:t>
            </a:r>
            <a:r>
              <a:rPr lang="en-US" sz="1800" dirty="0"/>
              <a:t>(event) {</a:t>
            </a:r>
          </a:p>
          <a:p>
            <a:pPr marL="400050" lvl="1" indent="0">
              <a:buNone/>
            </a:pPr>
            <a:r>
              <a:rPr lang="en-US" sz="1800" dirty="0"/>
              <a:t>  result += 1*</a:t>
            </a:r>
            <a:r>
              <a:rPr lang="en-US" sz="1800" dirty="0" err="1"/>
              <a:t>event.data</a:t>
            </a:r>
            <a:r>
              <a:rPr lang="en-US" sz="1800" dirty="0"/>
              <a:t>;</a:t>
            </a:r>
          </a:p>
          <a:p>
            <a:pPr marL="40005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pending_workers</a:t>
            </a:r>
            <a:r>
              <a:rPr lang="en-US" sz="1800" dirty="0"/>
              <a:t> -= 1;</a:t>
            </a:r>
          </a:p>
          <a:p>
            <a:pPr marL="400050" lvl="1" indent="0">
              <a:buNone/>
            </a:pPr>
            <a:r>
              <a:rPr lang="en-US" sz="1800" dirty="0"/>
              <a:t>  if (</a:t>
            </a:r>
            <a:r>
              <a:rPr lang="en-US" sz="1800" dirty="0" err="1"/>
              <a:t>pending_workers</a:t>
            </a:r>
            <a:r>
              <a:rPr lang="en-US" sz="1800" dirty="0"/>
              <a:t> &lt;= 0)</a:t>
            </a:r>
          </a:p>
          <a:p>
            <a:pPr marL="400050" lvl="1" indent="0">
              <a:buNone/>
            </a:pPr>
            <a:r>
              <a:rPr lang="en-US" sz="1800" dirty="0"/>
              <a:t>    console.log(result</a:t>
            </a:r>
            <a:r>
              <a:rPr lang="en-US" sz="1800" dirty="0" smtClean="0"/>
              <a:t>);</a:t>
            </a:r>
          </a:p>
          <a:p>
            <a:pPr marL="400050" lvl="1" indent="0">
              <a:buNone/>
            </a:pPr>
            <a:r>
              <a:rPr lang="en-US" sz="1800" dirty="0" smtClean="0"/>
              <a:t>}</a:t>
            </a: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b="1" dirty="0" smtClean="0"/>
              <a:t>Sub-worker</a:t>
            </a:r>
          </a:p>
          <a:p>
            <a:pPr marL="400050" lvl="1" indent="0">
              <a:buNone/>
            </a:pPr>
            <a:r>
              <a:rPr lang="en-US" sz="1800" dirty="0" err="1"/>
              <a:t>onmessage</a:t>
            </a:r>
            <a:r>
              <a:rPr lang="en-US" sz="1800" dirty="0"/>
              <a:t> = function (e) {</a:t>
            </a:r>
          </a:p>
          <a:p>
            <a:pPr marL="40005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postMessage</a:t>
            </a:r>
            <a:r>
              <a:rPr lang="en-US" sz="1800" dirty="0" smtClean="0"/>
              <a:t>(</a:t>
            </a:r>
            <a:r>
              <a:rPr lang="en-US" sz="1800" dirty="0" err="1" smtClean="0"/>
              <a:t>e.data</a:t>
            </a:r>
            <a:r>
              <a:rPr lang="en-US" sz="1800" dirty="0"/>
              <a:t>);</a:t>
            </a:r>
          </a:p>
          <a:p>
            <a:pPr marL="400050" lvl="1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938354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	</a:t>
            </a:r>
            <a:r>
              <a:rPr lang="en-US" sz="3200" b="1" dirty="0" smtClean="0"/>
              <a:t>Sub-workers </a:t>
            </a:r>
            <a:r>
              <a:rPr lang="en-US" sz="3200" b="1" dirty="0" smtClean="0"/>
              <a:t>limitations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sz="2400" b="1" dirty="0" smtClean="0"/>
              <a:t>Hosting</a:t>
            </a:r>
            <a:endParaRPr lang="en-US" sz="2400" b="1" dirty="0"/>
          </a:p>
          <a:p>
            <a:pPr marL="400050" lvl="1" indent="0">
              <a:buNone/>
            </a:pPr>
            <a:r>
              <a:rPr lang="en-US" dirty="0" smtClean="0"/>
              <a:t>Must </a:t>
            </a:r>
            <a:r>
              <a:rPr lang="en-US" dirty="0"/>
              <a:t>be hosted within the same origin as the </a:t>
            </a:r>
            <a:r>
              <a:rPr lang="en-US" dirty="0" smtClean="0"/>
              <a:t>parent page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sz="2400" b="1" dirty="0"/>
              <a:t>URIs within </a:t>
            </a:r>
            <a:r>
              <a:rPr lang="en-US" sz="2400" b="1" dirty="0" smtClean="0"/>
              <a:t>sub-workers</a:t>
            </a:r>
            <a:endParaRPr lang="en-US" sz="2400" b="1" dirty="0"/>
          </a:p>
          <a:p>
            <a:pPr marL="400050" lvl="1" indent="0">
              <a:buNone/>
            </a:pPr>
            <a:r>
              <a:rPr lang="en-US" dirty="0" smtClean="0"/>
              <a:t>Are </a:t>
            </a:r>
            <a:r>
              <a:rPr lang="en-US" dirty="0"/>
              <a:t>resolved relative to their parent worker's location (as opposed to the main page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sz="2400" b="1" dirty="0" smtClean="0"/>
              <a:t>Separate </a:t>
            </a:r>
            <a:r>
              <a:rPr lang="en-US" sz="2400" b="1" dirty="0"/>
              <a:t>processes for each worker</a:t>
            </a:r>
          </a:p>
          <a:p>
            <a:pPr marL="400050" lvl="1" indent="0">
              <a:buNone/>
            </a:pPr>
            <a:r>
              <a:rPr lang="en-US" dirty="0" smtClean="0"/>
              <a:t>Be </a:t>
            </a:r>
            <a:r>
              <a:rPr lang="en-US" dirty="0"/>
              <a:t>cautious about hogging too many of the user's system resources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327271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Inline workers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r>
              <a:rPr lang="en-US" sz="2400" b="1" dirty="0" smtClean="0"/>
              <a:t>Creating </a:t>
            </a:r>
            <a:r>
              <a:rPr lang="en-US" sz="2400" b="1" dirty="0" smtClean="0"/>
              <a:t>the worker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blob = new Blob</a:t>
            </a:r>
            <a:r>
              <a:rPr lang="en-US" dirty="0" smtClean="0"/>
              <a:t>(["</a:t>
            </a:r>
            <a:r>
              <a:rPr lang="en-US" dirty="0" err="1"/>
              <a:t>onmessage</a:t>
            </a:r>
            <a:r>
              <a:rPr lang="en-US" dirty="0"/>
              <a:t> = function(e) { </a:t>
            </a:r>
            <a:r>
              <a:rPr lang="en-US" dirty="0" err="1"/>
              <a:t>postMessage</a:t>
            </a:r>
            <a:r>
              <a:rPr lang="en-US" dirty="0"/>
              <a:t>('</a:t>
            </a:r>
            <a:r>
              <a:rPr lang="en-US" dirty="0" err="1"/>
              <a:t>msg</a:t>
            </a:r>
            <a:r>
              <a:rPr lang="en-US" dirty="0"/>
              <a:t> from worker'); </a:t>
            </a: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"]);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blobURL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window.URL.createObjectURL</a:t>
            </a:r>
            <a:r>
              <a:rPr lang="en-US" dirty="0"/>
              <a:t>(blob</a:t>
            </a:r>
            <a:r>
              <a:rPr lang="en-US" dirty="0" smtClean="0"/>
              <a:t>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worker = new Worker(</a:t>
            </a:r>
            <a:r>
              <a:rPr lang="en-US" dirty="0" err="1"/>
              <a:t>blobURL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45125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Inline workers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b="1" dirty="0" smtClean="0"/>
              <a:t>Release </a:t>
            </a:r>
            <a:r>
              <a:rPr lang="en-US" sz="2400" b="1" dirty="0"/>
              <a:t>a Blob </a:t>
            </a:r>
            <a:r>
              <a:rPr lang="en-US" sz="2400" b="1" dirty="0" smtClean="0"/>
              <a:t>URLs</a:t>
            </a:r>
            <a:endParaRPr lang="en-US" sz="2400" b="1" dirty="0"/>
          </a:p>
          <a:p>
            <a:pPr lvl="1">
              <a:buNone/>
            </a:pPr>
            <a:r>
              <a:rPr lang="en-US" dirty="0" err="1" smtClean="0"/>
              <a:t>window.URL.revokeObjectURL</a:t>
            </a:r>
            <a:r>
              <a:rPr lang="en-US" dirty="0" smtClean="0"/>
              <a:t>(</a:t>
            </a:r>
            <a:r>
              <a:rPr lang="en-US" dirty="0" err="1" smtClean="0"/>
              <a:t>blobURL</a:t>
            </a:r>
            <a:r>
              <a:rPr lang="en-US" dirty="0" smtClean="0"/>
              <a:t>);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b="1" dirty="0" smtClean="0"/>
              <a:t>Chrome page with Blobs</a:t>
            </a:r>
          </a:p>
          <a:p>
            <a:pPr lvl="1">
              <a:buNone/>
            </a:pPr>
            <a:r>
              <a:rPr lang="en-US" dirty="0" smtClean="0"/>
              <a:t>chrome</a:t>
            </a:r>
            <a:r>
              <a:rPr lang="en-US" dirty="0"/>
              <a:t>://</a:t>
            </a:r>
            <a:r>
              <a:rPr lang="en-US" dirty="0" smtClean="0"/>
              <a:t>blob-internals/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dirty="0"/>
              <a:t>blob:blobinternal%3A///</a:t>
            </a:r>
            <a:r>
              <a:rPr lang="en-US" dirty="0" smtClean="0"/>
              <a:t>85c562e6-9c76-4bff-a165…</a:t>
            </a:r>
          </a:p>
          <a:p>
            <a:pPr lvl="1">
              <a:buNone/>
            </a:pPr>
            <a:r>
              <a:rPr lang="en-US" dirty="0" smtClean="0"/>
              <a:t>Type</a:t>
            </a:r>
            <a:r>
              <a:rPr lang="en-US" dirty="0"/>
              <a:t>: data</a:t>
            </a:r>
          </a:p>
          <a:p>
            <a:pPr lvl="1">
              <a:buNone/>
            </a:pPr>
            <a:r>
              <a:rPr lang="en-US" dirty="0"/>
              <a:t>Length: 59</a:t>
            </a:r>
          </a:p>
        </p:txBody>
      </p:sp>
    </p:spTree>
    <p:extLst>
      <p:ext uri="{BB962C8B-B14F-4D97-AF65-F5344CB8AC3E}">
        <p14:creationId xmlns:p14="http://schemas.microsoft.com/office/powerpoint/2010/main" val="6374319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Multi-threading?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550090" cy="48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Inline workers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/>
              <a:t>script id="worker1" type="</a:t>
            </a:r>
            <a:r>
              <a:rPr lang="en-US" dirty="0" err="1"/>
              <a:t>javascript</a:t>
            </a:r>
            <a:r>
              <a:rPr lang="en-US" dirty="0"/>
              <a:t>/worker"&gt; </a:t>
            </a:r>
            <a:r>
              <a:rPr lang="en-US" dirty="0" err="1" smtClean="0"/>
              <a:t>self.onmessage</a:t>
            </a:r>
            <a:r>
              <a:rPr lang="en-US" dirty="0" smtClean="0"/>
              <a:t> </a:t>
            </a:r>
            <a:r>
              <a:rPr lang="en-US" dirty="0"/>
              <a:t>= function(e) { </a:t>
            </a:r>
            <a:r>
              <a:rPr lang="en-US" dirty="0" smtClean="0"/>
              <a:t>	</a:t>
            </a:r>
            <a:r>
              <a:rPr lang="en-US" dirty="0" err="1" smtClean="0"/>
              <a:t>self.postMessage</a:t>
            </a:r>
            <a:r>
              <a:rPr lang="en-US" dirty="0"/>
              <a:t>('</a:t>
            </a:r>
            <a:r>
              <a:rPr lang="en-US" dirty="0" err="1"/>
              <a:t>msg</a:t>
            </a:r>
            <a:r>
              <a:rPr lang="en-US" dirty="0"/>
              <a:t> from worker'); 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lvl="1">
              <a:buNone/>
            </a:pPr>
            <a:r>
              <a:rPr lang="en-US" dirty="0" smtClean="0"/>
              <a:t>&lt;/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blob = new Blob</a:t>
            </a:r>
            <a:r>
              <a:rPr lang="en-US" dirty="0" smtClean="0"/>
              <a:t>([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document.querySelector</a:t>
            </a:r>
            <a:r>
              <a:rPr lang="en-US" dirty="0"/>
              <a:t>('#worker1').</a:t>
            </a:r>
            <a:r>
              <a:rPr lang="en-US" dirty="0" err="1" smtClean="0"/>
              <a:t>textContent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40867470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Inline workers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b="1" dirty="0" smtClean="0"/>
              <a:t>Work only with absolute URIs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blob = new Blob(["</a:t>
            </a:r>
            <a:r>
              <a:rPr lang="en-US" dirty="0" err="1"/>
              <a:t>onmessage</a:t>
            </a:r>
            <a:r>
              <a:rPr lang="en-US" dirty="0"/>
              <a:t> = function(e) { </a:t>
            </a:r>
            <a:r>
              <a:rPr lang="en-US" dirty="0" err="1" smtClean="0"/>
              <a:t>importScripts</a:t>
            </a:r>
            <a:r>
              <a:rPr lang="en-US" dirty="0" smtClean="0"/>
              <a:t>('xxx.js'); </a:t>
            </a:r>
            <a:r>
              <a:rPr lang="en-US" dirty="0"/>
              <a:t>}</a:t>
            </a:r>
          </a:p>
          <a:p>
            <a:pPr lvl="1">
              <a:buNone/>
            </a:pPr>
            <a:r>
              <a:rPr lang="en-US" dirty="0"/>
              <a:t>"]);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// Uncaught </a:t>
            </a:r>
            <a:r>
              <a:rPr lang="en-US" dirty="0"/>
              <a:t>Error: </a:t>
            </a:r>
            <a:r>
              <a:rPr lang="en-US" dirty="0" err="1"/>
              <a:t>SyntaxError</a:t>
            </a:r>
            <a:r>
              <a:rPr lang="en-US" dirty="0"/>
              <a:t>: DOM Exception 12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b="1" dirty="0" smtClean="0"/>
              <a:t>Solution - pass URL into worker</a:t>
            </a:r>
          </a:p>
          <a:p>
            <a:pPr lvl="1">
              <a:buNone/>
            </a:pPr>
            <a:endParaRPr lang="en-US" b="1" dirty="0"/>
          </a:p>
          <a:p>
            <a:pPr lvl="1">
              <a:buNone/>
            </a:pPr>
            <a:r>
              <a:rPr lang="en-US" dirty="0" err="1"/>
              <a:t>worker.postMessage</a:t>
            </a:r>
            <a:r>
              <a:rPr lang="en-US" dirty="0"/>
              <a:t>(</a:t>
            </a:r>
            <a:r>
              <a:rPr lang="en-US" b="1" dirty="0"/>
              <a:t>{url: </a:t>
            </a:r>
            <a:r>
              <a:rPr lang="en-US" b="1" dirty="0" err="1"/>
              <a:t>document.location</a:t>
            </a:r>
            <a:r>
              <a:rPr lang="en-US" b="1" dirty="0"/>
              <a:t>}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6486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Shared workers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b="1" dirty="0" smtClean="0"/>
              <a:t>One worker for many windows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// </a:t>
            </a:r>
            <a:r>
              <a:rPr lang="en-US" sz="2000" dirty="0"/>
              <a:t>Window 1 </a:t>
            </a:r>
            <a:br>
              <a:rPr lang="en-US" sz="2000" dirty="0"/>
            </a:b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aSharedWorker</a:t>
            </a:r>
            <a:r>
              <a:rPr lang="en-US" sz="2000" dirty="0"/>
              <a:t> = </a:t>
            </a:r>
            <a:r>
              <a:rPr lang="en-US" sz="2000" dirty="0" smtClean="0"/>
              <a:t>new </a:t>
            </a:r>
            <a:r>
              <a:rPr lang="en-US" sz="2000" dirty="0" err="1" smtClean="0"/>
              <a:t>SharedWorker</a:t>
            </a:r>
            <a:r>
              <a:rPr lang="en-US" sz="2000" dirty="0"/>
              <a:t>("SharedWorker.js", </a:t>
            </a:r>
            <a:r>
              <a:rPr lang="en-US" sz="2000" dirty="0" smtClean="0"/>
              <a:t>"Worker1");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// </a:t>
            </a:r>
            <a:r>
              <a:rPr lang="en-US" sz="2000" dirty="0"/>
              <a:t>Window 2 </a:t>
            </a:r>
            <a:br>
              <a:rPr lang="en-US" sz="2000" dirty="0"/>
            </a:b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aSharedWorker</a:t>
            </a:r>
            <a:r>
              <a:rPr lang="en-US" sz="2000" dirty="0"/>
              <a:t> = new </a:t>
            </a:r>
            <a:r>
              <a:rPr lang="en-US" sz="2000" dirty="0" err="1"/>
              <a:t>SharedWorker</a:t>
            </a:r>
            <a:r>
              <a:rPr lang="en-US" sz="2000" dirty="0"/>
              <a:t>("SharedWorker.js", </a:t>
            </a:r>
            <a:r>
              <a:rPr lang="en-US" sz="2000" dirty="0" smtClean="0"/>
              <a:t>"Worker2");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0443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Shared workers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dirty="0" smtClean="0"/>
              <a:t> </a:t>
            </a:r>
            <a:r>
              <a:rPr lang="en-US" b="1" dirty="0" smtClean="0"/>
              <a:t>Scope </a:t>
            </a:r>
            <a:r>
              <a:rPr lang="en-US" b="1" dirty="0"/>
              <a:t>of Shared </a:t>
            </a:r>
            <a:r>
              <a:rPr lang="en-US" b="1" dirty="0" smtClean="0"/>
              <a:t>Workers</a:t>
            </a:r>
          </a:p>
          <a:p>
            <a:pPr>
              <a:buNone/>
            </a:pPr>
            <a:endParaRPr lang="en-US" sz="2000" b="1" dirty="0"/>
          </a:p>
          <a:p>
            <a:pPr lvl="1">
              <a:buNone/>
            </a:pPr>
            <a:r>
              <a:rPr lang="en-US" dirty="0"/>
              <a:t>Window 1 creates a shared </a:t>
            </a:r>
            <a:r>
              <a:rPr lang="en-US" dirty="0" smtClean="0"/>
              <a:t>worker</a:t>
            </a:r>
          </a:p>
          <a:p>
            <a:pPr lvl="1">
              <a:buNone/>
            </a:pPr>
            <a:r>
              <a:rPr lang="en-US" dirty="0" smtClean="0"/>
              <a:t>Window </a:t>
            </a:r>
            <a:r>
              <a:rPr lang="en-US" dirty="0"/>
              <a:t>2 connects to </a:t>
            </a:r>
            <a:r>
              <a:rPr lang="en-US" dirty="0" smtClean="0"/>
              <a:t>it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Window </a:t>
            </a:r>
            <a:r>
              <a:rPr lang="en-US" dirty="0"/>
              <a:t>1 is </a:t>
            </a:r>
            <a:r>
              <a:rPr lang="en-US" dirty="0" smtClean="0"/>
              <a:t>closed</a:t>
            </a:r>
          </a:p>
          <a:p>
            <a:pPr lvl="1">
              <a:buNone/>
            </a:pPr>
            <a:r>
              <a:rPr lang="en-US" dirty="0" smtClean="0"/>
              <a:t>Window </a:t>
            </a:r>
            <a:r>
              <a:rPr lang="en-US" dirty="0"/>
              <a:t>2 is still </a:t>
            </a:r>
            <a:r>
              <a:rPr lang="en-US" dirty="0" smtClean="0"/>
              <a:t>connected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The </a:t>
            </a:r>
            <a:r>
              <a:rPr lang="en-US" dirty="0"/>
              <a:t>shared worker thread remains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Even </a:t>
            </a:r>
            <a:r>
              <a:rPr lang="en-US" dirty="0"/>
              <a:t>though Window 2 didn't originally create </a:t>
            </a:r>
            <a:r>
              <a:rPr lang="en-US" dirty="0" smtClean="0"/>
              <a:t>it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799236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Shared workers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  <a:r>
              <a:rPr lang="en-US" sz="2400" b="1" dirty="0" smtClean="0"/>
              <a:t>Initializing </a:t>
            </a:r>
            <a:r>
              <a:rPr lang="en-US" sz="2400" b="1" dirty="0"/>
              <a:t>the worker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worker = new </a:t>
            </a:r>
            <a:r>
              <a:rPr lang="en-US" dirty="0" err="1"/>
              <a:t>SharedWorker</a:t>
            </a:r>
            <a:r>
              <a:rPr lang="en-US" dirty="0"/>
              <a:t>("</a:t>
            </a:r>
            <a:r>
              <a:rPr lang="en-US" dirty="0" smtClean="0"/>
              <a:t>SharedWorker.js");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 function </a:t>
            </a:r>
            <a:r>
              <a:rPr lang="en-US" dirty="0" err="1"/>
              <a:t>onMsg</a:t>
            </a:r>
            <a:r>
              <a:rPr lang="en-US" dirty="0"/>
              <a:t> (e) {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  console.log</a:t>
            </a:r>
            <a:r>
              <a:rPr lang="en-US" dirty="0"/>
              <a:t>('Worker said: ', </a:t>
            </a:r>
            <a:r>
              <a:rPr lang="en-US" dirty="0" err="1"/>
              <a:t>e.data</a:t>
            </a:r>
            <a:r>
              <a:rPr lang="en-US" dirty="0"/>
              <a:t>); 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worker.port.addEventListener</a:t>
            </a:r>
            <a:r>
              <a:rPr lang="en-US" dirty="0"/>
              <a:t>('message', </a:t>
            </a:r>
            <a:r>
              <a:rPr lang="en-US" dirty="0" err="1"/>
              <a:t>onMsg</a:t>
            </a:r>
            <a:r>
              <a:rPr lang="en-US" dirty="0"/>
              <a:t>, false);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worker.port.start</a:t>
            </a:r>
            <a:r>
              <a:rPr lang="en-US" dirty="0"/>
              <a:t>();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worker.port.postMessage</a:t>
            </a:r>
            <a:r>
              <a:rPr lang="en-US" dirty="0"/>
              <a:t>("Hello World");	</a:t>
            </a:r>
          </a:p>
        </p:txBody>
      </p:sp>
    </p:spTree>
    <p:extLst>
      <p:ext uri="{BB962C8B-B14F-4D97-AF65-F5344CB8AC3E}">
        <p14:creationId xmlns:p14="http://schemas.microsoft.com/office/powerpoint/2010/main" val="33629533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Shared workers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sz="2600" b="1" dirty="0" smtClean="0"/>
              <a:t>Creating </a:t>
            </a:r>
            <a:r>
              <a:rPr lang="en-US" sz="2600" b="1" dirty="0"/>
              <a:t>the </a:t>
            </a:r>
            <a:r>
              <a:rPr lang="en-US" sz="2600" b="1" dirty="0" smtClean="0"/>
              <a:t>worker</a:t>
            </a:r>
          </a:p>
          <a:p>
            <a:pPr>
              <a:buNone/>
            </a:pPr>
            <a:endParaRPr lang="en-US" sz="2800" b="1" dirty="0" smtClean="0"/>
          </a:p>
          <a:p>
            <a:pPr lvl="1">
              <a:buNone/>
            </a:pPr>
            <a:r>
              <a:rPr lang="en-US" sz="1900" dirty="0" err="1" smtClean="0"/>
              <a:t>var</a:t>
            </a:r>
            <a:r>
              <a:rPr lang="en-US" sz="1900" dirty="0" smtClean="0"/>
              <a:t> </a:t>
            </a:r>
            <a:r>
              <a:rPr lang="en-US" sz="1900" dirty="0" err="1"/>
              <a:t>i</a:t>
            </a:r>
            <a:r>
              <a:rPr lang="en-US" sz="1900" dirty="0"/>
              <a:t> = 0</a:t>
            </a:r>
            <a:r>
              <a:rPr lang="en-US" sz="1900" dirty="0" smtClean="0"/>
              <a:t>;</a:t>
            </a:r>
          </a:p>
          <a:p>
            <a:pPr lvl="1">
              <a:buNone/>
            </a:pPr>
            <a:endParaRPr lang="en-US" sz="1900" dirty="0"/>
          </a:p>
          <a:p>
            <a:pPr lvl="1">
              <a:buNone/>
            </a:pPr>
            <a:r>
              <a:rPr lang="en-US" sz="1900" dirty="0" err="1"/>
              <a:t>onconnect</a:t>
            </a:r>
            <a:r>
              <a:rPr lang="en-US" sz="1900" dirty="0"/>
              <a:t> = function (</a:t>
            </a:r>
            <a:r>
              <a:rPr lang="en-US" sz="1900" dirty="0" err="1"/>
              <a:t>evt</a:t>
            </a:r>
            <a:r>
              <a:rPr lang="en-US" sz="1900" dirty="0"/>
              <a:t>) {</a:t>
            </a:r>
          </a:p>
          <a:p>
            <a:pPr lvl="1">
              <a:buNone/>
            </a:pPr>
            <a:r>
              <a:rPr lang="en-US" sz="1900" dirty="0"/>
              <a:t>	</a:t>
            </a:r>
            <a:r>
              <a:rPr lang="en-US" sz="1900" dirty="0" err="1"/>
              <a:t>evt.ports</a:t>
            </a:r>
            <a:r>
              <a:rPr lang="en-US" sz="1900" dirty="0"/>
              <a:t>[0]</a:t>
            </a:r>
            <a:r>
              <a:rPr lang="en-US" sz="1900" dirty="0" smtClean="0"/>
              <a:t>.</a:t>
            </a:r>
            <a:r>
              <a:rPr lang="en-US" sz="1900" dirty="0" err="1"/>
              <a:t>onmessage</a:t>
            </a:r>
            <a:r>
              <a:rPr lang="en-US" sz="1900" dirty="0"/>
              <a:t> = function (e) { </a:t>
            </a:r>
          </a:p>
          <a:p>
            <a:pPr lvl="1">
              <a:buNone/>
            </a:pPr>
            <a:r>
              <a:rPr lang="en-US" sz="1900" dirty="0"/>
              <a:t>	</a:t>
            </a:r>
            <a:r>
              <a:rPr lang="en-US" sz="1900" dirty="0" smtClean="0"/>
              <a:t>   </a:t>
            </a:r>
            <a:r>
              <a:rPr lang="en-US" sz="1900" dirty="0" err="1" smtClean="0"/>
              <a:t>OnControllerMessage</a:t>
            </a:r>
            <a:r>
              <a:rPr lang="en-US" sz="1900" dirty="0" smtClean="0"/>
              <a:t>(e</a:t>
            </a:r>
            <a:r>
              <a:rPr lang="en-US" sz="1900" dirty="0"/>
              <a:t>, port); </a:t>
            </a:r>
          </a:p>
          <a:p>
            <a:pPr lvl="1">
              <a:buNone/>
            </a:pPr>
            <a:r>
              <a:rPr lang="en-US" sz="1900" dirty="0"/>
              <a:t>	}</a:t>
            </a:r>
          </a:p>
          <a:p>
            <a:pPr lvl="1">
              <a:buNone/>
            </a:pPr>
            <a:r>
              <a:rPr lang="en-US" sz="1900" dirty="0"/>
              <a:t>}</a:t>
            </a:r>
          </a:p>
          <a:p>
            <a:pPr lvl="1">
              <a:buNone/>
            </a:pPr>
            <a:endParaRPr lang="en-US" sz="1900" dirty="0"/>
          </a:p>
          <a:p>
            <a:pPr lvl="1">
              <a:buNone/>
            </a:pPr>
            <a:r>
              <a:rPr lang="en-US" sz="1900" dirty="0"/>
              <a:t>function </a:t>
            </a:r>
            <a:r>
              <a:rPr lang="en-US" sz="1900" dirty="0" err="1"/>
              <a:t>OnControllerMessage</a:t>
            </a:r>
            <a:r>
              <a:rPr lang="en-US" sz="1900" dirty="0"/>
              <a:t>(e, port) {</a:t>
            </a:r>
          </a:p>
          <a:p>
            <a:pPr lvl="1">
              <a:buNone/>
            </a:pPr>
            <a:r>
              <a:rPr lang="en-US" sz="1900" dirty="0"/>
              <a:t>	</a:t>
            </a:r>
            <a:r>
              <a:rPr lang="en-US" sz="1900" dirty="0" err="1"/>
              <a:t>i</a:t>
            </a:r>
            <a:r>
              <a:rPr lang="en-US" sz="1900" dirty="0"/>
              <a:t>++;</a:t>
            </a:r>
          </a:p>
          <a:p>
            <a:pPr lvl="1">
              <a:buNone/>
            </a:pPr>
            <a:r>
              <a:rPr lang="en-US" sz="1900" dirty="0"/>
              <a:t>	</a:t>
            </a:r>
            <a:r>
              <a:rPr lang="en-US" sz="1900" dirty="0" err="1"/>
              <a:t>port.postMessage</a:t>
            </a:r>
            <a:r>
              <a:rPr lang="en-US" sz="1900" dirty="0"/>
              <a:t>(</a:t>
            </a:r>
            <a:r>
              <a:rPr lang="en-US" sz="1900" dirty="0" err="1"/>
              <a:t>e.data</a:t>
            </a:r>
            <a:r>
              <a:rPr lang="en-US" sz="1900" dirty="0"/>
              <a:t> + </a:t>
            </a:r>
            <a:r>
              <a:rPr lang="en-US" sz="1900" dirty="0" err="1"/>
              <a:t>i</a:t>
            </a:r>
            <a:r>
              <a:rPr lang="en-US" sz="1900" dirty="0"/>
              <a:t>); </a:t>
            </a:r>
          </a:p>
          <a:p>
            <a:pPr lvl="1">
              <a:buNone/>
            </a:pPr>
            <a:r>
              <a:rPr lang="en-US" sz="19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784097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Shared workers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Another way</a:t>
            </a:r>
          </a:p>
          <a:p>
            <a:pPr>
              <a:buNone/>
            </a:pPr>
            <a:endParaRPr lang="en-US" sz="2800" b="1" dirty="0" smtClean="0"/>
          </a:p>
          <a:p>
            <a:pPr lvl="1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  <a:r>
              <a:rPr lang="en-US" sz="1800" dirty="0" smtClean="0"/>
              <a:t>;</a:t>
            </a:r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r>
              <a:rPr lang="en-US" sz="1800" dirty="0" err="1"/>
              <a:t>onconnect</a:t>
            </a:r>
            <a:r>
              <a:rPr lang="en-US" sz="1800" dirty="0"/>
              <a:t> = function (</a:t>
            </a:r>
            <a:r>
              <a:rPr lang="en-US" sz="1800" dirty="0" err="1"/>
              <a:t>evt</a:t>
            </a:r>
            <a:r>
              <a:rPr lang="en-US" sz="1800" dirty="0"/>
              <a:t>) {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err="1"/>
              <a:t>evt.ports</a:t>
            </a:r>
            <a:r>
              <a:rPr lang="en-US" sz="1800" dirty="0"/>
              <a:t>[0].</a:t>
            </a:r>
            <a:r>
              <a:rPr lang="en-US" sz="1800" dirty="0" err="1"/>
              <a:t>onmessage</a:t>
            </a:r>
            <a:r>
              <a:rPr lang="en-US" sz="1800" dirty="0"/>
              <a:t> = </a:t>
            </a:r>
            <a:r>
              <a:rPr lang="en-US" sz="1800" dirty="0" err="1"/>
              <a:t>OnControllerMessage</a:t>
            </a:r>
            <a:r>
              <a:rPr lang="en-US" sz="1800" dirty="0"/>
              <a:t>;	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r>
              <a:rPr lang="en-US" sz="1800" dirty="0"/>
              <a:t>function </a:t>
            </a:r>
            <a:r>
              <a:rPr lang="en-US" sz="1800" dirty="0" err="1" smtClean="0"/>
              <a:t>OnControllerMessage</a:t>
            </a:r>
            <a:r>
              <a:rPr lang="en-US" sz="1800" dirty="0" smtClean="0"/>
              <a:t>(e) </a:t>
            </a:r>
            <a:r>
              <a:rPr lang="en-US" sz="1800" dirty="0"/>
              <a:t>{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err="1"/>
              <a:t>i</a:t>
            </a:r>
            <a:r>
              <a:rPr lang="en-US" sz="1800" dirty="0"/>
              <a:t>++;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e.target.postMessage</a:t>
            </a:r>
            <a:r>
              <a:rPr lang="en-US" sz="1800" dirty="0" smtClean="0"/>
              <a:t>(</a:t>
            </a:r>
            <a:r>
              <a:rPr lang="en-US" sz="1800" dirty="0" err="1" smtClean="0"/>
              <a:t>e.data</a:t>
            </a:r>
            <a:r>
              <a:rPr lang="en-US" sz="1800" dirty="0" smtClean="0"/>
              <a:t> + </a:t>
            </a:r>
            <a:r>
              <a:rPr lang="en-US" sz="1800" dirty="0" err="1" smtClean="0"/>
              <a:t>i</a:t>
            </a:r>
            <a:r>
              <a:rPr lang="en-US" sz="1800" dirty="0" smtClean="0"/>
              <a:t>);</a:t>
            </a:r>
            <a:endParaRPr lang="en-US" sz="1800" dirty="0"/>
          </a:p>
          <a:p>
            <a:pPr lvl="1">
              <a:buNone/>
            </a:pPr>
            <a:r>
              <a:rPr lang="en-US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097582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Shared workers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</a:p>
          <a:p>
            <a:pPr>
              <a:buNone/>
            </a:pPr>
            <a:r>
              <a:rPr lang="en-US" b="1" dirty="0" smtClean="0"/>
              <a:t>	Results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dirty="0" smtClean="0"/>
              <a:t>Window 1 call – Hello World 1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Window </a:t>
            </a:r>
            <a:r>
              <a:rPr lang="en-US" sz="2000" dirty="0"/>
              <a:t>1 call – Hello World </a:t>
            </a:r>
            <a:r>
              <a:rPr lang="en-US" sz="2000" dirty="0" smtClean="0"/>
              <a:t>1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Window 2 </a:t>
            </a:r>
            <a:r>
              <a:rPr lang="en-US" sz="2000" dirty="0"/>
              <a:t>call – Hello World </a:t>
            </a:r>
            <a:r>
              <a:rPr lang="en-US" sz="2000" dirty="0" smtClean="0"/>
              <a:t>2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Window </a:t>
            </a:r>
            <a:r>
              <a:rPr lang="en-US" sz="2000" dirty="0"/>
              <a:t>1 call – Hello World </a:t>
            </a:r>
            <a:r>
              <a:rPr lang="en-US" sz="2000" dirty="0" smtClean="0"/>
              <a:t>3</a:t>
            </a:r>
            <a:endParaRPr lang="en-US" sz="2000" dirty="0"/>
          </a:p>
          <a:p>
            <a:pPr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539032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Browser support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16002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I use: http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://caniuse.com/#search=worker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5227"/>
            <a:ext cx="8229600" cy="3455908"/>
          </a:xfrm>
        </p:spPr>
      </p:pic>
    </p:spTree>
    <p:extLst>
      <p:ext uri="{BB962C8B-B14F-4D97-AF65-F5344CB8AC3E}">
        <p14:creationId xmlns:p14="http://schemas.microsoft.com/office/powerpoint/2010/main" val="34408136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Error handling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b="1" dirty="0" smtClean="0"/>
              <a:t>Setting up </a:t>
            </a:r>
            <a:r>
              <a:rPr lang="en-US" sz="2400" b="1" dirty="0" err="1" smtClean="0"/>
              <a:t>onerror</a:t>
            </a:r>
            <a:r>
              <a:rPr lang="en-US" sz="2400" b="1" dirty="0" smtClean="0"/>
              <a:t> handler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r>
              <a:rPr lang="en-US" dirty="0" smtClean="0"/>
              <a:t>function </a:t>
            </a:r>
            <a:r>
              <a:rPr lang="en-US" dirty="0" err="1"/>
              <a:t>onError</a:t>
            </a:r>
            <a:r>
              <a:rPr lang="en-US" dirty="0"/>
              <a:t>(e) {</a:t>
            </a:r>
          </a:p>
          <a:p>
            <a:pPr lvl="1">
              <a:buNone/>
            </a:pPr>
            <a:r>
              <a:rPr lang="en-US" dirty="0"/>
              <a:t>    console.log(</a:t>
            </a:r>
          </a:p>
          <a:p>
            <a:pPr lvl="1">
              <a:buNone/>
            </a:pPr>
            <a:r>
              <a:rPr lang="en-US" dirty="0"/>
              <a:t>      'ERROR: Line ' + </a:t>
            </a:r>
            <a:r>
              <a:rPr lang="en-US" dirty="0" err="1"/>
              <a:t>e.lineno</a:t>
            </a:r>
            <a:r>
              <a:rPr lang="en-US" dirty="0"/>
              <a:t> + ' in ' + </a:t>
            </a:r>
            <a:r>
              <a:rPr lang="en-US" dirty="0" err="1"/>
              <a:t>e.filename</a:t>
            </a:r>
            <a:r>
              <a:rPr lang="en-US" dirty="0"/>
              <a:t>, + ': ' + </a:t>
            </a:r>
            <a:r>
              <a:rPr lang="en-US" dirty="0" err="1"/>
              <a:t>e.message</a:t>
            </a:r>
            <a:endParaRPr lang="en-US" dirty="0"/>
          </a:p>
          <a:p>
            <a:pPr lvl="1">
              <a:buNone/>
            </a:pPr>
            <a:r>
              <a:rPr lang="en-US" dirty="0"/>
              <a:t>    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err="1"/>
              <a:t>worker.addEventListener</a:t>
            </a:r>
            <a:r>
              <a:rPr lang="en-US" dirty="0"/>
              <a:t>('error', </a:t>
            </a:r>
            <a:r>
              <a:rPr lang="en-US" dirty="0" err="1"/>
              <a:t>onError</a:t>
            </a:r>
            <a:r>
              <a:rPr lang="en-US" dirty="0"/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20224367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Before the Workers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Javascript</a:t>
            </a:r>
            <a:r>
              <a:rPr lang="en-US" b="1" dirty="0" smtClean="0"/>
              <a:t> historical limitation</a:t>
            </a:r>
          </a:p>
          <a:p>
            <a:pPr>
              <a:buNone/>
            </a:pPr>
            <a:r>
              <a:rPr lang="en-US" sz="2000" dirty="0" smtClean="0"/>
              <a:t>All execution </a:t>
            </a:r>
            <a:r>
              <a:rPr lang="en-US" sz="2000" dirty="0"/>
              <a:t>process remains inside a unique thread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Main UI thread</a:t>
            </a:r>
          </a:p>
          <a:p>
            <a:pPr>
              <a:buNone/>
            </a:pPr>
            <a:r>
              <a:rPr lang="en-US" sz="2000" dirty="0"/>
              <a:t>I</a:t>
            </a:r>
            <a:r>
              <a:rPr lang="en-US" sz="2000" dirty="0" smtClean="0"/>
              <a:t>n </a:t>
            </a:r>
            <a:r>
              <a:rPr lang="en-US" sz="2000" dirty="0"/>
              <a:t>charge of handling all the visual </a:t>
            </a:r>
            <a:r>
              <a:rPr lang="en-US" sz="2000" dirty="0" smtClean="0"/>
              <a:t>elements and </a:t>
            </a:r>
          </a:p>
          <a:p>
            <a:pPr>
              <a:buNone/>
            </a:pPr>
            <a:r>
              <a:rPr lang="en-US" sz="2000" dirty="0" smtClean="0"/>
              <a:t>associated </a:t>
            </a:r>
            <a:r>
              <a:rPr lang="en-US" sz="2000" dirty="0"/>
              <a:t>tasks: drawing, refreshing, animating, </a:t>
            </a:r>
            <a:r>
              <a:rPr lang="en-US" sz="2000" dirty="0" smtClean="0"/>
              <a:t>user inputs </a:t>
            </a:r>
          </a:p>
          <a:p>
            <a:pPr>
              <a:buNone/>
            </a:pPr>
            <a:r>
              <a:rPr lang="en-US" sz="2000" dirty="0" smtClean="0"/>
              <a:t>events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57071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Debugging: IE 10</a:t>
            </a:r>
            <a:br>
              <a:rPr lang="en-US" sz="3200" b="1" dirty="0" smtClean="0"/>
            </a:b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44131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37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Debugging: Chrome</a:t>
            </a:r>
            <a:br>
              <a:rPr lang="en-US" sz="3200" b="1" dirty="0" smtClean="0"/>
            </a:b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80" y="1600200"/>
            <a:ext cx="8087854" cy="44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510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Debugging: console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r>
              <a:rPr lang="en-US" sz="2400" b="1" dirty="0" smtClean="0"/>
              <a:t>No console.log() in worker</a:t>
            </a:r>
          </a:p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r>
              <a:rPr lang="en-US" dirty="0" smtClean="0"/>
              <a:t>Uncaught </a:t>
            </a:r>
            <a:r>
              <a:rPr lang="en-US" dirty="0" err="1"/>
              <a:t>ReferenceError</a:t>
            </a:r>
            <a:r>
              <a:rPr lang="en-US" dirty="0"/>
              <a:t>: console is not defined 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r>
              <a:rPr lang="en-US" sz="2400" b="1" dirty="0" smtClean="0"/>
              <a:t>WorkerConsole.js</a:t>
            </a:r>
          </a:p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r>
              <a:rPr lang="en-US" dirty="0">
                <a:hlinkClick r:id="rId2"/>
              </a:rPr>
              <a:t>https://github.com/davidflanagan/WorkerConsole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44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Tips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400" b="1" dirty="0" smtClean="0"/>
              <a:t>Live until killed</a:t>
            </a:r>
          </a:p>
          <a:p>
            <a:pPr marL="400050" lvl="1" indent="0">
              <a:buNone/>
            </a:pPr>
            <a:r>
              <a:rPr lang="en-US" dirty="0"/>
              <a:t>Since they aren’t automatically garbage collected, it’s up to you to control their state</a:t>
            </a:r>
            <a:endParaRPr lang="en-US" b="1" dirty="0"/>
          </a:p>
          <a:p>
            <a:pPr marL="400050" lvl="1" indent="0">
              <a:buNone/>
            </a:pP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smtClean="0"/>
              <a:t>Won’t </a:t>
            </a:r>
            <a:r>
              <a:rPr lang="en-US" sz="2400" b="1" dirty="0"/>
              <a:t>run </a:t>
            </a:r>
            <a:r>
              <a:rPr lang="en-US" sz="2400" b="1" dirty="0" smtClean="0"/>
              <a:t>locally</a:t>
            </a:r>
          </a:p>
          <a:p>
            <a:pPr marL="400050" lvl="1" indent="0">
              <a:buNone/>
            </a:pPr>
            <a:r>
              <a:rPr lang="en-US" dirty="0"/>
              <a:t>Due to Google Chrome's security restrictions, workers will not run locally (e.g. from file</a:t>
            </a:r>
            <a:r>
              <a:rPr lang="en-US" dirty="0" smtClean="0"/>
              <a:t>://)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sz="2400" b="1" dirty="0" smtClean="0"/>
              <a:t>Must be same scheme </a:t>
            </a:r>
          </a:p>
          <a:p>
            <a:pPr marL="400050" lvl="1" indent="0">
              <a:buNone/>
            </a:pPr>
            <a:r>
              <a:rPr lang="en-US" dirty="0" smtClean="0"/>
              <a:t>E.g. https</a:t>
            </a:r>
            <a:r>
              <a:rPr lang="en-US" dirty="0"/>
              <a:t>: page cannot start worker scripts that begin with http: URLs.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2833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</a:t>
            </a:r>
            <a:r>
              <a:rPr lang="en-US" sz="3200" b="1" dirty="0"/>
              <a:t>W</a:t>
            </a:r>
            <a:r>
              <a:rPr lang="en-US" sz="3200" b="1" dirty="0" smtClean="0"/>
              <a:t>here to use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800" b="1" dirty="0" smtClean="0"/>
              <a:t>Image </a:t>
            </a:r>
            <a:r>
              <a:rPr lang="en-US" sz="1800" b="1" dirty="0"/>
              <a:t>processing</a:t>
            </a:r>
          </a:p>
          <a:p>
            <a:pPr marL="400050" lvl="1" indent="0">
              <a:buNone/>
            </a:pP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 smtClean="0"/>
              <a:t>Big </a:t>
            </a:r>
            <a:r>
              <a:rPr lang="en-US" sz="1800" b="1" dirty="0"/>
              <a:t>amount of </a:t>
            </a:r>
            <a:r>
              <a:rPr lang="en-US" sz="1800" b="1" dirty="0" smtClean="0"/>
              <a:t>data</a:t>
            </a:r>
          </a:p>
          <a:p>
            <a:pPr marL="400050" lvl="1" indent="0">
              <a:buNone/>
            </a:pP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 smtClean="0"/>
              <a:t>Background </a:t>
            </a:r>
            <a:r>
              <a:rPr lang="en-US" sz="1800" b="1" dirty="0"/>
              <a:t>text </a:t>
            </a:r>
            <a:r>
              <a:rPr lang="en-US" sz="1800" b="1" dirty="0" smtClean="0"/>
              <a:t>analysis</a:t>
            </a:r>
          </a:p>
          <a:p>
            <a:pPr marL="400050" lvl="1" indent="0">
              <a:buNone/>
            </a:pPr>
            <a:endParaRPr lang="en-US" sz="1800" b="1" dirty="0"/>
          </a:p>
          <a:p>
            <a:pPr marL="400050" lvl="1" indent="0">
              <a:buNone/>
            </a:pPr>
            <a:r>
              <a:rPr lang="en-US" sz="1800" b="1" dirty="0" smtClean="0"/>
              <a:t>Concurrent </a:t>
            </a:r>
            <a:r>
              <a:rPr lang="en-US" sz="1800" b="1" dirty="0"/>
              <a:t>requests against a local </a:t>
            </a:r>
            <a:r>
              <a:rPr lang="en-US" sz="1800" b="1" dirty="0" smtClean="0"/>
              <a:t>database</a:t>
            </a:r>
          </a:p>
          <a:p>
            <a:pPr marL="400050" lvl="1" indent="0">
              <a:buNone/>
            </a:pP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/>
              <a:t>Prefetching and/or caching data</a:t>
            </a:r>
          </a:p>
          <a:p>
            <a:pPr marL="400050" lvl="1" indent="0">
              <a:buNone/>
            </a:pPr>
            <a:endParaRPr lang="en-US" sz="1800" b="1" dirty="0" smtClean="0"/>
          </a:p>
          <a:p>
            <a:pPr marL="400050" lvl="1" indent="0">
              <a:buNone/>
            </a:pPr>
            <a:r>
              <a:rPr lang="en-US" sz="1800" b="1" dirty="0"/>
              <a:t>Background I/O or polling of </a:t>
            </a:r>
            <a:r>
              <a:rPr lang="en-US" sz="1800" b="1" dirty="0" smtClean="0"/>
              <a:t>web services</a:t>
            </a:r>
          </a:p>
          <a:p>
            <a:pPr marL="400050" lvl="1" indent="0">
              <a:buNone/>
            </a:pPr>
            <a:endParaRPr lang="en-US" sz="1800" b="1" dirty="0"/>
          </a:p>
          <a:p>
            <a:pPr marL="400050" lvl="1" indent="0">
              <a:buNone/>
            </a:pPr>
            <a:r>
              <a:rPr lang="en-US" sz="1800" b="1" dirty="0"/>
              <a:t>Image filtering in &lt;canvas&gt;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2608685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Pay attention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initializing time and the communication </a:t>
            </a:r>
            <a:r>
              <a:rPr lang="en-US" b="1" dirty="0" smtClean="0"/>
              <a:t>time</a:t>
            </a:r>
          </a:p>
          <a:p>
            <a:pPr marL="400050" lvl="1" indent="0">
              <a:buNone/>
            </a:pPr>
            <a:endParaRPr lang="en-US" b="1" dirty="0"/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/>
              <a:t>The memory cost of using several </a:t>
            </a:r>
            <a:r>
              <a:rPr lang="en-US" b="1" dirty="0" smtClean="0"/>
              <a:t>Workers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/>
              <a:t>The dependency of the code blocks</a:t>
            </a:r>
            <a:endParaRPr lang="en-US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1980104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Summary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sz="2400" b="1" dirty="0" smtClean="0"/>
              <a:t>Use web workers</a:t>
            </a:r>
          </a:p>
          <a:p>
            <a:pPr marL="400050" lvl="1" indent="0">
              <a:buNone/>
            </a:pPr>
            <a:endParaRPr lang="en-US" b="1" dirty="0"/>
          </a:p>
          <a:p>
            <a:pPr marL="400050" lvl="1" indent="0">
              <a:buNone/>
            </a:pPr>
            <a:r>
              <a:rPr lang="en-US" dirty="0" smtClean="0"/>
              <a:t>or at least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take a look into that,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endParaRPr lang="en-US" b="1" dirty="0"/>
          </a:p>
          <a:p>
            <a:pPr marL="400050" lvl="1" indent="0">
              <a:buNone/>
            </a:pPr>
            <a:r>
              <a:rPr lang="en-US" sz="2400" b="1" dirty="0" smtClean="0"/>
              <a:t>because that’s interesting!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8979776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3200" b="1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questionmar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87090" y="2682081"/>
            <a:ext cx="2369820" cy="236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b="1" dirty="0" smtClean="0"/>
              <a:t>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The Basics of Web Workers By </a:t>
            </a:r>
            <a:r>
              <a:rPr lang="en-US" sz="1800" b="1" dirty="0">
                <a:hlinkClick r:id="rId2"/>
              </a:rPr>
              <a:t>Eric </a:t>
            </a:r>
            <a:r>
              <a:rPr lang="en-US" sz="1800" b="1" dirty="0" err="1" smtClean="0">
                <a:hlinkClick r:id="rId2"/>
              </a:rPr>
              <a:t>Bidelman</a:t>
            </a:r>
            <a:endParaRPr lang="en-US" sz="1800" b="1" dirty="0"/>
          </a:p>
          <a:p>
            <a:pPr>
              <a:buNone/>
            </a:pP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://www.html5rocks.com/ru/tutorials/workers/basics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800" b="1" dirty="0"/>
              <a:t>HTML Living </a:t>
            </a:r>
            <a:r>
              <a:rPr lang="en-US" sz="1800" b="1" dirty="0" smtClean="0"/>
              <a:t>Standard / Web Workers</a:t>
            </a:r>
          </a:p>
          <a:p>
            <a:pPr>
              <a:buNone/>
            </a:pP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www.whatwg.org/specs/web-apps/current-work/multipage/workers.html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b="1" dirty="0"/>
              <a:t>Introduction to HTML5 Web Workers: The JavaScript Multi-threading Approach</a:t>
            </a:r>
          </a:p>
          <a:p>
            <a:pPr>
              <a:buNone/>
            </a:pPr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msdn.microsoft.com/en-us/hh549259.aspx</a:t>
            </a:r>
            <a:r>
              <a:rPr lang="en-US" sz="1400" dirty="0" smtClean="0"/>
              <a:t>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800" b="1" dirty="0"/>
              <a:t>A Deeper Look at HTML 5 Web Workers</a:t>
            </a:r>
            <a:endParaRPr lang="en-US" sz="1800" b="1" dirty="0" smtClean="0"/>
          </a:p>
          <a:p>
            <a:pPr>
              <a:buNone/>
            </a:pPr>
            <a:r>
              <a:rPr lang="en-US" sz="1400" dirty="0" smtClean="0">
                <a:hlinkClick r:id="rId6"/>
              </a:rPr>
              <a:t>http</a:t>
            </a:r>
            <a:r>
              <a:rPr lang="en-US" sz="1400" dirty="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cggallant.blogspot.com/2010/08/deeper-look-at-html-5-web-workers.html</a:t>
            </a:r>
            <a:r>
              <a:rPr lang="en-US" sz="1400" dirty="0" smtClean="0"/>
              <a:t>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800" b="1" dirty="0"/>
              <a:t>An Introduction to HTML 5 Web </a:t>
            </a:r>
            <a:r>
              <a:rPr lang="en-US" sz="1800" b="1" dirty="0" smtClean="0"/>
              <a:t>Workers </a:t>
            </a:r>
            <a:endParaRPr lang="en-US" sz="1800" b="1" dirty="0"/>
          </a:p>
          <a:p>
            <a:pPr>
              <a:buNone/>
            </a:pPr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cggallant.blogspot.com/2010/08/introduction-to-html-5-web-workers.html</a:t>
            </a:r>
            <a:r>
              <a:rPr lang="en-US" sz="1400" dirty="0" smtClean="0"/>
              <a:t>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 dirty="0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sz="3200" b="1" dirty="0" smtClean="0"/>
              <a:t>Thanks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162300"/>
            <a:ext cx="2286000" cy="5334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Annoying popup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8204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Overloading the thread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Browser protection mechanism</a:t>
            </a:r>
          </a:p>
          <a:p>
            <a:pPr>
              <a:buNone/>
            </a:pPr>
            <a:r>
              <a:rPr lang="en-US" sz="2000" dirty="0" smtClean="0"/>
              <a:t>Alerts </a:t>
            </a:r>
            <a:r>
              <a:rPr lang="en-US" sz="2000" dirty="0"/>
              <a:t>users when a long-running suspect script </a:t>
            </a:r>
            <a:r>
              <a:rPr lang="en-US" sz="2000" dirty="0" smtClean="0"/>
              <a:t>occurs</a:t>
            </a:r>
            <a:endParaRPr lang="en-US" sz="2000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Mechanism </a:t>
            </a:r>
            <a:r>
              <a:rPr lang="en-US" b="1" dirty="0"/>
              <a:t>can’t tell the difference</a:t>
            </a:r>
            <a:endParaRPr lang="en-US" b="1" dirty="0" smtClean="0"/>
          </a:p>
          <a:p>
            <a:pPr>
              <a:buNone/>
            </a:pPr>
            <a:r>
              <a:rPr lang="en-US" sz="2000" dirty="0" smtClean="0"/>
              <a:t>Between </a:t>
            </a:r>
            <a:r>
              <a:rPr lang="en-US" sz="2000" dirty="0"/>
              <a:t>a script not written correctly and a script that </a:t>
            </a:r>
            <a:r>
              <a:rPr lang="en-US" sz="2000" dirty="0" smtClean="0"/>
              <a:t>just </a:t>
            </a:r>
          </a:p>
          <a:p>
            <a:pPr>
              <a:buNone/>
            </a:pPr>
            <a:r>
              <a:rPr lang="en-US" sz="2000" dirty="0" smtClean="0"/>
              <a:t>needs more time</a:t>
            </a:r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09017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Solve concurrency problem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Simulating with </a:t>
            </a:r>
            <a:r>
              <a:rPr lang="en-US" b="1" dirty="0" err="1" smtClean="0"/>
              <a:t>setTimeout</a:t>
            </a:r>
            <a:r>
              <a:rPr lang="en-US" b="1" dirty="0" smtClean="0"/>
              <a:t>(), </a:t>
            </a:r>
            <a:r>
              <a:rPr lang="en-US" b="1" dirty="0" err="1" smtClean="0"/>
              <a:t>setInterval</a:t>
            </a:r>
            <a:r>
              <a:rPr lang="en-US" b="1" dirty="0" smtClean="0"/>
              <a:t>()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XMLHttpRequest</a:t>
            </a: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DOM Events</a:t>
            </a:r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35302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DOM Events concurrency illusion</a:t>
            </a:r>
            <a:br>
              <a:rPr lang="en-US" sz="3200" b="1" dirty="0" smtClean="0"/>
            </a:b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6760357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	What is Web Worker?</a:t>
            </a:r>
            <a:br>
              <a:rPr lang="en-US" sz="3200" b="1" dirty="0" smtClean="0"/>
            </a:b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7554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14331</TotalTime>
  <Words>916</Words>
  <Application>Microsoft Office PowerPoint</Application>
  <PresentationFormat>On-screen Show (4:3)</PresentationFormat>
  <Paragraphs>430</Paragraphs>
  <Slides>49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 Agenda</vt:lpstr>
      <vt:lpstr>  Multi-threading? </vt:lpstr>
      <vt:lpstr>  Before the Workers </vt:lpstr>
      <vt:lpstr>  Annoying popup </vt:lpstr>
      <vt:lpstr>  Overloading the thread </vt:lpstr>
      <vt:lpstr>  Solve concurrency problem </vt:lpstr>
      <vt:lpstr>  DOM Events concurrency illusion </vt:lpstr>
      <vt:lpstr>  What is Web Worker? </vt:lpstr>
      <vt:lpstr>  What is Web Worker? </vt:lpstr>
      <vt:lpstr>  What are Web Workers? </vt:lpstr>
      <vt:lpstr>  Simple example </vt:lpstr>
      <vt:lpstr>  Simple example </vt:lpstr>
      <vt:lpstr>  Passing JSON </vt:lpstr>
      <vt:lpstr>  Passing Javascript objects </vt:lpstr>
      <vt:lpstr>  Passing Transferrable objects </vt:lpstr>
      <vt:lpstr>  Tips </vt:lpstr>
      <vt:lpstr>  Browser support </vt:lpstr>
      <vt:lpstr>  Browser support </vt:lpstr>
      <vt:lpstr>  Environment: scope </vt:lpstr>
      <vt:lpstr>  Available features </vt:lpstr>
      <vt:lpstr>  No access to </vt:lpstr>
      <vt:lpstr>  DOM and Workers </vt:lpstr>
      <vt:lpstr>  Loading External Scripts </vt:lpstr>
      <vt:lpstr>  Sub-workers </vt:lpstr>
      <vt:lpstr>  Sub-workers </vt:lpstr>
      <vt:lpstr>  Sub-workers limitations </vt:lpstr>
      <vt:lpstr>  Inline workers </vt:lpstr>
      <vt:lpstr>  Inline workers </vt:lpstr>
      <vt:lpstr>  Inline workers </vt:lpstr>
      <vt:lpstr>  Inline workers </vt:lpstr>
      <vt:lpstr>  Shared workers </vt:lpstr>
      <vt:lpstr>  Shared workers </vt:lpstr>
      <vt:lpstr>  Shared workers </vt:lpstr>
      <vt:lpstr>  Shared workers </vt:lpstr>
      <vt:lpstr>  Shared workers </vt:lpstr>
      <vt:lpstr>  Shared workers </vt:lpstr>
      <vt:lpstr>  Browser support </vt:lpstr>
      <vt:lpstr>  Error handling </vt:lpstr>
      <vt:lpstr>  Debugging: IE 10 </vt:lpstr>
      <vt:lpstr>  Debugging: Chrome </vt:lpstr>
      <vt:lpstr>  Debugging: console </vt:lpstr>
      <vt:lpstr>  Tips </vt:lpstr>
      <vt:lpstr>  Where to use </vt:lpstr>
      <vt:lpstr>  Pay attention </vt:lpstr>
      <vt:lpstr>  Summary </vt:lpstr>
      <vt:lpstr> Questions?</vt:lpstr>
      <vt:lpstr> Sources</vt:lpstr>
      <vt:lpstr> Thanks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Rettler</cp:lastModifiedBy>
  <cp:revision>545</cp:revision>
  <dcterms:created xsi:type="dcterms:W3CDTF">2010-08-18T17:56:28Z</dcterms:created>
  <dcterms:modified xsi:type="dcterms:W3CDTF">2013-07-03T20:37:13Z</dcterms:modified>
</cp:coreProperties>
</file>