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72"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52BD52-5666-44BB-943D-0BF3F781056F}">
          <p14:sldIdLst>
            <p14:sldId id="256"/>
            <p14:sldId id="257"/>
            <p14:sldId id="258"/>
            <p14:sldId id="259"/>
            <p14:sldId id="271"/>
            <p14:sldId id="272"/>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A5D3EE-FA45-4B2B-AC5E-64C1E3058420}" type="doc">
      <dgm:prSet loTypeId="urn:microsoft.com/office/officeart/2005/8/layout/arrow2" loCatId="process" qsTypeId="urn:microsoft.com/office/officeart/2005/8/quickstyle/simple1" qsCatId="simple" csTypeId="urn:microsoft.com/office/officeart/2005/8/colors/accent1_2" csCatId="accent1" phldr="1"/>
      <dgm:spPr/>
    </dgm:pt>
    <dgm:pt modelId="{DCF4CB77-EB2C-4C53-A949-71694D850A4C}">
      <dgm:prSet phldrT="[Text]" custT="1"/>
      <dgm:spPr/>
      <dgm:t>
        <a:bodyPr/>
        <a:lstStyle/>
        <a:p>
          <a:r>
            <a:rPr lang="en-US" sz="1800" b="1" kern="1200" dirty="0" smtClean="0">
              <a:solidFill>
                <a:schemeClr val="tx1"/>
              </a:solidFill>
              <a:latin typeface="+mn-lt"/>
              <a:ea typeface="+mn-ea"/>
              <a:cs typeface="+mn-cs"/>
            </a:rPr>
            <a:t>Partition</a:t>
          </a:r>
          <a:r>
            <a:rPr lang="en-US" sz="1800" kern="1200" dirty="0" smtClean="0">
              <a:solidFill>
                <a:schemeClr val="tx1"/>
              </a:solidFill>
              <a:latin typeface="+mn-lt"/>
              <a:ea typeface="+mn-ea"/>
              <a:cs typeface="+mn-cs"/>
            </a:rPr>
            <a:t> is network property – not our choice</a:t>
          </a:r>
          <a:endParaRPr lang="en-US" sz="1800" kern="1200" dirty="0">
            <a:solidFill>
              <a:schemeClr val="tx1"/>
            </a:solidFill>
            <a:latin typeface="+mn-lt"/>
            <a:ea typeface="+mn-ea"/>
            <a:cs typeface="+mn-cs"/>
          </a:endParaRPr>
        </a:p>
      </dgm:t>
    </dgm:pt>
    <dgm:pt modelId="{E2D73C9A-894E-4EBC-B941-4ADD1496C859}" type="parTrans" cxnId="{D40CD768-3D12-41A5-80D5-1D1D7371DFFD}">
      <dgm:prSet/>
      <dgm:spPr/>
      <dgm:t>
        <a:bodyPr/>
        <a:lstStyle/>
        <a:p>
          <a:endParaRPr lang="en-US"/>
        </a:p>
      </dgm:t>
    </dgm:pt>
    <dgm:pt modelId="{89FF8C3D-C777-46B7-AD2E-967D7ACDAED2}" type="sibTrans" cxnId="{D40CD768-3D12-41A5-80D5-1D1D7371DFFD}">
      <dgm:prSet/>
      <dgm:spPr/>
      <dgm:t>
        <a:bodyPr/>
        <a:lstStyle/>
        <a:p>
          <a:endParaRPr lang="en-US"/>
        </a:p>
      </dgm:t>
    </dgm:pt>
    <dgm:pt modelId="{C4BEF966-CA73-4A52-BAA5-6FFCE9053A07}">
      <dgm:prSet phldrT="[Text]" custT="1"/>
      <dgm:spPr/>
      <dgm:t>
        <a:bodyPr/>
        <a:lstStyle/>
        <a:p>
          <a:r>
            <a:rPr lang="en-US" sz="1800" b="1" kern="1200" dirty="0" smtClean="0">
              <a:solidFill>
                <a:schemeClr val="tx1"/>
              </a:solidFill>
              <a:latin typeface="+mn-lt"/>
              <a:ea typeface="+mn-ea"/>
              <a:cs typeface="+mn-cs"/>
            </a:rPr>
            <a:t>Partition Tolerance </a:t>
          </a:r>
          <a:r>
            <a:rPr lang="en-US" sz="1800" kern="1200" dirty="0" smtClean="0">
              <a:solidFill>
                <a:schemeClr val="tx1"/>
              </a:solidFill>
              <a:latin typeface="+mn-lt"/>
              <a:ea typeface="+mn-ea"/>
              <a:cs typeface="+mn-cs"/>
            </a:rPr>
            <a:t>means data copying strategy for consistency or for availability</a:t>
          </a:r>
          <a:endParaRPr lang="en-US" sz="1800" kern="1200" dirty="0">
            <a:solidFill>
              <a:schemeClr val="tx1"/>
            </a:solidFill>
            <a:latin typeface="+mn-lt"/>
            <a:ea typeface="+mn-ea"/>
            <a:cs typeface="+mn-cs"/>
          </a:endParaRPr>
        </a:p>
      </dgm:t>
    </dgm:pt>
    <dgm:pt modelId="{DD733A42-585B-403C-B829-96808F986E08}" type="parTrans" cxnId="{CABF8ADC-E622-4C39-80E9-ECE7C3A6A0CC}">
      <dgm:prSet/>
      <dgm:spPr/>
      <dgm:t>
        <a:bodyPr/>
        <a:lstStyle/>
        <a:p>
          <a:endParaRPr lang="en-US"/>
        </a:p>
      </dgm:t>
    </dgm:pt>
    <dgm:pt modelId="{10983F96-30ED-451B-A205-25D0CDA15956}" type="sibTrans" cxnId="{CABF8ADC-E622-4C39-80E9-ECE7C3A6A0CC}">
      <dgm:prSet/>
      <dgm:spPr/>
      <dgm:t>
        <a:bodyPr/>
        <a:lstStyle/>
        <a:p>
          <a:endParaRPr lang="en-US"/>
        </a:p>
      </dgm:t>
    </dgm:pt>
    <dgm:pt modelId="{DC95A431-E43F-4965-8182-E46BBF2E858D}">
      <dgm:prSet phldrT="[Text]" custT="1"/>
      <dgm:spPr/>
      <dgm:t>
        <a:bodyPr/>
        <a:lstStyle/>
        <a:p>
          <a:r>
            <a:rPr lang="en-US" sz="1800" kern="1200" dirty="0" smtClean="0">
              <a:solidFill>
                <a:srgbClr val="FF0000"/>
              </a:solidFill>
              <a:latin typeface="+mn-lt"/>
              <a:ea typeface="+mn-ea"/>
              <a:cs typeface="+mn-cs"/>
            </a:rPr>
            <a:t>In a distributed system that may drop messages we cannot have both consistency and availability of the data – only one of them!</a:t>
          </a:r>
          <a:endParaRPr lang="en-US" sz="1800" kern="1200" dirty="0">
            <a:solidFill>
              <a:srgbClr val="FF0000"/>
            </a:solidFill>
            <a:latin typeface="+mn-lt"/>
            <a:ea typeface="+mn-ea"/>
            <a:cs typeface="+mn-cs"/>
          </a:endParaRPr>
        </a:p>
      </dgm:t>
    </dgm:pt>
    <dgm:pt modelId="{3CF5FA17-FCA4-4247-B757-5838FBEFF44B}" type="parTrans" cxnId="{9960255C-01F3-45D3-A17C-B4691490BBF4}">
      <dgm:prSet/>
      <dgm:spPr/>
      <dgm:t>
        <a:bodyPr/>
        <a:lstStyle/>
        <a:p>
          <a:endParaRPr lang="en-US"/>
        </a:p>
      </dgm:t>
    </dgm:pt>
    <dgm:pt modelId="{CD9E637F-D4A6-47BD-AA04-661E883816C5}" type="sibTrans" cxnId="{9960255C-01F3-45D3-A17C-B4691490BBF4}">
      <dgm:prSet/>
      <dgm:spPr/>
      <dgm:t>
        <a:bodyPr/>
        <a:lstStyle/>
        <a:p>
          <a:endParaRPr lang="en-US"/>
        </a:p>
      </dgm:t>
    </dgm:pt>
    <dgm:pt modelId="{33E05402-A328-49D8-A4FF-A87F5F838613}" type="pres">
      <dgm:prSet presAssocID="{17A5D3EE-FA45-4B2B-AC5E-64C1E3058420}" presName="arrowDiagram" presStyleCnt="0">
        <dgm:presLayoutVars>
          <dgm:chMax val="5"/>
          <dgm:dir/>
          <dgm:resizeHandles val="exact"/>
        </dgm:presLayoutVars>
      </dgm:prSet>
      <dgm:spPr/>
    </dgm:pt>
    <dgm:pt modelId="{1ADCDB1A-2A32-43B4-A1D0-B8A2B1A543F4}" type="pres">
      <dgm:prSet presAssocID="{17A5D3EE-FA45-4B2B-AC5E-64C1E3058420}" presName="arrow" presStyleLbl="bgShp" presStyleIdx="0" presStyleCnt="1" custScaleY="106667"/>
      <dgm:spPr/>
    </dgm:pt>
    <dgm:pt modelId="{C9A7F693-5D99-4328-921C-D027093B0C94}" type="pres">
      <dgm:prSet presAssocID="{17A5D3EE-FA45-4B2B-AC5E-64C1E3058420}" presName="arrowDiagram3" presStyleCnt="0"/>
      <dgm:spPr/>
    </dgm:pt>
    <dgm:pt modelId="{3063381F-D72A-4183-9963-ED93AAD3656B}" type="pres">
      <dgm:prSet presAssocID="{DCF4CB77-EB2C-4C53-A949-71694D850A4C}" presName="bullet3a" presStyleLbl="node1" presStyleIdx="0" presStyleCnt="3"/>
      <dgm:spPr/>
    </dgm:pt>
    <dgm:pt modelId="{C4E0FA64-3B63-4457-A5CA-01FBD17DE0E2}" type="pres">
      <dgm:prSet presAssocID="{DCF4CB77-EB2C-4C53-A949-71694D850A4C}" presName="textBox3a" presStyleLbl="revTx" presStyleIdx="0" presStyleCnt="3">
        <dgm:presLayoutVars>
          <dgm:bulletEnabled val="1"/>
        </dgm:presLayoutVars>
      </dgm:prSet>
      <dgm:spPr/>
      <dgm:t>
        <a:bodyPr/>
        <a:lstStyle/>
        <a:p>
          <a:endParaRPr lang="en-US"/>
        </a:p>
      </dgm:t>
    </dgm:pt>
    <dgm:pt modelId="{FDA92363-55EE-4430-901B-0FFD0745CF59}" type="pres">
      <dgm:prSet presAssocID="{C4BEF966-CA73-4A52-BAA5-6FFCE9053A07}" presName="bullet3b" presStyleLbl="node1" presStyleIdx="1" presStyleCnt="3"/>
      <dgm:spPr/>
    </dgm:pt>
    <dgm:pt modelId="{8AB298C3-B10A-42FF-8C69-823BD1AF9B8E}" type="pres">
      <dgm:prSet presAssocID="{C4BEF966-CA73-4A52-BAA5-6FFCE9053A07}" presName="textBox3b" presStyleLbl="revTx" presStyleIdx="1" presStyleCnt="3">
        <dgm:presLayoutVars>
          <dgm:bulletEnabled val="1"/>
        </dgm:presLayoutVars>
      </dgm:prSet>
      <dgm:spPr/>
      <dgm:t>
        <a:bodyPr/>
        <a:lstStyle/>
        <a:p>
          <a:endParaRPr lang="en-US"/>
        </a:p>
      </dgm:t>
    </dgm:pt>
    <dgm:pt modelId="{46041BC7-F0B0-4519-BE3B-9364E9AC5BF2}" type="pres">
      <dgm:prSet presAssocID="{DC95A431-E43F-4965-8182-E46BBF2E858D}" presName="bullet3c" presStyleLbl="node1" presStyleIdx="2" presStyleCnt="3"/>
      <dgm:spPr/>
    </dgm:pt>
    <dgm:pt modelId="{43CF057A-CAF6-4718-847C-B379A08B517F}" type="pres">
      <dgm:prSet presAssocID="{DC95A431-E43F-4965-8182-E46BBF2E858D}" presName="textBox3c" presStyleLbl="revTx" presStyleIdx="2" presStyleCnt="3" custScaleX="115819" custScaleY="68167" custLinFactNeighborX="25811" custLinFactNeighborY="-66295">
        <dgm:presLayoutVars>
          <dgm:bulletEnabled val="1"/>
        </dgm:presLayoutVars>
      </dgm:prSet>
      <dgm:spPr/>
      <dgm:t>
        <a:bodyPr/>
        <a:lstStyle/>
        <a:p>
          <a:endParaRPr lang="en-US"/>
        </a:p>
      </dgm:t>
    </dgm:pt>
  </dgm:ptLst>
  <dgm:cxnLst>
    <dgm:cxn modelId="{D40CD768-3D12-41A5-80D5-1D1D7371DFFD}" srcId="{17A5D3EE-FA45-4B2B-AC5E-64C1E3058420}" destId="{DCF4CB77-EB2C-4C53-A949-71694D850A4C}" srcOrd="0" destOrd="0" parTransId="{E2D73C9A-894E-4EBC-B941-4ADD1496C859}" sibTransId="{89FF8C3D-C777-46B7-AD2E-967D7ACDAED2}"/>
    <dgm:cxn modelId="{9F26DE72-8BB9-4667-BAB4-A76F0D2015C8}" type="presOf" srcId="{DC95A431-E43F-4965-8182-E46BBF2E858D}" destId="{43CF057A-CAF6-4718-847C-B379A08B517F}" srcOrd="0" destOrd="0" presId="urn:microsoft.com/office/officeart/2005/8/layout/arrow2"/>
    <dgm:cxn modelId="{9960255C-01F3-45D3-A17C-B4691490BBF4}" srcId="{17A5D3EE-FA45-4B2B-AC5E-64C1E3058420}" destId="{DC95A431-E43F-4965-8182-E46BBF2E858D}" srcOrd="2" destOrd="0" parTransId="{3CF5FA17-FCA4-4247-B757-5838FBEFF44B}" sibTransId="{CD9E637F-D4A6-47BD-AA04-661E883816C5}"/>
    <dgm:cxn modelId="{B37EE566-0C7E-4B02-A737-917B71AA1859}" type="presOf" srcId="{C4BEF966-CA73-4A52-BAA5-6FFCE9053A07}" destId="{8AB298C3-B10A-42FF-8C69-823BD1AF9B8E}" srcOrd="0" destOrd="0" presId="urn:microsoft.com/office/officeart/2005/8/layout/arrow2"/>
    <dgm:cxn modelId="{679FDD45-6BF0-47EB-A8FA-4331DE5AFF5D}" type="presOf" srcId="{17A5D3EE-FA45-4B2B-AC5E-64C1E3058420}" destId="{33E05402-A328-49D8-A4FF-A87F5F838613}" srcOrd="0" destOrd="0" presId="urn:microsoft.com/office/officeart/2005/8/layout/arrow2"/>
    <dgm:cxn modelId="{CABF8ADC-E622-4C39-80E9-ECE7C3A6A0CC}" srcId="{17A5D3EE-FA45-4B2B-AC5E-64C1E3058420}" destId="{C4BEF966-CA73-4A52-BAA5-6FFCE9053A07}" srcOrd="1" destOrd="0" parTransId="{DD733A42-585B-403C-B829-96808F986E08}" sibTransId="{10983F96-30ED-451B-A205-25D0CDA15956}"/>
    <dgm:cxn modelId="{3AC0625F-A436-4A3A-9918-2C6D03729DD8}" type="presOf" srcId="{DCF4CB77-EB2C-4C53-A949-71694D850A4C}" destId="{C4E0FA64-3B63-4457-A5CA-01FBD17DE0E2}" srcOrd="0" destOrd="0" presId="urn:microsoft.com/office/officeart/2005/8/layout/arrow2"/>
    <dgm:cxn modelId="{A8F76B60-FBAA-4AAF-9949-0FDDC6CEDF9F}" type="presParOf" srcId="{33E05402-A328-49D8-A4FF-A87F5F838613}" destId="{1ADCDB1A-2A32-43B4-A1D0-B8A2B1A543F4}" srcOrd="0" destOrd="0" presId="urn:microsoft.com/office/officeart/2005/8/layout/arrow2"/>
    <dgm:cxn modelId="{E394FD8B-AD68-4345-8E9B-2D50BE350349}" type="presParOf" srcId="{33E05402-A328-49D8-A4FF-A87F5F838613}" destId="{C9A7F693-5D99-4328-921C-D027093B0C94}" srcOrd="1" destOrd="0" presId="urn:microsoft.com/office/officeart/2005/8/layout/arrow2"/>
    <dgm:cxn modelId="{F8C34C38-BA95-43D1-A420-66EC1C4192AA}" type="presParOf" srcId="{C9A7F693-5D99-4328-921C-D027093B0C94}" destId="{3063381F-D72A-4183-9963-ED93AAD3656B}" srcOrd="0" destOrd="0" presId="urn:microsoft.com/office/officeart/2005/8/layout/arrow2"/>
    <dgm:cxn modelId="{95934B08-873F-4905-8FF4-8ED0F8B8B738}" type="presParOf" srcId="{C9A7F693-5D99-4328-921C-D027093B0C94}" destId="{C4E0FA64-3B63-4457-A5CA-01FBD17DE0E2}" srcOrd="1" destOrd="0" presId="urn:microsoft.com/office/officeart/2005/8/layout/arrow2"/>
    <dgm:cxn modelId="{58BB3922-5FE4-46D6-B625-CCB535CE8DC7}" type="presParOf" srcId="{C9A7F693-5D99-4328-921C-D027093B0C94}" destId="{FDA92363-55EE-4430-901B-0FFD0745CF59}" srcOrd="2" destOrd="0" presId="urn:microsoft.com/office/officeart/2005/8/layout/arrow2"/>
    <dgm:cxn modelId="{35D52E59-03EB-4BC2-B6FA-D5E56DC8B5F0}" type="presParOf" srcId="{C9A7F693-5D99-4328-921C-D027093B0C94}" destId="{8AB298C3-B10A-42FF-8C69-823BD1AF9B8E}" srcOrd="3" destOrd="0" presId="urn:microsoft.com/office/officeart/2005/8/layout/arrow2"/>
    <dgm:cxn modelId="{0AAD30C2-BC44-4E90-B99E-94E1A633967D}" type="presParOf" srcId="{C9A7F693-5D99-4328-921C-D027093B0C94}" destId="{46041BC7-F0B0-4519-BE3B-9364E9AC5BF2}" srcOrd="4" destOrd="0" presId="urn:microsoft.com/office/officeart/2005/8/layout/arrow2"/>
    <dgm:cxn modelId="{581B179B-C5BF-4D41-986E-E2F33A9C2672}" type="presParOf" srcId="{C9A7F693-5D99-4328-921C-D027093B0C94}" destId="{43CF057A-CAF6-4718-847C-B379A08B517F}"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CDB1A-2A32-43B4-A1D0-B8A2B1A543F4}">
      <dsp:nvSpPr>
        <dsp:cNvPr id="0" name=""/>
        <dsp:cNvSpPr/>
      </dsp:nvSpPr>
      <dsp:spPr>
        <a:xfrm>
          <a:off x="0" y="139691"/>
          <a:ext cx="8610600" cy="574041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3381F-D72A-4183-9963-ED93AAD3656B}">
      <dsp:nvSpPr>
        <dsp:cNvPr id="0" name=""/>
        <dsp:cNvSpPr/>
      </dsp:nvSpPr>
      <dsp:spPr>
        <a:xfrm>
          <a:off x="1093546" y="4033485"/>
          <a:ext cx="223875" cy="2238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0FA64-3B63-4457-A5CA-01FBD17DE0E2}">
      <dsp:nvSpPr>
        <dsp:cNvPr id="0" name=""/>
        <dsp:cNvSpPr/>
      </dsp:nvSpPr>
      <dsp:spPr>
        <a:xfrm>
          <a:off x="1205484" y="4145422"/>
          <a:ext cx="2006269" cy="1555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27" tIns="0" rIns="0" bIns="0" numCol="1" spcCol="1270" anchor="t"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mn-lt"/>
              <a:ea typeface="+mn-ea"/>
              <a:cs typeface="+mn-cs"/>
            </a:rPr>
            <a:t>Partition</a:t>
          </a:r>
          <a:r>
            <a:rPr lang="en-US" sz="1800" kern="1200" dirty="0" smtClean="0">
              <a:solidFill>
                <a:schemeClr val="tx1"/>
              </a:solidFill>
              <a:latin typeface="+mn-lt"/>
              <a:ea typeface="+mn-ea"/>
              <a:cs typeface="+mn-cs"/>
            </a:rPr>
            <a:t> is network property – not our choice</a:t>
          </a:r>
          <a:endParaRPr lang="en-US" sz="1800" kern="1200" dirty="0">
            <a:solidFill>
              <a:schemeClr val="tx1"/>
            </a:solidFill>
            <a:latin typeface="+mn-lt"/>
            <a:ea typeface="+mn-ea"/>
            <a:cs typeface="+mn-cs"/>
          </a:endParaRPr>
        </a:p>
      </dsp:txBody>
      <dsp:txXfrm>
        <a:off x="1205484" y="4145422"/>
        <a:ext cx="2006269" cy="1555289"/>
      </dsp:txXfrm>
    </dsp:sp>
    <dsp:sp modelId="{FDA92363-55EE-4430-901B-0FFD0745CF59}">
      <dsp:nvSpPr>
        <dsp:cNvPr id="0" name=""/>
        <dsp:cNvSpPr/>
      </dsp:nvSpPr>
      <dsp:spPr>
        <a:xfrm>
          <a:off x="3069678" y="2570759"/>
          <a:ext cx="404698" cy="4046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B298C3-B10A-42FF-8C69-823BD1AF9B8E}">
      <dsp:nvSpPr>
        <dsp:cNvPr id="0" name=""/>
        <dsp:cNvSpPr/>
      </dsp:nvSpPr>
      <dsp:spPr>
        <a:xfrm>
          <a:off x="3272028" y="2773108"/>
          <a:ext cx="2066544" cy="292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441" tIns="0" rIns="0" bIns="0" numCol="1" spcCol="1270" anchor="t" anchorCtr="0">
          <a:noAutofit/>
        </a:bodyPr>
        <a:lstStyle/>
        <a:p>
          <a:pPr lvl="0" algn="l" defTabSz="800100">
            <a:lnSpc>
              <a:spcPct val="90000"/>
            </a:lnSpc>
            <a:spcBef>
              <a:spcPct val="0"/>
            </a:spcBef>
            <a:spcAft>
              <a:spcPct val="35000"/>
            </a:spcAft>
          </a:pPr>
          <a:r>
            <a:rPr lang="en-US" sz="1800" b="1" kern="1200" dirty="0" smtClean="0">
              <a:solidFill>
                <a:schemeClr val="tx1"/>
              </a:solidFill>
              <a:latin typeface="+mn-lt"/>
              <a:ea typeface="+mn-ea"/>
              <a:cs typeface="+mn-cs"/>
            </a:rPr>
            <a:t>Partition Tolerance </a:t>
          </a:r>
          <a:r>
            <a:rPr lang="en-US" sz="1800" kern="1200" dirty="0" smtClean="0">
              <a:solidFill>
                <a:schemeClr val="tx1"/>
              </a:solidFill>
              <a:latin typeface="+mn-lt"/>
              <a:ea typeface="+mn-ea"/>
              <a:cs typeface="+mn-cs"/>
            </a:rPr>
            <a:t>means data copying strategy for consistency or for availability</a:t>
          </a:r>
          <a:endParaRPr lang="en-US" sz="1800" kern="1200" dirty="0">
            <a:solidFill>
              <a:schemeClr val="tx1"/>
            </a:solidFill>
            <a:latin typeface="+mn-lt"/>
            <a:ea typeface="+mn-ea"/>
            <a:cs typeface="+mn-cs"/>
          </a:endParaRPr>
        </a:p>
      </dsp:txBody>
      <dsp:txXfrm>
        <a:off x="3272028" y="2773108"/>
        <a:ext cx="2066544" cy="2927604"/>
      </dsp:txXfrm>
    </dsp:sp>
    <dsp:sp modelId="{46041BC7-F0B0-4519-BE3B-9364E9AC5BF2}">
      <dsp:nvSpPr>
        <dsp:cNvPr id="0" name=""/>
        <dsp:cNvSpPr/>
      </dsp:nvSpPr>
      <dsp:spPr>
        <a:xfrm>
          <a:off x="5446204" y="1680638"/>
          <a:ext cx="559689" cy="5596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CF057A-CAF6-4718-847C-B379A08B517F}">
      <dsp:nvSpPr>
        <dsp:cNvPr id="0" name=""/>
        <dsp:cNvSpPr/>
      </dsp:nvSpPr>
      <dsp:spPr>
        <a:xfrm>
          <a:off x="6095991" y="76211"/>
          <a:ext cx="2393450" cy="2549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6568" tIns="0" rIns="0" bIns="0" numCol="1" spcCol="1270" anchor="t" anchorCtr="0">
          <a:noAutofit/>
        </a:bodyPr>
        <a:lstStyle/>
        <a:p>
          <a:pPr lvl="0" algn="l" defTabSz="800100">
            <a:lnSpc>
              <a:spcPct val="90000"/>
            </a:lnSpc>
            <a:spcBef>
              <a:spcPct val="0"/>
            </a:spcBef>
            <a:spcAft>
              <a:spcPct val="35000"/>
            </a:spcAft>
          </a:pPr>
          <a:r>
            <a:rPr lang="en-US" sz="1800" kern="1200" dirty="0" smtClean="0">
              <a:solidFill>
                <a:srgbClr val="FF0000"/>
              </a:solidFill>
              <a:latin typeface="+mn-lt"/>
              <a:ea typeface="+mn-ea"/>
              <a:cs typeface="+mn-cs"/>
            </a:rPr>
            <a:t>In a distributed system that may drop messages we cannot have both consistency and availability of the data – only one of them!</a:t>
          </a:r>
          <a:endParaRPr lang="en-US" sz="1800" kern="1200" dirty="0">
            <a:solidFill>
              <a:srgbClr val="FF0000"/>
            </a:solidFill>
            <a:latin typeface="+mn-lt"/>
            <a:ea typeface="+mn-ea"/>
            <a:cs typeface="+mn-cs"/>
          </a:endParaRPr>
        </a:p>
      </dsp:txBody>
      <dsp:txXfrm>
        <a:off x="6095991" y="76211"/>
        <a:ext cx="2393450" cy="254960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9BFBE6-EA7B-4483-9AAA-F7576C4F9142}"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122532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BFBE6-EA7B-4483-9AAA-F7576C4F9142}"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95598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BFBE6-EA7B-4483-9AAA-F7576C4F9142}"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468044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Layou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1"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05852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BFBE6-EA7B-4483-9AAA-F7576C4F9142}"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14382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BFBE6-EA7B-4483-9AAA-F7576C4F9142}"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134736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9BFBE6-EA7B-4483-9AAA-F7576C4F9142}"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229048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9BFBE6-EA7B-4483-9AAA-F7576C4F9142}" type="datetimeFigureOut">
              <a:rPr lang="en-US" smtClean="0"/>
              <a:t>7/5/2013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413171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9BFBE6-EA7B-4483-9AAA-F7576C4F9142}" type="datetimeFigureOut">
              <a:rPr lang="en-US" smtClean="0"/>
              <a:t>7/5/2013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21086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BFBE6-EA7B-4483-9AAA-F7576C4F9142}" type="datetimeFigureOut">
              <a:rPr lang="en-US" smtClean="0"/>
              <a:t>7/5/2013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102704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BFBE6-EA7B-4483-9AAA-F7576C4F9142}"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139568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BFBE6-EA7B-4483-9AAA-F7576C4F9142}"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E06C2-0989-4E41-A861-6992C488F4C3}" type="slidenum">
              <a:rPr lang="en-US" smtClean="0"/>
              <a:t>‹#›</a:t>
            </a:fld>
            <a:endParaRPr lang="en-US"/>
          </a:p>
        </p:txBody>
      </p:sp>
    </p:spTree>
    <p:extLst>
      <p:ext uri="{BB962C8B-B14F-4D97-AF65-F5344CB8AC3E}">
        <p14:creationId xmlns:p14="http://schemas.microsoft.com/office/powerpoint/2010/main" val="52655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BFBE6-EA7B-4483-9AAA-F7576C4F9142}" type="datetimeFigureOut">
              <a:rPr lang="en-US" smtClean="0"/>
              <a:t>7/5/2013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E06C2-0989-4E41-A861-6992C488F4C3}" type="slidenum">
              <a:rPr lang="en-US" smtClean="0"/>
              <a:t>‹#›</a:t>
            </a:fld>
            <a:endParaRPr lang="en-US"/>
          </a:p>
        </p:txBody>
      </p:sp>
    </p:spTree>
    <p:extLst>
      <p:ext uri="{BB962C8B-B14F-4D97-AF65-F5344CB8AC3E}">
        <p14:creationId xmlns:p14="http://schemas.microsoft.com/office/powerpoint/2010/main" val="3828361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Geo-distributed Messaging with RabbitMQ</a:t>
            </a:r>
            <a:endParaRPr lang="en-US" dirty="0"/>
          </a:p>
        </p:txBody>
      </p:sp>
      <p:sp>
        <p:nvSpPr>
          <p:cNvPr id="3" name="Subtitle 2"/>
          <p:cNvSpPr>
            <a:spLocks noGrp="1"/>
          </p:cNvSpPr>
          <p:nvPr>
            <p:ph type="subTitle" idx="1"/>
          </p:nvPr>
        </p:nvSpPr>
        <p:spPr/>
        <p:txBody>
          <a:bodyPr/>
          <a:lstStyle/>
          <a:p>
            <a:r>
              <a:rPr lang="en-US" dirty="0"/>
              <a:t>b</a:t>
            </a:r>
            <a:r>
              <a:rPr lang="en-US" dirty="0" smtClean="0"/>
              <a:t>y Andriy Shapochka </a:t>
            </a:r>
          </a:p>
          <a:p>
            <a:r>
              <a:rPr lang="en-US" dirty="0" smtClean="0"/>
              <a:t>System Architect @ SoftServe</a:t>
            </a:r>
            <a:endParaRPr lang="en-US" dirty="0"/>
          </a:p>
        </p:txBody>
      </p:sp>
      <p:sp>
        <p:nvSpPr>
          <p:cNvPr id="4" name="TextBox 3"/>
          <p:cNvSpPr txBox="1"/>
          <p:nvPr/>
        </p:nvSpPr>
        <p:spPr>
          <a:xfrm>
            <a:off x="4572000" y="478976"/>
            <a:ext cx="3879139" cy="58477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3200" dirty="0" smtClean="0"/>
              <a:t>Real</a:t>
            </a:r>
            <a:r>
              <a:rPr lang="en-US" dirty="0" smtClean="0"/>
              <a:t> </a:t>
            </a:r>
            <a:r>
              <a:rPr lang="en-US" sz="3200" dirty="0"/>
              <a:t>World Case Study</a:t>
            </a:r>
          </a:p>
        </p:txBody>
      </p:sp>
    </p:spTree>
    <p:extLst>
      <p:ext uri="{BB962C8B-B14F-4D97-AF65-F5344CB8AC3E}">
        <p14:creationId xmlns:p14="http://schemas.microsoft.com/office/powerpoint/2010/main" val="3690482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3945054" cy="461665"/>
          </a:xfrm>
          <a:prstGeom prst="rect">
            <a:avLst/>
          </a:prstGeom>
          <a:noFill/>
        </p:spPr>
        <p:txBody>
          <a:bodyPr wrap="none" rtlCol="0">
            <a:spAutoFit/>
          </a:bodyPr>
          <a:lstStyle/>
          <a:p>
            <a:r>
              <a:rPr lang="en-US" sz="2400" b="1" dirty="0" smtClean="0"/>
              <a:t>Design Strategy: Components</a:t>
            </a:r>
            <a:endParaRPr lang="en-US" sz="2400" b="1" dirty="0"/>
          </a:p>
        </p:txBody>
      </p:sp>
      <p:sp>
        <p:nvSpPr>
          <p:cNvPr id="7" name="TextBox 6"/>
          <p:cNvSpPr txBox="1"/>
          <p:nvPr/>
        </p:nvSpPr>
        <p:spPr>
          <a:xfrm>
            <a:off x="978637" y="1268760"/>
            <a:ext cx="7193764" cy="2031325"/>
          </a:xfrm>
          <a:prstGeom prst="rect">
            <a:avLst/>
          </a:prstGeom>
          <a:noFill/>
        </p:spPr>
        <p:txBody>
          <a:bodyPr wrap="square" rtlCol="0">
            <a:spAutoFit/>
          </a:bodyPr>
          <a:lstStyle/>
          <a:p>
            <a:pPr lvl="0" fontAlgn="base"/>
            <a:r>
              <a:rPr lang="en-US" b="1" dirty="0"/>
              <a:t>Application Node </a:t>
            </a:r>
            <a:r>
              <a:rPr lang="en-US" dirty="0"/>
              <a:t>– the nodes are geo-distributed and can play a role of </a:t>
            </a:r>
          </a:p>
          <a:p>
            <a:pPr lvl="1" fontAlgn="base"/>
            <a:r>
              <a:rPr lang="en-US" b="1" dirty="0"/>
              <a:t>primary node </a:t>
            </a:r>
            <a:r>
              <a:rPr lang="en-US" dirty="0"/>
              <a:t>- single node serving user requests in the entire cluster</a:t>
            </a:r>
          </a:p>
          <a:p>
            <a:pPr lvl="1" fontAlgn="base"/>
            <a:r>
              <a:rPr lang="en-US" b="1" dirty="0"/>
              <a:t>replicas</a:t>
            </a:r>
            <a:r>
              <a:rPr lang="en-US" dirty="0"/>
              <a:t> - all the other nodes updated with the changes on the primary </a:t>
            </a:r>
            <a:r>
              <a:rPr lang="en-US" dirty="0" smtClean="0"/>
              <a:t>node</a:t>
            </a:r>
          </a:p>
          <a:p>
            <a:pPr lvl="1" fontAlgn="base"/>
            <a:endParaRPr lang="en-US" dirty="0"/>
          </a:p>
          <a:p>
            <a:r>
              <a:rPr lang="en-US" b="1" dirty="0"/>
              <a:t>Cluster </a:t>
            </a:r>
            <a:r>
              <a:rPr lang="en-US" b="1" dirty="0" smtClean="0"/>
              <a:t>Controller </a:t>
            </a:r>
            <a:r>
              <a:rPr lang="en-US" dirty="0" smtClean="0"/>
              <a:t>– </a:t>
            </a:r>
            <a:r>
              <a:rPr lang="en-US" dirty="0"/>
              <a:t>a single node controlling the cluster state and assigning the primary and replica roles to the application nodes.</a:t>
            </a:r>
          </a:p>
        </p:txBody>
      </p:sp>
    </p:spTree>
    <p:extLst>
      <p:ext uri="{BB962C8B-B14F-4D97-AF65-F5344CB8AC3E}">
        <p14:creationId xmlns:p14="http://schemas.microsoft.com/office/powerpoint/2010/main" val="274107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3915880" cy="461665"/>
          </a:xfrm>
          <a:prstGeom prst="rect">
            <a:avLst/>
          </a:prstGeom>
          <a:noFill/>
        </p:spPr>
        <p:txBody>
          <a:bodyPr wrap="none" rtlCol="0">
            <a:spAutoFit/>
          </a:bodyPr>
          <a:lstStyle/>
          <a:p>
            <a:r>
              <a:rPr lang="en-US" sz="2400" b="1" dirty="0" smtClean="0"/>
              <a:t>Design Strategy: Decisions - 1</a:t>
            </a:r>
            <a:endParaRPr lang="en-US" sz="2400" b="1" dirty="0"/>
          </a:p>
        </p:txBody>
      </p:sp>
      <p:sp>
        <p:nvSpPr>
          <p:cNvPr id="7" name="TextBox 6"/>
          <p:cNvSpPr txBox="1"/>
          <p:nvPr/>
        </p:nvSpPr>
        <p:spPr>
          <a:xfrm>
            <a:off x="978637" y="1268760"/>
            <a:ext cx="7193764" cy="3139321"/>
          </a:xfrm>
          <a:prstGeom prst="rect">
            <a:avLst/>
          </a:prstGeom>
          <a:noFill/>
        </p:spPr>
        <p:txBody>
          <a:bodyPr wrap="square" rtlCol="0">
            <a:spAutoFit/>
          </a:bodyPr>
          <a:lstStyle/>
          <a:p>
            <a:pPr lvl="0" fontAlgn="base"/>
            <a:r>
              <a:rPr lang="en-US" dirty="0"/>
              <a:t>All the application nodes are equivalent in the sense each of them can become primary or a replica at the runtime</a:t>
            </a:r>
            <a:r>
              <a:rPr lang="en-US" dirty="0" smtClean="0"/>
              <a:t>.</a:t>
            </a:r>
          </a:p>
          <a:p>
            <a:pPr lvl="0" fontAlgn="base"/>
            <a:endParaRPr lang="en-US" dirty="0"/>
          </a:p>
          <a:p>
            <a:pPr lvl="0" fontAlgn="base"/>
            <a:r>
              <a:rPr lang="en-US" dirty="0"/>
              <a:t>The application node status (active, primary, replica, etc.) is controlled by the cluster monitor</a:t>
            </a:r>
            <a:r>
              <a:rPr lang="en-US" dirty="0" smtClean="0"/>
              <a:t>.</a:t>
            </a:r>
          </a:p>
          <a:p>
            <a:pPr lvl="0" fontAlgn="base"/>
            <a:endParaRPr lang="en-US" dirty="0"/>
          </a:p>
          <a:p>
            <a:pPr lvl="0" fontAlgn="base"/>
            <a:r>
              <a:rPr lang="en-US" dirty="0"/>
              <a:t>The replicas receive updates from the current primary node by means of exchange federation</a:t>
            </a:r>
            <a:r>
              <a:rPr lang="en-US" dirty="0" smtClean="0"/>
              <a:t>.</a:t>
            </a:r>
          </a:p>
          <a:p>
            <a:pPr lvl="0" fontAlgn="base"/>
            <a:endParaRPr lang="en-US" dirty="0"/>
          </a:p>
          <a:p>
            <a:r>
              <a:rPr lang="en-US" dirty="0"/>
              <a:t>Each replica monitors its transaction flow state and validates it against every new incoming primary update.</a:t>
            </a:r>
          </a:p>
        </p:txBody>
      </p:sp>
    </p:spTree>
    <p:extLst>
      <p:ext uri="{BB962C8B-B14F-4D97-AF65-F5344CB8AC3E}">
        <p14:creationId xmlns:p14="http://schemas.microsoft.com/office/powerpoint/2010/main" val="2342357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3915880" cy="461665"/>
          </a:xfrm>
          <a:prstGeom prst="rect">
            <a:avLst/>
          </a:prstGeom>
          <a:noFill/>
        </p:spPr>
        <p:txBody>
          <a:bodyPr wrap="none" rtlCol="0">
            <a:spAutoFit/>
          </a:bodyPr>
          <a:lstStyle/>
          <a:p>
            <a:r>
              <a:rPr lang="en-US" sz="2400" b="1" dirty="0" smtClean="0"/>
              <a:t>Design Strategy: Decisions - 2</a:t>
            </a:r>
            <a:endParaRPr lang="en-US" sz="2400" b="1" dirty="0"/>
          </a:p>
        </p:txBody>
      </p:sp>
      <p:sp>
        <p:nvSpPr>
          <p:cNvPr id="7" name="TextBox 6"/>
          <p:cNvSpPr txBox="1"/>
          <p:nvPr/>
        </p:nvSpPr>
        <p:spPr>
          <a:xfrm>
            <a:off x="978637" y="1268760"/>
            <a:ext cx="7193764" cy="3970318"/>
          </a:xfrm>
          <a:prstGeom prst="rect">
            <a:avLst/>
          </a:prstGeom>
          <a:noFill/>
        </p:spPr>
        <p:txBody>
          <a:bodyPr wrap="square" rtlCol="0">
            <a:spAutoFit/>
          </a:bodyPr>
          <a:lstStyle/>
          <a:p>
            <a:pPr lvl="0" fontAlgn="base"/>
            <a:r>
              <a:rPr lang="en-US" dirty="0"/>
              <a:t>When the replica finds its transaction flow state to become inconsistent it switches to the catch-up mode which involves two steps in order to offload additional processing and communication from the primary node</a:t>
            </a:r>
            <a:r>
              <a:rPr lang="en-US" dirty="0" smtClean="0"/>
              <a:t>:</a:t>
            </a:r>
          </a:p>
          <a:p>
            <a:pPr lvl="0" fontAlgn="base"/>
            <a:endParaRPr lang="en-US" dirty="0"/>
          </a:p>
          <a:p>
            <a:pPr lvl="1" fontAlgn="base"/>
            <a:r>
              <a:rPr lang="en-US" dirty="0"/>
              <a:t>To request the missing transactions from the other replicas</a:t>
            </a:r>
            <a:r>
              <a:rPr lang="en-US" dirty="0" smtClean="0"/>
              <a:t>.</a:t>
            </a:r>
          </a:p>
          <a:p>
            <a:pPr lvl="1" fontAlgn="base"/>
            <a:endParaRPr lang="en-US" dirty="0"/>
          </a:p>
          <a:p>
            <a:pPr lvl="1" fontAlgn="base"/>
            <a:r>
              <a:rPr lang="en-US" dirty="0"/>
              <a:t>In case no replica succeeds in replying with the requested transactions to fall back to the catch-up request toward the primary node</a:t>
            </a:r>
            <a:r>
              <a:rPr lang="en-US" dirty="0" smtClean="0"/>
              <a:t>.</a:t>
            </a:r>
          </a:p>
          <a:p>
            <a:pPr lvl="1" fontAlgn="base"/>
            <a:endParaRPr lang="en-US" dirty="0" smtClean="0"/>
          </a:p>
          <a:p>
            <a:pPr lvl="1" fontAlgn="base"/>
            <a:endParaRPr lang="en-US" dirty="0"/>
          </a:p>
          <a:p>
            <a:r>
              <a:rPr lang="en-US" dirty="0"/>
              <a:t>The bus construction is based on the official RabbitMQ Federation plugin which works by way of propagating the messages published in the local upstream exchanges to the federated exchanges owned by the remote brokers.</a:t>
            </a:r>
          </a:p>
        </p:txBody>
      </p:sp>
    </p:spTree>
    <p:extLst>
      <p:ext uri="{BB962C8B-B14F-4D97-AF65-F5344CB8AC3E}">
        <p14:creationId xmlns:p14="http://schemas.microsoft.com/office/powerpoint/2010/main" val="3831683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658" y="35159"/>
            <a:ext cx="7344816" cy="6914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2244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4025974" cy="461665"/>
          </a:xfrm>
          <a:prstGeom prst="rect">
            <a:avLst/>
          </a:prstGeom>
          <a:noFill/>
        </p:spPr>
        <p:txBody>
          <a:bodyPr wrap="none" rtlCol="0">
            <a:spAutoFit/>
          </a:bodyPr>
          <a:lstStyle/>
          <a:p>
            <a:r>
              <a:rPr lang="en-US" sz="2400" b="1" dirty="0" smtClean="0"/>
              <a:t>Design Strategy: RPC Catch-up</a:t>
            </a:r>
            <a:endParaRPr lang="en-US"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6" y="779511"/>
            <a:ext cx="8905248"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680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3620607" cy="461665"/>
          </a:xfrm>
          <a:prstGeom prst="rect">
            <a:avLst/>
          </a:prstGeom>
          <a:noFill/>
        </p:spPr>
        <p:txBody>
          <a:bodyPr wrap="none" rtlCol="0">
            <a:spAutoFit/>
          </a:bodyPr>
          <a:lstStyle/>
          <a:p>
            <a:r>
              <a:rPr lang="en-US" sz="2400" b="1" dirty="0" smtClean="0"/>
              <a:t>Design Strategy: Extra Mile</a:t>
            </a:r>
            <a:endParaRPr lang="en-US" sz="2400" b="1" dirty="0"/>
          </a:p>
        </p:txBody>
      </p:sp>
      <p:sp>
        <p:nvSpPr>
          <p:cNvPr id="7" name="TextBox 6"/>
          <p:cNvSpPr txBox="1"/>
          <p:nvPr/>
        </p:nvSpPr>
        <p:spPr>
          <a:xfrm>
            <a:off x="978637" y="1268760"/>
            <a:ext cx="7193764" cy="3970318"/>
          </a:xfrm>
          <a:prstGeom prst="rect">
            <a:avLst/>
          </a:prstGeom>
          <a:noFill/>
        </p:spPr>
        <p:txBody>
          <a:bodyPr wrap="square" rtlCol="0">
            <a:spAutoFit/>
          </a:bodyPr>
          <a:lstStyle/>
          <a:p>
            <a:pPr lvl="0" fontAlgn="base"/>
            <a:r>
              <a:rPr lang="en-US" b="1" dirty="0" smtClean="0"/>
              <a:t>Security</a:t>
            </a:r>
            <a:r>
              <a:rPr lang="en-US" dirty="0" smtClean="0"/>
              <a:t> – communication is secured by means of the https protocol, server and client certificates supported by RabbitMQ Federation. It is configured in the upstream part.</a:t>
            </a:r>
          </a:p>
          <a:p>
            <a:pPr lvl="0" fontAlgn="base"/>
            <a:endParaRPr lang="en-US" dirty="0"/>
          </a:p>
          <a:p>
            <a:pPr fontAlgn="base"/>
            <a:r>
              <a:rPr lang="en-US" b="1" dirty="0" smtClean="0"/>
              <a:t>Cluster Configuration </a:t>
            </a:r>
            <a:r>
              <a:rPr lang="en-US" dirty="0" smtClean="0"/>
              <a:t>– runtime roulette. The upstream configuration occurs at the deployment time. The exchange creation does at runtime. Cluster Controller selects and promotes the new primary and notifies replicas.</a:t>
            </a:r>
          </a:p>
          <a:p>
            <a:pPr lvl="0" fontAlgn="base"/>
            <a:endParaRPr lang="en-US" dirty="0" smtClean="0"/>
          </a:p>
          <a:p>
            <a:pPr lvl="0" fontAlgn="base"/>
            <a:r>
              <a:rPr lang="en-US" b="1" dirty="0" smtClean="0"/>
              <a:t>Cluster Controller</a:t>
            </a:r>
            <a:r>
              <a:rPr lang="en-US" dirty="0" smtClean="0"/>
              <a:t> – non-trivial task to build a cluster controller which would be HA and would avoid the split-brain issue. Zookeeper and other controller distribution options were evaluated. At the end it was decided to build it on top of AWS infrastructure using Multi-AZ RDS as a configuration storage</a:t>
            </a:r>
            <a:r>
              <a:rPr lang="en-US" dirty="0"/>
              <a:t>.</a:t>
            </a:r>
            <a:endParaRPr lang="en-US" dirty="0" smtClean="0"/>
          </a:p>
        </p:txBody>
      </p:sp>
    </p:spTree>
    <p:extLst>
      <p:ext uri="{BB962C8B-B14F-4D97-AF65-F5344CB8AC3E}">
        <p14:creationId xmlns:p14="http://schemas.microsoft.com/office/powerpoint/2010/main" val="4143324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83768" y="2694111"/>
            <a:ext cx="4106189" cy="461665"/>
          </a:xfrm>
          <a:prstGeom prst="rect">
            <a:avLst/>
          </a:prstGeom>
          <a:noFill/>
        </p:spPr>
        <p:txBody>
          <a:bodyPr wrap="none" rtlCol="0">
            <a:spAutoFit/>
          </a:bodyPr>
          <a:lstStyle/>
          <a:p>
            <a:r>
              <a:rPr lang="en-US" sz="2400" b="1" dirty="0" smtClean="0"/>
              <a:t>Thank You! Questions, please! </a:t>
            </a:r>
            <a:endParaRPr lang="en-US" sz="2400" b="1" dirty="0"/>
          </a:p>
        </p:txBody>
      </p:sp>
    </p:spTree>
    <p:extLst>
      <p:ext uri="{BB962C8B-B14F-4D97-AF65-F5344CB8AC3E}">
        <p14:creationId xmlns:p14="http://schemas.microsoft.com/office/powerpoint/2010/main" val="3907299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1178271" cy="461665"/>
          </a:xfrm>
          <a:prstGeom prst="rect">
            <a:avLst/>
          </a:prstGeom>
          <a:noFill/>
        </p:spPr>
        <p:txBody>
          <a:bodyPr wrap="none" rtlCol="0">
            <a:spAutoFit/>
          </a:bodyPr>
          <a:lstStyle/>
          <a:p>
            <a:r>
              <a:rPr lang="en-US" sz="2400" b="1" dirty="0" smtClean="0"/>
              <a:t>Context</a:t>
            </a:r>
            <a:endParaRPr lang="en-US" sz="2400" b="1" dirty="0"/>
          </a:p>
        </p:txBody>
      </p:sp>
      <p:sp>
        <p:nvSpPr>
          <p:cNvPr id="7" name="TextBox 6"/>
          <p:cNvSpPr txBox="1"/>
          <p:nvPr/>
        </p:nvSpPr>
        <p:spPr>
          <a:xfrm>
            <a:off x="978637" y="1268760"/>
            <a:ext cx="7193764" cy="646331"/>
          </a:xfrm>
          <a:prstGeom prst="rect">
            <a:avLst/>
          </a:prstGeom>
          <a:noFill/>
        </p:spPr>
        <p:txBody>
          <a:bodyPr wrap="square" rtlCol="0">
            <a:spAutoFit/>
          </a:bodyPr>
          <a:lstStyle/>
          <a:p>
            <a:pPr lvl="0" fontAlgn="base"/>
            <a:r>
              <a:rPr lang="en-US" dirty="0" smtClean="0"/>
              <a:t>Security Management </a:t>
            </a:r>
            <a:r>
              <a:rPr lang="en-US" dirty="0" err="1" smtClean="0"/>
              <a:t>SaaS</a:t>
            </a:r>
            <a:r>
              <a:rPr lang="en-US" dirty="0" smtClean="0"/>
              <a:t> Solution with availability and scalability issues</a:t>
            </a:r>
          </a:p>
          <a:p>
            <a:pPr lvl="0" fontAlgn="base"/>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95" y="1606056"/>
            <a:ext cx="8604448" cy="516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786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772969" cy="461665"/>
          </a:xfrm>
          <a:prstGeom prst="rect">
            <a:avLst/>
          </a:prstGeom>
          <a:noFill/>
        </p:spPr>
        <p:txBody>
          <a:bodyPr wrap="none" rtlCol="0">
            <a:spAutoFit/>
          </a:bodyPr>
          <a:lstStyle/>
          <a:p>
            <a:r>
              <a:rPr lang="en-US" sz="2400" b="1" dirty="0" smtClean="0"/>
              <a:t>Goal</a:t>
            </a:r>
            <a:endParaRPr lang="en-US" sz="2400" b="1" dirty="0"/>
          </a:p>
        </p:txBody>
      </p:sp>
      <p:sp>
        <p:nvSpPr>
          <p:cNvPr id="7" name="TextBox 6"/>
          <p:cNvSpPr txBox="1"/>
          <p:nvPr/>
        </p:nvSpPr>
        <p:spPr>
          <a:xfrm>
            <a:off x="978637" y="1268760"/>
            <a:ext cx="7193764" cy="2308324"/>
          </a:xfrm>
          <a:prstGeom prst="rect">
            <a:avLst/>
          </a:prstGeom>
          <a:noFill/>
        </p:spPr>
        <p:txBody>
          <a:bodyPr wrap="square" rtlCol="0">
            <a:spAutoFit/>
          </a:bodyPr>
          <a:lstStyle/>
          <a:p>
            <a:pPr lvl="0" fontAlgn="base"/>
            <a:r>
              <a:rPr lang="en-US" dirty="0" smtClean="0"/>
              <a:t>To build highly available, geo-distributed clustered solution based on the original implementation.</a:t>
            </a:r>
          </a:p>
          <a:p>
            <a:pPr lvl="0" fontAlgn="base"/>
            <a:endParaRPr lang="en-US" dirty="0"/>
          </a:p>
          <a:p>
            <a:pPr lvl="0" fontAlgn="base"/>
            <a:r>
              <a:rPr lang="en-US" dirty="0" smtClean="0"/>
              <a:t>Clients can have their servers in the US, Europe, and elsewhere.</a:t>
            </a:r>
          </a:p>
          <a:p>
            <a:pPr lvl="0" fontAlgn="base"/>
            <a:endParaRPr lang="en-US" dirty="0"/>
          </a:p>
          <a:p>
            <a:pPr lvl="0" fontAlgn="base"/>
            <a:r>
              <a:rPr lang="en-US" dirty="0" smtClean="0"/>
              <a:t>Amazon and data centers are to be supported</a:t>
            </a:r>
          </a:p>
          <a:p>
            <a:pPr lvl="0" fontAlgn="base"/>
            <a:endParaRPr lang="en-US" dirty="0"/>
          </a:p>
          <a:p>
            <a:pPr lvl="0" fontAlgn="base"/>
            <a:r>
              <a:rPr lang="en-US" dirty="0" smtClean="0"/>
              <a:t>The data should always stay consistent in the sense of </a:t>
            </a:r>
            <a:r>
              <a:rPr lang="en-US" b="1" dirty="0" smtClean="0"/>
              <a:t>C</a:t>
            </a:r>
            <a:r>
              <a:rPr lang="en-US" dirty="0" smtClean="0"/>
              <a:t>AP theorem.</a:t>
            </a:r>
            <a:endParaRPr lang="en-US" dirty="0"/>
          </a:p>
        </p:txBody>
      </p:sp>
    </p:spTree>
    <p:extLst>
      <p:ext uri="{BB962C8B-B14F-4D97-AF65-F5344CB8AC3E}">
        <p14:creationId xmlns:p14="http://schemas.microsoft.com/office/powerpoint/2010/main" val="2596327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2739211" cy="461665"/>
          </a:xfrm>
          <a:prstGeom prst="rect">
            <a:avLst/>
          </a:prstGeom>
          <a:noFill/>
        </p:spPr>
        <p:txBody>
          <a:bodyPr wrap="none" rtlCol="0">
            <a:spAutoFit/>
          </a:bodyPr>
          <a:lstStyle/>
          <a:p>
            <a:r>
              <a:rPr lang="en-US" sz="2400" b="1" dirty="0" smtClean="0"/>
              <a:t>Architecture Drivers</a:t>
            </a:r>
            <a:endParaRPr lang="en-US" sz="2400" b="1" dirty="0"/>
          </a:p>
        </p:txBody>
      </p:sp>
      <p:sp>
        <p:nvSpPr>
          <p:cNvPr id="7" name="TextBox 6"/>
          <p:cNvSpPr txBox="1"/>
          <p:nvPr/>
        </p:nvSpPr>
        <p:spPr>
          <a:xfrm>
            <a:off x="978637" y="1268760"/>
            <a:ext cx="7193764" cy="3416320"/>
          </a:xfrm>
          <a:prstGeom prst="rect">
            <a:avLst/>
          </a:prstGeom>
          <a:noFill/>
        </p:spPr>
        <p:txBody>
          <a:bodyPr wrap="square" rtlCol="0">
            <a:spAutoFit/>
          </a:bodyPr>
          <a:lstStyle/>
          <a:p>
            <a:pPr lvl="0" fontAlgn="base"/>
            <a:r>
              <a:rPr lang="en-US" dirty="0"/>
              <a:t>Nodes communicate over WAN and must account for high latencies and possible connectivity interruptions</a:t>
            </a:r>
            <a:r>
              <a:rPr lang="en-US" dirty="0" smtClean="0"/>
              <a:t>.</a:t>
            </a:r>
          </a:p>
          <a:p>
            <a:pPr lvl="0" fontAlgn="base"/>
            <a:endParaRPr lang="en-US" dirty="0"/>
          </a:p>
          <a:p>
            <a:pPr lvl="0" fontAlgn="base"/>
            <a:r>
              <a:rPr lang="en-US" dirty="0"/>
              <a:t>The main quality attributes to achieve are:</a:t>
            </a:r>
          </a:p>
          <a:p>
            <a:pPr lvl="1" fontAlgn="base"/>
            <a:r>
              <a:rPr lang="en-US" dirty="0"/>
              <a:t>High Availability</a:t>
            </a:r>
          </a:p>
          <a:p>
            <a:pPr lvl="1" fontAlgn="base"/>
            <a:r>
              <a:rPr lang="en-US" dirty="0"/>
              <a:t>Eventual state consistency on each active node (primary and replicas)</a:t>
            </a:r>
          </a:p>
          <a:p>
            <a:pPr lvl="1" fontAlgn="base"/>
            <a:r>
              <a:rPr lang="en-US" dirty="0"/>
              <a:t>Inter-node communication security (transport protocol encryption and authentication</a:t>
            </a:r>
            <a:r>
              <a:rPr lang="en-US" dirty="0" smtClean="0"/>
              <a:t>)</a:t>
            </a:r>
          </a:p>
          <a:p>
            <a:pPr lvl="1" fontAlgn="base"/>
            <a:endParaRPr lang="en-US" dirty="0"/>
          </a:p>
          <a:p>
            <a:pPr lvl="0" fontAlgn="base"/>
            <a:r>
              <a:rPr lang="en-US" dirty="0"/>
              <a:t>The secondary quality attributes to achieve are:</a:t>
            </a:r>
          </a:p>
          <a:p>
            <a:pPr lvl="1" fontAlgn="base"/>
            <a:r>
              <a:rPr lang="en-US" dirty="0" smtClean="0"/>
              <a:t>Performance</a:t>
            </a:r>
          </a:p>
          <a:p>
            <a:pPr lvl="1" fontAlgn="base"/>
            <a:r>
              <a:rPr lang="en-US" dirty="0" smtClean="0"/>
              <a:t>Thin </a:t>
            </a:r>
            <a:r>
              <a:rPr lang="en-US" dirty="0"/>
              <a:t>maintenance windows</a:t>
            </a:r>
          </a:p>
        </p:txBody>
      </p:sp>
    </p:spTree>
    <p:extLst>
      <p:ext uri="{BB962C8B-B14F-4D97-AF65-F5344CB8AC3E}">
        <p14:creationId xmlns:p14="http://schemas.microsoft.com/office/powerpoint/2010/main" val="3032530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2400" b="1" dirty="0">
                <a:latin typeface="+mn-lt"/>
                <a:ea typeface="+mn-ea"/>
                <a:cs typeface="+mn-cs"/>
              </a:rPr>
              <a:t>CAP Theorem by Brewer</a:t>
            </a:r>
            <a:endParaRPr lang="en-US" sz="2400" b="1" dirty="0">
              <a:latin typeface="+mn-lt"/>
              <a:ea typeface="+mn-ea"/>
              <a:cs typeface="+mn-cs"/>
            </a:endParaRPr>
          </a:p>
        </p:txBody>
      </p:sp>
      <p:sp>
        <p:nvSpPr>
          <p:cNvPr id="6" name="Content Placeholder 5"/>
          <p:cNvSpPr>
            <a:spLocks noGrp="1"/>
          </p:cNvSpPr>
          <p:nvPr>
            <p:ph idx="4294967295"/>
          </p:nvPr>
        </p:nvSpPr>
        <p:spPr>
          <a:xfrm>
            <a:off x="0" y="1447800"/>
            <a:ext cx="8229600" cy="4525963"/>
          </a:xfrm>
        </p:spPr>
        <p:txBody>
          <a:bodyPr>
            <a:normAutofit/>
          </a:bodyPr>
          <a:lstStyle/>
          <a:p>
            <a:pPr lvl="1"/>
            <a:r>
              <a:rPr lang="en-US" sz="1800" b="1" dirty="0"/>
              <a:t>Consistency</a:t>
            </a:r>
            <a:r>
              <a:rPr lang="en-US" sz="1800" dirty="0"/>
              <a:t> </a:t>
            </a:r>
            <a:r>
              <a:rPr lang="en-US" sz="1800" dirty="0"/>
              <a:t>– roughly meaning that all clients of a data store get responses to requests that ‘make sense’. </a:t>
            </a:r>
            <a:r>
              <a:rPr lang="en-US" sz="1800" dirty="0"/>
              <a:t>For example, if Client A writes 1 then 2 to location X, Client B cannot read 2 followed by 1</a:t>
            </a:r>
            <a:r>
              <a:rPr lang="en-US" sz="1800" dirty="0" smtClean="0"/>
              <a:t>.</a:t>
            </a:r>
            <a:endParaRPr lang="en-US" sz="1800" dirty="0"/>
          </a:p>
          <a:p>
            <a:pPr lvl="1"/>
            <a:r>
              <a:rPr lang="en-US" sz="1800" b="1" dirty="0"/>
              <a:t>Availability</a:t>
            </a:r>
            <a:r>
              <a:rPr lang="en-US" sz="1800" dirty="0"/>
              <a:t> – all operations on a data store eventually return successfully. We say that a data store is ‘available’ for, e.g. </a:t>
            </a:r>
            <a:r>
              <a:rPr lang="en-US" sz="1800" dirty="0"/>
              <a:t>write operations</a:t>
            </a:r>
            <a:r>
              <a:rPr lang="en-US" sz="1800" dirty="0" smtClean="0"/>
              <a:t>.</a:t>
            </a:r>
            <a:endParaRPr lang="en-US" sz="1800" dirty="0"/>
          </a:p>
          <a:p>
            <a:pPr lvl="1"/>
            <a:r>
              <a:rPr lang="en-US" sz="1800" b="1" dirty="0"/>
              <a:t>Partition tolerance </a:t>
            </a:r>
            <a:r>
              <a:rPr lang="en-US" sz="1800" dirty="0"/>
              <a:t>– if the network stops delivering messages between two sets of servers, will the system continue to work correctly</a:t>
            </a:r>
            <a:r>
              <a:rPr lang="en-US" sz="1800" dirty="0" smtClean="0"/>
              <a:t>?</a:t>
            </a:r>
          </a:p>
          <a:p>
            <a:pPr lvl="1"/>
            <a:endParaRPr lang="en-US" sz="1800" dirty="0"/>
          </a:p>
          <a:p>
            <a:pPr marL="457200" lvl="1" indent="0" algn="ctr">
              <a:buNone/>
            </a:pPr>
            <a:r>
              <a:rPr lang="en-US" sz="1800" b="1" dirty="0">
                <a:solidFill>
                  <a:srgbClr val="FF0000"/>
                </a:solidFill>
              </a:rPr>
              <a:t>C</a:t>
            </a:r>
            <a:r>
              <a:rPr lang="en-US" sz="1800" dirty="0"/>
              <a:t>onsistency, </a:t>
            </a:r>
            <a:r>
              <a:rPr lang="en-US" sz="1800" b="1" dirty="0">
                <a:solidFill>
                  <a:srgbClr val="FF0000"/>
                </a:solidFill>
              </a:rPr>
              <a:t>A</a:t>
            </a:r>
            <a:r>
              <a:rPr lang="en-US" sz="1800" dirty="0"/>
              <a:t>vailability, </a:t>
            </a:r>
            <a:r>
              <a:rPr lang="en-US" sz="1800" b="1" dirty="0">
                <a:solidFill>
                  <a:srgbClr val="FF0000"/>
                </a:solidFill>
              </a:rPr>
              <a:t>P</a:t>
            </a:r>
            <a:r>
              <a:rPr lang="en-US" sz="1800" dirty="0"/>
              <a:t>artition Tolerance: </a:t>
            </a:r>
            <a:r>
              <a:rPr lang="en-US" sz="1800" b="1" dirty="0"/>
              <a:t>Pick two only.</a:t>
            </a:r>
          </a:p>
          <a:p>
            <a:pPr marL="457200" lvl="1" indent="0">
              <a:buNone/>
            </a:pPr>
            <a:endParaRPr lang="en-US" sz="1800" dirty="0"/>
          </a:p>
        </p:txBody>
      </p:sp>
    </p:spTree>
    <p:extLst>
      <p:ext uri="{BB962C8B-B14F-4D97-AF65-F5344CB8AC3E}">
        <p14:creationId xmlns:p14="http://schemas.microsoft.com/office/powerpoint/2010/main" val="756411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60553464"/>
              </p:ext>
            </p:extLst>
          </p:nvPr>
        </p:nvGraphicFramePr>
        <p:xfrm>
          <a:off x="304800" y="228600"/>
          <a:ext cx="86106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475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2342051" cy="461665"/>
          </a:xfrm>
          <a:prstGeom prst="rect">
            <a:avLst/>
          </a:prstGeom>
          <a:noFill/>
        </p:spPr>
        <p:txBody>
          <a:bodyPr wrap="none" rtlCol="0">
            <a:spAutoFit/>
          </a:bodyPr>
          <a:lstStyle/>
          <a:p>
            <a:r>
              <a:rPr lang="en-US" sz="2400" b="1" dirty="0" smtClean="0"/>
              <a:t>Primary Decision</a:t>
            </a:r>
            <a:endParaRPr lang="en-US" sz="2400" b="1" dirty="0"/>
          </a:p>
        </p:txBody>
      </p:sp>
      <p:sp>
        <p:nvSpPr>
          <p:cNvPr id="7" name="TextBox 6"/>
          <p:cNvSpPr txBox="1"/>
          <p:nvPr/>
        </p:nvSpPr>
        <p:spPr>
          <a:xfrm>
            <a:off x="978637" y="1268760"/>
            <a:ext cx="7193764" cy="646331"/>
          </a:xfrm>
          <a:prstGeom prst="rect">
            <a:avLst/>
          </a:prstGeom>
          <a:noFill/>
        </p:spPr>
        <p:txBody>
          <a:bodyPr wrap="square" rtlCol="0">
            <a:spAutoFit/>
          </a:bodyPr>
          <a:lstStyle/>
          <a:p>
            <a:pPr lvl="0" fontAlgn="base"/>
            <a:r>
              <a:rPr lang="en-US" dirty="0" smtClean="0"/>
              <a:t>To use RabbitMQ as a platform for the data bus between the nodes in the cluster.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380" y="2852936"/>
            <a:ext cx="4642278" cy="972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994394" y="4113946"/>
            <a:ext cx="7193764" cy="923330"/>
          </a:xfrm>
          <a:prstGeom prst="rect">
            <a:avLst/>
          </a:prstGeom>
          <a:noFill/>
        </p:spPr>
        <p:txBody>
          <a:bodyPr wrap="square" rtlCol="0">
            <a:spAutoFit/>
          </a:bodyPr>
          <a:lstStyle/>
          <a:p>
            <a:pPr lvl="0" fontAlgn="base"/>
            <a:r>
              <a:rPr lang="en-US" dirty="0" smtClean="0"/>
              <a:t>AMQP Broker with extensions implemented in Erlang.</a:t>
            </a:r>
          </a:p>
          <a:p>
            <a:pPr lvl="0" fontAlgn="base"/>
            <a:r>
              <a:rPr lang="en-US" dirty="0" smtClean="0"/>
              <a:t>Clients in Java, Python, .NET, REST, etc.</a:t>
            </a:r>
          </a:p>
          <a:p>
            <a:pPr lvl="0" fontAlgn="base"/>
            <a:r>
              <a:rPr lang="en-US" dirty="0" smtClean="0"/>
              <a:t>Performance, HA, Federation, Clustering, Flexible Routing, Security</a:t>
            </a:r>
            <a:endParaRPr lang="en-US" dirty="0"/>
          </a:p>
        </p:txBody>
      </p:sp>
    </p:spTree>
    <p:extLst>
      <p:ext uri="{BB962C8B-B14F-4D97-AF65-F5344CB8AC3E}">
        <p14:creationId xmlns:p14="http://schemas.microsoft.com/office/powerpoint/2010/main" val="3366421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3238387" cy="461665"/>
          </a:xfrm>
          <a:prstGeom prst="rect">
            <a:avLst/>
          </a:prstGeom>
          <a:noFill/>
        </p:spPr>
        <p:txBody>
          <a:bodyPr wrap="none" rtlCol="0">
            <a:spAutoFit/>
          </a:bodyPr>
          <a:lstStyle/>
          <a:p>
            <a:r>
              <a:rPr lang="en-US" sz="2400" b="1" dirty="0" smtClean="0"/>
              <a:t>Messaging in RabbitMQ</a:t>
            </a:r>
            <a:endParaRPr lang="en-US" sz="2400" b="1" dirty="0"/>
          </a:p>
        </p:txBody>
      </p:sp>
      <p:sp>
        <p:nvSpPr>
          <p:cNvPr id="7" name="TextBox 6"/>
          <p:cNvSpPr txBox="1"/>
          <p:nvPr/>
        </p:nvSpPr>
        <p:spPr>
          <a:xfrm>
            <a:off x="978637" y="1268760"/>
            <a:ext cx="7193764" cy="1477328"/>
          </a:xfrm>
          <a:prstGeom prst="rect">
            <a:avLst/>
          </a:prstGeom>
          <a:noFill/>
        </p:spPr>
        <p:txBody>
          <a:bodyPr wrap="square" rtlCol="0">
            <a:spAutoFit/>
          </a:bodyPr>
          <a:lstStyle/>
          <a:p>
            <a:pPr lvl="0" fontAlgn="base"/>
            <a:r>
              <a:rPr lang="en-US" b="1" dirty="0" smtClean="0"/>
              <a:t>Exchanges</a:t>
            </a:r>
            <a:r>
              <a:rPr lang="en-US" dirty="0" smtClean="0"/>
              <a:t>: fan-out, direct, topics; can be bound to exchanges</a:t>
            </a:r>
          </a:p>
          <a:p>
            <a:pPr lvl="0" fontAlgn="base"/>
            <a:r>
              <a:rPr lang="en-US" b="1" dirty="0" smtClean="0"/>
              <a:t>Queues</a:t>
            </a:r>
            <a:r>
              <a:rPr lang="en-US" dirty="0" smtClean="0"/>
              <a:t> bound to exchanges</a:t>
            </a:r>
          </a:p>
          <a:p>
            <a:pPr lvl="0" fontAlgn="base"/>
            <a:r>
              <a:rPr lang="en-US" b="1" dirty="0" smtClean="0"/>
              <a:t>Routing keys</a:t>
            </a:r>
          </a:p>
          <a:p>
            <a:pPr lvl="0" fontAlgn="base"/>
            <a:r>
              <a:rPr lang="en-US" b="1" dirty="0" smtClean="0"/>
              <a:t>Acknowledgements</a:t>
            </a:r>
          </a:p>
          <a:p>
            <a:pPr lvl="0" fontAlgn="base"/>
            <a:r>
              <a:rPr lang="en-US" dirty="0" smtClean="0"/>
              <a:t>RPC with </a:t>
            </a:r>
            <a:r>
              <a:rPr lang="en-US" b="1" dirty="0" smtClean="0"/>
              <a:t>correlation ids</a:t>
            </a:r>
            <a:endParaRPr lang="en-US" b="1" dirty="0"/>
          </a:p>
        </p:txBody>
      </p:sp>
      <p:pic>
        <p:nvPicPr>
          <p:cNvPr id="6146" name="Picture 2" descr="http://www.rabbitmq.com/img/tutorials/python-three-over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203" y="2708920"/>
            <a:ext cx="5688632" cy="276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861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394" y="548679"/>
            <a:ext cx="4017190" cy="461665"/>
          </a:xfrm>
          <a:prstGeom prst="rect">
            <a:avLst/>
          </a:prstGeom>
          <a:noFill/>
        </p:spPr>
        <p:txBody>
          <a:bodyPr wrap="none" rtlCol="0">
            <a:spAutoFit/>
          </a:bodyPr>
          <a:lstStyle/>
          <a:p>
            <a:r>
              <a:rPr lang="en-US" sz="2400" b="1" dirty="0" smtClean="0"/>
              <a:t>Geo-Distribution in RabbitMQ</a:t>
            </a:r>
            <a:endParaRPr lang="en-US" sz="2400" b="1" dirty="0"/>
          </a:p>
        </p:txBody>
      </p:sp>
      <p:sp>
        <p:nvSpPr>
          <p:cNvPr id="7" name="TextBox 6"/>
          <p:cNvSpPr txBox="1"/>
          <p:nvPr/>
        </p:nvSpPr>
        <p:spPr>
          <a:xfrm>
            <a:off x="978637" y="1268760"/>
            <a:ext cx="7193764" cy="369332"/>
          </a:xfrm>
          <a:prstGeom prst="rect">
            <a:avLst/>
          </a:prstGeom>
          <a:noFill/>
        </p:spPr>
        <p:txBody>
          <a:bodyPr wrap="square" rtlCol="0">
            <a:spAutoFit/>
          </a:bodyPr>
          <a:lstStyle/>
          <a:p>
            <a:pPr lvl="0" fontAlgn="base"/>
            <a:r>
              <a:rPr lang="en-US" dirty="0" smtClean="0"/>
              <a:t>Federation plugin to the rescue</a:t>
            </a:r>
            <a:endParaRPr lang="en-US" dirty="0"/>
          </a:p>
        </p:txBody>
      </p:sp>
      <p:pic>
        <p:nvPicPr>
          <p:cNvPr id="5124" name="Picture 4" descr="Simple fed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2060848"/>
            <a:ext cx="9229725"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09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761</Words>
  <Application>Microsoft Office PowerPoint</Application>
  <PresentationFormat>On-screen Show (4:3)</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Segoe UI</vt:lpstr>
      <vt:lpstr>Office Theme</vt:lpstr>
      <vt:lpstr>Geo-distributed Messaging with RabbitMQ</vt:lpstr>
      <vt:lpstr>PowerPoint Presentation</vt:lpstr>
      <vt:lpstr>PowerPoint Presentation</vt:lpstr>
      <vt:lpstr>PowerPoint Presentation</vt:lpstr>
      <vt:lpstr>CAP Theorem by Brewer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Geo-distributed Messaging with RabbitMQ</dc:title>
  <dc:creator>Andriy Shapochka</dc:creator>
  <cp:lastModifiedBy>Andriy Shapochka</cp:lastModifiedBy>
  <cp:revision>16</cp:revision>
  <dcterms:created xsi:type="dcterms:W3CDTF">2013-06-23T11:03:17Z</dcterms:created>
  <dcterms:modified xsi:type="dcterms:W3CDTF">2013-07-05T15:50:11Z</dcterms:modified>
</cp:coreProperties>
</file>