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9" r:id="rId1"/>
  </p:sldMasterIdLst>
  <p:notesMasterIdLst>
    <p:notesMasterId r:id="rId12"/>
  </p:notesMasterIdLst>
  <p:handoutMasterIdLst>
    <p:handoutMasterId r:id="rId13"/>
  </p:handoutMasterIdLst>
  <p:sldIdLst>
    <p:sldId id="257" r:id="rId2"/>
    <p:sldId id="258" r:id="rId3"/>
    <p:sldId id="260" r:id="rId4"/>
    <p:sldId id="261" r:id="rId5"/>
    <p:sldId id="262" r:id="rId6"/>
    <p:sldId id="263" r:id="rId7"/>
    <p:sldId id="264" r:id="rId8"/>
    <p:sldId id="265" r:id="rId9"/>
    <p:sldId id="259" r:id="rId10"/>
    <p:sldId id="266" r:id="rId11"/>
  </p:sldIdLst>
  <p:sldSz cx="9144000" cy="6858000" type="screen4x3"/>
  <p:notesSz cx="6669088" cy="9926638"/>
  <p:defaultTextStyle>
    <a:defPPr>
      <a:defRPr lang="en-US"/>
    </a:defPPr>
    <a:lvl1pPr algn="ctr" rtl="0" fontAlgn="base">
      <a:spcBef>
        <a:spcPct val="0"/>
      </a:spcBef>
      <a:spcAft>
        <a:spcPct val="0"/>
      </a:spcAft>
      <a:defRPr sz="2000" i="1" kern="1200">
        <a:solidFill>
          <a:schemeClr val="tx1"/>
        </a:solidFill>
        <a:latin typeface="Tahoma" charset="0"/>
        <a:ea typeface="+mn-ea"/>
        <a:cs typeface="+mn-cs"/>
      </a:defRPr>
    </a:lvl1pPr>
    <a:lvl2pPr marL="457200" algn="ctr" rtl="0" fontAlgn="base">
      <a:spcBef>
        <a:spcPct val="0"/>
      </a:spcBef>
      <a:spcAft>
        <a:spcPct val="0"/>
      </a:spcAft>
      <a:defRPr sz="2000" i="1" kern="1200">
        <a:solidFill>
          <a:schemeClr val="tx1"/>
        </a:solidFill>
        <a:latin typeface="Tahoma" charset="0"/>
        <a:ea typeface="+mn-ea"/>
        <a:cs typeface="+mn-cs"/>
      </a:defRPr>
    </a:lvl2pPr>
    <a:lvl3pPr marL="914400" algn="ctr" rtl="0" fontAlgn="base">
      <a:spcBef>
        <a:spcPct val="0"/>
      </a:spcBef>
      <a:spcAft>
        <a:spcPct val="0"/>
      </a:spcAft>
      <a:defRPr sz="2000" i="1" kern="1200">
        <a:solidFill>
          <a:schemeClr val="tx1"/>
        </a:solidFill>
        <a:latin typeface="Tahoma" charset="0"/>
        <a:ea typeface="+mn-ea"/>
        <a:cs typeface="+mn-cs"/>
      </a:defRPr>
    </a:lvl3pPr>
    <a:lvl4pPr marL="1371600" algn="ctr" rtl="0" fontAlgn="base">
      <a:spcBef>
        <a:spcPct val="0"/>
      </a:spcBef>
      <a:spcAft>
        <a:spcPct val="0"/>
      </a:spcAft>
      <a:defRPr sz="2000" i="1" kern="1200">
        <a:solidFill>
          <a:schemeClr val="tx1"/>
        </a:solidFill>
        <a:latin typeface="Tahoma" charset="0"/>
        <a:ea typeface="+mn-ea"/>
        <a:cs typeface="+mn-cs"/>
      </a:defRPr>
    </a:lvl4pPr>
    <a:lvl5pPr marL="1828800" algn="ctr" rtl="0" fontAlgn="base">
      <a:spcBef>
        <a:spcPct val="0"/>
      </a:spcBef>
      <a:spcAft>
        <a:spcPct val="0"/>
      </a:spcAft>
      <a:defRPr sz="2000" i="1" kern="1200">
        <a:solidFill>
          <a:schemeClr val="tx1"/>
        </a:solidFill>
        <a:latin typeface="Tahoma" charset="0"/>
        <a:ea typeface="+mn-ea"/>
        <a:cs typeface="+mn-cs"/>
      </a:defRPr>
    </a:lvl5pPr>
    <a:lvl6pPr marL="2286000" algn="l" defTabSz="914400" rtl="0" eaLnBrk="1" latinLnBrk="0" hangingPunct="1">
      <a:defRPr sz="2000" i="1" kern="1200">
        <a:solidFill>
          <a:schemeClr val="tx1"/>
        </a:solidFill>
        <a:latin typeface="Tahoma" charset="0"/>
        <a:ea typeface="+mn-ea"/>
        <a:cs typeface="+mn-cs"/>
      </a:defRPr>
    </a:lvl6pPr>
    <a:lvl7pPr marL="2743200" algn="l" defTabSz="914400" rtl="0" eaLnBrk="1" latinLnBrk="0" hangingPunct="1">
      <a:defRPr sz="2000" i="1" kern="1200">
        <a:solidFill>
          <a:schemeClr val="tx1"/>
        </a:solidFill>
        <a:latin typeface="Tahoma" charset="0"/>
        <a:ea typeface="+mn-ea"/>
        <a:cs typeface="+mn-cs"/>
      </a:defRPr>
    </a:lvl7pPr>
    <a:lvl8pPr marL="3200400" algn="l" defTabSz="914400" rtl="0" eaLnBrk="1" latinLnBrk="0" hangingPunct="1">
      <a:defRPr sz="2000" i="1" kern="1200">
        <a:solidFill>
          <a:schemeClr val="tx1"/>
        </a:solidFill>
        <a:latin typeface="Tahoma" charset="0"/>
        <a:ea typeface="+mn-ea"/>
        <a:cs typeface="+mn-cs"/>
      </a:defRPr>
    </a:lvl8pPr>
    <a:lvl9pPr marL="3657600" algn="l" defTabSz="914400" rtl="0" eaLnBrk="1" latinLnBrk="0" hangingPunct="1">
      <a:defRPr sz="2000" i="1"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003399"/>
    <a:srgbClr val="000066"/>
    <a:srgbClr val="777777"/>
    <a:srgbClr val="FFFF00"/>
    <a:srgbClr val="FFFF66"/>
    <a:srgbClr val="008000"/>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47" autoAdjust="0"/>
    <p:restoredTop sz="92812" autoAdjust="0"/>
  </p:normalViewPr>
  <p:slideViewPr>
    <p:cSldViewPr>
      <p:cViewPr varScale="1">
        <p:scale>
          <a:sx n="74" d="100"/>
          <a:sy n="74" d="100"/>
        </p:scale>
        <p:origin x="636" y="72"/>
      </p:cViewPr>
      <p:guideLst>
        <p:guide orient="horz" pos="33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0" d="100"/>
          <a:sy n="40" d="100"/>
        </p:scale>
        <p:origin x="-1164"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150" cy="496650"/>
          </a:xfrm>
          <a:prstGeom prst="rect">
            <a:avLst/>
          </a:prstGeom>
        </p:spPr>
        <p:txBody>
          <a:bodyPr vert="horz" lIns="91403" tIns="45702" rIns="91403" bIns="45702" rtlCol="0"/>
          <a:lstStyle>
            <a:lvl1pPr algn="l">
              <a:defRPr sz="1200"/>
            </a:lvl1pPr>
          </a:lstStyle>
          <a:p>
            <a:endParaRPr lang="en-GB"/>
          </a:p>
        </p:txBody>
      </p:sp>
      <p:sp>
        <p:nvSpPr>
          <p:cNvPr id="3" name="Date Placeholder 2"/>
          <p:cNvSpPr>
            <a:spLocks noGrp="1"/>
          </p:cNvSpPr>
          <p:nvPr>
            <p:ph type="dt" sz="quarter" idx="1"/>
          </p:nvPr>
        </p:nvSpPr>
        <p:spPr>
          <a:xfrm>
            <a:off x="3777351" y="0"/>
            <a:ext cx="2890150" cy="496650"/>
          </a:xfrm>
          <a:prstGeom prst="rect">
            <a:avLst/>
          </a:prstGeom>
        </p:spPr>
        <p:txBody>
          <a:bodyPr vert="horz" lIns="91403" tIns="45702" rIns="91403" bIns="45702" rtlCol="0"/>
          <a:lstStyle>
            <a:lvl1pPr algn="r">
              <a:defRPr sz="1200"/>
            </a:lvl1pPr>
          </a:lstStyle>
          <a:p>
            <a:fld id="{71057AF9-AFE1-4AAB-AC6B-F989222E9B70}" type="datetimeFigureOut">
              <a:rPr lang="en-US" smtClean="0"/>
              <a:pPr/>
              <a:t>6/30/2016</a:t>
            </a:fld>
            <a:endParaRPr lang="en-GB"/>
          </a:p>
        </p:txBody>
      </p:sp>
      <p:sp>
        <p:nvSpPr>
          <p:cNvPr id="4" name="Footer Placeholder 3"/>
          <p:cNvSpPr>
            <a:spLocks noGrp="1"/>
          </p:cNvSpPr>
          <p:nvPr>
            <p:ph type="ftr" sz="quarter" idx="2"/>
          </p:nvPr>
        </p:nvSpPr>
        <p:spPr>
          <a:xfrm>
            <a:off x="0" y="9428402"/>
            <a:ext cx="2890150" cy="496650"/>
          </a:xfrm>
          <a:prstGeom prst="rect">
            <a:avLst/>
          </a:prstGeom>
        </p:spPr>
        <p:txBody>
          <a:bodyPr vert="horz" lIns="91403" tIns="45702" rIns="91403" bIns="45702" rtlCol="0" anchor="b"/>
          <a:lstStyle>
            <a:lvl1pPr algn="l">
              <a:defRPr sz="1200"/>
            </a:lvl1pPr>
          </a:lstStyle>
          <a:p>
            <a:endParaRPr lang="en-GB"/>
          </a:p>
        </p:txBody>
      </p:sp>
      <p:sp>
        <p:nvSpPr>
          <p:cNvPr id="5" name="Slide Number Placeholder 4"/>
          <p:cNvSpPr>
            <a:spLocks noGrp="1"/>
          </p:cNvSpPr>
          <p:nvPr>
            <p:ph type="sldNum" sz="quarter" idx="3"/>
          </p:nvPr>
        </p:nvSpPr>
        <p:spPr>
          <a:xfrm>
            <a:off x="3777351" y="9428402"/>
            <a:ext cx="2890150" cy="496650"/>
          </a:xfrm>
          <a:prstGeom prst="rect">
            <a:avLst/>
          </a:prstGeom>
        </p:spPr>
        <p:txBody>
          <a:bodyPr vert="horz" lIns="91403" tIns="45702" rIns="91403" bIns="45702" rtlCol="0" anchor="b"/>
          <a:lstStyle>
            <a:lvl1pPr algn="r">
              <a:defRPr sz="1200"/>
            </a:lvl1pPr>
          </a:lstStyle>
          <a:p>
            <a:fld id="{72624A69-8441-4429-B6F6-E80A47113A96}" type="slidenum">
              <a:rPr lang="en-GB" smtClean="0"/>
              <a:pPr/>
              <a:t>‹#›</a:t>
            </a:fld>
            <a:endParaRPr lang="en-GB"/>
          </a:p>
        </p:txBody>
      </p:sp>
    </p:spTree>
    <p:extLst>
      <p:ext uri="{BB962C8B-B14F-4D97-AF65-F5344CB8AC3E}">
        <p14:creationId xmlns:p14="http://schemas.microsoft.com/office/powerpoint/2010/main" val="235424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890150" cy="496650"/>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l" eaLnBrk="0" hangingPunct="0">
              <a:defRPr sz="1200" i="0">
                <a:latin typeface="Times New Roman" pitchFamily="18" charset="0"/>
              </a:defRPr>
            </a:lvl1pPr>
          </a:lstStyle>
          <a:p>
            <a:pPr>
              <a:defRPr/>
            </a:pPr>
            <a:endParaRPr lang="it-IT"/>
          </a:p>
        </p:txBody>
      </p:sp>
      <p:sp>
        <p:nvSpPr>
          <p:cNvPr id="16387" name="Rectangle 3"/>
          <p:cNvSpPr>
            <a:spLocks noGrp="1" noChangeArrowheads="1"/>
          </p:cNvSpPr>
          <p:nvPr>
            <p:ph type="dt" idx="1"/>
          </p:nvPr>
        </p:nvSpPr>
        <p:spPr bwMode="auto">
          <a:xfrm>
            <a:off x="3778939" y="0"/>
            <a:ext cx="2890149" cy="496650"/>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eaLnBrk="0" hangingPunct="0">
              <a:defRPr sz="1200" i="0">
                <a:latin typeface="Times New Roman" pitchFamily="18" charset="0"/>
              </a:defRPr>
            </a:lvl1pPr>
          </a:lstStyle>
          <a:p>
            <a:pPr>
              <a:defRPr/>
            </a:pPr>
            <a:endParaRPr lang="it-IT"/>
          </a:p>
        </p:txBody>
      </p:sp>
      <p:sp>
        <p:nvSpPr>
          <p:cNvPr id="9220"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888789" y="4715788"/>
            <a:ext cx="4891511" cy="4466670"/>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16390" name="Rectangle 6"/>
          <p:cNvSpPr>
            <a:spLocks noGrp="1" noChangeArrowheads="1"/>
          </p:cNvSpPr>
          <p:nvPr>
            <p:ph type="ftr" sz="quarter" idx="4"/>
          </p:nvPr>
        </p:nvSpPr>
        <p:spPr bwMode="auto">
          <a:xfrm>
            <a:off x="0" y="9429990"/>
            <a:ext cx="2890150" cy="496649"/>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l" eaLnBrk="0" hangingPunct="0">
              <a:defRPr sz="1200" i="0">
                <a:latin typeface="Times New Roman" pitchFamily="18" charset="0"/>
              </a:defRPr>
            </a:lvl1pPr>
          </a:lstStyle>
          <a:p>
            <a:pPr>
              <a:defRPr/>
            </a:pPr>
            <a:endParaRPr lang="it-IT"/>
          </a:p>
        </p:txBody>
      </p:sp>
      <p:sp>
        <p:nvSpPr>
          <p:cNvPr id="16391" name="Rectangle 7"/>
          <p:cNvSpPr>
            <a:spLocks noGrp="1" noChangeArrowheads="1"/>
          </p:cNvSpPr>
          <p:nvPr>
            <p:ph type="sldNum" sz="quarter" idx="5"/>
          </p:nvPr>
        </p:nvSpPr>
        <p:spPr bwMode="auto">
          <a:xfrm>
            <a:off x="3778939" y="9429990"/>
            <a:ext cx="2890149" cy="496649"/>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eaLnBrk="0" hangingPunct="0">
              <a:defRPr sz="1200" i="0">
                <a:latin typeface="Times New Roman" pitchFamily="18" charset="0"/>
              </a:defRPr>
            </a:lvl1pPr>
          </a:lstStyle>
          <a:p>
            <a:pPr>
              <a:defRPr/>
            </a:pPr>
            <a:fld id="{7C690828-23B0-4E3E-9357-692859863F31}" type="slidenum">
              <a:rPr lang="it-IT"/>
              <a:pPr>
                <a:defRPr/>
              </a:pPr>
              <a:t>‹#›</a:t>
            </a:fld>
            <a:endParaRPr lang="it-IT"/>
          </a:p>
        </p:txBody>
      </p:sp>
    </p:spTree>
    <p:extLst>
      <p:ext uri="{BB962C8B-B14F-4D97-AF65-F5344CB8AC3E}">
        <p14:creationId xmlns:p14="http://schemas.microsoft.com/office/powerpoint/2010/main" val="3831132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B2F3D46-A148-4FBD-8317-85EFA1CFB725}"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325499742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2F3D46-A148-4FBD-8317-85EFA1CFB725}"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40687292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2F3D46-A148-4FBD-8317-85EFA1CFB725}"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44070349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bwMode="auto">
          <a:xfrm>
            <a:off x="785786" y="274638"/>
            <a:ext cx="8143931" cy="939784"/>
          </a:xfrm>
          <a:prstGeom prst="rect">
            <a:avLst/>
          </a:prstGeom>
          <a:noFill/>
          <a:ln w="9525">
            <a:noFill/>
            <a:miter lim="800000"/>
            <a:headEnd/>
            <a:tailEnd/>
          </a:ln>
          <a:effectLst/>
        </p:spPr>
        <p:txBody>
          <a:bodyPr/>
          <a:lstStyle/>
          <a:p>
            <a:pPr lvl="0"/>
            <a:r>
              <a:rPr lang="it-IT" smtClean="0"/>
              <a:t>Fare clic per modificare lo stile del titolo</a:t>
            </a:r>
            <a:endParaRPr lang="it-IT" dirty="0" smtClean="0"/>
          </a:p>
        </p:txBody>
      </p:sp>
      <p:sp>
        <p:nvSpPr>
          <p:cNvPr id="14" name="Content Placeholder 13"/>
          <p:cNvSpPr>
            <a:spLocks noGrp="1"/>
          </p:cNvSpPr>
          <p:nvPr>
            <p:ph sz="quarter" idx="10"/>
          </p:nvPr>
        </p:nvSpPr>
        <p:spPr>
          <a:xfrm>
            <a:off x="785813" y="1285860"/>
            <a:ext cx="8143875" cy="507207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Rectangle 6"/>
          <p:cNvSpPr>
            <a:spLocks noGrp="1" noChangeArrowheads="1"/>
          </p:cNvSpPr>
          <p:nvPr>
            <p:ph type="sldNum" sz="quarter" idx="11"/>
          </p:nvPr>
        </p:nvSpPr>
        <p:spPr/>
        <p:txBody>
          <a:bodyPr/>
          <a:lstStyle>
            <a:lvl1pPr>
              <a:defRPr/>
            </a:lvl1pPr>
          </a:lstStyle>
          <a:p>
            <a:pPr>
              <a:defRPr/>
            </a:pPr>
            <a:fld id="{E8E3AC2F-FDEA-42E2-8BBA-0A5CBEBA01AB}" type="slidenum">
              <a:rPr lang="it-IT"/>
              <a:pPr>
                <a:defRPr/>
              </a:pPr>
              <a:t>‹#›</a:t>
            </a:fld>
            <a:endParaRPr lang="it-IT"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2" name="Titolo 1"/>
          <p:cNvSpPr>
            <a:spLocks noGrp="1"/>
          </p:cNvSpPr>
          <p:nvPr>
            <p:ph type="title"/>
          </p:nvPr>
        </p:nvSpPr>
        <p:spPr>
          <a:xfrm>
            <a:off x="785786" y="274638"/>
            <a:ext cx="8143932" cy="939784"/>
          </a:xfrm>
          <a:prstGeom prst="rect">
            <a:avLst/>
          </a:prstGeom>
        </p:spPr>
        <p:txBody>
          <a:bodyPr/>
          <a:lstStyle>
            <a:lvl1pPr>
              <a:defRPr>
                <a:solidFill>
                  <a:srgbClr val="003399"/>
                </a:solidFill>
              </a:defRPr>
            </a:lvl1pPr>
          </a:lstStyle>
          <a:p>
            <a:r>
              <a:rPr lang="it-IT" smtClean="0"/>
              <a:t>Fare clic per modificare lo stile del titolo</a:t>
            </a:r>
            <a:endParaRPr lang="it-IT" dirty="0"/>
          </a:p>
        </p:txBody>
      </p:sp>
      <p:sp>
        <p:nvSpPr>
          <p:cNvPr id="4" name="Segnaposto contenuto 3"/>
          <p:cNvSpPr>
            <a:spLocks noGrp="1"/>
          </p:cNvSpPr>
          <p:nvPr>
            <p:ph sz="half" idx="2"/>
          </p:nvPr>
        </p:nvSpPr>
        <p:spPr>
          <a:xfrm>
            <a:off x="785787" y="1285860"/>
            <a:ext cx="4000528" cy="5072098"/>
          </a:xfrm>
          <a:prstGeom prst="rect">
            <a:avLst/>
          </a:prstGeom>
        </p:spPr>
        <p:txBody>
          <a:bodyPr/>
          <a:lstStyle>
            <a:lvl1pPr>
              <a:defRPr sz="1800">
                <a:solidFill>
                  <a:srgbClr val="003399"/>
                </a:solidFill>
              </a:defRPr>
            </a:lvl1pPr>
            <a:lvl2pPr>
              <a:defRPr sz="1600">
                <a:solidFill>
                  <a:srgbClr val="003399"/>
                </a:solidFill>
              </a:defRPr>
            </a:lvl2pPr>
            <a:lvl3pPr>
              <a:defRPr sz="1400">
                <a:solidFill>
                  <a:srgbClr val="003399"/>
                </a:solidFill>
              </a:defRPr>
            </a:lvl3pPr>
            <a:lvl4pPr>
              <a:defRPr sz="1400">
                <a:solidFill>
                  <a:srgbClr val="003399"/>
                </a:solidFill>
              </a:defRPr>
            </a:lvl4pPr>
            <a:lvl5pPr>
              <a:defRPr sz="1400">
                <a:solidFill>
                  <a:srgbClr val="003399"/>
                </a:solidFill>
              </a:defRPr>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6" name="Segnaposto contenuto 5"/>
          <p:cNvSpPr>
            <a:spLocks noGrp="1"/>
          </p:cNvSpPr>
          <p:nvPr>
            <p:ph sz="quarter" idx="4"/>
          </p:nvPr>
        </p:nvSpPr>
        <p:spPr>
          <a:xfrm>
            <a:off x="4857752" y="1285860"/>
            <a:ext cx="4071966" cy="5072098"/>
          </a:xfrm>
          <a:prstGeom prst="rect">
            <a:avLst/>
          </a:prstGeom>
        </p:spPr>
        <p:txBody>
          <a:bodyPr/>
          <a:lstStyle>
            <a:lvl1pPr>
              <a:defRPr sz="1800">
                <a:solidFill>
                  <a:srgbClr val="003399"/>
                </a:solidFill>
              </a:defRPr>
            </a:lvl1pPr>
            <a:lvl2pPr>
              <a:defRPr sz="1600">
                <a:solidFill>
                  <a:srgbClr val="003399"/>
                </a:solidFill>
              </a:defRPr>
            </a:lvl2pPr>
            <a:lvl3pPr>
              <a:defRPr sz="1400">
                <a:solidFill>
                  <a:srgbClr val="003399"/>
                </a:solidFill>
              </a:defRPr>
            </a:lvl3pPr>
            <a:lvl4pPr>
              <a:defRPr sz="1400">
                <a:solidFill>
                  <a:srgbClr val="003399"/>
                </a:solidFill>
              </a:defRPr>
            </a:lvl4pPr>
            <a:lvl5pPr>
              <a:defRPr sz="1400">
                <a:solidFill>
                  <a:srgbClr val="003399"/>
                </a:solidFill>
              </a:defRPr>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5" name="Rectangle 6"/>
          <p:cNvSpPr>
            <a:spLocks noGrp="1" noChangeArrowheads="1"/>
          </p:cNvSpPr>
          <p:nvPr>
            <p:ph type="sldNum" sz="quarter" idx="10"/>
          </p:nvPr>
        </p:nvSpPr>
        <p:spPr/>
        <p:txBody>
          <a:bodyPr/>
          <a:lstStyle>
            <a:lvl1pPr>
              <a:defRPr/>
            </a:lvl1pPr>
          </a:lstStyle>
          <a:p>
            <a:pPr>
              <a:defRPr/>
            </a:pPr>
            <a:fld id="{F549DF95-E79F-4680-8580-A5615C989BE3}" type="slidenum">
              <a:rPr lang="it-IT"/>
              <a:pPr>
                <a:defRPr/>
              </a:pPr>
              <a:t>‹#›</a:t>
            </a:fld>
            <a:endParaRPr lang="it-IT"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GB" dirty="0"/>
          </a:p>
        </p:txBody>
      </p:sp>
      <p:sp>
        <p:nvSpPr>
          <p:cNvPr id="3" name="Rectangle 6"/>
          <p:cNvSpPr>
            <a:spLocks noGrp="1" noChangeArrowheads="1"/>
          </p:cNvSpPr>
          <p:nvPr>
            <p:ph type="sldNum" sz="quarter" idx="10"/>
          </p:nvPr>
        </p:nvSpPr>
        <p:spPr/>
        <p:txBody>
          <a:bodyPr/>
          <a:lstStyle>
            <a:lvl1pPr>
              <a:defRPr/>
            </a:lvl1pPr>
          </a:lstStyle>
          <a:p>
            <a:pPr>
              <a:defRPr/>
            </a:pPr>
            <a:fld id="{44910BC5-9FC8-41B8-9C61-5D20095E0E52}" type="slidenum">
              <a:rPr lang="it-IT"/>
              <a:pPr>
                <a:defRPr/>
              </a:pPr>
              <a:t>‹#›</a:t>
            </a:fld>
            <a:endParaRPr lang="it-IT"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B2F3D46-A148-4FBD-8317-85EFA1CFB725}"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fld id="{D04C196F-CA04-493E-8690-769841BD3B08}" type="slidenum">
              <a:rPr lang="en-US" smtClean="0"/>
              <a:pPr>
                <a:defRPr/>
              </a:pPr>
              <a:t>‹#›</a:t>
            </a:fld>
            <a:endParaRPr lang="en-US"/>
          </a:p>
        </p:txBody>
      </p:sp>
    </p:spTree>
    <p:extLst>
      <p:ext uri="{BB962C8B-B14F-4D97-AF65-F5344CB8AC3E}">
        <p14:creationId xmlns:p14="http://schemas.microsoft.com/office/powerpoint/2010/main" val="15919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F3D46-A148-4FBD-8317-85EFA1CFB725}"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112129614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B2F3D46-A148-4FBD-8317-85EFA1CFB725}"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163337280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B2F3D46-A148-4FBD-8317-85EFA1CFB725}" type="datetimeFigureOut">
              <a:rPr lang="en-GB" smtClean="0"/>
              <a:t>30/06/2016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155905795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B2F3D46-A148-4FBD-8317-85EFA1CFB725}" type="datetimeFigureOut">
              <a:rPr lang="en-GB" smtClean="0"/>
              <a:t>30/06/2016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284101631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3D46-A148-4FBD-8317-85EFA1CFB725}" type="datetimeFigureOut">
              <a:rPr lang="en-GB" smtClean="0"/>
              <a:t>30/06/2016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238510551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3D46-A148-4FBD-8317-85EFA1CFB725}"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33338048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2F3D46-A148-4FBD-8317-85EFA1CFB725}"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17983588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2F3D46-A148-4FBD-8317-85EFA1CFB725}" type="datetimeFigureOut">
              <a:rPr lang="en-GB" smtClean="0"/>
              <a:t>30/06/2016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1E52E4-F01A-4623-BE12-99778470942A}" type="slidenum">
              <a:rPr lang="it-IT" smtClean="0"/>
              <a:pPr>
                <a:defRPr/>
              </a:pPr>
              <a:t>‹#›</a:t>
            </a:fld>
            <a:endParaRPr lang="it-IT" dirty="0"/>
          </a:p>
        </p:txBody>
      </p:sp>
    </p:spTree>
    <p:extLst>
      <p:ext uri="{BB962C8B-B14F-4D97-AF65-F5344CB8AC3E}">
        <p14:creationId xmlns:p14="http://schemas.microsoft.com/office/powerpoint/2010/main" val="168966864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58" r:id="rId12"/>
    <p:sldLayoutId id="2147483759" r:id="rId13"/>
    <p:sldLayoutId id="2147483760" r:id="rId1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E:\K\kerviel2.jpg"/>
          <p:cNvPicPr>
            <a:picLocks noChangeAspect="1" noChangeArrowheads="1"/>
          </p:cNvPicPr>
          <p:nvPr/>
        </p:nvPicPr>
        <p:blipFill rotWithShape="1">
          <a:blip r:embed="rId2">
            <a:extLst>
              <a:ext uri="{28A0092B-C50C-407E-A947-70E740481C1C}">
                <a14:useLocalDpi xmlns:a14="http://schemas.microsoft.com/office/drawing/2010/main" val="0"/>
              </a:ext>
            </a:extLst>
          </a:blip>
          <a:srcRect t="8638" b="29008"/>
          <a:stretch/>
        </p:blipFill>
        <p:spPr bwMode="auto">
          <a:xfrm>
            <a:off x="0" y="69782"/>
            <a:ext cx="7250643" cy="67882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05807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E:\K\kerv4602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6" y="260648"/>
            <a:ext cx="8860359" cy="531621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338027" y="3789040"/>
            <a:ext cx="8424936" cy="1323439"/>
          </a:xfrm>
          <a:prstGeom prst="rect">
            <a:avLst/>
          </a:prstGeom>
          <a:solidFill>
            <a:srgbClr val="808080"/>
          </a:solidFill>
        </p:spPr>
        <p:txBody>
          <a:bodyPr wrap="square">
            <a:spAutoFit/>
          </a:bodyPr>
          <a:lstStyle/>
          <a:p>
            <a:r>
              <a:rPr lang="en-GB" i="0" dirty="0">
                <a:solidFill>
                  <a:schemeClr val="bg1"/>
                </a:solidFill>
              </a:rPr>
              <a:t>“… </a:t>
            </a:r>
            <a:r>
              <a:rPr lang="en-GB" i="0" dirty="0" err="1">
                <a:solidFill>
                  <a:schemeClr val="bg1"/>
                </a:solidFill>
              </a:rPr>
              <a:t>dans</a:t>
            </a:r>
            <a:r>
              <a:rPr lang="en-GB" i="0" dirty="0">
                <a:solidFill>
                  <a:schemeClr val="bg1"/>
                </a:solidFill>
              </a:rPr>
              <a:t> </a:t>
            </a:r>
            <a:r>
              <a:rPr lang="en-GB" i="0" dirty="0" err="1">
                <a:solidFill>
                  <a:schemeClr val="bg1"/>
                </a:solidFill>
              </a:rPr>
              <a:t>une</a:t>
            </a:r>
            <a:r>
              <a:rPr lang="en-GB" i="0" dirty="0">
                <a:solidFill>
                  <a:schemeClr val="bg1"/>
                </a:solidFill>
              </a:rPr>
              <a:t> sale de marches, le modus operandi </a:t>
            </a:r>
            <a:r>
              <a:rPr lang="en-GB" i="0" dirty="0" err="1">
                <a:solidFill>
                  <a:schemeClr val="bg1"/>
                </a:solidFill>
              </a:rPr>
              <a:t>idéal</a:t>
            </a:r>
            <a:r>
              <a:rPr lang="en-GB" i="0" dirty="0">
                <a:solidFill>
                  <a:schemeClr val="bg1"/>
                </a:solidFill>
              </a:rPr>
              <a:t> </a:t>
            </a:r>
            <a:r>
              <a:rPr lang="en-GB" i="0" dirty="0" err="1">
                <a:solidFill>
                  <a:schemeClr val="bg1"/>
                </a:solidFill>
              </a:rPr>
              <a:t>tient</a:t>
            </a:r>
            <a:r>
              <a:rPr lang="en-GB" i="0" dirty="0">
                <a:solidFill>
                  <a:schemeClr val="bg1"/>
                </a:solidFill>
              </a:rPr>
              <a:t> </a:t>
            </a:r>
            <a:r>
              <a:rPr lang="en-GB" i="0" dirty="0" err="1">
                <a:solidFill>
                  <a:schemeClr val="bg1"/>
                </a:solidFill>
              </a:rPr>
              <a:t>en</a:t>
            </a:r>
            <a:r>
              <a:rPr lang="en-GB" i="0" dirty="0">
                <a:solidFill>
                  <a:schemeClr val="bg1"/>
                </a:solidFill>
              </a:rPr>
              <a:t> </a:t>
            </a:r>
            <a:r>
              <a:rPr lang="en-GB" i="0" dirty="0" err="1">
                <a:solidFill>
                  <a:schemeClr val="bg1"/>
                </a:solidFill>
              </a:rPr>
              <a:t>une</a:t>
            </a:r>
            <a:r>
              <a:rPr lang="en-GB" i="0" dirty="0">
                <a:solidFill>
                  <a:schemeClr val="bg1"/>
                </a:solidFill>
              </a:rPr>
              <a:t> phrase: savoir </a:t>
            </a:r>
            <a:r>
              <a:rPr lang="en-GB" i="0" dirty="0" err="1">
                <a:solidFill>
                  <a:schemeClr val="bg1"/>
                </a:solidFill>
              </a:rPr>
              <a:t>prendre</a:t>
            </a:r>
            <a:r>
              <a:rPr lang="en-GB" i="0" dirty="0">
                <a:solidFill>
                  <a:schemeClr val="bg1"/>
                </a:solidFill>
              </a:rPr>
              <a:t> le maximum de </a:t>
            </a:r>
            <a:r>
              <a:rPr lang="en-GB" i="0" dirty="0" err="1">
                <a:solidFill>
                  <a:schemeClr val="bg1"/>
                </a:solidFill>
              </a:rPr>
              <a:t>risques</a:t>
            </a:r>
            <a:r>
              <a:rPr lang="en-GB" i="0" dirty="0">
                <a:solidFill>
                  <a:schemeClr val="bg1"/>
                </a:solidFill>
              </a:rPr>
              <a:t> pour faire </a:t>
            </a:r>
            <a:r>
              <a:rPr lang="en-GB" i="0" dirty="0" err="1">
                <a:solidFill>
                  <a:schemeClr val="bg1"/>
                </a:solidFill>
              </a:rPr>
              <a:t>gagner</a:t>
            </a:r>
            <a:r>
              <a:rPr lang="en-GB" i="0" dirty="0">
                <a:solidFill>
                  <a:schemeClr val="bg1"/>
                </a:solidFill>
              </a:rPr>
              <a:t> la </a:t>
            </a:r>
            <a:r>
              <a:rPr lang="en-GB" i="0" dirty="0" err="1">
                <a:solidFill>
                  <a:schemeClr val="bg1"/>
                </a:solidFill>
              </a:rPr>
              <a:t>banque</a:t>
            </a:r>
            <a:r>
              <a:rPr lang="en-GB" i="0" dirty="0">
                <a:solidFill>
                  <a:schemeClr val="bg1"/>
                </a:solidFill>
              </a:rPr>
              <a:t> le maximum </a:t>
            </a:r>
            <a:r>
              <a:rPr lang="en-GB" i="0" dirty="0" err="1">
                <a:solidFill>
                  <a:schemeClr val="bg1"/>
                </a:solidFill>
              </a:rPr>
              <a:t>d’argent</a:t>
            </a:r>
            <a:r>
              <a:rPr lang="en-GB" i="0" dirty="0">
                <a:solidFill>
                  <a:schemeClr val="bg1"/>
                </a:solidFill>
              </a:rPr>
              <a:t>. Au nom </a:t>
            </a:r>
            <a:r>
              <a:rPr lang="en-GB" i="0" dirty="0" err="1">
                <a:solidFill>
                  <a:schemeClr val="bg1"/>
                </a:solidFill>
              </a:rPr>
              <a:t>d’une</a:t>
            </a:r>
            <a:r>
              <a:rPr lang="en-GB" i="0" dirty="0">
                <a:solidFill>
                  <a:schemeClr val="bg1"/>
                </a:solidFill>
              </a:rPr>
              <a:t> </a:t>
            </a:r>
            <a:r>
              <a:rPr lang="en-GB" i="0" dirty="0" err="1">
                <a:solidFill>
                  <a:schemeClr val="bg1"/>
                </a:solidFill>
              </a:rPr>
              <a:t>telle</a:t>
            </a:r>
            <a:r>
              <a:rPr lang="en-GB" i="0" dirty="0">
                <a:solidFill>
                  <a:schemeClr val="bg1"/>
                </a:solidFill>
              </a:rPr>
              <a:t> </a:t>
            </a:r>
            <a:r>
              <a:rPr lang="en-GB" i="0" dirty="0" err="1">
                <a:solidFill>
                  <a:schemeClr val="bg1"/>
                </a:solidFill>
              </a:rPr>
              <a:t>regle</a:t>
            </a:r>
            <a:r>
              <a:rPr lang="en-GB" i="0" dirty="0">
                <a:solidFill>
                  <a:schemeClr val="bg1"/>
                </a:solidFill>
              </a:rPr>
              <a:t>, les </a:t>
            </a:r>
            <a:r>
              <a:rPr lang="en-GB" i="0" dirty="0" err="1">
                <a:solidFill>
                  <a:schemeClr val="bg1"/>
                </a:solidFill>
              </a:rPr>
              <a:t>principes</a:t>
            </a:r>
            <a:r>
              <a:rPr lang="en-GB" i="0" dirty="0">
                <a:solidFill>
                  <a:schemeClr val="bg1"/>
                </a:solidFill>
              </a:rPr>
              <a:t> les </a:t>
            </a:r>
            <a:r>
              <a:rPr lang="en-GB" i="0" dirty="0" smtClean="0">
                <a:solidFill>
                  <a:schemeClr val="bg1"/>
                </a:solidFill>
              </a:rPr>
              <a:t>plus </a:t>
            </a:r>
            <a:r>
              <a:rPr lang="en-GB" i="0" dirty="0" err="1" smtClean="0">
                <a:solidFill>
                  <a:schemeClr val="bg1"/>
                </a:solidFill>
              </a:rPr>
              <a:t>elementaires</a:t>
            </a:r>
            <a:r>
              <a:rPr lang="en-GB" i="0" dirty="0" smtClean="0">
                <a:solidFill>
                  <a:schemeClr val="bg1"/>
                </a:solidFill>
              </a:rPr>
              <a:t> </a:t>
            </a:r>
            <a:r>
              <a:rPr lang="en-GB" i="0" dirty="0">
                <a:solidFill>
                  <a:schemeClr val="bg1"/>
                </a:solidFill>
              </a:rPr>
              <a:t>de prudence ne present pas </a:t>
            </a:r>
            <a:r>
              <a:rPr lang="en-GB" i="0" dirty="0" err="1">
                <a:solidFill>
                  <a:schemeClr val="bg1"/>
                </a:solidFill>
              </a:rPr>
              <a:t>lourd</a:t>
            </a:r>
            <a:r>
              <a:rPr lang="en-GB" i="0" dirty="0">
                <a:solidFill>
                  <a:schemeClr val="bg1"/>
                </a:solidFill>
              </a:rPr>
              <a:t>.” </a:t>
            </a:r>
          </a:p>
        </p:txBody>
      </p:sp>
    </p:spTree>
    <p:extLst>
      <p:ext uri="{BB962C8B-B14F-4D97-AF65-F5344CB8AC3E}">
        <p14:creationId xmlns:p14="http://schemas.microsoft.com/office/powerpoint/2010/main" val="35121172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E:\K\kervi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4" y="332656"/>
            <a:ext cx="8909089" cy="4897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52216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2709906" y="2968833"/>
            <a:ext cx="3776815" cy="779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US" sz="4600" b="1" dirty="0">
                <a:latin typeface="Calibri" pitchFamily="34" charset="0"/>
                <a:ea typeface="Lucida Grande" charset="0"/>
                <a:cs typeface="Calibri" pitchFamily="34" charset="0"/>
                <a:sym typeface="Lucida Grande" charset="0"/>
              </a:rPr>
              <a:t>Jerome Kerviel</a:t>
            </a:r>
            <a:endParaRPr lang="it-IT" sz="4600" b="1" dirty="0">
              <a:latin typeface="Calibri" pitchFamily="34" charset="0"/>
              <a:ea typeface="Lucida Grande" charset="0"/>
              <a:cs typeface="Calibri" pitchFamily="34" charset="0"/>
            </a:endParaRPr>
          </a:p>
        </p:txBody>
      </p:sp>
    </p:spTree>
    <p:extLst>
      <p:ext uri="{BB962C8B-B14F-4D97-AF65-F5344CB8AC3E}">
        <p14:creationId xmlns:p14="http://schemas.microsoft.com/office/powerpoint/2010/main" val="6515849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0" y="0"/>
            <a:ext cx="9144000" cy="6858000"/>
          </a:xfrm>
          <a:prstGeom prst="rect">
            <a:avLst/>
          </a:prstGeom>
          <a:solidFill>
            <a:srgbClr val="FF9900"/>
          </a:solidFill>
          <a:ln>
            <a:noFill/>
          </a:ln>
          <a:extLst>
            <a:ext uri="{91240B29-F687-4f45-9708-019B960494DF}">
              <a14:hiddenLine xmlns="" xmlns:a14="http://schemas.microsoft.com/office/drawing/2010/main" w="25400" algn="ctr">
                <a:solidFill>
                  <a:srgbClr val="000000"/>
                </a:solidFill>
                <a:round/>
                <a:headEnd/>
                <a:tailEnd/>
              </a14:hiddenLine>
            </a:ext>
          </a:extLst>
        </p:spPr>
        <p:txBody>
          <a:bodyPr lIns="64291" tIns="32146" rIns="64291" bIns="32146"/>
          <a:lstStyle/>
          <a:p>
            <a:endParaRPr lang="it-IT"/>
          </a:p>
        </p:txBody>
      </p:sp>
      <p:sp>
        <p:nvSpPr>
          <p:cNvPr id="39939" name="Rectangle 27"/>
          <p:cNvSpPr>
            <a:spLocks noChangeArrowheads="1"/>
          </p:cNvSpPr>
          <p:nvPr/>
        </p:nvSpPr>
        <p:spPr bwMode="auto">
          <a:xfrm>
            <a:off x="3310112" y="3439046"/>
            <a:ext cx="2634285" cy="649216"/>
          </a:xfrm>
          <a:prstGeom prst="rect">
            <a:avLst/>
          </a:prstGeom>
          <a:solidFill>
            <a:srgbClr val="FF9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GB" sz="3800" b="1" dirty="0">
                <a:solidFill>
                  <a:schemeClr val="bg1"/>
                </a:solidFill>
                <a:latin typeface="Calibri" pitchFamily="34" charset="0"/>
                <a:ea typeface="Calibri" pitchFamily="34" charset="0"/>
                <a:cs typeface="Times New Roman" pitchFamily="18" charset="0"/>
              </a:rPr>
              <a:t>The Incident</a:t>
            </a:r>
          </a:p>
        </p:txBody>
      </p:sp>
    </p:spTree>
    <p:extLst>
      <p:ext uri="{BB962C8B-B14F-4D97-AF65-F5344CB8AC3E}">
        <p14:creationId xmlns:p14="http://schemas.microsoft.com/office/powerpoint/2010/main" val="2992935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741EE8D3-EDA4-4176-938F-82973D6CD470}" type="slidenum">
              <a:rPr lang="en-US"/>
              <a:pPr>
                <a:defRPr/>
              </a:pPr>
              <a:t>5</a:t>
            </a:fld>
            <a:endParaRPr lang="en-US"/>
          </a:p>
        </p:txBody>
      </p:sp>
      <p:sp>
        <p:nvSpPr>
          <p:cNvPr id="40965" name="Text Box 3"/>
          <p:cNvSpPr txBox="1">
            <a:spLocks noChangeArrowheads="1"/>
          </p:cNvSpPr>
          <p:nvPr/>
        </p:nvSpPr>
        <p:spPr bwMode="auto">
          <a:xfrm>
            <a:off x="8704213" y="6456164"/>
            <a:ext cx="187523" cy="1964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64291" tIns="32146" rIns="64291" bIns="32146" anchor="ctr"/>
          <a:lstStyle>
            <a:lvl1pPr eaLnBrk="0" hangingPunct="0">
              <a:defRPr sz="4200">
                <a:solidFill>
                  <a:srgbClr val="FFFFFF"/>
                </a:solidFill>
                <a:latin typeface="Gill Sans" charset="0"/>
                <a:ea typeface="ヒラギノ角ゴ Pro W3" charset="0"/>
                <a:cs typeface="ヒラギノ角ゴ Pro W3" charset="0"/>
                <a:sym typeface="Gill Sans" charset="0"/>
              </a:defRPr>
            </a:lvl1pPr>
            <a:lvl2pPr marL="742950" indent="-285750" eaLnBrk="0" hangingPunct="0">
              <a:defRPr sz="4200">
                <a:solidFill>
                  <a:srgbClr val="FFFFFF"/>
                </a:solidFill>
                <a:latin typeface="Gill Sans" charset="0"/>
                <a:ea typeface="ヒラギノ角ゴ Pro W3" charset="0"/>
                <a:cs typeface="ヒラギノ角ゴ Pro W3" charset="0"/>
                <a:sym typeface="Gill Sans" charset="0"/>
              </a:defRPr>
            </a:lvl2pPr>
            <a:lvl3pPr marL="1143000" indent="-228600" eaLnBrk="0" hangingPunct="0">
              <a:defRPr sz="4200">
                <a:solidFill>
                  <a:srgbClr val="FFFFFF"/>
                </a:solidFill>
                <a:latin typeface="Gill Sans" charset="0"/>
                <a:ea typeface="ヒラギノ角ゴ Pro W3" charset="0"/>
                <a:cs typeface="ヒラギノ角ゴ Pro W3" charset="0"/>
                <a:sym typeface="Gill Sans" charset="0"/>
              </a:defRPr>
            </a:lvl3pPr>
            <a:lvl4pPr marL="1600200" indent="-228600" eaLnBrk="0" hangingPunct="0">
              <a:defRPr sz="4200">
                <a:solidFill>
                  <a:srgbClr val="FFFFFF"/>
                </a:solidFill>
                <a:latin typeface="Gill Sans" charset="0"/>
                <a:ea typeface="ヒラギノ角ゴ Pro W3" charset="0"/>
                <a:cs typeface="ヒラギノ角ゴ Pro W3" charset="0"/>
                <a:sym typeface="Gill Sans" charset="0"/>
              </a:defRPr>
            </a:lvl4pPr>
            <a:lvl5pPr marL="2057400" indent="-228600" eaLnBrk="0" hangingPunct="0">
              <a:defRPr sz="4200">
                <a:solidFill>
                  <a:srgbClr val="FFFFFF"/>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9pPr>
          </a:lstStyle>
          <a:p>
            <a:pPr eaLnBrk="1" hangingPunct="1"/>
            <a:fld id="{0F09D760-1981-40A0-BBCC-E8BAD2BF828A}" type="slidenum">
              <a:rPr lang="en-US" sz="800">
                <a:solidFill>
                  <a:schemeClr val="tx1"/>
                </a:solidFill>
                <a:latin typeface="Times New Roman" pitchFamily="18" charset="0"/>
                <a:cs typeface="Times New Roman" pitchFamily="18" charset="0"/>
              </a:rPr>
              <a:pPr eaLnBrk="1" hangingPunct="1"/>
              <a:t>5</a:t>
            </a:fld>
            <a:endParaRPr lang="en-US" sz="800">
              <a:solidFill>
                <a:schemeClr val="tx1"/>
              </a:solidFill>
              <a:latin typeface="Times New Roman" pitchFamily="18" charset="0"/>
              <a:cs typeface="Times New Roman" pitchFamily="18" charset="0"/>
            </a:endParaRPr>
          </a:p>
        </p:txBody>
      </p:sp>
      <p:sp>
        <p:nvSpPr>
          <p:cNvPr id="40966" name="Rectangle 6"/>
          <p:cNvSpPr>
            <a:spLocks/>
          </p:cNvSpPr>
          <p:nvPr/>
        </p:nvSpPr>
        <p:spPr bwMode="auto">
          <a:xfrm>
            <a:off x="1331640" y="1201043"/>
            <a:ext cx="6530950" cy="5012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40638" bIns="0"/>
          <a:lstStyle/>
          <a:p>
            <a:pPr marL="40182" algn="just"/>
            <a:endParaRPr lang="en-US" sz="2500" dirty="0">
              <a:latin typeface="Calibri" pitchFamily="34" charset="0"/>
              <a:ea typeface="Lucida Grande" charset="0"/>
              <a:cs typeface="Calibri" pitchFamily="34" charset="0"/>
              <a:sym typeface="Lucida Grande" charset="0"/>
            </a:endParaRPr>
          </a:p>
          <a:p>
            <a:pPr marL="40182" algn="just"/>
            <a:r>
              <a:rPr lang="en-US" sz="2500" dirty="0">
                <a:latin typeface="Calibri" pitchFamily="34" charset="0"/>
                <a:ea typeface="Lucida Grande" charset="0"/>
                <a:cs typeface="Calibri" pitchFamily="34" charset="0"/>
                <a:sym typeface="Lucida Grande" charset="0"/>
              </a:rPr>
              <a:t> </a:t>
            </a:r>
          </a:p>
          <a:p>
            <a:pPr marL="40182" algn="just"/>
            <a:r>
              <a:rPr lang="en-US" sz="2500" b="1" dirty="0">
                <a:latin typeface="Calibri" pitchFamily="34" charset="0"/>
                <a:ea typeface="Lucida Grande" charset="0"/>
                <a:cs typeface="Calibri" pitchFamily="34" charset="0"/>
                <a:sym typeface="Lucida Grande" charset="0"/>
              </a:rPr>
              <a:t>Question: </a:t>
            </a:r>
            <a:r>
              <a:rPr lang="en-US" sz="2500" dirty="0">
                <a:latin typeface="Calibri" pitchFamily="34" charset="0"/>
                <a:ea typeface="Lucida Grande" charset="0"/>
                <a:cs typeface="Calibri" pitchFamily="34" charset="0"/>
                <a:sym typeface="Lucida Grande" charset="0"/>
              </a:rPr>
              <a:t>What happens when you mix an ambitious young trader, with an intimate knowledge of front-to-back procedures, a supervisor who didn't know much about trading and an environment without the proper trading controls? </a:t>
            </a:r>
          </a:p>
          <a:p>
            <a:pPr marL="40182" algn="just"/>
            <a:endParaRPr lang="en-US" sz="2500" dirty="0">
              <a:latin typeface="Calibri" pitchFamily="34" charset="0"/>
              <a:ea typeface="Lucida Grande" charset="0"/>
              <a:cs typeface="Calibri" pitchFamily="34" charset="0"/>
              <a:sym typeface="Lucida Grande" charset="0"/>
            </a:endParaRPr>
          </a:p>
          <a:p>
            <a:pPr marL="40182" algn="just"/>
            <a:r>
              <a:rPr lang="en-US" sz="2500" b="1" dirty="0" smtClean="0">
                <a:latin typeface="Calibri" pitchFamily="34" charset="0"/>
                <a:ea typeface="Lucida Grande" charset="0"/>
                <a:cs typeface="Calibri" pitchFamily="34" charset="0"/>
                <a:sym typeface="Lucida Grande" charset="0"/>
              </a:rPr>
              <a:t>Answer: </a:t>
            </a:r>
            <a:r>
              <a:rPr lang="en-US" sz="2500" dirty="0" smtClean="0">
                <a:latin typeface="Calibri" pitchFamily="34" charset="0"/>
                <a:ea typeface="Lucida Grande" charset="0"/>
                <a:cs typeface="Calibri" pitchFamily="34" charset="0"/>
                <a:sym typeface="Lucida Grande" charset="0"/>
              </a:rPr>
              <a:t>A </a:t>
            </a:r>
            <a:r>
              <a:rPr lang="en-US" sz="2500" dirty="0">
                <a:latin typeface="Calibri" pitchFamily="34" charset="0"/>
                <a:ea typeface="Lucida Grande" charset="0"/>
                <a:cs typeface="Calibri" pitchFamily="34" charset="0"/>
                <a:sym typeface="Lucida Grande" charset="0"/>
              </a:rPr>
              <a:t>perfect financial storm worth billions of euros ... in losses.</a:t>
            </a:r>
          </a:p>
        </p:txBody>
      </p:sp>
      <p:sp>
        <p:nvSpPr>
          <p:cNvPr id="40967" name="Rectangle 10"/>
          <p:cNvSpPr>
            <a:spLocks noChangeArrowheads="1"/>
          </p:cNvSpPr>
          <p:nvPr/>
        </p:nvSpPr>
        <p:spPr bwMode="auto">
          <a:xfrm>
            <a:off x="1324714" y="305842"/>
            <a:ext cx="1441486" cy="541013"/>
          </a:xfrm>
          <a:prstGeom prst="rect">
            <a:avLst/>
          </a:prstGeom>
          <a:solidFill>
            <a:srgbClr val="FF9900"/>
          </a:solidFill>
          <a:ln w="9525">
            <a:solidFill>
              <a:srgbClr val="FFC000"/>
            </a:solidFill>
            <a:miter lim="800000"/>
            <a:headEnd/>
            <a:tailEnd/>
          </a:ln>
        </p:spPr>
        <p:txBody>
          <a:bodyPr wrap="none" lIns="64291" tIns="32146" rIns="64291" bIns="32146">
            <a:spAutoFit/>
          </a:bodyPr>
          <a:lstStyle/>
          <a:p>
            <a:r>
              <a:rPr lang="en-GB" sz="3100" dirty="0">
                <a:solidFill>
                  <a:schemeClr val="bg1"/>
                </a:solidFill>
                <a:latin typeface="Calibri" pitchFamily="34" charset="0"/>
                <a:ea typeface="Calibri" pitchFamily="34" charset="0"/>
                <a:cs typeface="Times New Roman" pitchFamily="18" charset="0"/>
              </a:rPr>
              <a:t>Incident</a:t>
            </a:r>
          </a:p>
        </p:txBody>
      </p:sp>
      <p:sp>
        <p:nvSpPr>
          <p:cNvPr id="40968" name="Rectangle 11"/>
          <p:cNvSpPr>
            <a:spLocks noChangeArrowheads="1"/>
          </p:cNvSpPr>
          <p:nvPr/>
        </p:nvSpPr>
        <p:spPr bwMode="auto">
          <a:xfrm>
            <a:off x="4138935" y="327050"/>
            <a:ext cx="2280373" cy="497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US" sz="2800" dirty="0">
                <a:latin typeface="Calibri" pitchFamily="34" charset="0"/>
                <a:ea typeface="Lucida Grande" charset="0"/>
                <a:cs typeface="Calibri" pitchFamily="34" charset="0"/>
                <a:sym typeface="Lucida Grande" charset="0"/>
              </a:rPr>
              <a:t>Jerome Kerviel</a:t>
            </a:r>
            <a:endParaRPr lang="it-IT" sz="2800" dirty="0">
              <a:latin typeface="Calibri" pitchFamily="34" charset="0"/>
              <a:ea typeface="Lucida Grande" charset="0"/>
              <a:cs typeface="Calibri" pitchFamily="34" charset="0"/>
            </a:endParaRPr>
          </a:p>
        </p:txBody>
      </p:sp>
    </p:spTree>
    <p:extLst>
      <p:ext uri="{BB962C8B-B14F-4D97-AF65-F5344CB8AC3E}">
        <p14:creationId xmlns:p14="http://schemas.microsoft.com/office/powerpoint/2010/main" val="30280366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xEl>
                                              <p:pRg st="1" end="1"/>
                                            </p:txEl>
                                          </p:spTgt>
                                        </p:tgtEl>
                                        <p:attrNameLst>
                                          <p:attrName>style.visibility</p:attrName>
                                        </p:attrNameLst>
                                      </p:cBhvr>
                                      <p:to>
                                        <p:strVal val="visible"/>
                                      </p:to>
                                    </p:set>
                                    <p:anim calcmode="lin" valueType="num">
                                      <p:cBhvr additive="base">
                                        <p:cTn id="7" dur="500" fill="hold"/>
                                        <p:tgtEl>
                                          <p:spTgt spid="4096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6">
                                            <p:txEl>
                                              <p:pRg st="2" end="2"/>
                                            </p:txEl>
                                          </p:spTgt>
                                        </p:tgtEl>
                                        <p:attrNameLst>
                                          <p:attrName>style.visibility</p:attrName>
                                        </p:attrNameLst>
                                      </p:cBhvr>
                                      <p:to>
                                        <p:strVal val="visible"/>
                                      </p:to>
                                    </p:set>
                                    <p:anim calcmode="lin" valueType="num">
                                      <p:cBhvr additive="base">
                                        <p:cTn id="13" dur="500" fill="hold"/>
                                        <p:tgtEl>
                                          <p:spTgt spid="4096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6">
                                            <p:txEl>
                                              <p:pRg st="4" end="4"/>
                                            </p:txEl>
                                          </p:spTgt>
                                        </p:tgtEl>
                                        <p:attrNameLst>
                                          <p:attrName>style.visibility</p:attrName>
                                        </p:attrNameLst>
                                      </p:cBhvr>
                                      <p:to>
                                        <p:strVal val="visible"/>
                                      </p:to>
                                    </p:set>
                                    <p:anim calcmode="lin" valueType="num">
                                      <p:cBhvr additive="base">
                                        <p:cTn id="19" dur="500" fill="hold"/>
                                        <p:tgtEl>
                                          <p:spTgt spid="4096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741EE8D3-EDA4-4176-938F-82973D6CD470}" type="slidenum">
              <a:rPr lang="en-US"/>
              <a:pPr>
                <a:defRPr/>
              </a:pPr>
              <a:t>6</a:t>
            </a:fld>
            <a:endParaRPr lang="en-US"/>
          </a:p>
        </p:txBody>
      </p:sp>
      <p:sp>
        <p:nvSpPr>
          <p:cNvPr id="40965" name="Text Box 3"/>
          <p:cNvSpPr txBox="1">
            <a:spLocks noChangeArrowheads="1"/>
          </p:cNvSpPr>
          <p:nvPr/>
        </p:nvSpPr>
        <p:spPr bwMode="auto">
          <a:xfrm>
            <a:off x="8704213" y="6456164"/>
            <a:ext cx="187523" cy="1964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64291" tIns="32146" rIns="64291" bIns="32146" anchor="ctr"/>
          <a:lstStyle>
            <a:lvl1pPr eaLnBrk="0" hangingPunct="0">
              <a:defRPr sz="4200">
                <a:solidFill>
                  <a:srgbClr val="FFFFFF"/>
                </a:solidFill>
                <a:latin typeface="Gill Sans" charset="0"/>
                <a:ea typeface="ヒラギノ角ゴ Pro W3" charset="0"/>
                <a:cs typeface="ヒラギノ角ゴ Pro W3" charset="0"/>
                <a:sym typeface="Gill Sans" charset="0"/>
              </a:defRPr>
            </a:lvl1pPr>
            <a:lvl2pPr marL="742950" indent="-285750" eaLnBrk="0" hangingPunct="0">
              <a:defRPr sz="4200">
                <a:solidFill>
                  <a:srgbClr val="FFFFFF"/>
                </a:solidFill>
                <a:latin typeface="Gill Sans" charset="0"/>
                <a:ea typeface="ヒラギノ角ゴ Pro W3" charset="0"/>
                <a:cs typeface="ヒラギノ角ゴ Pro W3" charset="0"/>
                <a:sym typeface="Gill Sans" charset="0"/>
              </a:defRPr>
            </a:lvl2pPr>
            <a:lvl3pPr marL="1143000" indent="-228600" eaLnBrk="0" hangingPunct="0">
              <a:defRPr sz="4200">
                <a:solidFill>
                  <a:srgbClr val="FFFFFF"/>
                </a:solidFill>
                <a:latin typeface="Gill Sans" charset="0"/>
                <a:ea typeface="ヒラギノ角ゴ Pro W3" charset="0"/>
                <a:cs typeface="ヒラギノ角ゴ Pro W3" charset="0"/>
                <a:sym typeface="Gill Sans" charset="0"/>
              </a:defRPr>
            </a:lvl3pPr>
            <a:lvl4pPr marL="1600200" indent="-228600" eaLnBrk="0" hangingPunct="0">
              <a:defRPr sz="4200">
                <a:solidFill>
                  <a:srgbClr val="FFFFFF"/>
                </a:solidFill>
                <a:latin typeface="Gill Sans" charset="0"/>
                <a:ea typeface="ヒラギノ角ゴ Pro W3" charset="0"/>
                <a:cs typeface="ヒラギノ角ゴ Pro W3" charset="0"/>
                <a:sym typeface="Gill Sans" charset="0"/>
              </a:defRPr>
            </a:lvl4pPr>
            <a:lvl5pPr marL="2057400" indent="-228600" eaLnBrk="0" hangingPunct="0">
              <a:defRPr sz="4200">
                <a:solidFill>
                  <a:srgbClr val="FFFFFF"/>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9pPr>
          </a:lstStyle>
          <a:p>
            <a:pPr eaLnBrk="1" hangingPunct="1"/>
            <a:fld id="{0F09D760-1981-40A0-BBCC-E8BAD2BF828A}" type="slidenum">
              <a:rPr lang="en-US" sz="800">
                <a:solidFill>
                  <a:schemeClr val="tx1"/>
                </a:solidFill>
                <a:latin typeface="Times New Roman" pitchFamily="18" charset="0"/>
                <a:cs typeface="Times New Roman" pitchFamily="18" charset="0"/>
              </a:rPr>
              <a:pPr eaLnBrk="1" hangingPunct="1"/>
              <a:t>6</a:t>
            </a:fld>
            <a:endParaRPr lang="en-US" sz="800">
              <a:solidFill>
                <a:schemeClr val="tx1"/>
              </a:solidFill>
              <a:latin typeface="Times New Roman" pitchFamily="18" charset="0"/>
              <a:cs typeface="Times New Roman" pitchFamily="18" charset="0"/>
            </a:endParaRPr>
          </a:p>
        </p:txBody>
      </p:sp>
      <p:sp>
        <p:nvSpPr>
          <p:cNvPr id="40966" name="Rectangle 6"/>
          <p:cNvSpPr>
            <a:spLocks/>
          </p:cNvSpPr>
          <p:nvPr/>
        </p:nvSpPr>
        <p:spPr bwMode="auto">
          <a:xfrm>
            <a:off x="1331640" y="1201043"/>
            <a:ext cx="6530950" cy="5012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40638" bIns="0"/>
          <a:lstStyle/>
          <a:p>
            <a:pPr marL="40182" algn="just"/>
            <a:endParaRPr lang="en-US" sz="2500" dirty="0">
              <a:latin typeface="Calibri" pitchFamily="34" charset="0"/>
              <a:ea typeface="Lucida Grande" charset="0"/>
              <a:cs typeface="Calibri" pitchFamily="34" charset="0"/>
              <a:sym typeface="Lucida Grande" charset="0"/>
            </a:endParaRPr>
          </a:p>
          <a:p>
            <a:pPr marL="40182" algn="just"/>
            <a:r>
              <a:rPr lang="en-US" sz="2500" dirty="0">
                <a:latin typeface="Calibri" pitchFamily="34" charset="0"/>
                <a:ea typeface="Lucida Grande" charset="0"/>
                <a:cs typeface="Calibri" pitchFamily="34" charset="0"/>
                <a:sym typeface="Lucida Grande" charset="0"/>
              </a:rPr>
              <a:t> </a:t>
            </a:r>
          </a:p>
          <a:p>
            <a:pPr marL="40182" algn="just"/>
            <a:r>
              <a:rPr lang="en-US" sz="2500" dirty="0">
                <a:latin typeface="Calibri" pitchFamily="34" charset="0"/>
                <a:ea typeface="Lucida Grande" charset="0"/>
                <a:cs typeface="Calibri" pitchFamily="34" charset="0"/>
                <a:sym typeface="Lucida Grande" charset="0"/>
              </a:rPr>
              <a:t>This perfect financial storm is where Société Générale, France’s second largest bank, found itself on January 24, 2008. According to the press release the bank published on their website early that morning: </a:t>
            </a:r>
          </a:p>
        </p:txBody>
      </p:sp>
      <p:sp>
        <p:nvSpPr>
          <p:cNvPr id="40967" name="Rectangle 10"/>
          <p:cNvSpPr>
            <a:spLocks noChangeArrowheads="1"/>
          </p:cNvSpPr>
          <p:nvPr/>
        </p:nvSpPr>
        <p:spPr bwMode="auto">
          <a:xfrm>
            <a:off x="1324714" y="305842"/>
            <a:ext cx="1441486" cy="541013"/>
          </a:xfrm>
          <a:prstGeom prst="rect">
            <a:avLst/>
          </a:prstGeom>
          <a:solidFill>
            <a:srgbClr val="FF9900"/>
          </a:solidFill>
          <a:ln w="9525">
            <a:solidFill>
              <a:srgbClr val="FFC000"/>
            </a:solidFill>
            <a:miter lim="800000"/>
            <a:headEnd/>
            <a:tailEnd/>
          </a:ln>
        </p:spPr>
        <p:txBody>
          <a:bodyPr wrap="none" lIns="64291" tIns="32146" rIns="64291" bIns="32146">
            <a:spAutoFit/>
          </a:bodyPr>
          <a:lstStyle/>
          <a:p>
            <a:r>
              <a:rPr lang="en-GB" sz="3100" dirty="0">
                <a:solidFill>
                  <a:schemeClr val="bg1"/>
                </a:solidFill>
                <a:latin typeface="Calibri" pitchFamily="34" charset="0"/>
                <a:ea typeface="Calibri" pitchFamily="34" charset="0"/>
                <a:cs typeface="Times New Roman" pitchFamily="18" charset="0"/>
              </a:rPr>
              <a:t>Incident</a:t>
            </a:r>
          </a:p>
        </p:txBody>
      </p:sp>
      <p:sp>
        <p:nvSpPr>
          <p:cNvPr id="40968" name="Rectangle 11"/>
          <p:cNvSpPr>
            <a:spLocks noChangeArrowheads="1"/>
          </p:cNvSpPr>
          <p:nvPr/>
        </p:nvSpPr>
        <p:spPr bwMode="auto">
          <a:xfrm>
            <a:off x="4138935" y="327050"/>
            <a:ext cx="2280373" cy="497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US" sz="2800" dirty="0">
                <a:latin typeface="Calibri" pitchFamily="34" charset="0"/>
                <a:ea typeface="Lucida Grande" charset="0"/>
                <a:cs typeface="Calibri" pitchFamily="34" charset="0"/>
                <a:sym typeface="Lucida Grande" charset="0"/>
              </a:rPr>
              <a:t>Jerome Kerviel</a:t>
            </a:r>
            <a:endParaRPr lang="it-IT" sz="2800" dirty="0">
              <a:latin typeface="Calibri" pitchFamily="34" charset="0"/>
              <a:ea typeface="Lucida Grande" charset="0"/>
              <a:cs typeface="Calibri" pitchFamily="34" charset="0"/>
            </a:endParaRPr>
          </a:p>
        </p:txBody>
      </p:sp>
    </p:spTree>
    <p:extLst>
      <p:ext uri="{BB962C8B-B14F-4D97-AF65-F5344CB8AC3E}">
        <p14:creationId xmlns:p14="http://schemas.microsoft.com/office/powerpoint/2010/main" val="1459155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xEl>
                                              <p:pRg st="1" end="1"/>
                                            </p:txEl>
                                          </p:spTgt>
                                        </p:tgtEl>
                                        <p:attrNameLst>
                                          <p:attrName>style.visibility</p:attrName>
                                        </p:attrNameLst>
                                      </p:cBhvr>
                                      <p:to>
                                        <p:strVal val="visible"/>
                                      </p:to>
                                    </p:set>
                                    <p:anim calcmode="lin" valueType="num">
                                      <p:cBhvr additive="base">
                                        <p:cTn id="7" dur="500" fill="hold"/>
                                        <p:tgtEl>
                                          <p:spTgt spid="4096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741EE8D3-EDA4-4176-938F-82973D6CD470}" type="slidenum">
              <a:rPr lang="en-US"/>
              <a:pPr>
                <a:defRPr/>
              </a:pPr>
              <a:t>7</a:t>
            </a:fld>
            <a:endParaRPr lang="en-US"/>
          </a:p>
        </p:txBody>
      </p:sp>
      <p:sp>
        <p:nvSpPr>
          <p:cNvPr id="40965" name="Text Box 3"/>
          <p:cNvSpPr txBox="1">
            <a:spLocks noChangeArrowheads="1"/>
          </p:cNvSpPr>
          <p:nvPr/>
        </p:nvSpPr>
        <p:spPr bwMode="auto">
          <a:xfrm>
            <a:off x="8704213" y="6456164"/>
            <a:ext cx="187523" cy="1964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64291" tIns="32146" rIns="64291" bIns="32146" anchor="ctr"/>
          <a:lstStyle>
            <a:lvl1pPr eaLnBrk="0" hangingPunct="0">
              <a:defRPr sz="4200">
                <a:solidFill>
                  <a:srgbClr val="FFFFFF"/>
                </a:solidFill>
                <a:latin typeface="Gill Sans" charset="0"/>
                <a:ea typeface="ヒラギノ角ゴ Pro W3" charset="0"/>
                <a:cs typeface="ヒラギノ角ゴ Pro W3" charset="0"/>
                <a:sym typeface="Gill Sans" charset="0"/>
              </a:defRPr>
            </a:lvl1pPr>
            <a:lvl2pPr marL="742950" indent="-285750" eaLnBrk="0" hangingPunct="0">
              <a:defRPr sz="4200">
                <a:solidFill>
                  <a:srgbClr val="FFFFFF"/>
                </a:solidFill>
                <a:latin typeface="Gill Sans" charset="0"/>
                <a:ea typeface="ヒラギノ角ゴ Pro W3" charset="0"/>
                <a:cs typeface="ヒラギノ角ゴ Pro W3" charset="0"/>
                <a:sym typeface="Gill Sans" charset="0"/>
              </a:defRPr>
            </a:lvl2pPr>
            <a:lvl3pPr marL="1143000" indent="-228600" eaLnBrk="0" hangingPunct="0">
              <a:defRPr sz="4200">
                <a:solidFill>
                  <a:srgbClr val="FFFFFF"/>
                </a:solidFill>
                <a:latin typeface="Gill Sans" charset="0"/>
                <a:ea typeface="ヒラギノ角ゴ Pro W3" charset="0"/>
                <a:cs typeface="ヒラギノ角ゴ Pro W3" charset="0"/>
                <a:sym typeface="Gill Sans" charset="0"/>
              </a:defRPr>
            </a:lvl3pPr>
            <a:lvl4pPr marL="1600200" indent="-228600" eaLnBrk="0" hangingPunct="0">
              <a:defRPr sz="4200">
                <a:solidFill>
                  <a:srgbClr val="FFFFFF"/>
                </a:solidFill>
                <a:latin typeface="Gill Sans" charset="0"/>
                <a:ea typeface="ヒラギノ角ゴ Pro W3" charset="0"/>
                <a:cs typeface="ヒラギノ角ゴ Pro W3" charset="0"/>
                <a:sym typeface="Gill Sans" charset="0"/>
              </a:defRPr>
            </a:lvl4pPr>
            <a:lvl5pPr marL="2057400" indent="-228600" eaLnBrk="0" hangingPunct="0">
              <a:defRPr sz="4200">
                <a:solidFill>
                  <a:srgbClr val="FFFFFF"/>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9pPr>
          </a:lstStyle>
          <a:p>
            <a:pPr eaLnBrk="1" hangingPunct="1"/>
            <a:fld id="{0F09D760-1981-40A0-BBCC-E8BAD2BF828A}" type="slidenum">
              <a:rPr lang="en-US" sz="800">
                <a:solidFill>
                  <a:schemeClr val="tx1"/>
                </a:solidFill>
                <a:latin typeface="Times New Roman" pitchFamily="18" charset="0"/>
                <a:cs typeface="Times New Roman" pitchFamily="18" charset="0"/>
              </a:rPr>
              <a:pPr eaLnBrk="1" hangingPunct="1"/>
              <a:t>7</a:t>
            </a:fld>
            <a:endParaRPr lang="en-US" sz="800">
              <a:solidFill>
                <a:schemeClr val="tx1"/>
              </a:solidFill>
              <a:latin typeface="Times New Roman" pitchFamily="18" charset="0"/>
              <a:cs typeface="Times New Roman" pitchFamily="18" charset="0"/>
            </a:endParaRPr>
          </a:p>
        </p:txBody>
      </p:sp>
      <p:sp>
        <p:nvSpPr>
          <p:cNvPr id="40966" name="Rectangle 6"/>
          <p:cNvSpPr>
            <a:spLocks/>
          </p:cNvSpPr>
          <p:nvPr/>
        </p:nvSpPr>
        <p:spPr bwMode="auto">
          <a:xfrm>
            <a:off x="790423" y="1408905"/>
            <a:ext cx="7733109" cy="5012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40638" bIns="0"/>
          <a:lstStyle/>
          <a:p>
            <a:pPr marL="40182" algn="just"/>
            <a:r>
              <a:rPr lang="en-US" sz="2500" b="1" dirty="0">
                <a:latin typeface="Calibri" pitchFamily="34" charset="0"/>
                <a:ea typeface="Lucida Grande" charset="0"/>
                <a:cs typeface="Calibri" pitchFamily="34" charset="0"/>
                <a:sym typeface="Lucida Grande" charset="0"/>
              </a:rPr>
              <a:t>“Société Générale has uncovered a fraud, exceptional in its size and nature: one trader, responsible for plain vanilla futures hedging on European equity market indices, had taken massive fraudulent directional positions in 2007 and 2008 beyond his limited authority. Aided by his in-depth knowledge of the control procedures resulting from his former employment in the middle-office, he managed to conceal these positions through a scheme of elaborate fictitious transactions.  Given the combination of the size of the positions and the very unfavorable market conditions encountered, this fraud has a negative impact on Euro 4.9 bn...". </a:t>
            </a:r>
          </a:p>
        </p:txBody>
      </p:sp>
      <p:sp>
        <p:nvSpPr>
          <p:cNvPr id="40967" name="Rectangle 10"/>
          <p:cNvSpPr>
            <a:spLocks noChangeArrowheads="1"/>
          </p:cNvSpPr>
          <p:nvPr/>
        </p:nvSpPr>
        <p:spPr bwMode="auto">
          <a:xfrm>
            <a:off x="1324714" y="305842"/>
            <a:ext cx="1441486" cy="541013"/>
          </a:xfrm>
          <a:prstGeom prst="rect">
            <a:avLst/>
          </a:prstGeom>
          <a:solidFill>
            <a:srgbClr val="FF9900"/>
          </a:solidFill>
          <a:ln w="9525">
            <a:solidFill>
              <a:srgbClr val="FFC000"/>
            </a:solidFill>
            <a:miter lim="800000"/>
            <a:headEnd/>
            <a:tailEnd/>
          </a:ln>
        </p:spPr>
        <p:txBody>
          <a:bodyPr wrap="none" lIns="64291" tIns="32146" rIns="64291" bIns="32146">
            <a:spAutoFit/>
          </a:bodyPr>
          <a:lstStyle/>
          <a:p>
            <a:r>
              <a:rPr lang="en-GB" sz="3100" dirty="0">
                <a:solidFill>
                  <a:schemeClr val="bg1"/>
                </a:solidFill>
                <a:latin typeface="Calibri" pitchFamily="34" charset="0"/>
                <a:ea typeface="Calibri" pitchFamily="34" charset="0"/>
                <a:cs typeface="Times New Roman" pitchFamily="18" charset="0"/>
              </a:rPr>
              <a:t>Incident</a:t>
            </a:r>
          </a:p>
        </p:txBody>
      </p:sp>
      <p:sp>
        <p:nvSpPr>
          <p:cNvPr id="40968" name="Rectangle 11"/>
          <p:cNvSpPr>
            <a:spLocks noChangeArrowheads="1"/>
          </p:cNvSpPr>
          <p:nvPr/>
        </p:nvSpPr>
        <p:spPr bwMode="auto">
          <a:xfrm>
            <a:off x="4138935" y="327050"/>
            <a:ext cx="2280373" cy="497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US" sz="2800" dirty="0">
                <a:latin typeface="Calibri" pitchFamily="34" charset="0"/>
                <a:ea typeface="Lucida Grande" charset="0"/>
                <a:cs typeface="Calibri" pitchFamily="34" charset="0"/>
                <a:sym typeface="Lucida Grande" charset="0"/>
              </a:rPr>
              <a:t>Jerome Kerviel</a:t>
            </a:r>
            <a:endParaRPr lang="it-IT" sz="2800" dirty="0">
              <a:latin typeface="Calibri" pitchFamily="34" charset="0"/>
              <a:ea typeface="Lucida Grande" charset="0"/>
              <a:cs typeface="Calibri" pitchFamily="34" charset="0"/>
            </a:endParaRPr>
          </a:p>
        </p:txBody>
      </p:sp>
    </p:spTree>
    <p:extLst>
      <p:ext uri="{BB962C8B-B14F-4D97-AF65-F5344CB8AC3E}">
        <p14:creationId xmlns:p14="http://schemas.microsoft.com/office/powerpoint/2010/main" val="12383824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741EE8D3-EDA4-4176-938F-82973D6CD470}" type="slidenum">
              <a:rPr lang="en-US"/>
              <a:pPr>
                <a:defRPr/>
              </a:pPr>
              <a:t>8</a:t>
            </a:fld>
            <a:endParaRPr lang="en-US"/>
          </a:p>
        </p:txBody>
      </p:sp>
      <p:sp>
        <p:nvSpPr>
          <p:cNvPr id="40965" name="Text Box 3"/>
          <p:cNvSpPr txBox="1">
            <a:spLocks noChangeArrowheads="1"/>
          </p:cNvSpPr>
          <p:nvPr/>
        </p:nvSpPr>
        <p:spPr bwMode="auto">
          <a:xfrm>
            <a:off x="8704213" y="6456164"/>
            <a:ext cx="187523" cy="1964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64291" tIns="32146" rIns="64291" bIns="32146" anchor="ctr"/>
          <a:lstStyle>
            <a:lvl1pPr eaLnBrk="0" hangingPunct="0">
              <a:defRPr sz="4200">
                <a:solidFill>
                  <a:srgbClr val="FFFFFF"/>
                </a:solidFill>
                <a:latin typeface="Gill Sans" charset="0"/>
                <a:ea typeface="ヒラギノ角ゴ Pro W3" charset="0"/>
                <a:cs typeface="ヒラギノ角ゴ Pro W3" charset="0"/>
                <a:sym typeface="Gill Sans" charset="0"/>
              </a:defRPr>
            </a:lvl1pPr>
            <a:lvl2pPr marL="742950" indent="-285750" eaLnBrk="0" hangingPunct="0">
              <a:defRPr sz="4200">
                <a:solidFill>
                  <a:srgbClr val="FFFFFF"/>
                </a:solidFill>
                <a:latin typeface="Gill Sans" charset="0"/>
                <a:ea typeface="ヒラギノ角ゴ Pro W3" charset="0"/>
                <a:cs typeface="ヒラギノ角ゴ Pro W3" charset="0"/>
                <a:sym typeface="Gill Sans" charset="0"/>
              </a:defRPr>
            </a:lvl2pPr>
            <a:lvl3pPr marL="1143000" indent="-228600" eaLnBrk="0" hangingPunct="0">
              <a:defRPr sz="4200">
                <a:solidFill>
                  <a:srgbClr val="FFFFFF"/>
                </a:solidFill>
                <a:latin typeface="Gill Sans" charset="0"/>
                <a:ea typeface="ヒラギノ角ゴ Pro W3" charset="0"/>
                <a:cs typeface="ヒラギノ角ゴ Pro W3" charset="0"/>
                <a:sym typeface="Gill Sans" charset="0"/>
              </a:defRPr>
            </a:lvl3pPr>
            <a:lvl4pPr marL="1600200" indent="-228600" eaLnBrk="0" hangingPunct="0">
              <a:defRPr sz="4200">
                <a:solidFill>
                  <a:srgbClr val="FFFFFF"/>
                </a:solidFill>
                <a:latin typeface="Gill Sans" charset="0"/>
                <a:ea typeface="ヒラギノ角ゴ Pro W3" charset="0"/>
                <a:cs typeface="ヒラギノ角ゴ Pro W3" charset="0"/>
                <a:sym typeface="Gill Sans" charset="0"/>
              </a:defRPr>
            </a:lvl4pPr>
            <a:lvl5pPr marL="2057400" indent="-228600" eaLnBrk="0" hangingPunct="0">
              <a:defRPr sz="4200">
                <a:solidFill>
                  <a:srgbClr val="FFFFFF"/>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4200">
                <a:solidFill>
                  <a:srgbClr val="FFFFFF"/>
                </a:solidFill>
                <a:latin typeface="Gill Sans" charset="0"/>
                <a:ea typeface="ヒラギノ角ゴ Pro W3" charset="0"/>
                <a:cs typeface="ヒラギノ角ゴ Pro W3" charset="0"/>
                <a:sym typeface="Gill Sans" charset="0"/>
              </a:defRPr>
            </a:lvl9pPr>
          </a:lstStyle>
          <a:p>
            <a:pPr eaLnBrk="1" hangingPunct="1"/>
            <a:fld id="{0F09D760-1981-40A0-BBCC-E8BAD2BF828A}" type="slidenum">
              <a:rPr lang="en-US" sz="800">
                <a:solidFill>
                  <a:schemeClr val="tx1"/>
                </a:solidFill>
                <a:latin typeface="Times New Roman" pitchFamily="18" charset="0"/>
                <a:cs typeface="Times New Roman" pitchFamily="18" charset="0"/>
              </a:rPr>
              <a:pPr eaLnBrk="1" hangingPunct="1"/>
              <a:t>8</a:t>
            </a:fld>
            <a:endParaRPr lang="en-US" sz="800">
              <a:solidFill>
                <a:schemeClr val="tx1"/>
              </a:solidFill>
              <a:latin typeface="Times New Roman" pitchFamily="18" charset="0"/>
              <a:cs typeface="Times New Roman" pitchFamily="18" charset="0"/>
            </a:endParaRPr>
          </a:p>
        </p:txBody>
      </p:sp>
      <p:sp>
        <p:nvSpPr>
          <p:cNvPr id="40966" name="Rectangle 6"/>
          <p:cNvSpPr>
            <a:spLocks/>
          </p:cNvSpPr>
          <p:nvPr/>
        </p:nvSpPr>
        <p:spPr bwMode="auto">
          <a:xfrm>
            <a:off x="782241" y="1316706"/>
            <a:ext cx="7733109" cy="5012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lIns="0" tIns="0" rIns="40638" bIns="0"/>
          <a:lstStyle/>
          <a:p>
            <a:pPr marL="40182" algn="just"/>
            <a:r>
              <a:rPr lang="en-US" sz="2500" dirty="0">
                <a:latin typeface="Calibri" pitchFamily="34" charset="0"/>
                <a:ea typeface="Lucida Grande" charset="0"/>
                <a:cs typeface="Calibri" pitchFamily="34" charset="0"/>
                <a:sym typeface="Lucida Grande" charset="0"/>
              </a:rPr>
              <a:t>To be precise the amount is 4,915,610,154 euro [R3]. This figure is astronomical: it represents the largest trading loss in banking history. </a:t>
            </a:r>
          </a:p>
          <a:p>
            <a:pPr marL="40182" algn="just"/>
            <a:endParaRPr lang="en-US" sz="2500" dirty="0">
              <a:latin typeface="Calibri" pitchFamily="34" charset="0"/>
              <a:ea typeface="Lucida Grande" charset="0"/>
              <a:cs typeface="Calibri" pitchFamily="34" charset="0"/>
              <a:sym typeface="Lucida Grande" charset="0"/>
            </a:endParaRPr>
          </a:p>
          <a:p>
            <a:pPr marL="40182" algn="just"/>
            <a:r>
              <a:rPr lang="en-US" sz="2500" dirty="0" smtClean="0">
                <a:latin typeface="Calibri" pitchFamily="34" charset="0"/>
                <a:ea typeface="Lucida Grande" charset="0"/>
                <a:cs typeface="Calibri" pitchFamily="34" charset="0"/>
                <a:sym typeface="Lucida Grande" charset="0"/>
              </a:rPr>
              <a:t>As </a:t>
            </a:r>
            <a:r>
              <a:rPr lang="en-US" sz="2500" dirty="0">
                <a:latin typeface="Calibri" pitchFamily="34" charset="0"/>
                <a:ea typeface="Lucida Grande" charset="0"/>
                <a:cs typeface="Calibri" pitchFamily="34" charset="0"/>
                <a:sym typeface="Lucida Grande" charset="0"/>
              </a:rPr>
              <a:t>a comparison, the loss incurred by famous rogue trader Nick </a:t>
            </a:r>
            <a:r>
              <a:rPr lang="en-US" sz="2500" dirty="0" err="1">
                <a:latin typeface="Calibri" pitchFamily="34" charset="0"/>
                <a:ea typeface="Lucida Grande" charset="0"/>
                <a:cs typeface="Calibri" pitchFamily="34" charset="0"/>
                <a:sym typeface="Lucida Grande" charset="0"/>
              </a:rPr>
              <a:t>Leeson</a:t>
            </a:r>
            <a:r>
              <a:rPr lang="en-US" sz="2500" dirty="0">
                <a:latin typeface="Calibri" pitchFamily="34" charset="0"/>
                <a:ea typeface="Lucida Grande" charset="0"/>
                <a:cs typeface="Calibri" pitchFamily="34" charset="0"/>
                <a:sym typeface="Lucida Grande" charset="0"/>
              </a:rPr>
              <a:t>, which sent Barings Bank into bankruptcy in 1995, was 850 million pounds sterling [R4]. Moreover, the notional of Kerviel’s un-authorized trades amounted to 50 billion euro in January 2008 – far larger than the total market capitalization of the whole Société Générale at the time.</a:t>
            </a:r>
          </a:p>
        </p:txBody>
      </p:sp>
      <p:sp>
        <p:nvSpPr>
          <p:cNvPr id="40967" name="Rectangle 10"/>
          <p:cNvSpPr>
            <a:spLocks noChangeArrowheads="1"/>
          </p:cNvSpPr>
          <p:nvPr/>
        </p:nvSpPr>
        <p:spPr bwMode="auto">
          <a:xfrm>
            <a:off x="1324714" y="305842"/>
            <a:ext cx="1441486" cy="541013"/>
          </a:xfrm>
          <a:prstGeom prst="rect">
            <a:avLst/>
          </a:prstGeom>
          <a:solidFill>
            <a:srgbClr val="FF9900"/>
          </a:solidFill>
          <a:ln w="9525">
            <a:solidFill>
              <a:srgbClr val="FFC000"/>
            </a:solidFill>
            <a:miter lim="800000"/>
            <a:headEnd/>
            <a:tailEnd/>
          </a:ln>
        </p:spPr>
        <p:txBody>
          <a:bodyPr wrap="none" lIns="64291" tIns="32146" rIns="64291" bIns="32146">
            <a:spAutoFit/>
          </a:bodyPr>
          <a:lstStyle/>
          <a:p>
            <a:r>
              <a:rPr lang="en-GB" sz="3100" dirty="0">
                <a:solidFill>
                  <a:schemeClr val="bg1"/>
                </a:solidFill>
                <a:latin typeface="Calibri" pitchFamily="34" charset="0"/>
                <a:ea typeface="Calibri" pitchFamily="34" charset="0"/>
                <a:cs typeface="Times New Roman" pitchFamily="18" charset="0"/>
              </a:rPr>
              <a:t>Incident</a:t>
            </a:r>
          </a:p>
        </p:txBody>
      </p:sp>
      <p:sp>
        <p:nvSpPr>
          <p:cNvPr id="40968" name="Rectangle 11"/>
          <p:cNvSpPr>
            <a:spLocks noChangeArrowheads="1"/>
          </p:cNvSpPr>
          <p:nvPr/>
        </p:nvSpPr>
        <p:spPr bwMode="auto">
          <a:xfrm>
            <a:off x="4138935" y="327050"/>
            <a:ext cx="2280373" cy="497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291" tIns="32146" rIns="64291" bIns="32146">
            <a:spAutoFit/>
          </a:bodyPr>
          <a:lstStyle/>
          <a:p>
            <a:r>
              <a:rPr lang="en-US" sz="2800" dirty="0">
                <a:latin typeface="Calibri" pitchFamily="34" charset="0"/>
                <a:ea typeface="Lucida Grande" charset="0"/>
                <a:cs typeface="Calibri" pitchFamily="34" charset="0"/>
                <a:sym typeface="Lucida Grande" charset="0"/>
              </a:rPr>
              <a:t>Jerome Kerviel</a:t>
            </a:r>
            <a:endParaRPr lang="it-IT" sz="2800" dirty="0">
              <a:latin typeface="Calibri" pitchFamily="34" charset="0"/>
              <a:ea typeface="Lucida Grande" charset="0"/>
              <a:cs typeface="Calibri" pitchFamily="34" charset="0"/>
            </a:endParaRPr>
          </a:p>
        </p:txBody>
      </p:sp>
    </p:spTree>
    <p:extLst>
      <p:ext uri="{BB962C8B-B14F-4D97-AF65-F5344CB8AC3E}">
        <p14:creationId xmlns:p14="http://schemas.microsoft.com/office/powerpoint/2010/main" val="25227196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 calcmode="lin" valueType="num">
                                      <p:cBhvr additive="base">
                                        <p:cTn id="7" dur="500" fill="hold"/>
                                        <p:tgtEl>
                                          <p:spTgt spid="409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6">
                                            <p:txEl>
                                              <p:pRg st="2" end="2"/>
                                            </p:txEl>
                                          </p:spTgt>
                                        </p:tgtEl>
                                        <p:attrNameLst>
                                          <p:attrName>style.visibility</p:attrName>
                                        </p:attrNameLst>
                                      </p:cBhvr>
                                      <p:to>
                                        <p:strVal val="visible"/>
                                      </p:to>
                                    </p:set>
                                    <p:anim calcmode="lin" valueType="num">
                                      <p:cBhvr additive="base">
                                        <p:cTn id="13" dur="500" fill="hold"/>
                                        <p:tgtEl>
                                          <p:spTgt spid="4096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E:\K\kerv4602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6" y="260648"/>
            <a:ext cx="8860359" cy="53162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244501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358</Words>
  <Application>Microsoft Office PowerPoint</Application>
  <PresentationFormat>On-screen Show (4:3)</PresentationFormat>
  <Paragraphs>31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Gill Sans</vt:lpstr>
      <vt:lpstr>Lucida Grande</vt:lpstr>
      <vt:lpstr>Tahoma</vt:lpstr>
      <vt:lpstr>Times New Roman</vt:lpstr>
      <vt:lpstr>ヒラギノ角ゴ Pro W3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SDA Bocconi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riga 1  Titolo riga 2</dc:title>
  <dc:creator>Alonso Pena</dc:creator>
  <cp:lastModifiedBy>Alonso Pena Pina</cp:lastModifiedBy>
  <cp:revision>64</cp:revision>
  <cp:lastPrinted>2002-02-28T17:42:34Z</cp:lastPrinted>
  <dcterms:created xsi:type="dcterms:W3CDTF">2011-06-13T09:31:18Z</dcterms:created>
  <dcterms:modified xsi:type="dcterms:W3CDTF">2016-06-29T23:46:50Z</dcterms:modified>
</cp:coreProperties>
</file>