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20C81-BE3B-FA40-D59B-AE746AC05076}" v="284" dt="2024-03-04T14:34:45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6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9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8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16" r:id="rId6"/>
    <p:sldLayoutId id="2147483721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cciano.commons.gc.cuny.edu/2019/08/28/rockefeller-institute-deja-vu-artificial-intelligence-what-can-we-learn-from-the-digital-revolutio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typewriter/i/improvements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nins.2021.639526/ful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lf11.github.io/2019/01/15/nn-and-how-machines-learn-meaning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com/how-to-build-a-simple-image-recognition-system-with-tensorflow-part-1-d6a775ef75d?source=---------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0_37306360/article/details/7931150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cs typeface="Calibri Light"/>
              </a:rPr>
              <a:t>DEEP LEARING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ea typeface="+mn-lt"/>
                <a:cs typeface="+mn-lt"/>
              </a:rPr>
              <a:t>Understanding CNNs for Image &amp; Audio Classification</a:t>
            </a:r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CE8E93-C7F5-A93F-1885-70534EAF7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1" r="31211" b="-9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9EB7AB-3ECC-38D0-8615-C85DA8348191}"/>
              </a:ext>
            </a:extLst>
          </p:cNvPr>
          <p:cNvSpPr txBox="1"/>
          <p:nvPr/>
        </p:nvSpPr>
        <p:spPr>
          <a:xfrm>
            <a:off x="9968314" y="6870700"/>
            <a:ext cx="222368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433828-6AF8-580C-E5B2-19DEC457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128" y="1122363"/>
            <a:ext cx="7198349" cy="753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IMPROVED  CNN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55D679E-5891-5094-7532-3C7A58027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12" t="40756" r="24470" b="16386"/>
          <a:stretch/>
        </p:blipFill>
        <p:spPr>
          <a:xfrm>
            <a:off x="446491" y="1874311"/>
            <a:ext cx="11153108" cy="42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3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78F46-E443-5909-64C0-6249D66A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81951"/>
            <a:ext cx="6238688" cy="69212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4" name="Picture 3" descr="A close-up of a typewriter&#10;&#10;Description automatically generated">
            <a:extLst>
              <a:ext uri="{FF2B5EF4-FFF2-40B4-BE49-F238E27FC236}">
                <a16:creationId xmlns:a16="http://schemas.microsoft.com/office/drawing/2014/main" id="{5AC7FEEA-CE6F-E812-0D71-6877A30EB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616" r="26161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203E-F1A2-1517-A82F-68D4756D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27" y="777950"/>
            <a:ext cx="7374499" cy="554664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A synopsis of the modifications: </a:t>
            </a:r>
            <a:br>
              <a:rPr lang="en-US" dirty="0">
                <a:ea typeface="+mn-lt"/>
                <a:cs typeface="+mn-lt"/>
              </a:rPr>
            </a:br>
            <a:br>
              <a:rPr lang="en-US" dirty="0"/>
            </a:br>
            <a:r>
              <a:rPr lang="en-US" dirty="0">
                <a:ea typeface="+mn-lt"/>
                <a:cs typeface="+mn-lt"/>
              </a:rPr>
              <a:t>The CNN architecture was expanded to include more convolutional, max-pooling, and fully linked layers.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To guarantee improved feature learning and convergence, the total amount of training steps was increased.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Impact on Precision: </a:t>
            </a:r>
            <a:br>
              <a:rPr lang="en-US" dirty="0">
                <a:ea typeface="+mn-lt"/>
                <a:cs typeface="+mn-lt"/>
              </a:rPr>
            </a:br>
            <a:br>
              <a:rPr lang="en-US" dirty="0"/>
            </a:br>
            <a:r>
              <a:rPr lang="en-US" dirty="0">
                <a:ea typeface="+mn-lt"/>
                <a:cs typeface="+mn-lt"/>
              </a:rPr>
              <a:t>Better feature extraction &amp; representation were made possible by the inclusion of more layers, which improved classification accuracy.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By taking incremental training stages, the model was able to converge more successfully and identify smaller patterns in the information.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Accuracy Improvement: </a:t>
            </a:r>
            <a:br>
              <a:rPr lang="en-US" dirty="0">
                <a:ea typeface="+mn-lt"/>
                <a:cs typeface="+mn-lt"/>
              </a:rPr>
            </a:br>
            <a:br>
              <a:rPr lang="en-US" dirty="0"/>
            </a:br>
            <a:r>
              <a:rPr lang="en-US" dirty="0">
                <a:ea typeface="+mn-lt"/>
                <a:cs typeface="+mn-lt"/>
              </a:rPr>
              <a:t>Through architectural and training process optimization, the CIFAR-10 CNN model's accuracy increased from 0.7113 into 0.7285. </a:t>
            </a:r>
            <a:br>
              <a:rPr lang="en-US" dirty="0">
                <a:ea typeface="+mn-lt"/>
                <a:cs typeface="+mn-lt"/>
              </a:rPr>
            </a:br>
            <a:br>
              <a:rPr lang="en-US" sz="1500" dirty="0"/>
            </a:br>
            <a:endParaRPr lang="en-US" sz="15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073C59-B0F8-83B7-C5C6-2ACB4BF74CA6}"/>
              </a:ext>
            </a:extLst>
          </p:cNvPr>
          <p:cNvSpPr txBox="1"/>
          <p:nvPr/>
        </p:nvSpPr>
        <p:spPr>
          <a:xfrm>
            <a:off x="10093349" y="6657945"/>
            <a:ext cx="209865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702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9AF41-FE41-E358-9B00-CF29BA6F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Convolutional Neural Networks</a:t>
            </a:r>
            <a:endParaRPr lang="en-US" sz="3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D17B694E-8D76-FA02-B8E1-6A8CDA3D0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647699"/>
            <a:ext cx="5562600" cy="5562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5B39-13C0-2FEB-CEC5-AF67AD17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For computer vision applications, Convolutional Neural Networks (CNNs) are deep learning models.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They consist of fully connected layers, pooling layers, and convolutional layers. </a:t>
            </a:r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CNNs excel at learning hierarchical representations from visual input, making them ideal for tasks such as object identification, segmentation, and image recognition.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7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22DB9E-1164-E089-5B11-34107E30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Convolutional Neural Network (CNN) Architecture</a:t>
            </a:r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1C08-56AD-565F-D115-D94A2DFF7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latin typeface="Univers Condensed Light"/>
                <a:cs typeface="Segoe UI"/>
              </a:rPr>
              <a:t>Input Layer:** Receives raw input data, typically images.</a:t>
            </a:r>
          </a:p>
          <a:p>
            <a:pPr>
              <a:lnSpc>
                <a:spcPct val="90000"/>
              </a:lnSpc>
            </a:pPr>
            <a:r>
              <a:rPr lang="en-US" sz="1900">
                <a:latin typeface="Univers Condensed Light"/>
                <a:cs typeface="Segoe UI"/>
              </a:rPr>
              <a:t>- Convolutional Layers:** Apply filters to extract features such as edges and textures.</a:t>
            </a:r>
          </a:p>
          <a:p>
            <a:pPr>
              <a:lnSpc>
                <a:spcPct val="90000"/>
              </a:lnSpc>
            </a:pPr>
            <a:r>
              <a:rPr lang="en-US" sz="1900">
                <a:latin typeface="Univers Condensed Light"/>
                <a:cs typeface="Segoe UI"/>
              </a:rPr>
              <a:t>- Activation Function:** Introduces non-linearity to the network.</a:t>
            </a:r>
          </a:p>
          <a:p>
            <a:pPr>
              <a:lnSpc>
                <a:spcPct val="90000"/>
              </a:lnSpc>
            </a:pPr>
            <a:r>
              <a:rPr lang="en-US" sz="1900">
                <a:latin typeface="Univers Condensed Light"/>
                <a:cs typeface="Segoe UI"/>
              </a:rPr>
              <a:t>- Pooling Layers:** Reduce spatial dimensions of feature maps, controlling complexity.</a:t>
            </a:r>
          </a:p>
          <a:p>
            <a:pPr>
              <a:lnSpc>
                <a:spcPct val="90000"/>
              </a:lnSpc>
            </a:pPr>
            <a:r>
              <a:rPr lang="en-US" sz="1900">
                <a:latin typeface="Univers Condensed Light"/>
                <a:cs typeface="Segoe UI"/>
              </a:rPr>
              <a:t>- Fully Connected Layers:** Process flattened feature maps for classification or regression.</a:t>
            </a:r>
          </a:p>
          <a:p>
            <a:pPr>
              <a:lnSpc>
                <a:spcPct val="90000"/>
              </a:lnSpc>
            </a:pPr>
            <a:r>
              <a:rPr lang="en-US" sz="1900">
                <a:latin typeface="Univers Condensed Light"/>
                <a:cs typeface="Segoe UI"/>
              </a:rPr>
              <a:t>- Output Layer:** Produces final prediction or output.</a:t>
            </a:r>
          </a:p>
          <a:p>
            <a:pPr>
              <a:lnSpc>
                <a:spcPct val="90000"/>
              </a:lnSpc>
            </a:pPr>
            <a:endParaRPr lang="en-US" sz="19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3C1CDD0-61BA-BC56-F219-AB85BAAEB9E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8437" y="3421113"/>
            <a:ext cx="5110163" cy="1596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513CC-A9F2-0766-22DA-FD97FDCCFDA8}"/>
              </a:ext>
            </a:extLst>
          </p:cNvPr>
          <p:cNvSpPr txBox="1"/>
          <p:nvPr/>
        </p:nvSpPr>
        <p:spPr>
          <a:xfrm>
            <a:off x="9680173" y="4817981"/>
            <a:ext cx="197842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43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B6BEE-007B-9B8D-C1A8-A6ABA3FD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3400">
                <a:latin typeface="Walbaum Display Light"/>
                <a:cs typeface="Segoe UI"/>
              </a:rPr>
              <a:t>Understanding MINST and CIFAR-10 Datasets</a:t>
            </a:r>
            <a:endParaRPr lang="en-US" sz="3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50C43AB-A707-F3EE-C219-44080F18B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400" y="1343024"/>
            <a:ext cx="5562600" cy="4171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D74F-64DF-D467-55ED-75C58FA7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MINST: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contains 70,000 28x28 pixel grayscale pictures.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Handwritten numbers 0–9, frequently utilized in challenges involving digit recognition.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An introductory dataset for deep learning and computer vision education.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2E1936-58D4-0F8F-99E2-35BAA70A6EF4}"/>
              </a:ext>
            </a:extLst>
          </p:cNvPr>
          <p:cNvSpPr txBox="1"/>
          <p:nvPr/>
        </p:nvSpPr>
        <p:spPr>
          <a:xfrm>
            <a:off x="4117574" y="5314919"/>
            <a:ext cx="197842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7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38E03-D3B6-213D-84D2-D324F38A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>
            <a:normAutofit/>
          </a:bodyPr>
          <a:lstStyle/>
          <a:p>
            <a:r>
              <a:rPr lang="en-US" dirty="0"/>
              <a:t>CIFAR_10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E883-86CF-7E9D-B6DE-EAB98E6FB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205038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Univers Condensed Light"/>
                <a:cs typeface="Segoe UI"/>
              </a:rPr>
              <a:t>CIFAR-10</a:t>
            </a:r>
            <a:endParaRPr lang="en-US">
              <a:latin typeface="Univers Condensed Light"/>
              <a:cs typeface="Segoe UI"/>
            </a:endParaRPr>
          </a:p>
          <a:p>
            <a:r>
              <a:rPr lang="en-US" dirty="0">
                <a:latin typeface="Univers Condensed Light"/>
                <a:cs typeface="Arial"/>
              </a:rPr>
              <a:t>includes 60,000 32 x 32 pixel color pictures.</a:t>
            </a:r>
            <a:endParaRPr lang="en-US">
              <a:latin typeface="Univers Condensed Light"/>
              <a:cs typeface="Arial"/>
            </a:endParaRPr>
          </a:p>
          <a:p>
            <a:r>
              <a:rPr lang="en-US" dirty="0">
                <a:latin typeface="Univers Condensed Light"/>
                <a:cs typeface="Arial"/>
              </a:rPr>
              <a:t>Ten classes: vehicles; birds; cats; deer; dogs; frogs; horses; ships; trucks; and aircraft.</a:t>
            </a:r>
            <a:endParaRPr lang="en-US">
              <a:latin typeface="Univers Condensed Light"/>
              <a:cs typeface="Arial"/>
            </a:endParaRPr>
          </a:p>
          <a:p>
            <a:r>
              <a:rPr lang="en-US" dirty="0">
                <a:latin typeface="Univers Condensed Light"/>
                <a:cs typeface="Arial"/>
              </a:rPr>
              <a:t>popular benchmark for problems involving picture categorization.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lage of images of animals&#10;&#10;Description automatically generated">
            <a:extLst>
              <a:ext uri="{FF2B5EF4-FFF2-40B4-BE49-F238E27FC236}">
                <a16:creationId xmlns:a16="http://schemas.microsoft.com/office/drawing/2014/main" id="{4CC0C4A3-9A1C-A1AB-C2A0-BE6C555DB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1" y="1158254"/>
            <a:ext cx="5562600" cy="4541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358931-B541-E0A8-EAA1-27CF8ECE24CB}"/>
              </a:ext>
            </a:extLst>
          </p:cNvPr>
          <p:cNvSpPr txBox="1"/>
          <p:nvPr/>
        </p:nvSpPr>
        <p:spPr>
          <a:xfrm>
            <a:off x="9680175" y="5499692"/>
            <a:ext cx="197842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04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F1A218-6B96-F438-1FE6-E8B6A1AA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/>
              <a:t> CNN Architecture on cifar_10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4C7AF11-6490-2D5A-CA09-2453F7D94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47" t="28266" r="23765" b="18992"/>
          <a:stretch/>
        </p:blipFill>
        <p:spPr>
          <a:xfrm>
            <a:off x="532755" y="1462578"/>
            <a:ext cx="7228091" cy="39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7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53478-468C-9EB9-7E94-F102E0E4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15" y="511309"/>
            <a:ext cx="9345550" cy="1221957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/>
              <a:t>result</a:t>
            </a:r>
          </a:p>
        </p:txBody>
      </p:sp>
      <p:pic>
        <p:nvPicPr>
          <p:cNvPr id="22" name="Picture 21" descr="Calculator, pen, compass, money and a paper with graphs printed on it">
            <a:extLst>
              <a:ext uri="{FF2B5EF4-FFF2-40B4-BE49-F238E27FC236}">
                <a16:creationId xmlns:a16="http://schemas.microsoft.com/office/drawing/2014/main" id="{35C77A01-93C1-A704-9438-CC8206323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7" r="17047" b="-4"/>
          <a:stretch/>
        </p:blipFill>
        <p:spPr>
          <a:xfrm>
            <a:off x="20" y="2009553"/>
            <a:ext cx="5188507" cy="484779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03028"/>
            <a:ext cx="3296093" cy="17065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21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9137"/>
            <a:ext cx="5745707" cy="99596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356946" y="9137"/>
            <a:ext cx="714366" cy="20004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977116" y="9137"/>
            <a:ext cx="4214884" cy="7824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D9BF840-3E42-D384-73D2-05CC9941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707" y="2520209"/>
            <a:ext cx="5785303" cy="36023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>
                <a:ea typeface="+mn-lt"/>
                <a:cs typeface="+mn-lt"/>
              </a:rPr>
              <a:t>Calculation Method as the Accuracy Metric 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en-US" sz="2200">
                <a:ea typeface="+mn-lt"/>
                <a:cs typeface="+mn-lt"/>
              </a:rPr>
              <a:t>To continue evaluating the model's performance on the CIFAR-10 dataset, accuracy should be the main evaluation parameter used. </a:t>
            </a:r>
            <a:endParaRPr lang="en-US" sz="2200"/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ea typeface="+mn-lt"/>
                <a:cs typeface="+mn-lt"/>
              </a:rPr>
              <a:t> Initial CNN Model Accuracy on CIFAR-10 Dataset: 0.7113 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en-US" sz="2200">
                <a:ea typeface="+mn-lt"/>
                <a:cs typeface="+mn-lt"/>
              </a:rPr>
              <a:t> To assess the efficacy of further enhancements, take into consideration the baseline accuracy result of 0.7113 from the original CNN model. </a:t>
            </a:r>
            <a:endParaRPr lang="en-US" sz="2200"/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1399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6FF00-6E16-2EB1-1ABF-DEBE7498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139" y="542926"/>
            <a:ext cx="7890460" cy="791125"/>
          </a:xfrm>
        </p:spPr>
        <p:txBody>
          <a:bodyPr>
            <a:normAutofit fontScale="90000"/>
          </a:bodyPr>
          <a:lstStyle/>
          <a:p>
            <a:r>
              <a:rPr lang="en-US" sz="2800">
                <a:ea typeface="+mj-lt"/>
                <a:cs typeface="+mj-lt"/>
              </a:rPr>
              <a:t>Performance Comparison of Basic CNN on MNIST and CIFAR-10</a:t>
            </a:r>
            <a:endParaRPr lang="en-US" sz="280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1BC3C200-1CB6-2A73-2C69-727A616FA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457" y="2151012"/>
            <a:ext cx="5471336" cy="359114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CD2F-4D43-B2EC-9495-529CFC0D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613" y="1334051"/>
            <a:ext cx="6136420" cy="49905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Accuracy Results:</a:t>
            </a:r>
          </a:p>
          <a:p>
            <a:pPr>
              <a:lnSpc>
                <a:spcPct val="90000"/>
              </a:lnSpc>
            </a:pPr>
            <a:endParaRPr lang="en-US" sz="1600" b="1" dirty="0"/>
          </a:p>
          <a:p>
            <a:pPr>
              <a:lnSpc>
                <a:spcPct val="90000"/>
              </a:lnSpc>
            </a:pPr>
            <a:r>
              <a:rPr lang="en-US" sz="1600" b="1" dirty="0"/>
              <a:t>MNIST: 0.9894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CIFAR-10: 0.7113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Observations: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MNIST, a simpler dataset, achieves significantly higher accuracy compared to CIFAR-10.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CIFAR-10's complexity, with colored images of various objects, poses greater challenges for classification.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Possible Reasons for Performance Gap: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CIFAR-10's diverse images with color variations and multiple objects demand more sophisticated feature extraction.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MNIST comprises grayscale images of single digits, making it easier for the CNN to learn distinctive patterns.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Deeper networks or additional layers may be required to extract relevant features from CIFAR-10 images.</a:t>
            </a:r>
          </a:p>
          <a:p>
            <a:pPr>
              <a:lnSpc>
                <a:spcPct val="90000"/>
              </a:lnSpc>
            </a:pPr>
            <a:endParaRPr 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A3617-DC4B-CEBA-DD9D-5D3F2D83A0B2}"/>
              </a:ext>
            </a:extLst>
          </p:cNvPr>
          <p:cNvSpPr txBox="1"/>
          <p:nvPr/>
        </p:nvSpPr>
        <p:spPr>
          <a:xfrm>
            <a:off x="3704802" y="4506932"/>
            <a:ext cx="209865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6ACA1-D92F-8538-09B2-FC212AE2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2" y="675167"/>
            <a:ext cx="2289566" cy="1631751"/>
          </a:xfrm>
        </p:spPr>
        <p:txBody>
          <a:bodyPr anchor="t">
            <a:normAutofit/>
          </a:bodyPr>
          <a:lstStyle/>
          <a:p>
            <a:r>
              <a:rPr lang="en-US" sz="2000">
                <a:ea typeface="+mj-lt"/>
                <a:cs typeface="+mj-lt"/>
              </a:rPr>
              <a:t>Improvement of CNN for CIFAR-10</a:t>
            </a:r>
            <a:endParaRPr lang="en-US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A21C-5B0F-4E6C-7AC9-0E9A0530D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792" y="533400"/>
            <a:ext cx="7286018" cy="5791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/>
              <a:t>Addition of Convolutional Layer:</a:t>
            </a:r>
          </a:p>
          <a:p>
            <a:pPr>
              <a:lnSpc>
                <a:spcPct val="90000"/>
              </a:lnSpc>
            </a:pPr>
            <a:r>
              <a:rPr lang="en-US" sz="2200"/>
              <a:t>Increase model depth to capture more intricate features.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Integration of Max-Pooling Layer:</a:t>
            </a:r>
          </a:p>
          <a:p>
            <a:pPr>
              <a:lnSpc>
                <a:spcPct val="90000"/>
              </a:lnSpc>
            </a:pPr>
            <a:r>
              <a:rPr lang="en-US" sz="2200"/>
              <a:t>Downsample feature maps to reduce computational complexity and enhance spatial invariance.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Introduction of Fully Connected Layer:</a:t>
            </a:r>
          </a:p>
          <a:p>
            <a:pPr>
              <a:lnSpc>
                <a:spcPct val="90000"/>
              </a:lnSpc>
            </a:pPr>
            <a:r>
              <a:rPr lang="en-US" sz="2200"/>
              <a:t>Improve classification accuracy by adding a dense layer for higher-level feature representation.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Modified Architecture:</a:t>
            </a:r>
          </a:p>
          <a:p>
            <a:pPr>
              <a:lnSpc>
                <a:spcPct val="90000"/>
              </a:lnSpc>
            </a:pPr>
            <a:r>
              <a:rPr lang="en-US" sz="2200"/>
              <a:t>Incorporated proposed changes into the existing CNN architecture.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Hyperparameter Tuning:</a:t>
            </a:r>
          </a:p>
          <a:p>
            <a:pPr>
              <a:lnSpc>
                <a:spcPct val="90000"/>
              </a:lnSpc>
            </a:pPr>
            <a:r>
              <a:rPr lang="en-US" sz="2200"/>
              <a:t>Adjusted learning rate, batch size, and other parameters for optimal training performance.</a:t>
            </a:r>
          </a:p>
          <a:p>
            <a:pPr>
              <a:lnSpc>
                <a:spcPct val="90000"/>
              </a:lnSpc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8584526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2"/>
      </a:lt2>
      <a:accent1>
        <a:srgbClr val="24B660"/>
      </a:accent1>
      <a:accent2>
        <a:srgbClr val="17B499"/>
      </a:accent2>
      <a:accent3>
        <a:srgbClr val="28ACD7"/>
      </a:accent3>
      <a:accent4>
        <a:srgbClr val="1B58D1"/>
      </a:accent4>
      <a:accent5>
        <a:srgbClr val="3E2FE4"/>
      </a:accent5>
      <a:accent6>
        <a:srgbClr val="751BD1"/>
      </a:accent6>
      <a:hlink>
        <a:srgbClr val="BF3F8A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AngleLinesVTI</vt:lpstr>
      <vt:lpstr>DEEP LEARING PROJECT</vt:lpstr>
      <vt:lpstr>Convolutional Neural Networks</vt:lpstr>
      <vt:lpstr>Convolutional Neural Network (CNN) Architecture</vt:lpstr>
      <vt:lpstr>Understanding MINST and CIFAR-10 Datasets</vt:lpstr>
      <vt:lpstr>CIFAR_10</vt:lpstr>
      <vt:lpstr> CNN Architecture on cifar_10</vt:lpstr>
      <vt:lpstr>result</vt:lpstr>
      <vt:lpstr>Performance Comparison of Basic CNN on MNIST and CIFAR-10</vt:lpstr>
      <vt:lpstr>Improvement of CNN for CIFAR-10</vt:lpstr>
      <vt:lpstr>IMPROVED  CNN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167</cp:revision>
  <dcterms:created xsi:type="dcterms:W3CDTF">2024-03-04T13:50:31Z</dcterms:created>
  <dcterms:modified xsi:type="dcterms:W3CDTF">2024-03-04T14:36:26Z</dcterms:modified>
</cp:coreProperties>
</file>