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7" r:id="rId3"/>
    <p:sldId id="257" r:id="rId4"/>
    <p:sldId id="263" r:id="rId5"/>
    <p:sldId id="268" r:id="rId6"/>
    <p:sldId id="259" r:id="rId7"/>
    <p:sldId id="266" r:id="rId8"/>
    <p:sldId id="264" r:id="rId9"/>
    <p:sldId id="265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102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099A-2A92-42D3-B10C-6F68D9F6D727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A130-9DC7-4125-BE45-A0EE0618C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DDE948-1E64-A7BC-EACB-F1395A34A48F}"/>
              </a:ext>
            </a:extLst>
          </p:cNvPr>
          <p:cNvSpPr txBox="1"/>
          <p:nvPr/>
        </p:nvSpPr>
        <p:spPr>
          <a:xfrm>
            <a:off x="968209" y="4370462"/>
            <a:ext cx="1028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Olympic Data Analysis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1219201"/>
            <a:ext cx="637032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565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7C98A213-5994-475E-B327-DC6EC27FB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037AAF-F01D-91AB-69CD-383EE93B7DE2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Storage and Analysis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xmlns="" id="{4B030A0D-0DAD-4A99-89BB-419527D6A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loud with a stack of coins&#10;&#10;Description automatically generated">
            <a:extLst>
              <a:ext uri="{FF2B5EF4-FFF2-40B4-BE49-F238E27FC236}">
                <a16:creationId xmlns:a16="http://schemas.microsoft.com/office/drawing/2014/main" xmlns="" id="{D05195E7-5D37-972E-70BB-D73A3172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608" y="2928462"/>
            <a:ext cx="3758184" cy="2982685"/>
          </a:xfrm>
          <a:prstGeom prst="rect">
            <a:avLst/>
          </a:prstGeom>
        </p:spPr>
      </p:pic>
      <p:pic>
        <p:nvPicPr>
          <p:cNvPr id="3" name="Picture 2" descr="A black and red text with a whale&#10;&#10;Description automatically generated">
            <a:extLst>
              <a:ext uri="{FF2B5EF4-FFF2-40B4-BE49-F238E27FC236}">
                <a16:creationId xmlns:a16="http://schemas.microsoft.com/office/drawing/2014/main" xmlns="" id="{E75F84C8-B816-FA2D-A471-E29E6D6E52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255" b="29085"/>
          <a:stretch/>
        </p:blipFill>
        <p:spPr>
          <a:xfrm>
            <a:off x="4216908" y="3998137"/>
            <a:ext cx="3758184" cy="843336"/>
          </a:xfrm>
          <a:prstGeom prst="rect">
            <a:avLst/>
          </a:prstGeom>
        </p:spPr>
      </p:pic>
      <p:pic>
        <p:nvPicPr>
          <p:cNvPr id="2" name="Picture 1" descr="A yellow cartoon character next to a black background&#10;&#10;Description automatically generated">
            <a:extLst>
              <a:ext uri="{FF2B5EF4-FFF2-40B4-BE49-F238E27FC236}">
                <a16:creationId xmlns:a16="http://schemas.microsoft.com/office/drawing/2014/main" xmlns="" id="{1A4E9AEA-D027-B367-2E27-6E5C0F84AA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75" t="13541" b="15104"/>
          <a:stretch/>
        </p:blipFill>
        <p:spPr>
          <a:xfrm>
            <a:off x="8141208" y="3680039"/>
            <a:ext cx="3758184" cy="14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44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artoon character next to a black background&#10;&#10;Description automatically generated">
            <a:extLst>
              <a:ext uri="{FF2B5EF4-FFF2-40B4-BE49-F238E27FC236}">
                <a16:creationId xmlns:a16="http://schemas.microsoft.com/office/drawing/2014/main" xmlns="" id="{FEC5822A-815A-348A-B0CB-E86333511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75" t="13541" b="15104"/>
          <a:stretch/>
        </p:blipFill>
        <p:spPr>
          <a:xfrm>
            <a:off x="191008" y="149439"/>
            <a:ext cx="3758184" cy="1190913"/>
          </a:xfrm>
          <a:prstGeom prst="rect">
            <a:avLst/>
          </a:prstGeom>
        </p:spPr>
      </p:pic>
      <p:pic>
        <p:nvPicPr>
          <p:cNvPr id="6" name="Picture 5" descr="A black and grey text&#10;&#10;Description automatically generated">
            <a:extLst>
              <a:ext uri="{FF2B5EF4-FFF2-40B4-BE49-F238E27FC236}">
                <a16:creationId xmlns:a16="http://schemas.microsoft.com/office/drawing/2014/main" xmlns="" id="{FE5C2AF2-351E-A625-8133-4589668F4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8226" y="149440"/>
            <a:ext cx="4795547" cy="1190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172574-8C38-001A-1EC3-FAC14B678EF6}"/>
              </a:ext>
            </a:extLst>
          </p:cNvPr>
          <p:cNvSpPr txBox="1"/>
          <p:nvPr/>
        </p:nvSpPr>
        <p:spPr>
          <a:xfrm>
            <a:off x="647700" y="16637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Problem Statement : Identify the sport which was played in all summer Olympics.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213218E-EC00-33F9-7A8D-1B28C75A8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8600" y="2188865"/>
            <a:ext cx="8335613" cy="44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660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artoon character next to a black background&#10;&#10;Description automatically generated">
            <a:extLst>
              <a:ext uri="{FF2B5EF4-FFF2-40B4-BE49-F238E27FC236}">
                <a16:creationId xmlns:a16="http://schemas.microsoft.com/office/drawing/2014/main" xmlns="" id="{D42E0BD3-66F1-FE8A-E962-C9DFAC1D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75" t="13541" b="15104"/>
          <a:stretch/>
        </p:blipFill>
        <p:spPr>
          <a:xfrm>
            <a:off x="191008" y="149439"/>
            <a:ext cx="3758184" cy="1190913"/>
          </a:xfrm>
          <a:prstGeom prst="rect">
            <a:avLst/>
          </a:prstGeom>
        </p:spPr>
      </p:pic>
      <p:pic>
        <p:nvPicPr>
          <p:cNvPr id="5" name="Picture 4" descr="A black and grey text&#10;&#10;Description automatically generated">
            <a:extLst>
              <a:ext uri="{FF2B5EF4-FFF2-40B4-BE49-F238E27FC236}">
                <a16:creationId xmlns:a16="http://schemas.microsoft.com/office/drawing/2014/main" xmlns="" id="{88183F50-83DF-B1EC-F112-1848B486A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8226" y="149440"/>
            <a:ext cx="4795547" cy="119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0AC364-6810-74BC-5564-007B3EF76075}"/>
              </a:ext>
            </a:extLst>
          </p:cNvPr>
          <p:cNvSpPr txBox="1"/>
          <p:nvPr/>
        </p:nvSpPr>
        <p:spPr>
          <a:xfrm>
            <a:off x="206234" y="1524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Problem Statement : In which country has participated in all Olympic games.</a:t>
            </a:r>
            <a:endParaRPr lang="en-IN" sz="2400" b="1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10233C8-6AA6-E4FC-E2B3-E3A91DADC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966" y="1985665"/>
            <a:ext cx="8423134" cy="48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28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F4882C-CAE1-626F-20F0-403FEC72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599" y="379794"/>
            <a:ext cx="4311797" cy="1070779"/>
          </a:xfrm>
          <a:prstGeom prst="rect">
            <a:avLst/>
          </a:prstGeom>
        </p:spPr>
      </p:pic>
      <p:pic>
        <p:nvPicPr>
          <p:cNvPr id="8" name="Picture 7" descr="A black and red text with a whale&#10;&#10;Description automatically generated">
            <a:extLst>
              <a:ext uri="{FF2B5EF4-FFF2-40B4-BE49-F238E27FC236}">
                <a16:creationId xmlns:a16="http://schemas.microsoft.com/office/drawing/2014/main" xmlns="" id="{70ABE2F5-A3D6-7C34-8A01-F2421982A2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255" b="29085"/>
          <a:stretch/>
        </p:blipFill>
        <p:spPr>
          <a:xfrm>
            <a:off x="368808" y="607237"/>
            <a:ext cx="3758184" cy="843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06217E-C574-4330-600E-0684CDB26F62}"/>
              </a:ext>
            </a:extLst>
          </p:cNvPr>
          <p:cNvSpPr txBox="1"/>
          <p:nvPr/>
        </p:nvSpPr>
        <p:spPr>
          <a:xfrm>
            <a:off x="206234" y="1524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Problem Statement : </a:t>
            </a:r>
            <a:r>
              <a:rPr lang="en-IN" sz="2400" b="1" dirty="0"/>
              <a:t>In which sport India won highest medals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F7E5FC4-64DE-86B6-F214-3A96743DE3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43"/>
          <a:stretch/>
        </p:blipFill>
        <p:spPr>
          <a:xfrm>
            <a:off x="1952350" y="2059092"/>
            <a:ext cx="7722294" cy="40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391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ED8A14-676E-4D10-E81D-3874D01E9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1399" y="505960"/>
            <a:ext cx="4311797" cy="942573"/>
          </a:xfrm>
          <a:prstGeom prst="rect">
            <a:avLst/>
          </a:prstGeom>
        </p:spPr>
      </p:pic>
      <p:pic>
        <p:nvPicPr>
          <p:cNvPr id="6" name="Picture 5" descr="A logo of a cloud with a stack of coins&#10;&#10;Description automatically generated">
            <a:extLst>
              <a:ext uri="{FF2B5EF4-FFF2-40B4-BE49-F238E27FC236}">
                <a16:creationId xmlns:a16="http://schemas.microsoft.com/office/drawing/2014/main" xmlns="" id="{BC9B771D-1948-BCF9-817E-CECF82E10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590" y="66374"/>
            <a:ext cx="2295402" cy="1821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EB8A5B-9D88-74D4-7AF3-7685680C6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25" b="3829"/>
          <a:stretch/>
        </p:blipFill>
        <p:spPr>
          <a:xfrm>
            <a:off x="2311399" y="2816526"/>
            <a:ext cx="6581775" cy="397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F93E8F-DDDA-42BA-F579-9A03C72F2B3B}"/>
              </a:ext>
            </a:extLst>
          </p:cNvPr>
          <p:cNvSpPr txBox="1"/>
          <p:nvPr/>
        </p:nvSpPr>
        <p:spPr>
          <a:xfrm>
            <a:off x="306386" y="1915273"/>
            <a:ext cx="1164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Problem Statement : Which year saw the highest and lowest no of countries participating in Olympics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07504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232214-152A-D9AC-5550-D2336BEFA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32" y="1888121"/>
            <a:ext cx="2555866" cy="558721"/>
          </a:xfrm>
          <a:prstGeom prst="rect">
            <a:avLst/>
          </a:prstGeom>
        </p:spPr>
      </p:pic>
      <p:pic>
        <p:nvPicPr>
          <p:cNvPr id="5" name="Picture 4" descr="A logo of a cloud with a stack of coins&#10;&#10;Description automatically generated">
            <a:extLst>
              <a:ext uri="{FF2B5EF4-FFF2-40B4-BE49-F238E27FC236}">
                <a16:creationId xmlns:a16="http://schemas.microsoft.com/office/drawing/2014/main" xmlns="" id="{920C51AB-D999-B716-4BCB-541F36D8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590" y="66374"/>
            <a:ext cx="2295402" cy="182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75140C-A2AC-CE6C-2776-3A9971A9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9200" y="2260600"/>
            <a:ext cx="6540449" cy="4597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E33391-29C2-718F-1734-026150F4DD39}"/>
              </a:ext>
            </a:extLst>
          </p:cNvPr>
          <p:cNvSpPr txBox="1"/>
          <p:nvPr/>
        </p:nvSpPr>
        <p:spPr>
          <a:xfrm>
            <a:off x="3282898" y="1311124"/>
            <a:ext cx="8096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Problem Statement : List down total gold, silver and bronze medals won by each country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8483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9DED8-F409-0DF9-5115-5797493EA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32" y="1888121"/>
            <a:ext cx="2256960" cy="558721"/>
          </a:xfrm>
          <a:prstGeom prst="rect">
            <a:avLst/>
          </a:prstGeom>
        </p:spPr>
      </p:pic>
      <p:pic>
        <p:nvPicPr>
          <p:cNvPr id="5" name="Picture 4" descr="A logo of a cloud with a stack of coins&#10;&#10;Description automatically generated">
            <a:extLst>
              <a:ext uri="{FF2B5EF4-FFF2-40B4-BE49-F238E27FC236}">
                <a16:creationId xmlns:a16="http://schemas.microsoft.com/office/drawing/2014/main" xmlns="" id="{CA70A9E9-41CD-9494-724E-E75EA532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590" y="66374"/>
            <a:ext cx="2295402" cy="182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669237-6F9F-E2F3-A992-9E33A5CF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09" y="1540921"/>
            <a:ext cx="6531116" cy="3776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EF1B1C-3F3E-F11F-A443-49819E257EB4}"/>
              </a:ext>
            </a:extLst>
          </p:cNvPr>
          <p:cNvSpPr txBox="1"/>
          <p:nvPr/>
        </p:nvSpPr>
        <p:spPr>
          <a:xfrm>
            <a:off x="2717800" y="101679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5475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E9F380-2028-0A23-1BA6-241C416D1D97}"/>
              </a:ext>
            </a:extLst>
          </p:cNvPr>
          <p:cNvSpPr txBox="1"/>
          <p:nvPr/>
        </p:nvSpPr>
        <p:spPr>
          <a:xfrm>
            <a:off x="7085532" y="640080"/>
            <a:ext cx="4196932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xmlns="" id="{2744203A-3A20-591F-4D88-DB3E2D97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18" r="13423" b="1"/>
          <a:stretch/>
        </p:blipFill>
        <p:spPr>
          <a:xfrm>
            <a:off x="613760" y="1305867"/>
            <a:ext cx="4492709" cy="3720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xmlns="" id="{3F9B0603-37C5-4312-AE4D-A3D015475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70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FC8D6C9-A138-6B93-DA4C-C3656413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9800"/>
            <a:ext cx="12192001" cy="59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490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41AB65AE-A08D-4F43-8E53-5F1B8D842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3E0634-E83A-A0DC-6355-C37D738F9C60}"/>
              </a:ext>
            </a:extLst>
          </p:cNvPr>
          <p:cNvSpPr txBox="1"/>
          <p:nvPr/>
        </p:nvSpPr>
        <p:spPr>
          <a:xfrm>
            <a:off x="5334001" y="1554480"/>
            <a:ext cx="4321406" cy="86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 descr="Light bulb on yellow background with sketched light beams and cord">
            <a:extLst>
              <a:ext uri="{FF2B5EF4-FFF2-40B4-BE49-F238E27FC236}">
                <a16:creationId xmlns:a16="http://schemas.microsoft.com/office/drawing/2014/main" xmlns="" id="{CCD79AE5-BBA9-7575-0D38-2E8B11D17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4504"/>
          <a:stretch/>
        </p:blipFill>
        <p:spPr>
          <a:xfrm>
            <a:off x="731519" y="1436103"/>
            <a:ext cx="4153757" cy="3900336"/>
          </a:xfrm>
          <a:prstGeom prst="rect">
            <a:avLst/>
          </a:prstGeom>
        </p:spPr>
      </p:pic>
      <p:sp>
        <p:nvSpPr>
          <p:cNvPr id="37" name="TextBox 5">
            <a:extLst>
              <a:ext uri="{FF2B5EF4-FFF2-40B4-BE49-F238E27FC236}">
                <a16:creationId xmlns:a16="http://schemas.microsoft.com/office/drawing/2014/main" xmlns="" id="{067CA665-F559-50F2-50E1-EEF28FC9007D}"/>
              </a:ext>
            </a:extLst>
          </p:cNvPr>
          <p:cNvSpPr txBox="1"/>
          <p:nvPr/>
        </p:nvSpPr>
        <p:spPr>
          <a:xfrm>
            <a:off x="5381492" y="799922"/>
            <a:ext cx="5819908" cy="5250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Ingest data from various sources into the data ecosystem.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Transform and store data efficiently for analysis.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Enable data analysis and reporting capabilities for Olympic Games insights.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Ensure data security and compliance with relevant regulations.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3401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F5F3E7-E94D-C3BC-7B56-DEBB6F13287D}"/>
              </a:ext>
            </a:extLst>
          </p:cNvPr>
          <p:cNvSpPr txBox="1"/>
          <p:nvPr/>
        </p:nvSpPr>
        <p:spPr>
          <a:xfrm>
            <a:off x="317500" y="241300"/>
            <a:ext cx="1125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Engineering Architecture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193162E-3D4A-70FF-26CC-38BD81269812}"/>
              </a:ext>
            </a:extLst>
          </p:cNvPr>
          <p:cNvSpPr/>
          <p:nvPr/>
        </p:nvSpPr>
        <p:spPr>
          <a:xfrm>
            <a:off x="215900" y="1016000"/>
            <a:ext cx="2129646" cy="549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AABABC8-983C-230F-D77F-BFB5BF74F4DC}"/>
              </a:ext>
            </a:extLst>
          </p:cNvPr>
          <p:cNvSpPr/>
          <p:nvPr/>
        </p:nvSpPr>
        <p:spPr>
          <a:xfrm>
            <a:off x="3422509" y="1016000"/>
            <a:ext cx="2090142" cy="549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AC83517-2307-9B87-29E3-24C3938E8350}"/>
              </a:ext>
            </a:extLst>
          </p:cNvPr>
          <p:cNvSpPr/>
          <p:nvPr/>
        </p:nvSpPr>
        <p:spPr>
          <a:xfrm>
            <a:off x="6679350" y="1016000"/>
            <a:ext cx="2851721" cy="549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825A2A8-DAA9-842D-2254-E1787408A8C8}"/>
              </a:ext>
            </a:extLst>
          </p:cNvPr>
          <p:cNvSpPr/>
          <p:nvPr/>
        </p:nvSpPr>
        <p:spPr>
          <a:xfrm>
            <a:off x="10083800" y="1016000"/>
            <a:ext cx="1892300" cy="549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logo for a cloud storage company&#10;&#10;Description automatically generated">
            <a:extLst>
              <a:ext uri="{FF2B5EF4-FFF2-40B4-BE49-F238E27FC236}">
                <a16:creationId xmlns:a16="http://schemas.microsoft.com/office/drawing/2014/main" xmlns="" id="{01DC87A8-5D05-0A76-CD0E-EB893915E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8" r="9333" b="20222"/>
          <a:stretch/>
        </p:blipFill>
        <p:spPr>
          <a:xfrm>
            <a:off x="407464" y="3314700"/>
            <a:ext cx="1931530" cy="952500"/>
          </a:xfrm>
          <a:prstGeom prst="rect">
            <a:avLst/>
          </a:prstGeom>
        </p:spPr>
      </p:pic>
      <p:pic>
        <p:nvPicPr>
          <p:cNvPr id="11" name="Picture 4" descr="MySQL logo and symbol, meaning, history, PNG">
            <a:extLst>
              <a:ext uri="{FF2B5EF4-FFF2-40B4-BE49-F238E27FC236}">
                <a16:creationId xmlns:a16="http://schemas.microsoft.com/office/drawing/2014/main" xmlns="" id="{E466D3E5-B71C-CFFF-A086-C0349524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5935" y="1195407"/>
            <a:ext cx="1526083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xmlns="" id="{A1773D0E-0AFA-82C1-D109-DB29DBF2BD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05" r="17481"/>
          <a:stretch/>
        </p:blipFill>
        <p:spPr>
          <a:xfrm>
            <a:off x="653909" y="4198937"/>
            <a:ext cx="1359180" cy="1254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49820F-2274-62A4-F85C-83FBC6B4B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33" y="2293153"/>
            <a:ext cx="1931531" cy="1115433"/>
          </a:xfrm>
          <a:prstGeom prst="rect">
            <a:avLst/>
          </a:prstGeom>
        </p:spPr>
      </p:pic>
      <p:pic>
        <p:nvPicPr>
          <p:cNvPr id="17" name="Picture 16" descr="A blue line drawing of a pipe&#10;&#10;Description automatically generated">
            <a:extLst>
              <a:ext uri="{FF2B5EF4-FFF2-40B4-BE49-F238E27FC236}">
                <a16:creationId xmlns:a16="http://schemas.microsoft.com/office/drawing/2014/main" xmlns="" id="{6ED8E288-7632-B334-AE16-0BCDAAF6B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88" y="5061424"/>
            <a:ext cx="1363403" cy="881392"/>
          </a:xfrm>
          <a:prstGeom prst="rect">
            <a:avLst/>
          </a:prstGeom>
        </p:spPr>
      </p:pic>
      <p:pic>
        <p:nvPicPr>
          <p:cNvPr id="18" name="Picture 17" descr="A logo with green outline and black text&#10;&#10;Description automatically generated">
            <a:extLst>
              <a:ext uri="{FF2B5EF4-FFF2-40B4-BE49-F238E27FC236}">
                <a16:creationId xmlns:a16="http://schemas.microsoft.com/office/drawing/2014/main" xmlns="" id="{04159DCE-991F-7F04-33E0-81A93B1D2C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8462"/>
          <a:stretch/>
        </p:blipFill>
        <p:spPr>
          <a:xfrm>
            <a:off x="3642426" y="1495663"/>
            <a:ext cx="1649365" cy="5871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6746BA-FE39-A8BB-C011-0EB32073204E}"/>
              </a:ext>
            </a:extLst>
          </p:cNvPr>
          <p:cNvSpPr/>
          <p:nvPr/>
        </p:nvSpPr>
        <p:spPr>
          <a:xfrm>
            <a:off x="3604074" y="3784600"/>
            <a:ext cx="193585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COPY</a:t>
            </a:r>
          </a:p>
          <a:p>
            <a:pPr algn="ctr"/>
            <a:r>
              <a:rPr lang="en-US" sz="2800" b="1" spc="50" dirty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INTO</a:t>
            </a:r>
            <a:endParaRPr lang="en-US" sz="2800" b="1" cap="none" spc="50" dirty="0">
              <a:ln w="19050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C61E81A-D71F-ABE2-EF58-22CAFD18B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0408" y="2299468"/>
            <a:ext cx="1409772" cy="1371670"/>
          </a:xfrm>
          <a:prstGeom prst="rect">
            <a:avLst/>
          </a:prstGeom>
        </p:spPr>
      </p:pic>
      <p:pic>
        <p:nvPicPr>
          <p:cNvPr id="22" name="Picture 21" descr="A logo of a cloud with a stack of coins&#10;&#10;Description automatically generated">
            <a:extLst>
              <a:ext uri="{FF2B5EF4-FFF2-40B4-BE49-F238E27FC236}">
                <a16:creationId xmlns:a16="http://schemas.microsoft.com/office/drawing/2014/main" xmlns="" id="{09FDBA6C-80E5-B1C1-F77D-7E6437C921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6656" y="3776212"/>
            <a:ext cx="1936601" cy="1191934"/>
          </a:xfrm>
          <a:prstGeom prst="rect">
            <a:avLst/>
          </a:prstGeom>
        </p:spPr>
      </p:pic>
      <p:pic>
        <p:nvPicPr>
          <p:cNvPr id="23" name="Picture 22" descr="A black and red text with a whale&#10;&#10;Description automatically generated">
            <a:extLst>
              <a:ext uri="{FF2B5EF4-FFF2-40B4-BE49-F238E27FC236}">
                <a16:creationId xmlns:a16="http://schemas.microsoft.com/office/drawing/2014/main" xmlns="" id="{DB5A619E-AA25-D98C-9093-049262A3041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255" b="29085"/>
          <a:stretch/>
        </p:blipFill>
        <p:spPr>
          <a:xfrm>
            <a:off x="7017257" y="1417265"/>
            <a:ext cx="1936601" cy="764681"/>
          </a:xfrm>
          <a:prstGeom prst="rect">
            <a:avLst/>
          </a:prstGeom>
        </p:spPr>
      </p:pic>
      <p:pic>
        <p:nvPicPr>
          <p:cNvPr id="24" name="Picture 23" descr="A yellow cartoon character next to a black background&#10;&#10;Description automatically generated">
            <a:extLst>
              <a:ext uri="{FF2B5EF4-FFF2-40B4-BE49-F238E27FC236}">
                <a16:creationId xmlns:a16="http://schemas.microsoft.com/office/drawing/2014/main" xmlns="" id="{E588025A-5F5C-01B2-94AB-3089A0E787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75" t="13541" b="15104"/>
          <a:stretch/>
        </p:blipFill>
        <p:spPr>
          <a:xfrm>
            <a:off x="6779957" y="2403805"/>
            <a:ext cx="2751114" cy="871409"/>
          </a:xfrm>
          <a:prstGeom prst="rect">
            <a:avLst/>
          </a:prstGeom>
        </p:spPr>
      </p:pic>
      <p:pic>
        <p:nvPicPr>
          <p:cNvPr id="27" name="Picture 26" descr="A logo of a company&#10;&#10;Description automatically generated">
            <a:extLst>
              <a:ext uri="{FF2B5EF4-FFF2-40B4-BE49-F238E27FC236}">
                <a16:creationId xmlns:a16="http://schemas.microsoft.com/office/drawing/2014/main" xmlns="" id="{DAB4E5A8-6250-2526-14E2-2042CA44AAC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18" r="13423" b="1"/>
          <a:stretch/>
        </p:blipFill>
        <p:spPr>
          <a:xfrm>
            <a:off x="10371810" y="3036630"/>
            <a:ext cx="1604290" cy="1556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B063CF22-6D08-358A-D068-37140E5F94B8}"/>
              </a:ext>
            </a:extLst>
          </p:cNvPr>
          <p:cNvSpPr/>
          <p:nvPr/>
        </p:nvSpPr>
        <p:spPr>
          <a:xfrm>
            <a:off x="2423597" y="3790950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xmlns="" id="{AFEAE59D-6A3B-20D2-CC64-C6D8D442BD04}"/>
              </a:ext>
            </a:extLst>
          </p:cNvPr>
          <p:cNvSpPr/>
          <p:nvPr/>
        </p:nvSpPr>
        <p:spPr>
          <a:xfrm>
            <a:off x="5608287" y="4054484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D560D198-7A56-571A-ACC3-4472ACF78F4F}"/>
              </a:ext>
            </a:extLst>
          </p:cNvPr>
          <p:cNvSpPr/>
          <p:nvPr/>
        </p:nvSpPr>
        <p:spPr>
          <a:xfrm rot="1224875">
            <a:off x="2412918" y="4995809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09500B4B-9CB7-01A5-63DE-4949A9E6CD37}"/>
              </a:ext>
            </a:extLst>
          </p:cNvPr>
          <p:cNvSpPr/>
          <p:nvPr/>
        </p:nvSpPr>
        <p:spPr>
          <a:xfrm rot="19587550">
            <a:off x="5633063" y="4903778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4ECCB211-626B-E1AF-076D-C78F36EE640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2291" y="5257119"/>
            <a:ext cx="1083009" cy="111543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xmlns="" id="{306895D8-FD06-8C4D-3EF6-6135B122F0AD}"/>
              </a:ext>
            </a:extLst>
          </p:cNvPr>
          <p:cNvSpPr/>
          <p:nvPr/>
        </p:nvSpPr>
        <p:spPr>
          <a:xfrm>
            <a:off x="2423597" y="1633548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xmlns="" id="{84B3E3DC-C8CC-0D3D-2DE3-2356F383423D}"/>
              </a:ext>
            </a:extLst>
          </p:cNvPr>
          <p:cNvSpPr/>
          <p:nvPr/>
        </p:nvSpPr>
        <p:spPr>
          <a:xfrm rot="758074">
            <a:off x="5608288" y="1808336"/>
            <a:ext cx="975426" cy="4143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Left-Up 53">
            <a:extLst>
              <a:ext uri="{FF2B5EF4-FFF2-40B4-BE49-F238E27FC236}">
                <a16:creationId xmlns:a16="http://schemas.microsoft.com/office/drawing/2014/main" xmlns="" id="{8D659C4A-AA0C-FE89-A2A9-FBA9CEEE5F0C}"/>
              </a:ext>
            </a:extLst>
          </p:cNvPr>
          <p:cNvSpPr/>
          <p:nvPr/>
        </p:nvSpPr>
        <p:spPr>
          <a:xfrm rot="16200000">
            <a:off x="8564464" y="1602055"/>
            <a:ext cx="954106" cy="741319"/>
          </a:xfrm>
          <a:prstGeom prst="lef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xmlns="" id="{39C41BF9-5DBD-14B4-8642-D88AF81BE10F}"/>
              </a:ext>
            </a:extLst>
          </p:cNvPr>
          <p:cNvSpPr/>
          <p:nvPr/>
        </p:nvSpPr>
        <p:spPr>
          <a:xfrm flipV="1">
            <a:off x="8837938" y="3775575"/>
            <a:ext cx="1604290" cy="5390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74438C9A-2292-23CE-5859-7EE9B311DA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6656" y="5385203"/>
            <a:ext cx="2107822" cy="79398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5892E68-E51F-8E1E-C2B8-368B79F20B86}"/>
              </a:ext>
            </a:extLst>
          </p:cNvPr>
          <p:cNvSpPr txBox="1"/>
          <p:nvPr/>
        </p:nvSpPr>
        <p:spPr>
          <a:xfrm>
            <a:off x="2541539" y="1394380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34273AA-EB1E-453B-E25A-7C80A9A9E000}"/>
              </a:ext>
            </a:extLst>
          </p:cNvPr>
          <p:cNvSpPr txBox="1"/>
          <p:nvPr/>
        </p:nvSpPr>
        <p:spPr>
          <a:xfrm rot="854902">
            <a:off x="5956538" y="1444307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AE4DB08-3A50-9B89-BF7B-C1DE648B9058}"/>
              </a:ext>
            </a:extLst>
          </p:cNvPr>
          <p:cNvSpPr txBox="1"/>
          <p:nvPr/>
        </p:nvSpPr>
        <p:spPr>
          <a:xfrm>
            <a:off x="9012268" y="3590909"/>
            <a:ext cx="12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P1, P2 ,P3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C8B6E64-6CFD-678D-36C6-FBD42855CEE2}"/>
              </a:ext>
            </a:extLst>
          </p:cNvPr>
          <p:cNvSpPr txBox="1"/>
          <p:nvPr/>
        </p:nvSpPr>
        <p:spPr>
          <a:xfrm>
            <a:off x="2591796" y="3575589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E808844-73E2-FE44-0C74-F6092B2466DF}"/>
              </a:ext>
            </a:extLst>
          </p:cNvPr>
          <p:cNvSpPr txBox="1"/>
          <p:nvPr/>
        </p:nvSpPr>
        <p:spPr>
          <a:xfrm>
            <a:off x="5815741" y="3805858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5063592-CACC-9976-29BD-537BA34CCACA}"/>
              </a:ext>
            </a:extLst>
          </p:cNvPr>
          <p:cNvSpPr txBox="1"/>
          <p:nvPr/>
        </p:nvSpPr>
        <p:spPr>
          <a:xfrm rot="1248141">
            <a:off x="2695941" y="4669541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77CF98-FD8B-C8E2-837D-5D84F9FE64FF}"/>
              </a:ext>
            </a:extLst>
          </p:cNvPr>
          <p:cNvSpPr txBox="1"/>
          <p:nvPr/>
        </p:nvSpPr>
        <p:spPr>
          <a:xfrm rot="19673228">
            <a:off x="5602478" y="4778007"/>
            <a:ext cx="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B3D08F4-60EA-3053-62FA-7CE799F0A3C7}"/>
              </a:ext>
            </a:extLst>
          </p:cNvPr>
          <p:cNvSpPr/>
          <p:nvPr/>
        </p:nvSpPr>
        <p:spPr>
          <a:xfrm>
            <a:off x="215900" y="6372553"/>
            <a:ext cx="2090142" cy="485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Resource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8B0CE60-8D6B-1F4E-6ADE-570FE682597D}"/>
              </a:ext>
            </a:extLst>
          </p:cNvPr>
          <p:cNvSpPr/>
          <p:nvPr/>
        </p:nvSpPr>
        <p:spPr>
          <a:xfrm>
            <a:off x="3416300" y="6372553"/>
            <a:ext cx="2090142" cy="485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ETL /Ingestion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C6A875C-FE73-476C-19D4-15A3434DD59B}"/>
              </a:ext>
            </a:extLst>
          </p:cNvPr>
          <p:cNvSpPr/>
          <p:nvPr/>
        </p:nvSpPr>
        <p:spPr>
          <a:xfrm>
            <a:off x="6972300" y="6385253"/>
            <a:ext cx="2090142" cy="485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Storage/Analysis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DBCBDD6-6B49-A9C5-D7A5-E640F7E60DE1}"/>
              </a:ext>
            </a:extLst>
          </p:cNvPr>
          <p:cNvSpPr/>
          <p:nvPr/>
        </p:nvSpPr>
        <p:spPr>
          <a:xfrm>
            <a:off x="10007600" y="6397953"/>
            <a:ext cx="2090142" cy="485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314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CA4BD6EE-7B51-447C-AAB3-028B7A3E5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D2C568-CCC6-61DA-5D9C-4F8B8296C51B}"/>
              </a:ext>
            </a:extLst>
          </p:cNvPr>
          <p:cNvSpPr txBox="1"/>
          <p:nvPr/>
        </p:nvSpPr>
        <p:spPr>
          <a:xfrm>
            <a:off x="612648" y="433387"/>
            <a:ext cx="5032744" cy="336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Data Source</a:t>
            </a:r>
          </a:p>
        </p:txBody>
      </p:sp>
      <p:pic>
        <p:nvPicPr>
          <p:cNvPr id="6" name="Picture 5" descr="A logo for a cloud storage company&#10;&#10;Description automatically generated">
            <a:extLst>
              <a:ext uri="{FF2B5EF4-FFF2-40B4-BE49-F238E27FC236}">
                <a16:creationId xmlns:a16="http://schemas.microsoft.com/office/drawing/2014/main" xmlns="" id="{EB29B6EB-9DB3-EC01-F4BD-A854734C7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8" r="9333" b="20222"/>
          <a:stretch/>
        </p:blipFill>
        <p:spPr>
          <a:xfrm>
            <a:off x="6126480" y="810446"/>
            <a:ext cx="5593768" cy="27584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xmlns="" id="{6B5FF7CD-712E-4187-BFF5-B192FFB33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ySQL logo and symbol, meaning, history, PNG">
            <a:extLst>
              <a:ext uri="{FF2B5EF4-FFF2-40B4-BE49-F238E27FC236}">
                <a16:creationId xmlns:a16="http://schemas.microsoft.com/office/drawing/2014/main" xmlns="" id="{C6EA23B5-2721-F635-677F-B98578EA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26480" y="4353185"/>
            <a:ext cx="2683879" cy="16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xmlns="" id="{B1DF42EF-49B8-697C-2A4D-C6A98D29C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05" r="17481"/>
          <a:stretch/>
        </p:blipFill>
        <p:spPr>
          <a:xfrm>
            <a:off x="9264565" y="4164506"/>
            <a:ext cx="2227487" cy="20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708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AC97D3-A9CA-0C26-6A41-3D39813E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8" y="1011916"/>
            <a:ext cx="5324974" cy="2428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65120E-3ACE-8DE9-245B-686728524C76}"/>
              </a:ext>
            </a:extLst>
          </p:cNvPr>
          <p:cNvSpPr txBox="1"/>
          <p:nvPr/>
        </p:nvSpPr>
        <p:spPr>
          <a:xfrm>
            <a:off x="238428" y="558447"/>
            <a:ext cx="42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Amazon S3 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E406D0-3038-AF84-86CE-3FE47ACA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79" y="1003062"/>
            <a:ext cx="5681114" cy="2317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E1BC0B-D025-1E0B-4CBC-5EFD00163325}"/>
              </a:ext>
            </a:extLst>
          </p:cNvPr>
          <p:cNvSpPr txBox="1"/>
          <p:nvPr/>
        </p:nvSpPr>
        <p:spPr>
          <a:xfrm>
            <a:off x="5853479" y="558447"/>
            <a:ext cx="42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MYSQL 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641C4C-BD34-CEEE-FBE3-7D6D430C8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43"/>
          <a:stretch/>
        </p:blipFill>
        <p:spPr>
          <a:xfrm>
            <a:off x="3647974" y="4177761"/>
            <a:ext cx="4817691" cy="2182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916C33-7A65-4889-2356-FBD983C40D04}"/>
              </a:ext>
            </a:extLst>
          </p:cNvPr>
          <p:cNvSpPr txBox="1"/>
          <p:nvPr/>
        </p:nvSpPr>
        <p:spPr>
          <a:xfrm>
            <a:off x="3647974" y="3808429"/>
            <a:ext cx="42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Azure Blob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76023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C4879EFC-8E62-4E00-973C-C45EE9EC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28A5A2-94B4-84A8-17F6-6DC3E0912A02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Ingestion/ETL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xmlns="" id="{D6A9C53F-5F90-40A5-8C85-5412D39C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line drawing of a pipe&#10;&#10;Description automatically generated">
            <a:extLst>
              <a:ext uri="{FF2B5EF4-FFF2-40B4-BE49-F238E27FC236}">
                <a16:creationId xmlns:a16="http://schemas.microsoft.com/office/drawing/2014/main" xmlns="" id="{BD0D36F9-3E42-D4D0-FEBD-BABF5143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087" y="3303617"/>
            <a:ext cx="3372708" cy="2180336"/>
          </a:xfrm>
          <a:prstGeom prst="rect">
            <a:avLst/>
          </a:prstGeom>
        </p:spPr>
      </p:pic>
      <p:pic>
        <p:nvPicPr>
          <p:cNvPr id="10" name="Picture 9" descr="A logo with green outline and black text&#10;&#10;Description automatically generated">
            <a:extLst>
              <a:ext uri="{FF2B5EF4-FFF2-40B4-BE49-F238E27FC236}">
                <a16:creationId xmlns:a16="http://schemas.microsoft.com/office/drawing/2014/main" xmlns="" id="{C1911958-76C0-B4E7-83DC-DFBA155F1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3749804"/>
            <a:ext cx="3702812" cy="1573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07233F-92B2-B955-B9D4-B3192044D34E}"/>
              </a:ext>
            </a:extLst>
          </p:cNvPr>
          <p:cNvSpPr/>
          <p:nvPr/>
        </p:nvSpPr>
        <p:spPr>
          <a:xfrm>
            <a:off x="4910755" y="3069000"/>
            <a:ext cx="2370489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BEF8FE1-C017-AB08-A9B9-8CEE28A7D29D}"/>
              </a:ext>
            </a:extLst>
          </p:cNvPr>
          <p:cNvSpPr/>
          <p:nvPr/>
        </p:nvSpPr>
        <p:spPr>
          <a:xfrm>
            <a:off x="9060918" y="3569173"/>
            <a:ext cx="193585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>
                <a:ln w="5715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COPY</a:t>
            </a:r>
          </a:p>
          <a:p>
            <a:pPr algn="ctr"/>
            <a:r>
              <a:rPr lang="en-US" sz="6000" b="1" spc="50" dirty="0">
                <a:ln w="5715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INTO</a:t>
            </a:r>
            <a:endParaRPr lang="en-US" sz="6000" b="1" cap="none" spc="50" dirty="0">
              <a:ln w="57150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3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7B5099-EC06-3575-05C1-01DE86CA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t="11116"/>
          <a:stretch/>
        </p:blipFill>
        <p:spPr>
          <a:xfrm>
            <a:off x="356138" y="3686480"/>
            <a:ext cx="10684042" cy="1332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C657B4-D9E4-9B18-F3DE-07ACBF8D8D7F}"/>
              </a:ext>
            </a:extLst>
          </p:cNvPr>
          <p:cNvSpPr txBox="1"/>
          <p:nvPr/>
        </p:nvSpPr>
        <p:spPr>
          <a:xfrm>
            <a:off x="355600" y="4699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MYSQL to HIVE (SQOOP)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96BB01-5916-3F7B-5B07-3062E61B7CCD}"/>
              </a:ext>
            </a:extLst>
          </p:cNvPr>
          <p:cNvSpPr txBox="1"/>
          <p:nvPr/>
        </p:nvSpPr>
        <p:spPr>
          <a:xfrm>
            <a:off x="7382578" y="4464383"/>
            <a:ext cx="29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Importing Data Using Sqoop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99E2DEB-2818-FCE1-0835-560E612C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339623"/>
            <a:ext cx="10867458" cy="2000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C8E8BA-CEF1-90B1-344A-186B801AAE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5"/>
          <a:stretch/>
        </p:blipFill>
        <p:spPr>
          <a:xfrm>
            <a:off x="355599" y="5469562"/>
            <a:ext cx="11618845" cy="9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61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B8E3B0-B4AD-E8AE-150F-9666CCCA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06" y="1151482"/>
            <a:ext cx="5762707" cy="2734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8D6C69-91D8-DCE3-BA1D-CB5F0157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06" y="4025900"/>
            <a:ext cx="5762707" cy="2632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208EFB-F095-CD09-C00E-966B68606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2" y="4025900"/>
            <a:ext cx="5857572" cy="263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A027B1-95A4-296F-4AB8-6A15C4B53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2" y="1151483"/>
            <a:ext cx="5857572" cy="2632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127467-FD9C-CBB9-F29B-E72E45DF2D0D}"/>
              </a:ext>
            </a:extLst>
          </p:cNvPr>
          <p:cNvSpPr txBox="1"/>
          <p:nvPr/>
        </p:nvSpPr>
        <p:spPr>
          <a:xfrm>
            <a:off x="87022" y="386430"/>
            <a:ext cx="595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Amazon S3 to Snowflake (Snow pipe)</a:t>
            </a:r>
          </a:p>
        </p:txBody>
      </p:sp>
    </p:spTree>
    <p:extLst>
      <p:ext uri="{BB962C8B-B14F-4D97-AF65-F5344CB8AC3E}">
        <p14:creationId xmlns:p14="http://schemas.microsoft.com/office/powerpoint/2010/main" xmlns="" val="413315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138516-4D5C-E194-F851-4AAD43B1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54"/>
          <a:stretch/>
        </p:blipFill>
        <p:spPr>
          <a:xfrm>
            <a:off x="486877" y="1001027"/>
            <a:ext cx="5943600" cy="1102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289205-3BEC-19A7-A3F0-CB6354F30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51"/>
          <a:stretch/>
        </p:blipFill>
        <p:spPr>
          <a:xfrm>
            <a:off x="3776311" y="2589597"/>
            <a:ext cx="5943600" cy="1337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A6E376-A9DD-5058-89BD-1890A278B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73"/>
          <a:stretch/>
        </p:blipFill>
        <p:spPr>
          <a:xfrm>
            <a:off x="6096000" y="4612305"/>
            <a:ext cx="5943600" cy="1581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3DAC92-6A4C-E3F6-AB12-A5A06135DA32}"/>
              </a:ext>
            </a:extLst>
          </p:cNvPr>
          <p:cNvSpPr txBox="1"/>
          <p:nvPr/>
        </p:nvSpPr>
        <p:spPr>
          <a:xfrm>
            <a:off x="87023" y="28172"/>
            <a:ext cx="595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Azure Blob to Snowflake (COPY INTO)</a:t>
            </a:r>
          </a:p>
        </p:txBody>
      </p:sp>
    </p:spTree>
    <p:extLst>
      <p:ext uri="{BB962C8B-B14F-4D97-AF65-F5344CB8AC3E}">
        <p14:creationId xmlns:p14="http://schemas.microsoft.com/office/powerpoint/2010/main" xmlns="" val="8618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179</Words>
  <Application>Microsoft Office PowerPoint</Application>
  <PresentationFormat>Custom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Thanveer</dc:creator>
  <cp:lastModifiedBy>Dell</cp:lastModifiedBy>
  <cp:revision>11</cp:revision>
  <dcterms:created xsi:type="dcterms:W3CDTF">2023-09-21T03:35:12Z</dcterms:created>
  <dcterms:modified xsi:type="dcterms:W3CDTF">2023-11-08T10:53:15Z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2023-09-21T04:10:36Z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280a0c52-67f8-4257-bda7-0552fe554a3e</vt:lpwstr>
  </property>
  <property fmtid="{D5CDD505-2E9C-101B-9397-08002B2CF9AE}" pid="7" name="MSIP_Label_defa4170-0d19-0005-0004-bc88714345d2_ActionId">
    <vt:lpwstr>89a16ecb-4c80-4339-a981-50248e7fa8f0</vt:lpwstr>
  </property>
  <property fmtid="{D5CDD505-2E9C-101B-9397-08002B2CF9AE}" pid="8" name="MSIP_Label_defa4170-0d19-0005-0004-bc88714345d2_ContentBits">
    <vt:lpwstr>0</vt:lpwstr>
  </property>
</Properties>
</file>