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8"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2" d="100"/>
          <a:sy n="72" d="100"/>
        </p:scale>
        <p:origin x="-1376" y="592"/>
      </p:cViewPr>
      <p:guideLst>
        <p:guide orient="horz" pos="2161"/>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D45A6A-03EA-ED41-963C-DBBAD106B804}" type="datetimeFigureOut">
              <a:rPr lang="en-US" smtClean="0"/>
              <a:t>7/13/15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BD922A-4238-054E-81D8-871FAB35C461}" type="slidenum">
              <a:rPr lang="en-US" smtClean="0"/>
              <a:t>‹#›</a:t>
            </a:fld>
            <a:endParaRPr lang="en-US"/>
          </a:p>
        </p:txBody>
      </p:sp>
    </p:spTree>
    <p:extLst>
      <p:ext uri="{BB962C8B-B14F-4D97-AF65-F5344CB8AC3E}">
        <p14:creationId xmlns:p14="http://schemas.microsoft.com/office/powerpoint/2010/main" val="418373060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[Script]</a:t>
            </a:r>
          </a:p>
          <a:p>
            <a:r>
              <a:rPr lang="en-US" dirty="0" smtClean="0"/>
              <a:t>old</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This is one example of parameter search. When I change two</a:t>
            </a:r>
            <a:r>
              <a:rPr lang="en-US" baseline="0" dirty="0" smtClean="0"/>
              <a:t> parameters; </a:t>
            </a:r>
            <a:r>
              <a:rPr lang="en-US" sz="1200" dirty="0" smtClean="0">
                <a:solidFill>
                  <a:srgbClr val="000000"/>
                </a:solidFill>
                <a:latin typeface="Calibri Light" panose="020F0302020204030204" pitchFamily="34" charset="0"/>
              </a:rPr>
              <a:t>Conductance of leakage channel and Reversal Potential of leakage channel, it change the output and this is</a:t>
            </a:r>
            <a:r>
              <a:rPr lang="en-US" sz="1200" baseline="0" dirty="0" smtClean="0">
                <a:solidFill>
                  <a:srgbClr val="000000"/>
                </a:solidFill>
                <a:latin typeface="Calibri Light" panose="020F0302020204030204" pitchFamily="34" charset="0"/>
              </a:rPr>
              <a:t> the summary of this output. This is the variation of output.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srgbClr val="000000"/>
                </a:solidFill>
                <a:latin typeface="Calibri Light" panose="020F0302020204030204" pitchFamily="34" charset="0"/>
              </a:rPr>
              <a:t>So use this kind of graph, I can select the proper range of this and this parameter that satisfy the criteria by compare with experimental data. Here is we get the experimental data from personal communication, this is not our data. I showed it here just for comparing the result.</a:t>
            </a:r>
            <a:endParaRPr lang="en-US" sz="1200" dirty="0" smtClean="0">
              <a:solidFill>
                <a:srgbClr val="000000"/>
              </a:solidFill>
              <a:latin typeface="Calibri Light" panose="020F03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48978910-77AB-BD45-A8B9-F5FA6C2E596F}" type="slidenum">
              <a:rPr lang="en-US" smtClean="0"/>
              <a:t>1</a:t>
            </a:fld>
            <a:endParaRPr lang="en-US"/>
          </a:p>
        </p:txBody>
      </p:sp>
    </p:spTree>
    <p:extLst>
      <p:ext uri="{BB962C8B-B14F-4D97-AF65-F5344CB8AC3E}">
        <p14:creationId xmlns:p14="http://schemas.microsoft.com/office/powerpoint/2010/main" val="1491471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1"/>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FFF08C-2D51-C843-A1C6-4D7CAC4A75D4}" type="datetimeFigureOut">
              <a:rPr lang="en-US" smtClean="0"/>
              <a:t>7/13/15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2DCC3-6542-074E-8447-3D7B8FEE8BCE}" type="slidenum">
              <a:rPr lang="en-US" smtClean="0"/>
              <a:t>‹#›</a:t>
            </a:fld>
            <a:endParaRPr lang="en-US"/>
          </a:p>
        </p:txBody>
      </p:sp>
    </p:spTree>
    <p:extLst>
      <p:ext uri="{BB962C8B-B14F-4D97-AF65-F5344CB8AC3E}">
        <p14:creationId xmlns:p14="http://schemas.microsoft.com/office/powerpoint/2010/main" val="1863605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FFF08C-2D51-C843-A1C6-4D7CAC4A75D4}" type="datetimeFigureOut">
              <a:rPr lang="en-US" smtClean="0"/>
              <a:t>7/13/15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2DCC3-6542-074E-8447-3D7B8FEE8BCE}" type="slidenum">
              <a:rPr lang="en-US" smtClean="0"/>
              <a:t>‹#›</a:t>
            </a:fld>
            <a:endParaRPr lang="en-US"/>
          </a:p>
        </p:txBody>
      </p:sp>
    </p:spTree>
    <p:extLst>
      <p:ext uri="{BB962C8B-B14F-4D97-AF65-F5344CB8AC3E}">
        <p14:creationId xmlns:p14="http://schemas.microsoft.com/office/powerpoint/2010/main" val="1342802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FFF08C-2D51-C843-A1C6-4D7CAC4A75D4}" type="datetimeFigureOut">
              <a:rPr lang="en-US" smtClean="0"/>
              <a:t>7/13/15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2DCC3-6542-074E-8447-3D7B8FEE8BCE}" type="slidenum">
              <a:rPr lang="en-US" smtClean="0"/>
              <a:t>‹#›</a:t>
            </a:fld>
            <a:endParaRPr lang="en-US"/>
          </a:p>
        </p:txBody>
      </p:sp>
    </p:spTree>
    <p:extLst>
      <p:ext uri="{BB962C8B-B14F-4D97-AF65-F5344CB8AC3E}">
        <p14:creationId xmlns:p14="http://schemas.microsoft.com/office/powerpoint/2010/main" val="68945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FFF08C-2D51-C843-A1C6-4D7CAC4A75D4}" type="datetimeFigureOut">
              <a:rPr lang="en-US" smtClean="0"/>
              <a:t>7/13/15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2DCC3-6542-074E-8447-3D7B8FEE8BCE}" type="slidenum">
              <a:rPr lang="en-US" smtClean="0"/>
              <a:t>‹#›</a:t>
            </a:fld>
            <a:endParaRPr lang="en-US"/>
          </a:p>
        </p:txBody>
      </p:sp>
    </p:spTree>
    <p:extLst>
      <p:ext uri="{BB962C8B-B14F-4D97-AF65-F5344CB8AC3E}">
        <p14:creationId xmlns:p14="http://schemas.microsoft.com/office/powerpoint/2010/main" val="2358067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FFF08C-2D51-C843-A1C6-4D7CAC4A75D4}" type="datetimeFigureOut">
              <a:rPr lang="en-US" smtClean="0"/>
              <a:t>7/13/15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2DCC3-6542-074E-8447-3D7B8FEE8BCE}" type="slidenum">
              <a:rPr lang="en-US" smtClean="0"/>
              <a:t>‹#›</a:t>
            </a:fld>
            <a:endParaRPr lang="en-US"/>
          </a:p>
        </p:txBody>
      </p:sp>
    </p:spTree>
    <p:extLst>
      <p:ext uri="{BB962C8B-B14F-4D97-AF65-F5344CB8AC3E}">
        <p14:creationId xmlns:p14="http://schemas.microsoft.com/office/powerpoint/2010/main" val="2607188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FFF08C-2D51-C843-A1C6-4D7CAC4A75D4}" type="datetimeFigureOut">
              <a:rPr lang="en-US" smtClean="0"/>
              <a:t>7/13/15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C2DCC3-6542-074E-8447-3D7B8FEE8BCE}" type="slidenum">
              <a:rPr lang="en-US" smtClean="0"/>
              <a:t>‹#›</a:t>
            </a:fld>
            <a:endParaRPr lang="en-US"/>
          </a:p>
        </p:txBody>
      </p:sp>
    </p:spTree>
    <p:extLst>
      <p:ext uri="{BB962C8B-B14F-4D97-AF65-F5344CB8AC3E}">
        <p14:creationId xmlns:p14="http://schemas.microsoft.com/office/powerpoint/2010/main" val="2941365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FFF08C-2D51-C843-A1C6-4D7CAC4A75D4}" type="datetimeFigureOut">
              <a:rPr lang="en-US" smtClean="0"/>
              <a:t>7/13/15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C2DCC3-6542-074E-8447-3D7B8FEE8BCE}" type="slidenum">
              <a:rPr lang="en-US" smtClean="0"/>
              <a:t>‹#›</a:t>
            </a:fld>
            <a:endParaRPr lang="en-US"/>
          </a:p>
        </p:txBody>
      </p:sp>
    </p:spTree>
    <p:extLst>
      <p:ext uri="{BB962C8B-B14F-4D97-AF65-F5344CB8AC3E}">
        <p14:creationId xmlns:p14="http://schemas.microsoft.com/office/powerpoint/2010/main" val="1394405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FFF08C-2D51-C843-A1C6-4D7CAC4A75D4}" type="datetimeFigureOut">
              <a:rPr lang="en-US" smtClean="0"/>
              <a:t>7/13/15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C2DCC3-6542-074E-8447-3D7B8FEE8BCE}" type="slidenum">
              <a:rPr lang="en-US" smtClean="0"/>
              <a:t>‹#›</a:t>
            </a:fld>
            <a:endParaRPr lang="en-US"/>
          </a:p>
        </p:txBody>
      </p:sp>
    </p:spTree>
    <p:extLst>
      <p:ext uri="{BB962C8B-B14F-4D97-AF65-F5344CB8AC3E}">
        <p14:creationId xmlns:p14="http://schemas.microsoft.com/office/powerpoint/2010/main" val="831587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FFF08C-2D51-C843-A1C6-4D7CAC4A75D4}" type="datetimeFigureOut">
              <a:rPr lang="en-US" smtClean="0"/>
              <a:t>7/13/15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C2DCC3-6542-074E-8447-3D7B8FEE8BCE}" type="slidenum">
              <a:rPr lang="en-US" smtClean="0"/>
              <a:t>‹#›</a:t>
            </a:fld>
            <a:endParaRPr lang="en-US"/>
          </a:p>
        </p:txBody>
      </p:sp>
    </p:spTree>
    <p:extLst>
      <p:ext uri="{BB962C8B-B14F-4D97-AF65-F5344CB8AC3E}">
        <p14:creationId xmlns:p14="http://schemas.microsoft.com/office/powerpoint/2010/main" val="6312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2"/>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1"/>
            <a:ext cx="3008313" cy="46910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FFF08C-2D51-C843-A1C6-4D7CAC4A75D4}" type="datetimeFigureOut">
              <a:rPr lang="en-US" smtClean="0"/>
              <a:t>7/13/15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C2DCC3-6542-074E-8447-3D7B8FEE8BCE}" type="slidenum">
              <a:rPr lang="en-US" smtClean="0"/>
              <a:t>‹#›</a:t>
            </a:fld>
            <a:endParaRPr lang="en-US"/>
          </a:p>
        </p:txBody>
      </p:sp>
    </p:spTree>
    <p:extLst>
      <p:ext uri="{BB962C8B-B14F-4D97-AF65-F5344CB8AC3E}">
        <p14:creationId xmlns:p14="http://schemas.microsoft.com/office/powerpoint/2010/main" val="3995901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FFF08C-2D51-C843-A1C6-4D7CAC4A75D4}" type="datetimeFigureOut">
              <a:rPr lang="en-US" smtClean="0"/>
              <a:t>7/13/15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C2DCC3-6542-074E-8447-3D7B8FEE8BCE}" type="slidenum">
              <a:rPr lang="en-US" smtClean="0"/>
              <a:t>‹#›</a:t>
            </a:fld>
            <a:endParaRPr lang="en-US"/>
          </a:p>
        </p:txBody>
      </p:sp>
    </p:spTree>
    <p:extLst>
      <p:ext uri="{BB962C8B-B14F-4D97-AF65-F5344CB8AC3E}">
        <p14:creationId xmlns:p14="http://schemas.microsoft.com/office/powerpoint/2010/main" val="99157349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FFF08C-2D51-C843-A1C6-4D7CAC4A75D4}" type="datetimeFigureOut">
              <a:rPr lang="en-US" smtClean="0"/>
              <a:t>7/13/15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C2DCC3-6542-074E-8447-3D7B8FEE8BCE}" type="slidenum">
              <a:rPr lang="en-US" smtClean="0"/>
              <a:t>‹#›</a:t>
            </a:fld>
            <a:endParaRPr lang="en-US"/>
          </a:p>
        </p:txBody>
      </p:sp>
    </p:spTree>
    <p:extLst>
      <p:ext uri="{BB962C8B-B14F-4D97-AF65-F5344CB8AC3E}">
        <p14:creationId xmlns:p14="http://schemas.microsoft.com/office/powerpoint/2010/main" val="1415963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12.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p:cNvPicPr>
            <a:picLocks noChangeAspect="1"/>
          </p:cNvPicPr>
          <p:nvPr/>
        </p:nvPicPr>
        <p:blipFill rotWithShape="1">
          <a:blip r:embed="rId3"/>
          <a:srcRect l="3375" t="5339" r="5855" b="3223"/>
          <a:stretch/>
        </p:blipFill>
        <p:spPr>
          <a:xfrm>
            <a:off x="3022085" y="3601530"/>
            <a:ext cx="2968406" cy="2279022"/>
          </a:xfrm>
          <a:prstGeom prst="rect">
            <a:avLst/>
          </a:prstGeom>
        </p:spPr>
      </p:pic>
      <p:pic>
        <p:nvPicPr>
          <p:cNvPr id="14" name="Content Placeholder 4"/>
          <p:cNvPicPr>
            <a:picLocks noChangeAspect="1"/>
          </p:cNvPicPr>
          <p:nvPr/>
        </p:nvPicPr>
        <p:blipFill rotWithShape="1">
          <a:blip r:embed="rId4"/>
          <a:srcRect l="2896" t="34189" r="71175" b="32102"/>
          <a:stretch/>
        </p:blipFill>
        <p:spPr>
          <a:xfrm>
            <a:off x="6029860" y="3557588"/>
            <a:ext cx="2932517" cy="2361780"/>
          </a:xfrm>
          <a:prstGeom prst="rect">
            <a:avLst/>
          </a:prstGeom>
        </p:spPr>
      </p:pic>
      <p:pic>
        <p:nvPicPr>
          <p:cNvPr id="25" name="Picture 24"/>
          <p:cNvPicPr>
            <a:picLocks noChangeAspect="1"/>
          </p:cNvPicPr>
          <p:nvPr/>
        </p:nvPicPr>
        <p:blipFill rotWithShape="1">
          <a:blip r:embed="rId5"/>
          <a:srcRect l="5281" r="14608"/>
          <a:stretch/>
        </p:blipFill>
        <p:spPr>
          <a:xfrm>
            <a:off x="34785" y="3549822"/>
            <a:ext cx="2904446" cy="2375021"/>
          </a:xfrm>
          <a:prstGeom prst="rect">
            <a:avLst/>
          </a:prstGeom>
        </p:spPr>
      </p:pic>
      <p:sp>
        <p:nvSpPr>
          <p:cNvPr id="4" name="Slide Number Placeholder 3"/>
          <p:cNvSpPr>
            <a:spLocks noGrp="1"/>
          </p:cNvSpPr>
          <p:nvPr>
            <p:ph type="sldNum" sz="quarter" idx="12"/>
          </p:nvPr>
        </p:nvSpPr>
        <p:spPr/>
        <p:txBody>
          <a:bodyPr/>
          <a:lstStyle/>
          <a:p>
            <a:fld id="{9BB44B70-E529-2B41-940D-A356E461DA2D}" type="slidenum">
              <a:rPr lang="en-US" smtClean="0"/>
              <a:pPr/>
              <a:t>1</a:t>
            </a:fld>
            <a:endParaRPr lang="en-US" dirty="0"/>
          </a:p>
        </p:txBody>
      </p:sp>
      <p:sp>
        <p:nvSpPr>
          <p:cNvPr id="7" name="Content Placeholder 3"/>
          <p:cNvSpPr txBox="1">
            <a:spLocks/>
          </p:cNvSpPr>
          <p:nvPr/>
        </p:nvSpPr>
        <p:spPr>
          <a:xfrm>
            <a:off x="-244485" y="1988065"/>
            <a:ext cx="3372870" cy="514093"/>
          </a:xfrm>
          <a:prstGeom prst="rect">
            <a:avLst/>
          </a:prstGeom>
        </p:spPr>
        <p:txBody>
          <a:bodyPr vert="horz" lIns="91440" tIns="45720" rIns="91440" bIns="45720" rtlCol="0">
            <a:no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pPr marL="342900" lvl="1" indent="0">
              <a:buNone/>
            </a:pPr>
            <a:r>
              <a:rPr lang="en-US" sz="1600" dirty="0" smtClean="0">
                <a:solidFill>
                  <a:srgbClr val="000000"/>
                </a:solidFill>
                <a:latin typeface="Calibri Light" panose="020F0302020204030204" pitchFamily="34" charset="0"/>
              </a:rPr>
              <a:t>1) Number </a:t>
            </a:r>
            <a:r>
              <a:rPr lang="en-US" sz="1600" dirty="0">
                <a:solidFill>
                  <a:srgbClr val="000000"/>
                </a:solidFill>
                <a:latin typeface="Calibri Light" panose="020F0302020204030204" pitchFamily="34" charset="0"/>
              </a:rPr>
              <a:t>of Bursting </a:t>
            </a:r>
            <a:r>
              <a:rPr lang="en-US" sz="1600" dirty="0" smtClean="0">
                <a:solidFill>
                  <a:srgbClr val="000000"/>
                </a:solidFill>
                <a:latin typeface="Calibri Light" panose="020F0302020204030204" pitchFamily="34" charset="0"/>
              </a:rPr>
              <a:t>spikes</a:t>
            </a:r>
            <a:endParaRPr lang="en-US" sz="1600" dirty="0">
              <a:solidFill>
                <a:srgbClr val="000000"/>
              </a:solidFill>
              <a:latin typeface="Calibri Light" panose="020F0302020204030204" pitchFamily="34" charset="0"/>
            </a:endParaRPr>
          </a:p>
        </p:txBody>
      </p:sp>
      <p:sp>
        <p:nvSpPr>
          <p:cNvPr id="22" name="Rectangle 21"/>
          <p:cNvSpPr/>
          <p:nvPr/>
        </p:nvSpPr>
        <p:spPr>
          <a:xfrm>
            <a:off x="2982852" y="1996713"/>
            <a:ext cx="3326805" cy="338554"/>
          </a:xfrm>
          <a:prstGeom prst="rect">
            <a:avLst/>
          </a:prstGeom>
        </p:spPr>
        <p:txBody>
          <a:bodyPr wrap="square">
            <a:spAutoFit/>
          </a:bodyPr>
          <a:lstStyle/>
          <a:p>
            <a:pPr marL="342900" lvl="1"/>
            <a:r>
              <a:rPr lang="en-US" sz="1600" dirty="0" smtClean="0">
                <a:solidFill>
                  <a:srgbClr val="000000"/>
                </a:solidFill>
                <a:latin typeface="Calibri Light" panose="020F0302020204030204" pitchFamily="34" charset="0"/>
              </a:rPr>
              <a:t>2) Number of Tonic spikes </a:t>
            </a:r>
            <a:endParaRPr lang="en-US" sz="1600" dirty="0">
              <a:solidFill>
                <a:srgbClr val="000000"/>
              </a:solidFill>
              <a:latin typeface="Calibri Light" panose="020F0302020204030204" pitchFamily="34" charset="0"/>
            </a:endParaRPr>
          </a:p>
        </p:txBody>
      </p:sp>
      <p:sp>
        <p:nvSpPr>
          <p:cNvPr id="23" name="Rectangle 22"/>
          <p:cNvSpPr/>
          <p:nvPr/>
        </p:nvSpPr>
        <p:spPr>
          <a:xfrm>
            <a:off x="5757332" y="1989407"/>
            <a:ext cx="2602595" cy="338554"/>
          </a:xfrm>
          <a:prstGeom prst="rect">
            <a:avLst/>
          </a:prstGeom>
        </p:spPr>
        <p:txBody>
          <a:bodyPr wrap="none">
            <a:spAutoFit/>
          </a:bodyPr>
          <a:lstStyle/>
          <a:p>
            <a:pPr marL="342900" lvl="1"/>
            <a:r>
              <a:rPr lang="en-US" sz="1600" dirty="0" smtClean="0">
                <a:solidFill>
                  <a:srgbClr val="000000"/>
                </a:solidFill>
                <a:latin typeface="Calibri Light" panose="020F0302020204030204" pitchFamily="34" charset="0"/>
              </a:rPr>
              <a:t>3) Voltage </a:t>
            </a:r>
            <a:r>
              <a:rPr lang="en-US" sz="1600" dirty="0">
                <a:solidFill>
                  <a:srgbClr val="000000"/>
                </a:solidFill>
                <a:latin typeface="Calibri Light" panose="020F0302020204030204" pitchFamily="34" charset="0"/>
              </a:rPr>
              <a:t>drop </a:t>
            </a:r>
            <a:r>
              <a:rPr lang="en-US" sz="1600" dirty="0" smtClean="0">
                <a:solidFill>
                  <a:srgbClr val="000000"/>
                </a:solidFill>
                <a:latin typeface="Calibri Light" panose="020F0302020204030204" pitchFamily="34" charset="0"/>
              </a:rPr>
              <a:t>(20-30mV</a:t>
            </a:r>
            <a:r>
              <a:rPr lang="en-US" sz="1600" dirty="0">
                <a:solidFill>
                  <a:srgbClr val="000000"/>
                </a:solidFill>
                <a:latin typeface="Calibri Light" panose="020F0302020204030204" pitchFamily="34" charset="0"/>
              </a:rPr>
              <a:t>)</a:t>
            </a:r>
          </a:p>
        </p:txBody>
      </p:sp>
      <p:sp>
        <p:nvSpPr>
          <p:cNvPr id="27" name="Right Brace 26"/>
          <p:cNvSpPr/>
          <p:nvPr/>
        </p:nvSpPr>
        <p:spPr>
          <a:xfrm>
            <a:off x="2875481" y="3879555"/>
            <a:ext cx="107371" cy="89331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p:cNvSpPr txBox="1"/>
          <p:nvPr/>
        </p:nvSpPr>
        <p:spPr>
          <a:xfrm>
            <a:off x="2865755" y="4128797"/>
            <a:ext cx="410917" cy="369332"/>
          </a:xfrm>
          <a:prstGeom prst="rect">
            <a:avLst/>
          </a:prstGeom>
          <a:noFill/>
        </p:spPr>
        <p:txBody>
          <a:bodyPr wrap="square" rtlCol="0">
            <a:spAutoFit/>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dirty="0"/>
          </a:p>
        </p:txBody>
      </p:sp>
      <p:sp>
        <p:nvSpPr>
          <p:cNvPr id="30" name="Right Brace 29"/>
          <p:cNvSpPr/>
          <p:nvPr/>
        </p:nvSpPr>
        <p:spPr>
          <a:xfrm>
            <a:off x="5932705" y="4805239"/>
            <a:ext cx="140641" cy="71467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p:cNvSpPr txBox="1"/>
          <p:nvPr/>
        </p:nvSpPr>
        <p:spPr>
          <a:xfrm>
            <a:off x="5981256" y="4977179"/>
            <a:ext cx="410917" cy="369332"/>
          </a:xfrm>
          <a:prstGeom prst="rect">
            <a:avLst/>
          </a:prstGeom>
          <a:noFill/>
        </p:spPr>
        <p:txBody>
          <a:bodyPr wrap="square" rtlCol="0">
            <a:spAutoFit/>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dirty="0"/>
          </a:p>
        </p:txBody>
      </p:sp>
      <p:sp>
        <p:nvSpPr>
          <p:cNvPr id="33" name="Right Brace 32"/>
          <p:cNvSpPr/>
          <p:nvPr/>
        </p:nvSpPr>
        <p:spPr>
          <a:xfrm>
            <a:off x="8852318" y="4181209"/>
            <a:ext cx="171222" cy="45905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p:cNvSpPr txBox="1"/>
          <p:nvPr/>
        </p:nvSpPr>
        <p:spPr>
          <a:xfrm>
            <a:off x="8828673" y="4209244"/>
            <a:ext cx="410917" cy="369332"/>
          </a:xfrm>
          <a:prstGeom prst="rect">
            <a:avLst/>
          </a:prstGeom>
          <a:noFill/>
        </p:spPr>
        <p:txBody>
          <a:bodyPr wrap="square" rtlCol="0">
            <a:spAutoFit/>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dirty="0"/>
          </a:p>
        </p:txBody>
      </p:sp>
      <p:pic>
        <p:nvPicPr>
          <p:cNvPr id="26" name="Picture 2" descr="Supple Fi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52131" t="42956"/>
          <a:stretch/>
        </p:blipFill>
        <p:spPr bwMode="auto">
          <a:xfrm>
            <a:off x="4061779" y="2492365"/>
            <a:ext cx="1185876" cy="1057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632150" y="5880552"/>
            <a:ext cx="8551430" cy="338554"/>
          </a:xfrm>
          <a:prstGeom prst="rect">
            <a:avLst/>
          </a:prstGeom>
        </p:spPr>
        <p:txBody>
          <a:bodyPr wrap="square">
            <a:spAutoFit/>
          </a:bodyPr>
          <a:lstStyle/>
          <a:p>
            <a:pPr>
              <a:spcBef>
                <a:spcPts val="0"/>
              </a:spcBef>
            </a:pPr>
            <a:r>
              <a:rPr lang="en-US" sz="1600" dirty="0" smtClean="0">
                <a:solidFill>
                  <a:srgbClr val="000000"/>
                </a:solidFill>
                <a:latin typeface="Calibri Light" panose="020F0302020204030204" pitchFamily="34" charset="0"/>
              </a:rPr>
              <a:t>G</a:t>
            </a:r>
            <a:r>
              <a:rPr lang="en-US" sz="1600" baseline="-25000" dirty="0" smtClean="0">
                <a:solidFill>
                  <a:srgbClr val="000000"/>
                </a:solidFill>
                <a:latin typeface="Calibri Light" panose="020F0302020204030204" pitchFamily="34" charset="0"/>
              </a:rPr>
              <a:t>L</a:t>
            </a:r>
            <a:r>
              <a:rPr lang="en-US" sz="1600" dirty="0">
                <a:solidFill>
                  <a:srgbClr val="000000"/>
                </a:solidFill>
                <a:latin typeface="Calibri Light" panose="020F0302020204030204" pitchFamily="34" charset="0"/>
              </a:rPr>
              <a:t> </a:t>
            </a:r>
            <a:r>
              <a:rPr lang="en-US" sz="1600" dirty="0" smtClean="0">
                <a:solidFill>
                  <a:srgbClr val="000000"/>
                </a:solidFill>
                <a:latin typeface="Calibri Light" panose="020F0302020204030204" pitchFamily="34" charset="0"/>
              </a:rPr>
              <a:t>: Conductance </a:t>
            </a:r>
            <a:r>
              <a:rPr lang="en-US" sz="1600" dirty="0">
                <a:solidFill>
                  <a:srgbClr val="000000"/>
                </a:solidFill>
                <a:latin typeface="Calibri Light" panose="020F0302020204030204" pitchFamily="34" charset="0"/>
              </a:rPr>
              <a:t>of leakage </a:t>
            </a:r>
            <a:r>
              <a:rPr lang="en-US" sz="1600" dirty="0" smtClean="0">
                <a:solidFill>
                  <a:srgbClr val="000000"/>
                </a:solidFill>
                <a:latin typeface="Calibri Light" panose="020F0302020204030204" pitchFamily="34" charset="0"/>
              </a:rPr>
              <a:t>channel 		E</a:t>
            </a:r>
            <a:r>
              <a:rPr lang="en-US" sz="1600" baseline="-25000" dirty="0" smtClean="0">
                <a:solidFill>
                  <a:srgbClr val="000000"/>
                </a:solidFill>
                <a:latin typeface="Calibri Light" panose="020F0302020204030204" pitchFamily="34" charset="0"/>
              </a:rPr>
              <a:t>L</a:t>
            </a:r>
            <a:r>
              <a:rPr lang="en-US" sz="1600" dirty="0" smtClean="0">
                <a:solidFill>
                  <a:srgbClr val="000000"/>
                </a:solidFill>
                <a:latin typeface="Calibri Light" panose="020F0302020204030204" pitchFamily="34" charset="0"/>
              </a:rPr>
              <a:t> : Reversal </a:t>
            </a:r>
            <a:r>
              <a:rPr lang="en-US" sz="1600" dirty="0">
                <a:solidFill>
                  <a:srgbClr val="000000"/>
                </a:solidFill>
                <a:latin typeface="Calibri Light" panose="020F0302020204030204" pitchFamily="34" charset="0"/>
              </a:rPr>
              <a:t>Potential of leakage </a:t>
            </a:r>
            <a:r>
              <a:rPr lang="en-US" sz="1600" dirty="0" smtClean="0">
                <a:solidFill>
                  <a:srgbClr val="000000"/>
                </a:solidFill>
                <a:latin typeface="Calibri Light" panose="020F0302020204030204" pitchFamily="34" charset="0"/>
              </a:rPr>
              <a:t>channel</a:t>
            </a:r>
            <a:endParaRPr lang="en-US" sz="1600" dirty="0">
              <a:solidFill>
                <a:srgbClr val="000000"/>
              </a:solidFill>
              <a:latin typeface="Calibri Light" panose="020F0302020204030204" pitchFamily="34" charset="0"/>
            </a:endParaRPr>
          </a:p>
        </p:txBody>
      </p:sp>
      <p:sp>
        <p:nvSpPr>
          <p:cNvPr id="11" name="TextBox 10"/>
          <p:cNvSpPr txBox="1"/>
          <p:nvPr/>
        </p:nvSpPr>
        <p:spPr>
          <a:xfrm>
            <a:off x="2183248" y="2684315"/>
            <a:ext cx="2045295" cy="646331"/>
          </a:xfrm>
          <a:prstGeom prst="rect">
            <a:avLst/>
          </a:prstGeom>
          <a:noFill/>
        </p:spPr>
        <p:txBody>
          <a:bodyPr wrap="square" rtlCol="0">
            <a:spAutoFit/>
          </a:bodyPr>
          <a:lstStyle/>
          <a:p>
            <a:r>
              <a:rPr lang="en-US" sz="1200" dirty="0" err="1" smtClean="0"/>
              <a:t>Exp</a:t>
            </a:r>
            <a:r>
              <a:rPr lang="en-US" sz="1200" dirty="0" smtClean="0"/>
              <a:t> data from </a:t>
            </a:r>
            <a:r>
              <a:rPr lang="en-US" sz="1200" dirty="0"/>
              <a:t>personal communication</a:t>
            </a:r>
            <a:endParaRPr lang="en-US" sz="1200" dirty="0" smtClean="0"/>
          </a:p>
          <a:p>
            <a:r>
              <a:rPr lang="en-US" sz="1200" dirty="0" smtClean="0"/>
              <a:t>(Kim et al, unpublished)</a:t>
            </a:r>
            <a:endParaRPr lang="en-US" sz="1200" dirty="0"/>
          </a:p>
        </p:txBody>
      </p:sp>
      <p:grpSp>
        <p:nvGrpSpPr>
          <p:cNvPr id="40" name="Group 39"/>
          <p:cNvGrpSpPr/>
          <p:nvPr/>
        </p:nvGrpSpPr>
        <p:grpSpPr>
          <a:xfrm>
            <a:off x="853647" y="2548677"/>
            <a:ext cx="1305763" cy="1065936"/>
            <a:chOff x="853647" y="2548677"/>
            <a:chExt cx="1305763" cy="1065936"/>
          </a:xfrm>
        </p:grpSpPr>
        <p:pic>
          <p:nvPicPr>
            <p:cNvPr id="24" name="Picture 2" descr="Supple Fi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42972" r="48175" b="1"/>
            <a:stretch/>
          </p:blipFill>
          <p:spPr bwMode="auto">
            <a:xfrm>
              <a:off x="853647" y="2557463"/>
              <a:ext cx="1283874" cy="10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853647" y="2548677"/>
              <a:ext cx="164062" cy="1189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366336" y="3413497"/>
              <a:ext cx="164062" cy="55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1624243" y="3413497"/>
              <a:ext cx="164062" cy="55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898027" y="3422058"/>
              <a:ext cx="164062" cy="55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276131" y="3353583"/>
              <a:ext cx="325730" cy="184666"/>
            </a:xfrm>
            <a:prstGeom prst="rect">
              <a:avLst/>
            </a:prstGeom>
            <a:noFill/>
          </p:spPr>
          <p:txBody>
            <a:bodyPr wrap="none" rtlCol="0">
              <a:spAutoFit/>
            </a:bodyPr>
            <a:lstStyle/>
            <a:p>
              <a:r>
                <a:rPr lang="en-US" sz="600" dirty="0" smtClean="0">
                  <a:latin typeface="+mj-lt"/>
                </a:rPr>
                <a:t>-100</a:t>
              </a:r>
              <a:endParaRPr lang="en-US" sz="600" dirty="0">
                <a:latin typeface="+mj-lt"/>
              </a:endParaRPr>
            </a:p>
          </p:txBody>
        </p:sp>
        <p:sp>
          <p:nvSpPr>
            <p:cNvPr id="37" name="TextBox 36"/>
            <p:cNvSpPr txBox="1"/>
            <p:nvPr/>
          </p:nvSpPr>
          <p:spPr>
            <a:xfrm>
              <a:off x="1549915" y="3362370"/>
              <a:ext cx="325730" cy="184666"/>
            </a:xfrm>
            <a:prstGeom prst="rect">
              <a:avLst/>
            </a:prstGeom>
            <a:noFill/>
          </p:spPr>
          <p:txBody>
            <a:bodyPr wrap="none" rtlCol="0">
              <a:spAutoFit/>
            </a:bodyPr>
            <a:lstStyle/>
            <a:p>
              <a:r>
                <a:rPr lang="en-US" sz="600" dirty="0" smtClean="0">
                  <a:latin typeface="+mj-lt"/>
                </a:rPr>
                <a:t>-200</a:t>
              </a:r>
              <a:endParaRPr lang="en-US" sz="600" dirty="0">
                <a:latin typeface="+mj-lt"/>
              </a:endParaRPr>
            </a:p>
          </p:txBody>
        </p:sp>
        <p:sp>
          <p:nvSpPr>
            <p:cNvPr id="38" name="TextBox 37"/>
            <p:cNvSpPr txBox="1"/>
            <p:nvPr/>
          </p:nvSpPr>
          <p:spPr>
            <a:xfrm>
              <a:off x="1833680" y="3357369"/>
              <a:ext cx="325730" cy="184666"/>
            </a:xfrm>
            <a:prstGeom prst="rect">
              <a:avLst/>
            </a:prstGeom>
            <a:noFill/>
          </p:spPr>
          <p:txBody>
            <a:bodyPr wrap="none" rtlCol="0">
              <a:spAutoFit/>
            </a:bodyPr>
            <a:lstStyle/>
            <a:p>
              <a:r>
                <a:rPr lang="en-US" sz="600" dirty="0" smtClean="0">
                  <a:latin typeface="+mj-lt"/>
                </a:rPr>
                <a:t>-300</a:t>
              </a:r>
              <a:endParaRPr lang="en-US" sz="600" dirty="0">
                <a:latin typeface="+mj-lt"/>
              </a:endParaRPr>
            </a:p>
          </p:txBody>
        </p:sp>
      </p:grpSp>
      <p:grpSp>
        <p:nvGrpSpPr>
          <p:cNvPr id="21" name="Group 20"/>
          <p:cNvGrpSpPr/>
          <p:nvPr/>
        </p:nvGrpSpPr>
        <p:grpSpPr>
          <a:xfrm>
            <a:off x="654111" y="3795454"/>
            <a:ext cx="1761451" cy="1751679"/>
            <a:chOff x="654111" y="3795454"/>
            <a:chExt cx="1761451" cy="1751679"/>
          </a:xfrm>
        </p:grpSpPr>
        <p:cxnSp>
          <p:nvCxnSpPr>
            <p:cNvPr id="16" name="Straight Connector 15"/>
            <p:cNvCxnSpPr/>
            <p:nvPr/>
          </p:nvCxnSpPr>
          <p:spPr>
            <a:xfrm flipH="1">
              <a:off x="669973" y="3796947"/>
              <a:ext cx="2805" cy="1433307"/>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2412756" y="3795454"/>
              <a:ext cx="2806" cy="1747513"/>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69973" y="3799157"/>
              <a:ext cx="1745589"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919610" y="5535560"/>
              <a:ext cx="1493146"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86826" y="5373381"/>
              <a:ext cx="153537" cy="1552"/>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54111" y="5224074"/>
              <a:ext cx="172937"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806467" y="5225626"/>
              <a:ext cx="1" cy="154841"/>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919610" y="5362610"/>
              <a:ext cx="0" cy="184523"/>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15" name="Oval 14"/>
          <p:cNvSpPr/>
          <p:nvPr/>
        </p:nvSpPr>
        <p:spPr>
          <a:xfrm>
            <a:off x="1033219" y="5400089"/>
            <a:ext cx="98819" cy="102937"/>
          </a:xfrm>
          <a:prstGeom prst="ellipse">
            <a:avLst/>
          </a:prstGeom>
          <a:solidFill>
            <a:srgbClr val="FF0000"/>
          </a:solidFill>
          <a:ln>
            <a:solidFill>
              <a:srgbClr val="C0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grpSp>
        <p:nvGrpSpPr>
          <p:cNvPr id="19" name="Group 18"/>
          <p:cNvGrpSpPr/>
          <p:nvPr/>
        </p:nvGrpSpPr>
        <p:grpSpPr>
          <a:xfrm>
            <a:off x="3647956" y="4747923"/>
            <a:ext cx="420730" cy="809802"/>
            <a:chOff x="3647956" y="4747923"/>
            <a:chExt cx="420730" cy="809802"/>
          </a:xfrm>
        </p:grpSpPr>
        <p:cxnSp>
          <p:nvCxnSpPr>
            <p:cNvPr id="63" name="Straight Connector 62"/>
            <p:cNvCxnSpPr/>
            <p:nvPr/>
          </p:nvCxnSpPr>
          <p:spPr>
            <a:xfrm flipH="1">
              <a:off x="3661264" y="4747923"/>
              <a:ext cx="2806" cy="809802"/>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4052267" y="5231775"/>
              <a:ext cx="0" cy="321784"/>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3794314" y="4757917"/>
              <a:ext cx="0" cy="32595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931261" y="5051466"/>
              <a:ext cx="0" cy="184752"/>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3647956" y="4747923"/>
              <a:ext cx="171269"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790016" y="5062565"/>
              <a:ext cx="141245"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3927441" y="5231775"/>
              <a:ext cx="141245"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3647956" y="5554208"/>
              <a:ext cx="404311" cy="3517"/>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6625874" y="3816580"/>
            <a:ext cx="1715252" cy="1698520"/>
            <a:chOff x="6625874" y="3816580"/>
            <a:chExt cx="1715252" cy="1698520"/>
          </a:xfrm>
        </p:grpSpPr>
        <p:cxnSp>
          <p:nvCxnSpPr>
            <p:cNvPr id="82" name="Straight Connector 81"/>
            <p:cNvCxnSpPr/>
            <p:nvPr/>
          </p:nvCxnSpPr>
          <p:spPr>
            <a:xfrm flipH="1">
              <a:off x="6625874" y="4471056"/>
              <a:ext cx="11899" cy="1039868"/>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8322076" y="3816580"/>
              <a:ext cx="0" cy="169852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6856636" y="4278830"/>
              <a:ext cx="283371"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7590943" y="3816580"/>
              <a:ext cx="0" cy="162955"/>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6625874" y="4449903"/>
              <a:ext cx="246735"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7587864" y="3816580"/>
              <a:ext cx="750183"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6626680" y="5497592"/>
              <a:ext cx="1714446" cy="4516"/>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7355415" y="3979535"/>
              <a:ext cx="0" cy="162955"/>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7133849" y="4131935"/>
              <a:ext cx="0" cy="162955"/>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6876510" y="4278830"/>
              <a:ext cx="0" cy="162955"/>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V="1">
              <a:off x="7112175" y="4130683"/>
              <a:ext cx="255635" cy="1252"/>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V="1">
              <a:off x="7335308" y="3962849"/>
              <a:ext cx="255635" cy="1252"/>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pic>
        <p:nvPicPr>
          <p:cNvPr id="106" name="Picture 2" descr="Supple Fi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7146" t="5588" r="44985" b="54847"/>
          <a:stretch/>
        </p:blipFill>
        <p:spPr bwMode="auto">
          <a:xfrm>
            <a:off x="6730467" y="2542562"/>
            <a:ext cx="1506521" cy="931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val 9"/>
          <p:cNvSpPr/>
          <p:nvPr/>
        </p:nvSpPr>
        <p:spPr>
          <a:xfrm>
            <a:off x="7018088" y="5355386"/>
            <a:ext cx="98819" cy="102937"/>
          </a:xfrm>
          <a:prstGeom prst="ellipse">
            <a:avLst/>
          </a:prstGeom>
          <a:solidFill>
            <a:srgbClr val="FF0000"/>
          </a:solidFill>
          <a:ln>
            <a:solidFill>
              <a:srgbClr val="C0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2" name="Oval 31"/>
          <p:cNvSpPr/>
          <p:nvPr/>
        </p:nvSpPr>
        <p:spPr>
          <a:xfrm>
            <a:off x="3919941" y="5405719"/>
            <a:ext cx="98819" cy="102937"/>
          </a:xfrm>
          <a:prstGeom prst="ellipse">
            <a:avLst/>
          </a:prstGeom>
          <a:solidFill>
            <a:srgbClr val="FF0000"/>
          </a:solidFill>
          <a:ln>
            <a:solidFill>
              <a:srgbClr val="C0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2" name="TextBox 11"/>
          <p:cNvSpPr txBox="1"/>
          <p:nvPr/>
        </p:nvSpPr>
        <p:spPr>
          <a:xfrm>
            <a:off x="2533980" y="3522251"/>
            <a:ext cx="274434" cy="307777"/>
          </a:xfrm>
          <a:prstGeom prst="rect">
            <a:avLst/>
          </a:prstGeom>
          <a:noFill/>
        </p:spPr>
        <p:txBody>
          <a:bodyPr wrap="none" rtlCol="0">
            <a:spAutoFit/>
          </a:bodyPr>
          <a:lstStyle/>
          <a:p>
            <a:r>
              <a:rPr lang="en-US" sz="1400" dirty="0" smtClean="0"/>
              <a:t>#</a:t>
            </a:r>
            <a:endParaRPr lang="en-US" sz="1400" dirty="0"/>
          </a:p>
        </p:txBody>
      </p:sp>
      <p:sp>
        <p:nvSpPr>
          <p:cNvPr id="66" name="TextBox 65"/>
          <p:cNvSpPr txBox="1"/>
          <p:nvPr/>
        </p:nvSpPr>
        <p:spPr>
          <a:xfrm>
            <a:off x="5577410" y="3506809"/>
            <a:ext cx="274434" cy="307777"/>
          </a:xfrm>
          <a:prstGeom prst="rect">
            <a:avLst/>
          </a:prstGeom>
          <a:noFill/>
        </p:spPr>
        <p:txBody>
          <a:bodyPr wrap="none" rtlCol="0">
            <a:spAutoFit/>
          </a:bodyPr>
          <a:lstStyle/>
          <a:p>
            <a:r>
              <a:rPr lang="en-US" sz="1400" dirty="0" smtClean="0"/>
              <a:t>#</a:t>
            </a:r>
            <a:endParaRPr lang="en-US" sz="1400" dirty="0"/>
          </a:p>
        </p:txBody>
      </p:sp>
      <mc:AlternateContent xmlns:mc="http://schemas.openxmlformats.org/markup-compatibility/2006" xmlns:a14="http://schemas.microsoft.com/office/drawing/2010/main">
        <mc:Choice Requires="a14">
          <p:sp>
            <p:nvSpPr>
              <p:cNvPr id="69" name="TextBox 68"/>
              <p:cNvSpPr txBox="1"/>
              <p:nvPr/>
            </p:nvSpPr>
            <p:spPr>
              <a:xfrm>
                <a:off x="8372889" y="3512600"/>
                <a:ext cx="505267" cy="369332"/>
              </a:xfrm>
              <a:prstGeom prst="rect">
                <a:avLst/>
              </a:prstGeom>
              <a:noFill/>
            </p:spPr>
            <p:txBody>
              <a:bodyPr wrap="none" rtlCol="0">
                <a:spAutoFit/>
              </a:bodyPr>
              <a:lstStyle/>
              <a:p>
                <a14:m>
                  <m:oMathPara xmlns:m="http://schemas.openxmlformats.org/officeDocument/2006/math" xmlns="">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𝐸</m:t>
                      </m:r>
                    </m:oMath>
                  </m:oMathPara>
                </a14:m>
                <a:endParaRPr lang="en-US" sz="1400" dirty="0"/>
              </a:p>
            </p:txBody>
          </p:sp>
        </mc:Choice>
        <mc:Fallback xmlns="">
          <p:sp>
            <p:nvSpPr>
              <p:cNvPr id="69" name="TextBox 68"/>
              <p:cNvSpPr txBox="1">
                <a:spLocks noRot="1" noChangeAspect="1" noMove="1" noResize="1" noEditPoints="1" noAdjustHandles="1" noChangeArrowheads="1" noChangeShapeType="1" noTextEdit="1"/>
              </p:cNvSpPr>
              <p:nvPr/>
            </p:nvSpPr>
            <p:spPr>
              <a:xfrm>
                <a:off x="8372888" y="3512600"/>
                <a:ext cx="451342" cy="307777"/>
              </a:xfrm>
              <a:prstGeom prst="rect">
                <a:avLst/>
              </a:prstGeom>
              <a:blipFill rotWithShape="0">
                <a:blip r:embed="rId7"/>
                <a:stretch>
                  <a:fillRect/>
                </a:stretch>
              </a:blipFill>
            </p:spPr>
            <p:txBody>
              <a:bodyPr/>
              <a:lstStyle/>
              <a:p>
                <a:r>
                  <a:rPr lang="en-US">
                    <a:noFill/>
                  </a:rPr>
                  <a:t> </a:t>
                </a:r>
              </a:p>
            </p:txBody>
          </p:sp>
        </mc:Fallback>
      </mc:AlternateContent>
      <p:sp>
        <p:nvSpPr>
          <p:cNvPr id="71" name="TextBox 70"/>
          <p:cNvSpPr txBox="1"/>
          <p:nvPr/>
        </p:nvSpPr>
        <p:spPr>
          <a:xfrm>
            <a:off x="7590945" y="4378590"/>
            <a:ext cx="410917" cy="369332"/>
          </a:xfrm>
          <a:prstGeom prst="rect">
            <a:avLst/>
          </a:prstGeom>
          <a:noFill/>
        </p:spPr>
        <p:txBody>
          <a:bodyPr wrap="square" rtlCol="0">
            <a:spAutoFit/>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dirty="0"/>
          </a:p>
        </p:txBody>
      </p:sp>
      <p:sp>
        <p:nvSpPr>
          <p:cNvPr id="72" name="TextBox 71"/>
          <p:cNvSpPr txBox="1"/>
          <p:nvPr/>
        </p:nvSpPr>
        <p:spPr>
          <a:xfrm>
            <a:off x="3636399" y="5101510"/>
            <a:ext cx="410917" cy="307777"/>
          </a:xfrm>
          <a:prstGeom prst="rect">
            <a:avLst/>
          </a:prstGeom>
          <a:noFill/>
        </p:spPr>
        <p:txBody>
          <a:bodyPr wrap="square" rtlCol="0">
            <a:spAutoFit/>
          </a:bodyPr>
          <a:lstStyle/>
          <a:p>
            <a:r>
              <a:rPr lang="en-US" sz="1400" dirty="0" smtClean="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sz="1400" dirty="0">
              <a:solidFill>
                <a:schemeClr val="bg1"/>
              </a:solidFill>
            </a:endParaRPr>
          </a:p>
        </p:txBody>
      </p:sp>
      <p:sp>
        <p:nvSpPr>
          <p:cNvPr id="74" name="TextBox 73"/>
          <p:cNvSpPr txBox="1"/>
          <p:nvPr/>
        </p:nvSpPr>
        <p:spPr>
          <a:xfrm>
            <a:off x="1132038" y="4578575"/>
            <a:ext cx="410917" cy="369332"/>
          </a:xfrm>
          <a:prstGeom prst="rect">
            <a:avLst/>
          </a:prstGeom>
          <a:noFill/>
        </p:spPr>
        <p:txBody>
          <a:bodyPr wrap="square" rtlCol="0">
            <a:spAutoFit/>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dirty="0"/>
          </a:p>
        </p:txBody>
      </p:sp>
    </p:spTree>
    <p:extLst>
      <p:ext uri="{BB962C8B-B14F-4D97-AF65-F5344CB8AC3E}">
        <p14:creationId xmlns:p14="http://schemas.microsoft.com/office/powerpoint/2010/main" val="23921947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TotalTime>
  <Words>161</Words>
  <Application>Microsoft Macintosh PowerPoint</Application>
  <PresentationFormat>On-screen Show (4:3)</PresentationFormat>
  <Paragraphs>24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Lion</dc:creator>
  <cp:lastModifiedBy>Lion</cp:lastModifiedBy>
  <cp:revision>2</cp:revision>
  <dcterms:created xsi:type="dcterms:W3CDTF">2015-07-12T20:36:20Z</dcterms:created>
  <dcterms:modified xsi:type="dcterms:W3CDTF">2015-07-12T20:44:44Z</dcterms:modified>
</cp:coreProperties>
</file>