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1655" autoAdjust="0"/>
  </p:normalViewPr>
  <p:slideViewPr>
    <p:cSldViewPr snapToGrid="0">
      <p:cViewPr varScale="1">
        <p:scale>
          <a:sx n="113" d="100"/>
          <a:sy n="113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6/2/23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6/2/23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2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0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3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7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8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1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6/2/23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GB" dirty="0"/>
              <a:t>Exploratory Data Analysis of Diamond Prices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Michael Pacheco</a:t>
            </a:r>
          </a:p>
          <a:p>
            <a:r>
              <a:rPr lang="en-US" sz="2800" dirty="0"/>
              <a:t>DSC 530 T303</a:t>
            </a:r>
          </a:p>
          <a:p>
            <a:r>
              <a:rPr lang="en-US" sz="2800" dirty="0"/>
              <a:t>Prof. </a:t>
            </a:r>
            <a:r>
              <a:rPr lang="en-US" sz="2800"/>
              <a:t>Metzger</a:t>
            </a:r>
            <a:endParaRPr lang="en-US" sz="2800" dirty="0"/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Further Research: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475440"/>
            <a:ext cx="11047445" cy="16573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Missed aspects in the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Potential variables that could enhance the analysis (e.g., cut, clarity, </a:t>
            </a:r>
            <a:r>
              <a:rPr lang="en-GB" sz="2400" dirty="0" err="1"/>
              <a:t>color</a:t>
            </a:r>
            <a:r>
              <a:rPr lang="en-GB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Incorrect assumptions and potential nonlinear relationships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0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Statistical/Hypothetical Question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846073"/>
            <a:ext cx="11047445" cy="4910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Does the carat weight of a diamond have a significant impact on its price?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 outcomes</a:t>
            </a: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644" y="2299551"/>
            <a:ext cx="3712018" cy="288827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Histograms of variables:</a:t>
            </a:r>
          </a:p>
          <a:p>
            <a:r>
              <a:rPr lang="en-GB" dirty="0"/>
              <a:t>Price</a:t>
            </a:r>
          </a:p>
          <a:p>
            <a:r>
              <a:rPr lang="en-GB" dirty="0"/>
              <a:t>Carat</a:t>
            </a:r>
          </a:p>
          <a:p>
            <a:r>
              <a:rPr lang="en-GB" dirty="0"/>
              <a:t>Cut</a:t>
            </a:r>
          </a:p>
          <a:p>
            <a:r>
              <a:rPr lang="en-GB" dirty="0"/>
              <a:t>Clarity</a:t>
            </a:r>
          </a:p>
          <a:p>
            <a:r>
              <a:rPr lang="en-GB" dirty="0" err="1"/>
              <a:t>Color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02082C-8734-EE32-49A9-5DD84A1DFE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52" y="1991470"/>
            <a:ext cx="3660430" cy="22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B2ECAC-4A3B-1EDA-CC6B-67DFDAE5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62" y="1991470"/>
            <a:ext cx="3660429" cy="22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147EB369-784E-FE05-4F3F-2BF23579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552" y="4442233"/>
            <a:ext cx="3660430" cy="241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E45F70A-8AB1-54CA-B014-082B0453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62" y="4442232"/>
            <a:ext cx="3660430" cy="241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characteristics of variables</a:t>
            </a: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1B3E67-F62D-1D0E-E741-470D67C39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0686" y="2336873"/>
            <a:ext cx="2603273" cy="359931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Mean</a:t>
            </a:r>
          </a:p>
          <a:p>
            <a:r>
              <a:rPr lang="en-US" sz="1600" dirty="0"/>
              <a:t>Mean carat weight: 0.79</a:t>
            </a:r>
          </a:p>
          <a:p>
            <a:r>
              <a:rPr lang="en-US" sz="1600" dirty="0"/>
              <a:t>Mean price: 3932.79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B473168-47F3-9D2D-0364-279B1E3B8296}"/>
              </a:ext>
            </a:extLst>
          </p:cNvPr>
          <p:cNvSpPr txBox="1">
            <a:spLocks/>
          </p:cNvSpPr>
          <p:nvPr/>
        </p:nvSpPr>
        <p:spPr>
          <a:xfrm>
            <a:off x="4823959" y="2336873"/>
            <a:ext cx="234195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Mode</a:t>
            </a:r>
          </a:p>
          <a:p>
            <a:r>
              <a:rPr lang="en-US" sz="1600" dirty="0"/>
              <a:t>Mode carat weight: 0.3</a:t>
            </a:r>
          </a:p>
          <a:p>
            <a:r>
              <a:rPr lang="en-US" sz="1600" dirty="0"/>
              <a:t>Mode price: 605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31F7FF9-A464-1692-194F-201EB687265F}"/>
              </a:ext>
            </a:extLst>
          </p:cNvPr>
          <p:cNvSpPr txBox="1">
            <a:spLocks/>
          </p:cNvSpPr>
          <p:nvPr/>
        </p:nvSpPr>
        <p:spPr>
          <a:xfrm>
            <a:off x="2137645" y="2336873"/>
            <a:ext cx="273293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0755D92-9D85-3F62-F6F4-C320B323C69B}"/>
              </a:ext>
            </a:extLst>
          </p:cNvPr>
          <p:cNvSpPr txBox="1">
            <a:spLocks/>
          </p:cNvSpPr>
          <p:nvPr/>
        </p:nvSpPr>
        <p:spPr>
          <a:xfrm>
            <a:off x="7163734" y="2336873"/>
            <a:ext cx="247478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Spread</a:t>
            </a:r>
          </a:p>
          <a:p>
            <a:r>
              <a:rPr lang="en-GB" sz="1600" dirty="0"/>
              <a:t>SD of carat weight: 0.47</a:t>
            </a:r>
          </a:p>
          <a:p>
            <a:r>
              <a:rPr lang="en-GB" sz="1600" dirty="0"/>
              <a:t>SD of price: 3989.43</a:t>
            </a:r>
            <a:endParaRPr lang="en-US" sz="160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8E16BA1-3128-ACE0-C36B-C435C503F4B9}"/>
              </a:ext>
            </a:extLst>
          </p:cNvPr>
          <p:cNvSpPr txBox="1">
            <a:spLocks/>
          </p:cNvSpPr>
          <p:nvPr/>
        </p:nvSpPr>
        <p:spPr>
          <a:xfrm>
            <a:off x="9459065" y="2336873"/>
            <a:ext cx="2732935" cy="429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Tail</a:t>
            </a:r>
          </a:p>
          <a:p>
            <a:r>
              <a:rPr lang="en-GB" sz="1600" dirty="0"/>
              <a:t>Skewness of carat weight: 1.11</a:t>
            </a:r>
          </a:p>
          <a:p>
            <a:r>
              <a:rPr lang="en-GB" sz="1600" dirty="0"/>
              <a:t>Kurtosis of carat weight: 1.25</a:t>
            </a:r>
          </a:p>
          <a:p>
            <a:r>
              <a:rPr lang="en-GB" sz="1600" dirty="0"/>
              <a:t>Skewness of price: 1.618395283383529</a:t>
            </a:r>
          </a:p>
          <a:p>
            <a:r>
              <a:rPr lang="en-GB" sz="1600" dirty="0"/>
              <a:t>Kurtosis of price: 2.17769575924869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Mass Function (PMF):</a:t>
            </a: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9" y="3377679"/>
            <a:ext cx="5821429" cy="18702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Comparison of scenarios using the carat variable</a:t>
            </a:r>
          </a:p>
          <a:p>
            <a:endParaRPr lang="en-GB" dirty="0"/>
          </a:p>
          <a:p>
            <a:r>
              <a:rPr lang="en-GB" dirty="0"/>
              <a:t>PMF of carat for different cut categories (e.g., Ideal, Premium, etc.)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F4C52D-5F18-4D8B-5D00-F52BE87541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71" y="2336800"/>
            <a:ext cx="4824121" cy="39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5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Distribution Function (CDF):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9" y="3377679"/>
            <a:ext cx="5821429" cy="18702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Construction and interpretation of a CDF plot for carat</a:t>
            </a:r>
          </a:p>
          <a:p>
            <a:endParaRPr lang="en-GB" dirty="0"/>
          </a:p>
          <a:p>
            <a:r>
              <a:rPr lang="en-GB" dirty="0"/>
              <a:t>Understanding the distribution of carat values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A93B7C-409C-56B0-3B17-255E848BE1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71" y="2336800"/>
            <a:ext cx="4621795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 Distribution: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958" y="2965238"/>
            <a:ext cx="6373618" cy="234198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Selection of a suitable analytical distribution (e.g., Gaussian, exponential, etc.)</a:t>
            </a:r>
          </a:p>
          <a:p>
            <a:endParaRPr lang="en-GB" dirty="0"/>
          </a:p>
          <a:p>
            <a:r>
              <a:rPr lang="en-GB" dirty="0"/>
              <a:t>Application of the selected distribution to the dataset</a:t>
            </a:r>
          </a:p>
          <a:p>
            <a:endParaRPr lang="en-GB" dirty="0"/>
          </a:p>
          <a:p>
            <a:r>
              <a:rPr lang="en-GB" dirty="0"/>
              <a:t>Analysis of how well the distribution fits the data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DCB05C1-E492-F60C-4720-170588857B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393772"/>
            <a:ext cx="4700588" cy="34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1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Plots and Correlation: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737" y="3091078"/>
            <a:ext cx="6373618" cy="2090306"/>
          </a:xfrm>
        </p:spPr>
        <p:txBody>
          <a:bodyPr>
            <a:normAutofit/>
          </a:bodyPr>
          <a:lstStyle/>
          <a:p>
            <a:r>
              <a:rPr lang="en-GB" dirty="0"/>
              <a:t>Scatter plot of carat vs. price</a:t>
            </a:r>
          </a:p>
          <a:p>
            <a:r>
              <a:rPr lang="en-GB" dirty="0"/>
              <a:t>Analysis of correlation and covariance between variables</a:t>
            </a:r>
          </a:p>
          <a:p>
            <a:r>
              <a:rPr lang="en-GB" dirty="0"/>
              <a:t>Consideration of Pearson's correlation coefficient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BF740E-2477-C5EE-354E-105726F215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216" y="2053890"/>
            <a:ext cx="2845838" cy="24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0D9C0C7-DE44-F380-9E43-43514683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1" y="2053890"/>
            <a:ext cx="2845838" cy="24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62F4834-B4A9-B860-DD2C-ABC17711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41" y="4497356"/>
            <a:ext cx="4705350" cy="22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8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Analysis: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494" y="3091077"/>
            <a:ext cx="5655506" cy="252595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Linear regression model between carat and price</a:t>
            </a:r>
          </a:p>
          <a:p>
            <a:r>
              <a:rPr lang="en-GB" dirty="0"/>
              <a:t>Interpretation of coefficients, p-values, and R-squared</a:t>
            </a:r>
          </a:p>
          <a:p>
            <a:r>
              <a:rPr lang="en-GB" dirty="0"/>
              <a:t>Assessment of the impact of carat weight on diamond prices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2CC66-4C72-8B37-E31D-7B6D5246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053890"/>
            <a:ext cx="5655507" cy="4524192"/>
          </a:xfrm>
        </p:spPr>
        <p:txBody>
          <a:bodyPr>
            <a:normAutofit fontScale="92500" lnSpcReduction="10000"/>
          </a:bodyPr>
          <a:lstStyle/>
          <a:p>
            <a:r>
              <a:rPr lang="en-US" sz="700" dirty="0"/>
              <a:t> OLS Regression Results                            </a:t>
            </a:r>
          </a:p>
          <a:p>
            <a:r>
              <a:rPr lang="en-US" sz="700" dirty="0"/>
              <a:t>==============================================================================</a:t>
            </a:r>
          </a:p>
          <a:p>
            <a:r>
              <a:rPr lang="en-US" sz="700" dirty="0"/>
              <a:t>Dep. Variable:                  price   R-squared:                       0.849</a:t>
            </a:r>
          </a:p>
          <a:p>
            <a:r>
              <a:rPr lang="en-US" sz="700" dirty="0"/>
              <a:t>Model:                            OLS   Adj. R-squared:                  0.849</a:t>
            </a:r>
          </a:p>
          <a:p>
            <a:r>
              <a:rPr lang="en-US" sz="700" dirty="0"/>
              <a:t>Method:                 Least Squares   F-statistic:                 3.041e+05</a:t>
            </a:r>
          </a:p>
          <a:p>
            <a:r>
              <a:rPr lang="en-US" sz="700" dirty="0"/>
              <a:t>Date:                Wed, 24 May 2023   Prob (F-statistic):               0.00</a:t>
            </a:r>
          </a:p>
          <a:p>
            <a:r>
              <a:rPr lang="en-US" sz="700" dirty="0"/>
              <a:t>Time:                        21:46:01   Log-Likelihood:            -4.7273e+05</a:t>
            </a:r>
          </a:p>
          <a:p>
            <a:r>
              <a:rPr lang="en-US" sz="700" dirty="0"/>
              <a:t>No. Observations:               53940   AIC:                         9.455e+05</a:t>
            </a:r>
          </a:p>
          <a:p>
            <a:r>
              <a:rPr lang="en-US" sz="700" dirty="0" err="1"/>
              <a:t>Df</a:t>
            </a:r>
            <a:r>
              <a:rPr lang="en-US" sz="700" dirty="0"/>
              <a:t> Residuals:                   53938   BIC:                         9.455e+05</a:t>
            </a:r>
          </a:p>
          <a:p>
            <a:r>
              <a:rPr lang="en-US" sz="700" dirty="0" err="1"/>
              <a:t>Df</a:t>
            </a:r>
            <a:r>
              <a:rPr lang="en-US" sz="700" dirty="0"/>
              <a:t> Model:                           1                                         </a:t>
            </a:r>
          </a:p>
          <a:p>
            <a:r>
              <a:rPr lang="en-US" sz="700" dirty="0"/>
              <a:t>Covariance Type:            </a:t>
            </a:r>
            <a:r>
              <a:rPr lang="en-US" sz="700" dirty="0" err="1"/>
              <a:t>nonrobust</a:t>
            </a:r>
            <a:r>
              <a:rPr lang="en-US" sz="700" dirty="0"/>
              <a:t>                                         </a:t>
            </a:r>
          </a:p>
          <a:p>
            <a:r>
              <a:rPr lang="en-US" sz="700" dirty="0"/>
              <a:t>==============================================================================</a:t>
            </a:r>
          </a:p>
          <a:p>
            <a:r>
              <a:rPr lang="en-US" sz="700" dirty="0"/>
              <a:t>                 </a:t>
            </a:r>
            <a:r>
              <a:rPr lang="en-US" sz="700" dirty="0" err="1"/>
              <a:t>coef</a:t>
            </a:r>
            <a:r>
              <a:rPr lang="en-US" sz="700" dirty="0"/>
              <a:t>    std err          t      P&gt;|t|      [0.025      0.975]</a:t>
            </a:r>
          </a:p>
          <a:p>
            <a:r>
              <a:rPr lang="en-US" sz="700" dirty="0"/>
              <a:t>------------------------------------------------------------------------------</a:t>
            </a:r>
          </a:p>
          <a:p>
            <a:r>
              <a:rPr lang="en-US" sz="700" dirty="0"/>
              <a:t>const      -2256.3606     13.055   -172.830      0.000   -2281.949   -2230.772</a:t>
            </a:r>
          </a:p>
          <a:p>
            <a:r>
              <a:rPr lang="en-US" sz="700" dirty="0"/>
              <a:t>carat       7756.4256     14.067    551.408      0.000    7728.855    7783.996</a:t>
            </a:r>
          </a:p>
          <a:p>
            <a:r>
              <a:rPr lang="en-US" sz="700" dirty="0"/>
              <a:t>==============================================================================</a:t>
            </a:r>
          </a:p>
          <a:p>
            <a:r>
              <a:rPr lang="en-US" sz="700" dirty="0"/>
              <a:t>Omnibus:                    14025.341   Durbin-Watson:                   0.986</a:t>
            </a:r>
          </a:p>
          <a:p>
            <a:r>
              <a:rPr lang="en-US" sz="700" dirty="0"/>
              <a:t>Prob(Omnibus):                  0.000   Jarque-Bera (JB):           153030.525</a:t>
            </a:r>
          </a:p>
          <a:p>
            <a:r>
              <a:rPr lang="en-US" sz="700" dirty="0"/>
              <a:t>Skew:                           0.939   Prob(JB):                         0.00</a:t>
            </a:r>
          </a:p>
          <a:p>
            <a:r>
              <a:rPr lang="en-US" sz="700" dirty="0"/>
              <a:t>Kurtosis:                      11.035   Cond. No.                         3.65</a:t>
            </a:r>
          </a:p>
          <a:p>
            <a:r>
              <a:rPr lang="en-US" sz="700" dirty="0"/>
              <a:t>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0125251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41</TotalTime>
  <Words>1291</Words>
  <Application>Microsoft Macintosh PowerPoint</Application>
  <PresentationFormat>Widescreen</PresentationFormat>
  <Paragraphs>157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Trebuchet MS</vt:lpstr>
      <vt:lpstr>Berlin</vt:lpstr>
      <vt:lpstr>Exploratory Data Analysis of Diamond Prices</vt:lpstr>
      <vt:lpstr>Statistical/Hypothetical Question</vt:lpstr>
      <vt:lpstr>Exploratory Data Analysis (EDA) outcomes</vt:lpstr>
      <vt:lpstr>Descriptive characteristics of variables</vt:lpstr>
      <vt:lpstr>Probability Mass Function (PMF):</vt:lpstr>
      <vt:lpstr>Cumulative Distribution Function (CDF):</vt:lpstr>
      <vt:lpstr>Analytical Distribution:</vt:lpstr>
      <vt:lpstr>Scatter Plots and Correlation:</vt:lpstr>
      <vt:lpstr>Regression Analysis:</vt:lpstr>
      <vt:lpstr>Limitations and Further Research: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Diamond Prices</dc:title>
  <dc:creator>Malik Yawar Abbas</dc:creator>
  <cp:lastModifiedBy>Michael Pacheco</cp:lastModifiedBy>
  <cp:revision>2</cp:revision>
  <dcterms:created xsi:type="dcterms:W3CDTF">2023-06-02T06:59:58Z</dcterms:created>
  <dcterms:modified xsi:type="dcterms:W3CDTF">2023-06-02T17:03:45Z</dcterms:modified>
</cp:coreProperties>
</file>