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-1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7840-D738-EEB4-569C-2BD70A6C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25EEC-06BB-7A6A-70C5-9DE54CBC9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0037-C208-8E56-1A94-1F44C6C8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3CBF-6757-8129-85F5-87A54255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428A-FF82-719C-FA65-5AF243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B2BE-5A0F-4067-39FF-630A25AC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69AD8-7B71-66B3-61D6-A81AA082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ECA1-1958-B867-F28A-237FD6E5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36CA-3E8A-5153-6DF9-DAE8DA17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3BAF-55C3-58E1-D713-152FA8D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4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4A51A-74DA-393E-D6C4-5D3DF319D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25465-C1A0-BB67-09C5-7E25DAEAD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8DD6-16BA-6C1F-2708-8D21BD05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E4CD-F623-81B3-0BCE-794DF090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64B8-05B1-4136-9EBF-1ADC1FEF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2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7FA7-E91A-59A5-D5E2-30CB937F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F3C4-F23D-6606-D43B-53315B3C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B16A-52BF-2716-1D37-F4F28071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D40E-AADF-FC60-C22C-3D731762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E766-9069-82F9-BDD0-4731155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87AB-17BE-2474-A0A0-ADE51E74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4624-F8F9-FA4E-993C-27661302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E302-F7A6-1149-7136-E20B6201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41BC-272E-2D86-941D-AF9E2401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17E2-9215-459A-4181-91535ED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4CFE-13F8-683F-B45E-98F6B009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AE69-C35F-623D-F19B-8FD3CC5F6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DF6E-50BA-C088-ED73-96E9ECDC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0870-BDFD-C3BB-2CED-86B8E4B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ADA2-D08E-B6E5-7DA9-A8F84F9D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971A-9F34-A95E-5DA1-13C23EC3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8DF-7BF3-518C-68E6-C263B5BC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45C7-8F3F-C631-CA6E-21872F61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188D-E367-CF4F-03FF-669EE059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8F15C-2189-C9C4-DCD7-2215B048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BC99-6D0E-4630-A0D5-26FD8499B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A5750-EB60-D418-56A9-B3BDA553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DBE53-6EF7-D1C9-4839-51349149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183E-A1A5-1B60-A8AC-ACC07158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75D7-05F0-78C7-5A80-A7683915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ABE35-7005-D569-3A80-45FD4A1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9C204-FF0D-D403-C2E5-E55983AB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D789-5747-91D2-A30B-F1AFF915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8C70E-E5EB-4CB6-C275-972E91F1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0401F-0105-0141-2793-0B62426F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8700-CB11-A14F-968B-1F370A02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1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7CA-8DBF-EFA2-D0DF-EF5195A6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2629-F65E-E29F-9618-7C4B3AD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9E2A-FEC2-7C64-B584-AA4EC4682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6DAB-1107-E002-F9DD-3C522280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5F6D-9CA3-BE43-AFD8-C6848AFA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7F81-83AA-D869-3716-A8497B18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D4D-E31C-E11E-BA80-AF65933B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9D118-8171-7936-D04B-74CA11CC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9CE5-C805-240C-8148-86C9EC19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9402-CE53-7EEB-5A38-9B213E15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1B4A-0603-6211-29DA-8BFF4210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3217-502C-9B87-EF19-E2FE375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75B89-BA99-BBE1-EF1E-E568A18A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59B4-21DA-4E84-5200-76A9E21D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EC89-8C4D-99BC-8A49-A2DE2863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2A81-1D1E-49CD-A26D-486A8B05C7F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EA0-FAD7-62D7-F62A-F8ED3D3BD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2C70-BD1C-4FEB-4A6E-57211441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9A92090-EEBD-E156-318B-A8BCA0949FBA}"/>
              </a:ext>
            </a:extLst>
          </p:cNvPr>
          <p:cNvGrpSpPr/>
          <p:nvPr/>
        </p:nvGrpSpPr>
        <p:grpSpPr>
          <a:xfrm>
            <a:off x="2144109" y="1066800"/>
            <a:ext cx="1513490" cy="1014249"/>
            <a:chOff x="2144109" y="1066800"/>
            <a:chExt cx="1513490" cy="1014249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A8210B19-8198-B086-C614-61429855EF98}"/>
                </a:ext>
              </a:extLst>
            </p:cNvPr>
            <p:cNvSpPr/>
            <p:nvPr/>
          </p:nvSpPr>
          <p:spPr>
            <a:xfrm>
              <a:off x="2144109" y="1471449"/>
              <a:ext cx="1513490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Data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E227D2D-8808-844C-CE76-F0CBB7073986}"/>
                </a:ext>
              </a:extLst>
            </p:cNvPr>
            <p:cNvSpPr/>
            <p:nvPr/>
          </p:nvSpPr>
          <p:spPr>
            <a:xfrm>
              <a:off x="2144109" y="1066800"/>
              <a:ext cx="1513490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News Data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B177A-DABD-BB4B-BA2D-91990633BAFB}"/>
              </a:ext>
            </a:extLst>
          </p:cNvPr>
          <p:cNvSpPr/>
          <p:nvPr/>
        </p:nvSpPr>
        <p:spPr>
          <a:xfrm>
            <a:off x="4487918" y="935420"/>
            <a:ext cx="1996966" cy="130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&amp; Input Preparation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94C038-CABF-A8C0-27A7-2FF4F3817519}"/>
              </a:ext>
            </a:extLst>
          </p:cNvPr>
          <p:cNvGrpSpPr/>
          <p:nvPr/>
        </p:nvGrpSpPr>
        <p:grpSpPr>
          <a:xfrm>
            <a:off x="7436069" y="294286"/>
            <a:ext cx="1996966" cy="2396363"/>
            <a:chOff x="7436069" y="294286"/>
            <a:chExt cx="1996966" cy="239636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C660C84D-FE82-05D0-1A9D-28637077E530}"/>
                </a:ext>
              </a:extLst>
            </p:cNvPr>
            <p:cNvSpPr/>
            <p:nvPr/>
          </p:nvSpPr>
          <p:spPr>
            <a:xfrm>
              <a:off x="7436069" y="294286"/>
              <a:ext cx="1996966" cy="54654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Construction</a:t>
              </a:r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6ECF913D-A2B1-5CA6-DE22-B6CED871CB1D}"/>
                </a:ext>
              </a:extLst>
            </p:cNvPr>
            <p:cNvSpPr/>
            <p:nvPr/>
          </p:nvSpPr>
          <p:spPr>
            <a:xfrm>
              <a:off x="7436069" y="840827"/>
              <a:ext cx="1996966" cy="1849822"/>
            </a:xfrm>
            <a:prstGeom prst="round2SameRect">
              <a:avLst>
                <a:gd name="adj1" fmla="val 0"/>
                <a:gd name="adj2" fmla="val 139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with VADER news sentiment</a:t>
              </a:r>
            </a:p>
            <a:p>
              <a:pPr marL="342900" indent="-342900">
                <a:buAutoNum type="arabicParenR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with </a:t>
              </a:r>
              <a:r>
                <a:rPr lang="en-GB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FinBERT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news sentiment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1FD38A-D8C3-19B1-B9A9-2D0B9B8DE5B9}"/>
              </a:ext>
            </a:extLst>
          </p:cNvPr>
          <p:cNvSpPr/>
          <p:nvPr/>
        </p:nvSpPr>
        <p:spPr>
          <a:xfrm>
            <a:off x="7436069" y="3515710"/>
            <a:ext cx="1996966" cy="130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AF1378-E0FF-5A19-FCA4-C41F10DE2523}"/>
              </a:ext>
            </a:extLst>
          </p:cNvPr>
          <p:cNvSpPr/>
          <p:nvPr/>
        </p:nvSpPr>
        <p:spPr>
          <a:xfrm>
            <a:off x="4640317" y="3515710"/>
            <a:ext cx="1996966" cy="130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Close Price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C4D8C-E186-86A1-9429-B822FE562846}"/>
              </a:ext>
            </a:extLst>
          </p:cNvPr>
          <p:cNvGrpSpPr/>
          <p:nvPr/>
        </p:nvGrpSpPr>
        <p:grpSpPr>
          <a:xfrm>
            <a:off x="1749970" y="3515710"/>
            <a:ext cx="2186153" cy="1303284"/>
            <a:chOff x="2270233" y="3429000"/>
            <a:chExt cx="1996966" cy="1093081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8966FE5A-A604-B05D-835F-92902B5EC517}"/>
                </a:ext>
              </a:extLst>
            </p:cNvPr>
            <p:cNvSpPr/>
            <p:nvPr/>
          </p:nvSpPr>
          <p:spPr>
            <a:xfrm>
              <a:off x="2270233" y="3429000"/>
              <a:ext cx="1996966" cy="54654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&amp; Evaluation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C57E938D-82C6-3F0E-9A9F-A681324D7C97}"/>
                </a:ext>
              </a:extLst>
            </p:cNvPr>
            <p:cNvSpPr/>
            <p:nvPr/>
          </p:nvSpPr>
          <p:spPr>
            <a:xfrm>
              <a:off x="2270233" y="3975541"/>
              <a:ext cx="1996966" cy="546540"/>
            </a:xfrm>
            <a:prstGeom prst="round2SameRect">
              <a:avLst>
                <a:gd name="adj1" fmla="val 0"/>
                <a:gd name="adj2" fmla="val 139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Metrics: RMSE, MAPE, R-squared</a:t>
              </a:r>
            </a:p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Statistical Testing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F3FE9F-F360-E450-DD88-23D7E89FFF2B}"/>
              </a:ext>
            </a:extLst>
          </p:cNvPr>
          <p:cNvCxnSpPr/>
          <p:nvPr/>
        </p:nvCxnSpPr>
        <p:spPr>
          <a:xfrm>
            <a:off x="3773214" y="1587062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7A865-2D99-DBA9-A4D8-AEB182BA4ADA}"/>
              </a:ext>
            </a:extLst>
          </p:cNvPr>
          <p:cNvCxnSpPr/>
          <p:nvPr/>
        </p:nvCxnSpPr>
        <p:spPr>
          <a:xfrm>
            <a:off x="6637283" y="1581807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4870F-5806-9E1C-3C25-25B27AD20ABA}"/>
              </a:ext>
            </a:extLst>
          </p:cNvPr>
          <p:cNvCxnSpPr>
            <a:cxnSpLocks/>
          </p:cNvCxnSpPr>
          <p:nvPr/>
        </p:nvCxnSpPr>
        <p:spPr>
          <a:xfrm>
            <a:off x="8434552" y="2837793"/>
            <a:ext cx="0" cy="591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4405C2-BEF6-769B-7AB6-1236418DD9B7}"/>
              </a:ext>
            </a:extLst>
          </p:cNvPr>
          <p:cNvCxnSpPr>
            <a:cxnSpLocks/>
          </p:cNvCxnSpPr>
          <p:nvPr/>
        </p:nvCxnSpPr>
        <p:spPr>
          <a:xfrm flipH="1">
            <a:off x="6742387" y="4167352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8E2FF8-C7E3-3BDD-F958-3D3C4B8274C9}"/>
              </a:ext>
            </a:extLst>
          </p:cNvPr>
          <p:cNvCxnSpPr>
            <a:cxnSpLocks/>
          </p:cNvCxnSpPr>
          <p:nvPr/>
        </p:nvCxnSpPr>
        <p:spPr>
          <a:xfrm flipH="1">
            <a:off x="3993930" y="4167352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2F41FE-F898-CF79-BB22-793B5F6D6D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238103"/>
                  </p:ext>
                </p:extLst>
              </p:nvPr>
            </p:nvGraphicFramePr>
            <p:xfrm>
              <a:off x="838197" y="921735"/>
              <a:ext cx="546801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1335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5926497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47610820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161484104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843948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Volume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2F41FE-F898-CF79-BB22-793B5F6D6D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238103"/>
                  </p:ext>
                </p:extLst>
              </p:nvPr>
            </p:nvGraphicFramePr>
            <p:xfrm>
              <a:off x="838197" y="921735"/>
              <a:ext cx="546801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1335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5926497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47610820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161484104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843948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8197" r="-501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Volume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01B538FF-F018-4A45-FA32-F1B5367FDC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9541566"/>
                  </p:ext>
                </p:extLst>
              </p:nvPr>
            </p:nvGraphicFramePr>
            <p:xfrm>
              <a:off x="6424443" y="921735"/>
              <a:ext cx="4390702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5351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2195351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News Headline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01B538FF-F018-4A45-FA32-F1B5367FDC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9541566"/>
                  </p:ext>
                </p:extLst>
              </p:nvPr>
            </p:nvGraphicFramePr>
            <p:xfrm>
              <a:off x="6424443" y="921735"/>
              <a:ext cx="4390702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5351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2195351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News Headline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" t="-106452" r="-101108" b="-3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77" t="-106452" r="-1108" b="-3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" t="-206452" r="-10110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77" t="-206452" r="-1108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" t="-404839" r="-10110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77" t="-404839" r="-110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369997-AA9F-24BF-5B0B-EB45CB6461D0}"/>
              </a:ext>
            </a:extLst>
          </p:cNvPr>
          <p:cNvSpPr/>
          <p:nvPr/>
        </p:nvSpPr>
        <p:spPr>
          <a:xfrm>
            <a:off x="838197" y="512159"/>
            <a:ext cx="5468010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6F049C-61DE-66D6-51E0-EAFD8CD147F7}"/>
              </a:ext>
            </a:extLst>
          </p:cNvPr>
          <p:cNvSpPr/>
          <p:nvPr/>
        </p:nvSpPr>
        <p:spPr>
          <a:xfrm>
            <a:off x="6424442" y="512159"/>
            <a:ext cx="4390702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06E77982-85D4-499A-3C44-98362F5385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7698637"/>
                  </p:ext>
                </p:extLst>
              </p:nvPr>
            </p:nvGraphicFramePr>
            <p:xfrm>
              <a:off x="6424443" y="3512535"/>
              <a:ext cx="4390701" cy="21443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06E77982-85D4-499A-3C44-98362F5385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7698637"/>
                  </p:ext>
                </p:extLst>
              </p:nvPr>
            </p:nvGraphicFramePr>
            <p:xfrm>
              <a:off x="6424443" y="3512535"/>
              <a:ext cx="4390701" cy="21443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" t="-177419" r="-20124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177419" r="-1020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7419" r="-1660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" t="-277419" r="-201245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277419" r="-102083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77419" r="-1660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" t="-475806" r="-201245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475806" r="-102083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75806" r="-1660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4625750B-19CD-0898-7B85-881D3BB415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5476176"/>
                  </p:ext>
                </p:extLst>
              </p:nvPr>
            </p:nvGraphicFramePr>
            <p:xfrm>
              <a:off x="6424442" y="6341810"/>
              <a:ext cx="439070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4625750B-19CD-0898-7B85-881D3BB415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5476176"/>
                  </p:ext>
                </p:extLst>
              </p:nvPr>
            </p:nvGraphicFramePr>
            <p:xfrm>
              <a:off x="6424442" y="6341810"/>
              <a:ext cx="439070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5" t="-180328" r="-2012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33" t="-180328" r="-10208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80328" r="-166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5" t="-380328" r="-2012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33" t="-380328" r="-1020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80328" r="-166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53399-1649-9079-B515-0A9F8D51E95D}"/>
              </a:ext>
            </a:extLst>
          </p:cNvPr>
          <p:cNvSpPr/>
          <p:nvPr/>
        </p:nvSpPr>
        <p:spPr>
          <a:xfrm>
            <a:off x="6424442" y="3123104"/>
            <a:ext cx="4390702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6D756-7471-9725-961A-A207A016B967}"/>
              </a:ext>
            </a:extLst>
          </p:cNvPr>
          <p:cNvSpPr/>
          <p:nvPr/>
        </p:nvSpPr>
        <p:spPr>
          <a:xfrm>
            <a:off x="6424442" y="5936265"/>
            <a:ext cx="4390702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Sentiment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1790E18F-53CF-7384-AB92-2D40BDDFA2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347196"/>
                  </p:ext>
                </p:extLst>
              </p:nvPr>
            </p:nvGraphicFramePr>
            <p:xfrm>
              <a:off x="838198" y="9313192"/>
              <a:ext cx="4910962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374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576552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1177159">
                      <a:extLst>
                        <a:ext uri="{9D8B030D-6E8A-4147-A177-3AD203B41FA5}">
                          <a16:colId xmlns:a16="http://schemas.microsoft.com/office/drawing/2014/main" val="33108965"/>
                        </a:ext>
                      </a:extLst>
                    </a:gridCol>
                    <a:gridCol w="1397877">
                      <a:extLst>
                        <a:ext uri="{9D8B030D-6E8A-4147-A177-3AD203B41FA5}">
                          <a16:colId xmlns:a16="http://schemas.microsoft.com/office/drawing/2014/main" val="2238689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1790E18F-53CF-7384-AB92-2D40BDDFA2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347196"/>
                  </p:ext>
                </p:extLst>
              </p:nvPr>
            </p:nvGraphicFramePr>
            <p:xfrm>
              <a:off x="838198" y="9313192"/>
              <a:ext cx="4910962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374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576552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1177159">
                      <a:extLst>
                        <a:ext uri="{9D8B030D-6E8A-4147-A177-3AD203B41FA5}">
                          <a16:colId xmlns:a16="http://schemas.microsoft.com/office/drawing/2014/main" val="33108965"/>
                        </a:ext>
                      </a:extLst>
                    </a:gridCol>
                    <a:gridCol w="1397877">
                      <a:extLst>
                        <a:ext uri="{9D8B030D-6E8A-4147-A177-3AD203B41FA5}">
                          <a16:colId xmlns:a16="http://schemas.microsoft.com/office/drawing/2014/main" val="2238689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00" t="-181967" r="-548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482" t="-181967" r="-1212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1304" t="-181967" r="-173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56EA96-D7FE-F321-E32F-C08D156A938C}"/>
              </a:ext>
            </a:extLst>
          </p:cNvPr>
          <p:cNvCxnSpPr>
            <a:cxnSpLocks/>
          </p:cNvCxnSpPr>
          <p:nvPr/>
        </p:nvCxnSpPr>
        <p:spPr>
          <a:xfrm>
            <a:off x="8619792" y="2866740"/>
            <a:ext cx="0" cy="200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3077B-C89D-E2C0-E641-4BC36A2CD405}"/>
              </a:ext>
            </a:extLst>
          </p:cNvPr>
          <p:cNvCxnSpPr>
            <a:cxnSpLocks/>
          </p:cNvCxnSpPr>
          <p:nvPr/>
        </p:nvCxnSpPr>
        <p:spPr>
          <a:xfrm>
            <a:off x="8622634" y="5656930"/>
            <a:ext cx="0" cy="200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75E29D-FD0C-599B-9A6A-406A7C91C12D}"/>
              </a:ext>
            </a:extLst>
          </p:cNvPr>
          <p:cNvSpPr/>
          <p:nvPr/>
        </p:nvSpPr>
        <p:spPr>
          <a:xfrm>
            <a:off x="849807" y="6665834"/>
            <a:ext cx="1054100" cy="105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670283-719A-C337-1710-097FD67370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376857" y="1663415"/>
            <a:ext cx="0" cy="5002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1FB9B-CF0F-5659-E9C8-D1D91538AED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03907" y="7207087"/>
            <a:ext cx="4520535" cy="11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618E1B-1C07-1966-A19C-01502671B3BF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376857" y="7719934"/>
            <a:ext cx="0" cy="13986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118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Pacholleck</dc:creator>
  <cp:lastModifiedBy>Dustin Pacholleck</cp:lastModifiedBy>
  <cp:revision>2</cp:revision>
  <dcterms:created xsi:type="dcterms:W3CDTF">2023-10-06T08:25:12Z</dcterms:created>
  <dcterms:modified xsi:type="dcterms:W3CDTF">2023-10-14T19:01:47Z</dcterms:modified>
</cp:coreProperties>
</file>