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300" r:id="rId4"/>
    <p:sldId id="302" r:id="rId5"/>
    <p:sldId id="303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會破壞</a:t>
            </a:r>
            <a:r>
              <a:rPr lang="en-US" altLang="zh-TW" dirty="0"/>
              <a:t>GP</a:t>
            </a:r>
            <a:r>
              <a:rPr lang="zh-TW" altLang="en-US" dirty="0"/>
              <a:t>所做出來的</a:t>
            </a:r>
            <a:r>
              <a:rPr lang="en-US" altLang="zh-TW" dirty="0"/>
              <a:t>solution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E26D-3C41-35FB-3302-CABA111D9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5E3FFA2-0A51-E317-440F-2B3BB6993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02DABA-3A18-B286-6EAD-D454EF2A0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5872C-242D-B16D-7E33-796ED8DB4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/>
              <a:t>steiner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高，但是</a:t>
            </a:r>
            <a:r>
              <a:rPr lang="en-US" altLang="zh-TW" dirty="0"/>
              <a:t>StWL</a:t>
            </a:r>
            <a:r>
              <a:rPr lang="zh-TW" altLang="en-US" dirty="0"/>
              <a:t>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(b)</a:t>
            </a:r>
            <a:r>
              <a:rPr lang="zh-TW" altLang="en-US" dirty="0"/>
              <a:t>圖中的綠色箭頭是</a:t>
            </a:r>
            <a:r>
              <a:rPr lang="en-US" altLang="zh-TW" dirty="0"/>
              <a:t>HPWL Model</a:t>
            </a:r>
            <a:r>
              <a:rPr lang="zh-TW" altLang="en-US" dirty="0"/>
              <a:t>的</a:t>
            </a:r>
            <a:r>
              <a:rPr lang="en-US" altLang="zh-TW" dirty="0"/>
              <a:t>wirelength gradient (</a:t>
            </a:r>
            <a:r>
              <a:rPr lang="zh-TW" altLang="en-US" dirty="0"/>
              <a:t>只有</a:t>
            </a:r>
            <a:r>
              <a:rPr lang="en-US" altLang="zh-TW" dirty="0"/>
              <a:t>p1,p2,p4,p6</a:t>
            </a:r>
            <a:r>
              <a:rPr lang="zh-TW" altLang="en-US" dirty="0"/>
              <a:t>有，其他的</a:t>
            </a:r>
            <a:r>
              <a:rPr lang="en-US" altLang="zh-TW" dirty="0"/>
              <a:t>interior point 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94A-0CFC-0200-355D-158873F9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0B6C85-077D-FBE4-DB89-D9B3220B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7312F-B314-A3CA-3BAB-1DA5A372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LinLibertineT"/>
              </a:rPr>
              <a:t>就是把</a:t>
            </a:r>
            <a:r>
              <a:rPr lang="en-US" altLang="zh-TW" sz="1800" b="0" i="0" u="none" strike="noStrike" baseline="0" dirty="0">
                <a:latin typeface="LinLibertineT"/>
              </a:rPr>
              <a:t>net</a:t>
            </a:r>
            <a:r>
              <a:rPr lang="zh-TW" altLang="en-US" sz="1800" b="0" i="0" u="none" strike="noStrike" baseline="0" dirty="0">
                <a:latin typeface="LinLibertineT"/>
              </a:rPr>
              <a:t>分成</a:t>
            </a:r>
            <a:r>
              <a:rPr lang="en-US" altLang="zh-TW" sz="1800" b="0" i="0" u="none" strike="noStrike" baseline="0" dirty="0">
                <a:latin typeface="LinLibertineT"/>
              </a:rPr>
              <a:t>trunk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b="0" i="0" u="none" strike="noStrike" baseline="0" dirty="0">
                <a:latin typeface="LinLibertineT"/>
              </a:rPr>
              <a:t>branch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sz="1200" dirty="0">
                <a:latin typeface="+mj-lt"/>
              </a:rPr>
              <a:t>Hybrid wirelength model</a:t>
            </a:r>
            <a:r>
              <a:rPr lang="zh-TW" altLang="en-US" sz="1200" dirty="0">
                <a:latin typeface="+mj-lt"/>
              </a:rPr>
              <a:t>，將</a:t>
            </a:r>
            <a:r>
              <a:rPr lang="en-US" altLang="zh-TW" sz="1200" dirty="0">
                <a:latin typeface="+mj-lt"/>
              </a:rPr>
              <a:t>WA</a:t>
            </a:r>
            <a:r>
              <a:rPr lang="zh-TW" altLang="en-US" sz="1200" dirty="0">
                <a:latin typeface="+mj-lt"/>
              </a:rPr>
              <a:t> </a:t>
            </a:r>
            <a:r>
              <a:rPr lang="en-US" altLang="zh-TW" sz="1200" dirty="0">
                <a:latin typeface="+mj-lt"/>
              </a:rPr>
              <a:t>model</a:t>
            </a:r>
            <a:r>
              <a:rPr lang="zh-TW" altLang="en-US" sz="1200" dirty="0">
                <a:latin typeface="+mj-lt"/>
              </a:rPr>
              <a:t>可以處理的先處理好</a:t>
            </a:r>
            <a:r>
              <a:rPr lang="en-US" altLang="zh-TW" sz="1200" dirty="0">
                <a:latin typeface="+mj-lt"/>
              </a:rPr>
              <a:t>(</a:t>
            </a:r>
            <a:r>
              <a:rPr lang="zh-TW" altLang="en-US" sz="1200" dirty="0">
                <a:latin typeface="+mj-lt"/>
              </a:rPr>
              <a:t>因為速度比較快</a:t>
            </a:r>
            <a:r>
              <a:rPr lang="en-US" altLang="zh-TW" sz="1200" dirty="0">
                <a:latin typeface="+mj-lt"/>
              </a:rPr>
              <a:t>)</a:t>
            </a:r>
            <a:r>
              <a:rPr lang="zh-TW" altLang="en-US" sz="1200" dirty="0">
                <a:latin typeface="+mj-lt"/>
              </a:rPr>
              <a:t>，接著那些</a:t>
            </a:r>
            <a:r>
              <a:rPr lang="en-US" altLang="zh-TW" sz="1200" dirty="0">
                <a:latin typeface="+mj-lt"/>
              </a:rPr>
              <a:t>inner part</a:t>
            </a:r>
            <a:r>
              <a:rPr lang="zh-TW" altLang="en-US" sz="1200" dirty="0">
                <a:latin typeface="+mj-lt"/>
              </a:rPr>
              <a:t>再用</a:t>
            </a:r>
            <a:r>
              <a:rPr lang="en-US" altLang="zh-TW" sz="1200" dirty="0">
                <a:latin typeface="+mj-lt"/>
              </a:rPr>
              <a:t>StWL</a:t>
            </a:r>
            <a:r>
              <a:rPr lang="zh-TW" altLang="en-US" sz="1200" dirty="0">
                <a:latin typeface="+mj-lt"/>
              </a:rPr>
              <a:t>來處理，得到完整的</a:t>
            </a:r>
            <a:r>
              <a:rPr lang="en-US" altLang="zh-TW" sz="1200" dirty="0">
                <a:latin typeface="+mj-lt"/>
              </a:rPr>
              <a:t>gradient</a:t>
            </a:r>
            <a:r>
              <a:rPr lang="zh-TW" altLang="en-US" sz="1200" dirty="0">
                <a:latin typeface="+mj-lt"/>
              </a:rPr>
              <a:t>來得到更精準的</a:t>
            </a:r>
            <a:r>
              <a:rPr lang="en-US" altLang="zh-TW" sz="1200" dirty="0">
                <a:latin typeface="+mj-lt"/>
              </a:rPr>
              <a:t>wirelength.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877FF-D18C-61FB-839D-8B10955E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64E4-9CB7-2840-5301-7BDBB4FD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8CC2E5-083B-CC6D-D298-24DB2E92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91780E-51D3-8E71-5165-A60B8F0C9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FCD2A9-EC9C-7CC5-DC45-FC6A34B8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相較於</a:t>
            </a:r>
            <a:r>
              <a:rPr lang="en-US" altLang="zh-TW" dirty="0"/>
              <a:t>WA Model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依舊十分混亂，他們的</a:t>
            </a:r>
            <a:r>
              <a:rPr lang="en-US" altLang="zh-TW" dirty="0"/>
              <a:t>Model</a:t>
            </a:r>
            <a:r>
              <a:rPr lang="zh-TW" altLang="en-US" dirty="0"/>
              <a:t>會將</a:t>
            </a:r>
            <a:r>
              <a:rPr lang="en-US" altLang="zh-TW" dirty="0"/>
              <a:t>trunk</a:t>
            </a:r>
            <a:r>
              <a:rPr lang="zh-TW" altLang="en-US" dirty="0"/>
              <a:t>附近的</a:t>
            </a:r>
            <a:r>
              <a:rPr lang="en-US" altLang="zh-TW" dirty="0"/>
              <a:t>cell</a:t>
            </a:r>
            <a:r>
              <a:rPr lang="zh-TW" altLang="en-US" dirty="0"/>
              <a:t>聚集，使的</a:t>
            </a:r>
            <a:r>
              <a:rPr lang="en-US" altLang="zh-TW" dirty="0"/>
              <a:t>net</a:t>
            </a:r>
            <a:r>
              <a:rPr lang="zh-TW" altLang="en-US"/>
              <a:t>的內部部分的結構更加整潔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730E-8EF6-3EB8-210B-5D9D7619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68AC-EEE4-A0F9-5F7D-EC8717D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C4160-7FA6-5F85-4A4E-DFAAF973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It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is time-consuming and unnecessary to optimize all parts by a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single StWL model.</a:t>
            </a:r>
          </a:p>
          <a:p>
            <a:pPr lvl="1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i="1" u="sng" dirty="0">
                <a:latin typeface="+mj-lt"/>
              </a:rPr>
              <a:t>Assumption</a:t>
            </a:r>
            <a:r>
              <a:rPr lang="en-US" altLang="zh-TW" sz="2000" dirty="0">
                <a:latin typeface="+mj-lt"/>
              </a:rPr>
              <a:t>: The Steiner points in the topology can be considered </a:t>
            </a:r>
            <a:r>
              <a:rPr lang="en-US" altLang="zh-TW" sz="2000" b="1" i="1" dirty="0">
                <a:latin typeface="+mj-lt"/>
              </a:rPr>
              <a:t>fixed</a:t>
            </a:r>
            <a:r>
              <a:rPr lang="en-US" altLang="zh-TW" sz="2000" dirty="0">
                <a:latin typeface="+mj-lt"/>
              </a:rPr>
              <a:t> in each iteration.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Splits the net into a fixed trunk part and a changeable branch part.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Typically, this assumption is satisfied for most iterations in the GP stage.</a:t>
            </a:r>
          </a:p>
          <a:p>
            <a:pPr lvl="2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Hybrid wirelength model: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84211-0109-220E-5083-3B5BFBB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0BBF54-A890-E257-0E50-13F81324313C}"/>
              </a:ext>
            </a:extLst>
          </p:cNvPr>
          <p:cNvGrpSpPr/>
          <p:nvPr/>
        </p:nvGrpSpPr>
        <p:grpSpPr>
          <a:xfrm>
            <a:off x="7076499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803A9C9-0565-6CD2-D7C9-BF6A2E2C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86CD4B-4967-A685-9C7E-DD258A95769A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D4D2A-44AD-2BAF-ADE8-9382FF2BEF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81F48AC1-5511-20E1-67C7-A4203E71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"/>
          <a:stretch/>
        </p:blipFill>
        <p:spPr>
          <a:xfrm>
            <a:off x="2042419" y="5143468"/>
            <a:ext cx="3618338" cy="547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/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𝑖𝑛𝑡𝑒𝑟𝑎𝑙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3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3828-A5E4-2ADF-D0C9-8437EF8F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7F22C-9ADA-DE6F-16F1-5CE7C10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A7BD3-8D31-9F36-639F-6AE1D2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green arrow is the gradient from the WA wirelength model 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Computational efficiency.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Gradient values and directions are pretty close to those provided by StWL model.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To avoids a large number of routing topology analyses.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The arrows between p3 and vs1, p5 and vs2 in the brown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>
                <a:latin typeface="+mj-lt"/>
              </a:rPr>
              <a:t>     box are the inner gradient for this 6-pin 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CB808-F672-CCA0-9EBD-A275B9A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B6CCF5-575C-0D8F-7E53-DD244EFD98CC}"/>
              </a:ext>
            </a:extLst>
          </p:cNvPr>
          <p:cNvGrpSpPr/>
          <p:nvPr/>
        </p:nvGrpSpPr>
        <p:grpSpPr>
          <a:xfrm>
            <a:off x="7249754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E36AB84-E728-8F68-68CD-54CCFD16C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E5EBA37-AD53-C662-112B-C2B8AE7B60A0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3F5245-6538-83AB-6BC5-983C35683223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3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200" b="1" dirty="0"/>
                  <a:t>(3)</a:t>
                </a:r>
                <a:r>
                  <a:rPr lang="zh-TW" altLang="en-US" sz="2200" b="1" dirty="0"/>
                  <a:t>  </a:t>
                </a:r>
                <a:r>
                  <a:rPr lang="en-US" altLang="zh-TW" sz="2200" b="1" dirty="0"/>
                  <a:t>Gradient descent of our wirelength model</a:t>
                </a:r>
              </a:p>
              <a:p>
                <a:pPr marL="0" indent="0">
                  <a:buNone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interior pins, the hybrid Wirelength model can provide gradients to minimize the length of its corresponding segments.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pin on the net bound, their shrinking gradient is provided by the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latin typeface="+mj-lt"/>
                  </a:rPr>
                  <a:t>term.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8B1E0-DFD9-FEAA-F9C1-A2F7328B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5228"/>
            <a:ext cx="12192000" cy="40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91BF-29AD-6134-6CC3-AE4DF7B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2600" dirty="0"/>
              <a:t>StWL Optimization in Cell Refinement</a:t>
            </a:r>
            <a:endParaRPr lang="zh-TW" altLang="en-US" sz="2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F4F3A-E123-997F-66CC-EA6E60A5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999"/>
            <a:ext cx="10515600" cy="4872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Analytical placement is “convergence” when cells are scattering with tolerable density violations.</a:t>
            </a:r>
          </a:p>
          <a:p>
            <a:pPr lvl="1">
              <a:lnSpc>
                <a:spcPct val="150000"/>
              </a:lnSpc>
            </a:pPr>
            <a:r>
              <a:rPr lang="en-US" altLang="zh-TW" sz="1700" dirty="0"/>
              <a:t>If convergence, further iterations only perform trivial cell displacement.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Aside from gradient descent, there is still room for RSMT refinement with routing-topology-aware wirelength model.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propose a placement violation refinement algorithm with a heuristic RSMT optimization strategy.</a:t>
            </a:r>
          </a:p>
          <a:p>
            <a:pPr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Moving cells to their wirelength-optimal region hastily would obviously deteriorate the low overlap distribution given by analytical global placement.</a:t>
            </a:r>
          </a:p>
          <a:p>
            <a:pPr>
              <a:lnSpc>
                <a:spcPct val="150000"/>
              </a:lnSpc>
            </a:pPr>
            <a:endParaRPr lang="en-US" altLang="zh-TW" sz="5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posed bin-level density control in cell movement to keep the incremental refinement swift and plausible.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A9438-8BB7-43A8-1081-0693069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102-08B5-40B2-6236-D734B5E9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DFAD-F3F8-B751-B830-3CEA51F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88BC-1362-9785-D8CA-F27762C4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zh-TW" sz="2200" b="1" dirty="0"/>
              <a:t>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Utilize</a:t>
            </a:r>
            <a:r>
              <a:rPr lang="zh-TW" altLang="en-US" sz="2000" dirty="0"/>
              <a:t> </a:t>
            </a:r>
            <a:r>
              <a:rPr lang="en-US" altLang="zh-TW" sz="2000" dirty="0"/>
              <a:t>branch and bound method for swift density check.</a:t>
            </a:r>
          </a:p>
          <a:p>
            <a:pPr lvl="1">
              <a:lnSpc>
                <a:spcPct val="150000"/>
              </a:lnSpc>
            </a:pPr>
            <a:endParaRPr lang="en-US" altLang="zh-TW" sz="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The whole die is divided into four identical coarse bins.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Use a quadtree to store the available area of the four bins in each node.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Each child node regions will continue to be divided until the finest bin granularity (5-10 times the row height).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The cells in the same bin are considered to share the same coordinates at each granularity.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8CAA6-DD51-5C50-F31C-FB2D055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B65E1A-A6FB-6D69-3AA4-51CB2AD0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93" y="1400341"/>
            <a:ext cx="4214201" cy="20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delay decrease 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congestion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-</a:t>
            </a:r>
            <a:r>
              <a:rPr lang="en-US" altLang="zh-TW" sz="4000" dirty="0"/>
              <a:t>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6AD7-1245-B639-912F-6B31E2CC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 placers construct a minimization problem of the total wirelength under the cell density constraints.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Objective function: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3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69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5" y="3940758"/>
            <a:ext cx="6099777" cy="1757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1D18-68BA-6CAD-A135-082A876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Preliminaries - </a:t>
            </a:r>
            <a:r>
              <a:rPr lang="en-US" altLang="zh-TW" sz="3200" dirty="0"/>
              <a:t>Analysis of HPWL &amp; RSMT Topology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D49B-78C3-75F7-F9AE-BEAE9208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HPWL model ignores the distribution of interior points, thus losing  track of the practical gradient guidance.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Trunks: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Directly connected to the input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output pins (Physical pins).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Branches: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The remaining part composed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of Steiner points.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7C877-A462-E6C9-6768-ABD5B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83B00F-ADB0-E79E-3CEC-03D11515ED74}"/>
              </a:ext>
            </a:extLst>
          </p:cNvPr>
          <p:cNvGrpSpPr/>
          <p:nvPr/>
        </p:nvGrpSpPr>
        <p:grpSpPr>
          <a:xfrm>
            <a:off x="5308659" y="2945563"/>
            <a:ext cx="6233310" cy="3372480"/>
            <a:chOff x="5308659" y="2945563"/>
            <a:chExt cx="6233310" cy="33724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B81346-50B0-EEC4-33DE-88425CC1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659" y="2945563"/>
              <a:ext cx="6233310" cy="33724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2175001-EDDA-6079-E69D-17656E90EE9D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D7AA6-E736-FAD2-6BD1-9600EDAEA6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62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86F28-1D48-455C-350F-1CFBF2E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AC8EE-FBDF-D8D3-470A-E5B02B9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000" dirty="0"/>
              <a:t>StWL Optimization in Global Placement.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zh-TW" sz="2000" dirty="0"/>
              <a:t> StWL Optimization in Cell Refinement.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B63E83-31A6-38EE-9E71-A7B0D38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035916-CA11-CA2F-EB5C-56038A6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1" y="365125"/>
            <a:ext cx="5781516" cy="60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B13A-2133-AFE8-53EF-3B87CF1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TW" sz="2200" b="1" dirty="0"/>
                  <a:t>Differentiable StWL Approximation</a:t>
                </a:r>
              </a:p>
              <a:p>
                <a:pPr marL="0" indent="0">
                  <a:buNone/>
                </a:pPr>
                <a:endParaRPr lang="en-US" altLang="zh-TW" sz="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𝑆𝑡𝑊𝐿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000" i="1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Each segment can be analyzed separately and seen as a 2-pin net.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weighted average approximation of horizontal StWL for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net e: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8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74287-8483-E349-6EE8-9B7530C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BE8418-A59F-AD7C-84C6-36AF8D00E011}"/>
              </a:ext>
            </a:extLst>
          </p:cNvPr>
          <p:cNvSpPr txBox="1"/>
          <p:nvPr/>
        </p:nvSpPr>
        <p:spPr>
          <a:xfrm>
            <a:off x="7141945" y="1872830"/>
            <a:ext cx="4494997" cy="89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i="1" dirty="0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 inner point of net e (include steiner points).</a:t>
            </a:r>
          </a:p>
          <a:p>
            <a:pPr>
              <a:lnSpc>
                <a:spcPct val="150000"/>
              </a:lnSpc>
            </a:pPr>
            <a:r>
              <a:rPr lang="en-US" altLang="zh-TW" sz="1600" b="1" i="1" dirty="0" err="1"/>
              <a:t>si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the parent node of point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TW" sz="3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64EA8-E95E-16DD-5147-D8A24CB4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4438267"/>
            <a:ext cx="4855534" cy="1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9315</TotalTime>
  <Words>1040</Words>
  <Application>Microsoft Office PowerPoint</Application>
  <PresentationFormat>寬螢幕</PresentationFormat>
  <Paragraphs>148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CMMI10</vt:lpstr>
      <vt:lpstr>LinLibertineT</vt:lpstr>
      <vt:lpstr>Arial</vt:lpstr>
      <vt:lpstr>Calibri</vt:lpstr>
      <vt:lpstr>Cambria Math</vt:lpstr>
      <vt:lpstr>Roboto</vt:lpstr>
      <vt:lpstr>Times</vt:lpstr>
      <vt:lpstr>Times New Roman</vt:lpstr>
      <vt:lpstr>Office Theme</vt:lpstr>
      <vt:lpstr>An Analytical Placement Algorithm with Routing topology Optimization</vt:lpstr>
      <vt:lpstr>Outline</vt:lpstr>
      <vt:lpstr>Introduction</vt:lpstr>
      <vt:lpstr>Introduction</vt:lpstr>
      <vt:lpstr>Preliminaries - WL-Driven Analytical Placement</vt:lpstr>
      <vt:lpstr>Preliminaries - HPWL Wirelength Model</vt:lpstr>
      <vt:lpstr>Preliminaries - Analysis of HPWL &amp; RSMT Topology</vt:lpstr>
      <vt:lpstr>Proposed Algorithm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Cell Refinement</vt:lpstr>
      <vt:lpstr>Proposed Algorithm - StWL Optimization in Cell Refinement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1426</cp:revision>
  <dcterms:created xsi:type="dcterms:W3CDTF">2023-08-23T03:29:22Z</dcterms:created>
  <dcterms:modified xsi:type="dcterms:W3CDTF">2024-03-12T11:22:41Z</dcterms:modified>
</cp:coreProperties>
</file>