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99" r:id="rId3"/>
    <p:sldId id="321" r:id="rId4"/>
    <p:sldId id="300" r:id="rId5"/>
    <p:sldId id="302" r:id="rId6"/>
    <p:sldId id="322" r:id="rId7"/>
    <p:sldId id="303" r:id="rId8"/>
    <p:sldId id="301" r:id="rId9"/>
    <p:sldId id="304" r:id="rId10"/>
    <p:sldId id="323" r:id="rId11"/>
    <p:sldId id="305" r:id="rId12"/>
    <p:sldId id="306" r:id="rId13"/>
    <p:sldId id="307" r:id="rId14"/>
    <p:sldId id="308" r:id="rId15"/>
    <p:sldId id="309" r:id="rId16"/>
    <p:sldId id="310" r:id="rId17"/>
    <p:sldId id="315" r:id="rId18"/>
    <p:sldId id="312" r:id="rId19"/>
    <p:sldId id="313" r:id="rId20"/>
    <p:sldId id="314" r:id="rId21"/>
    <p:sldId id="320" r:id="rId22"/>
    <p:sldId id="324" r:id="rId23"/>
    <p:sldId id="316" r:id="rId24"/>
    <p:sldId id="319" r:id="rId25"/>
    <p:sldId id="318" r:id="rId26"/>
    <p:sldId id="31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會破壞</a:t>
            </a:r>
            <a:r>
              <a:rPr lang="en-US" altLang="zh-TW" dirty="0"/>
              <a:t>GP</a:t>
            </a:r>
            <a:r>
              <a:rPr lang="zh-TW" altLang="en-US" dirty="0"/>
              <a:t>所做出來的</a:t>
            </a:r>
            <a:r>
              <a:rPr lang="en-US" altLang="zh-TW" dirty="0"/>
              <a:t>solution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A881-63EC-C5B5-FDB7-C1DD0B67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9E4FDC-1815-1AA7-2AE1-DE978C6A0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237103-DA4B-C5A8-1444-A512E4FD4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2BD67-82ED-533E-A164-1D9E8C620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E26D-3C41-35FB-3302-CABA111D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E3FFA2-0A51-E317-440F-2B3BB699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02DABA-3A18-B286-6EAD-D454EF2A0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5872C-242D-B16D-7E33-796ED8DB4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E8ED-185B-12A6-B8C6-57BB84CD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7CCE2-DE9F-BDAE-AEED-60399131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F2770-BB30-0A4B-6CF5-DBC2DA5D5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898BA-8C5E-2904-38AE-B93225782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5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676C-7A53-7C16-0B25-BC28F3C2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46C5F7E-8283-9F75-CC1F-7B36EFB6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3AE578-33AF-E89D-238A-BF2C4BF4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這是一個密度感知的單元微調算法，用於在電路布局中最小化線長。以下是算法的簡要解釋：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輸入：** 對於每個單元 </a:t>
            </a:r>
            <a:r>
              <a:rPr lang="en-US" altLang="zh-TW" dirty="0"/>
              <a:t>v</a:t>
            </a:r>
            <a:r>
              <a:rPr lang="zh-TW" altLang="en-US" dirty="0"/>
              <a:t>，提供了一組錨點 </a:t>
            </a:r>
            <a:r>
              <a:rPr lang="en-US" altLang="zh-TW" dirty="0" err="1"/>
              <a:t>Gv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輸出：** 優化後的單元位置 </a:t>
            </a:r>
            <a:r>
              <a:rPr lang="en-US" altLang="zh-TW" dirty="0"/>
              <a:t>(x, y)</a:t>
            </a:r>
            <a:r>
              <a:rPr lang="zh-TW" altLang="en-US" dirty="0"/>
              <a:t>，以實現最小化線長。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算法步驟：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初始化：** 使用一個四叉樹 </a:t>
            </a:r>
            <a:r>
              <a:rPr lang="en-US" altLang="zh-TW" dirty="0"/>
              <a:t>T </a:t>
            </a:r>
            <a:r>
              <a:rPr lang="zh-TW" altLang="en-US" dirty="0"/>
              <a:t>存儲剩餘的區域。四叉樹是一種分區數據結構，用於有效地組織和查詢空間中的信息。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遍歷每個單元：** 對於每個單元 </a:t>
            </a:r>
            <a:r>
              <a:rPr lang="en-US" altLang="zh-TW" dirty="0"/>
              <a:t>v</a:t>
            </a:r>
            <a:r>
              <a:rPr lang="zh-TW" altLang="en-US" dirty="0"/>
              <a:t>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從根節點開始，遍歷四叉樹的每一層（</a:t>
            </a:r>
            <a:r>
              <a:rPr lang="en-US" altLang="zh-TW" dirty="0"/>
              <a:t>level</a:t>
            </a:r>
            <a:r>
              <a:rPr lang="zh-TW" altLang="en-US" dirty="0"/>
              <a:t>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在每個層級，找到足夠容納單元 </a:t>
            </a:r>
            <a:r>
              <a:rPr lang="en-US" altLang="zh-TW" dirty="0"/>
              <a:t>v </a:t>
            </a:r>
            <a:r>
              <a:rPr lang="zh-TW" altLang="en-US" dirty="0"/>
              <a:t>的區域節點。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在這些節點中找到最優的節點 </a:t>
            </a:r>
            <a:r>
              <a:rPr lang="en-US" altLang="zh-TW" dirty="0" err="1"/>
              <a:t>Nl</a:t>
            </a:r>
            <a:r>
              <a:rPr lang="zh-TW" altLang="en-US" dirty="0"/>
              <a:t>，以最小化單元 </a:t>
            </a:r>
            <a:r>
              <a:rPr lang="en-US" altLang="zh-TW" dirty="0"/>
              <a:t>v </a:t>
            </a:r>
            <a:r>
              <a:rPr lang="zh-TW" altLang="en-US" dirty="0"/>
              <a:t>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3. **</a:t>
            </a:r>
            <a:r>
              <a:rPr lang="zh-TW" altLang="en-US" dirty="0"/>
              <a:t>更新節點：** 選擇在最低層的節點 </a:t>
            </a:r>
            <a:r>
              <a:rPr lang="en-US" altLang="zh-TW" dirty="0" err="1"/>
              <a:t>Nopt</a:t>
            </a:r>
            <a:r>
              <a:rPr lang="zh-TW" altLang="en-US" dirty="0"/>
              <a:t>，該節點具有最小的線長。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4. **</a:t>
            </a:r>
            <a:r>
              <a:rPr lang="zh-TW" altLang="en-US" dirty="0"/>
              <a:t>計算線長增益：** 計算當將單元 </a:t>
            </a:r>
            <a:r>
              <a:rPr lang="en-US" altLang="zh-TW" dirty="0"/>
              <a:t>v </a:t>
            </a:r>
            <a:r>
              <a:rPr lang="zh-TW" altLang="en-US" dirty="0"/>
              <a:t>移動到節點 </a:t>
            </a:r>
            <a:r>
              <a:rPr lang="en-US" altLang="zh-TW" dirty="0" err="1"/>
              <a:t>Nopt</a:t>
            </a:r>
            <a:r>
              <a:rPr lang="en-US" altLang="zh-TW" dirty="0"/>
              <a:t> </a:t>
            </a:r>
            <a:r>
              <a:rPr lang="zh-TW" altLang="en-US" dirty="0"/>
              <a:t>時的線長增益 </a:t>
            </a:r>
            <a:r>
              <a:rPr lang="en-US" altLang="zh-TW" dirty="0"/>
              <a:t>ΔF(x∗,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5. **</a:t>
            </a:r>
            <a:r>
              <a:rPr lang="zh-TW" altLang="en-US" dirty="0"/>
              <a:t>移動單元：** 如果線長增益 </a:t>
            </a:r>
            <a:r>
              <a:rPr lang="en-US" altLang="zh-TW" dirty="0"/>
              <a:t>ΔF(x∗, y∗) </a:t>
            </a:r>
            <a:r>
              <a:rPr lang="zh-TW" altLang="en-US" dirty="0"/>
              <a:t>為負，則將單元 </a:t>
            </a:r>
            <a:r>
              <a:rPr lang="en-US" altLang="zh-TW" dirty="0"/>
              <a:t>v </a:t>
            </a:r>
            <a:r>
              <a:rPr lang="zh-TW" altLang="en-US" dirty="0"/>
              <a:t>移動到位置 </a:t>
            </a:r>
            <a:r>
              <a:rPr lang="en-US" altLang="zh-TW" dirty="0"/>
              <a:t>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6. **</a:t>
            </a:r>
            <a:r>
              <a:rPr lang="zh-TW" altLang="en-US" dirty="0"/>
              <a:t>更新四叉樹：** 更新四叉樹 </a:t>
            </a:r>
            <a:r>
              <a:rPr lang="en-US" altLang="zh-TW" dirty="0"/>
              <a:t>T </a:t>
            </a:r>
            <a:r>
              <a:rPr lang="zh-TW" altLang="en-US" dirty="0"/>
              <a:t>中的剩餘區域。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簡而言之，該算法通過遍歷四叉樹，找到每個單元的最優位置，以最小化線長。如果新位置導致線長減少，則移動該單元。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D0EE9-0F66-FD24-0F5F-DDC102A4C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C27-787F-5360-8ABA-6AE0F879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39BC212-A119-DB33-CC50-4EDCC5795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8BB955-80B6-4912-BDEA-2E2D0D484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44D20-8C44-D2B7-5115-F117EBC7E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9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因為沒有特別修復</a:t>
            </a:r>
            <a:r>
              <a:rPr lang="en-US" altLang="zh-TW" dirty="0"/>
              <a:t>critical net, </a:t>
            </a:r>
            <a:r>
              <a:rPr lang="zh-TW" altLang="en-US" dirty="0"/>
              <a:t>所以</a:t>
            </a:r>
            <a:r>
              <a:rPr lang="en-US" altLang="zh-TW" dirty="0"/>
              <a:t>WNS</a:t>
            </a:r>
            <a:r>
              <a:rPr lang="zh-TW" altLang="en-US" dirty="0"/>
              <a:t>沒有進步很多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但是</a:t>
            </a:r>
            <a:r>
              <a:rPr lang="en-US" altLang="zh-TW" dirty="0"/>
              <a:t>Runtime</a:t>
            </a:r>
            <a:r>
              <a:rPr lang="zh-TW" altLang="en-US" dirty="0"/>
              <a:t>都比較高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b="0" i="0" u="none" strike="noStrike" baseline="0" dirty="0">
                <a:latin typeface="LinLibertineT"/>
              </a:rPr>
              <a:t>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相較於</a:t>
            </a:r>
            <a:r>
              <a:rPr lang="en-US" altLang="zh-TW" dirty="0"/>
              <a:t>WA Model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依舊十分混亂，他們的</a:t>
            </a:r>
            <a:r>
              <a:rPr lang="en-US" altLang="zh-TW" dirty="0"/>
              <a:t>Model</a:t>
            </a:r>
            <a:r>
              <a:rPr lang="zh-TW" altLang="en-US" dirty="0"/>
              <a:t>會將</a:t>
            </a:r>
            <a:r>
              <a:rPr lang="en-US" altLang="zh-TW" dirty="0"/>
              <a:t>trunk</a:t>
            </a:r>
            <a:r>
              <a:rPr lang="zh-TW" altLang="en-US" dirty="0"/>
              <a:t>附近的</a:t>
            </a:r>
            <a:r>
              <a:rPr lang="en-US" altLang="zh-TW" dirty="0"/>
              <a:t>cell</a:t>
            </a:r>
            <a:r>
              <a:rPr lang="zh-TW" altLang="en-US" dirty="0"/>
              <a:t>聚集，使的</a:t>
            </a:r>
            <a:r>
              <a:rPr lang="en-US" altLang="zh-TW" dirty="0"/>
              <a:t>net</a:t>
            </a:r>
            <a:r>
              <a:rPr lang="zh-TW" altLang="en-US"/>
              <a:t>的內部部分的結構更加整潔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36EF-7191-7A9B-6E40-070492BC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DF3C1-C18C-9E61-A5B4-A8B2EDD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6EAB7-BFCA-DAB1-06B0-D3C36F142E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 Result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994B7-A9D0-AEE1-3001-07D1C06A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/>
              <a:t>StWL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StWL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1" y="365125"/>
            <a:ext cx="5781516" cy="6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StWL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StWL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StWL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076499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StWL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(3)</a:t>
                </a:r>
                <a:r>
                  <a:rPr lang="zh-TW" altLang="en-US" sz="2200" b="1" dirty="0"/>
                  <a:t>  </a:t>
                </a:r>
                <a:r>
                  <a:rPr lang="en-US" altLang="zh-TW" sz="2200" b="1" dirty="0"/>
                  <a:t>Gradient descent of our wirelength model</a:t>
                </a:r>
              </a:p>
              <a:p>
                <a:pPr marL="0" indent="0">
                  <a:buNone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interior pins, the hybrid Wirelength model can provide gradients to minimize the length of its corresponding segments.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pin on the net bound, their shrinking gradient is provided by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+mj-lt"/>
                  </a:rPr>
                  <a:t>term.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8B1E0-DFD9-FEAA-F9C1-A2F7328B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5228"/>
            <a:ext cx="12192000" cy="40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91BF-29AD-6134-6CC3-AE4DF7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2600" dirty="0"/>
              <a:t>StWL Optimization in Cell Refinement</a:t>
            </a:r>
            <a:endParaRPr lang="zh-TW" altLang="en-US" sz="2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F4F3A-E123-997F-66CC-EA6E60A5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0515600" cy="4872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Analytical placement is “convergence” when cells are scattering with tolerable density violations.</a:t>
            </a:r>
          </a:p>
          <a:p>
            <a:pPr lvl="1">
              <a:lnSpc>
                <a:spcPct val="150000"/>
              </a:lnSpc>
            </a:pPr>
            <a:r>
              <a:rPr lang="en-US" altLang="zh-TW" sz="1700" dirty="0"/>
              <a:t>If convergence, further iterations only perform trivial cell displacement.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Aside from gradient descent, there is still room for RSMT refinement with routing-topology-aware wirelength model.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propose a placement violation refinement algorithm with a heuristic RSMT optimization strategy.</a:t>
            </a:r>
          </a:p>
          <a:p>
            <a:pPr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Moving cells to their wirelength-optimal region hastily would obviously deteriorate the low overlap distribution given by analytical global placement.</a:t>
            </a:r>
          </a:p>
          <a:p>
            <a:pPr>
              <a:lnSpc>
                <a:spcPct val="150000"/>
              </a:lnSpc>
            </a:pPr>
            <a:endParaRPr lang="en-US" altLang="zh-TW" sz="5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posed bin-level density control in cell movement to keep the incremental refinement swift and plausible.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A9438-8BB7-43A8-1081-0693069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B486-4E4F-D5B8-E44E-E60DF8F1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CCA86-40A9-A7E1-537F-A2306371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580E3-A55A-5B2B-D446-2E661DBF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TW" sz="2200" b="1" dirty="0"/>
              <a:t>Anchor generation for a certain net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8DAD9-2E45-DE4C-BDAA-4ECB9F2D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FD855-8739-34A9-2089-69B1AC1D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92" y="0"/>
            <a:ext cx="528941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1D3E6D-0450-ECDB-87D3-94B42E21F0BF}"/>
              </a:ext>
            </a:extLst>
          </p:cNvPr>
          <p:cNvSpPr/>
          <p:nvPr/>
        </p:nvSpPr>
        <p:spPr>
          <a:xfrm>
            <a:off x="3782728" y="1106905"/>
            <a:ext cx="4827872" cy="211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102-08B5-40B2-6236-D734B5E9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DFAD-F3F8-B751-B830-3CEA51F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88BC-1362-9785-D8CA-F27762C4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Utilize</a:t>
            </a:r>
            <a:r>
              <a:rPr lang="zh-TW" altLang="en-US" sz="2000" dirty="0"/>
              <a:t> </a:t>
            </a:r>
            <a:r>
              <a:rPr lang="en-US" altLang="zh-TW" sz="2000" dirty="0"/>
              <a:t>branch and bound method for swift density check.</a:t>
            </a:r>
          </a:p>
          <a:p>
            <a:pPr lvl="1">
              <a:lnSpc>
                <a:spcPct val="150000"/>
              </a:lnSpc>
            </a:pPr>
            <a:endParaRPr lang="en-US" altLang="zh-TW" sz="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The whole die is divided into four identical coarse bins.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Use a quadtree to store the available area of the four bins in each node.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Each child node regions will continue to be divided until the finest bin granularity (5-10 times the row height).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The cells in the same bin are considered to share the same coordinates at each granularity.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8CAA6-DD51-5C50-F31C-FB2D055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B65E1A-A6FB-6D69-3AA4-51CB2AD0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3" y="1400341"/>
            <a:ext cx="4214201" cy="20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915B-A9DD-A580-C5F3-8EE5E4C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12E1-D863-9AB2-C930-B4D8309B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EE557-734F-FA16-0174-9BE0CB22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For a new cell, the algorithm traverses the quadtree to find potential regions with enough area.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If the node bin does not have enough area, it will drop out of the set of candidate region.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At each level, the final optimal region that the traversing algorithm shall step into is determined by a pessimistic cost function based on RSMT topology</a:t>
            </a:r>
          </a:p>
          <a:p>
            <a:pPr lvl="1">
              <a:lnSpc>
                <a:spcPct val="150000"/>
              </a:lnSpc>
            </a:pPr>
            <a:endParaRPr lang="en-US" altLang="zh-TW" sz="6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After the cell is moved into its optimal region, the density of nodes affected throughout the quadtree will update accordingly.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01BE4-BCD6-0DEB-C76E-5A0BD50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 Result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33CB-97FF-7814-4AA3-1A08C6BE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F97B8-AC9C-0FD9-6956-A1052AC2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67244-533E-F277-9ABA-3735AECF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EFAF5-DA19-922A-ED74-4CB861BD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50A429-2FCA-F7E5-E55C-0B8FF06B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1" y="229381"/>
            <a:ext cx="7298537" cy="6399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C61EFA-6A10-E726-96B1-1F24100DA7B4}"/>
              </a:ext>
            </a:extLst>
          </p:cNvPr>
          <p:cNvSpPr/>
          <p:nvPr/>
        </p:nvSpPr>
        <p:spPr>
          <a:xfrm>
            <a:off x="3118585" y="2387065"/>
            <a:ext cx="6930190" cy="1597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30E3-82D7-DACA-F00C-DBEA0E92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C0A4A-6FE1-3222-F27E-1154199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Both" startAt="3"/>
                </a:pPr>
                <a:r>
                  <a:rPr lang="en-US" altLang="zh-TW" sz="2200" b="1" dirty="0"/>
                  <a:t>Convergence and complexity analysis</a:t>
                </a:r>
              </a:p>
              <a:p>
                <a:pPr marL="457200" indent="-457200">
                  <a:buAutoNum type="arabicParenBoth" startAt="3"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This procedure repeats until the reduction of StWL(x, y) in a single iteration falls below a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000" dirty="0"/>
                  <a:t> (</a:t>
                </a:r>
                <a:r>
                  <a:rPr lang="en-US" altLang="zh-TW" sz="2000" i="0" dirty="0">
                    <a:latin typeface="+mj-lt"/>
                  </a:rPr>
                  <a:t>equals to 10 or more</a:t>
                </a:r>
                <a:r>
                  <a:rPr lang="en-US" altLang="zh-TW" sz="2000" dirty="0"/>
                  <a:t>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StWL is a bounded function, this optimization process should always converge to a local minimum (x∗, y∗).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3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2000" dirty="0"/>
                  <a:t> cells,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000" dirty="0"/>
                  <a:t> nets,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000" dirty="0"/>
                  <a:t> pin, and the die area is divided into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000" dirty="0"/>
                  <a:t> bins.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 1 needs to traverse the quadtree for each cell, the complexity of which is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zh-TW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Algorithm2 has a complexity of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600" dirty="0"/>
                  <a:t>) in traversing all pins to generate the anchor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In total, our algorithm consumes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600" dirty="0"/>
                  <a:t>runtime to refine the placement in one iteration, which is relatively efficient.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  <a:blipFill>
                <a:blip r:embed="rId3"/>
                <a:stretch>
                  <a:fillRect l="-638" t="-1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36FB6-0F69-E20E-D8DD-04CEA296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C74B-7316-BDFC-37D7-ED173A6A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B3E5D-6C0E-3431-D53B-03284277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E2877-F24F-3DAA-F3A4-2586FB404D0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 Result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BF0ED-EAC8-E515-A4D8-5B42FD9F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A243A-E9E9-E340-CF72-4FF30F1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2EEE-D2B9-FF71-ED0B-9DDD802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framework is i</a:t>
            </a:r>
            <a:r>
              <a:rPr lang="en-US" altLang="zh-TW" sz="2000" b="0" i="0" u="none" strike="noStrike" baseline="0" dirty="0">
                <a:latin typeface="+mj-lt"/>
              </a:rPr>
              <a:t>mplemented in C++.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Benchmarks: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ICCAD2015 incremental timing-driven placement contest benchmarks.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Industrial benchmarks.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64-bit Linux machine with 24-core Intel Xeon processors running at 2.4GHz with </a:t>
            </a:r>
            <a:r>
              <a:rPr lang="en-US" altLang="zh-TW" sz="1800" b="0" i="0" u="none" strike="noStrike" baseline="0" dirty="0">
                <a:latin typeface="+mj-lt"/>
              </a:rPr>
              <a:t>8 threads</a:t>
            </a:r>
            <a:r>
              <a:rPr lang="en-US" altLang="zh-TW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Utilize Innovus refinePlace for layout legalization and fine-tuning.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routed wirelength(RWL) by Innovus earlyGlobalRoute.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timing metrics by UItimer2.0.</a:t>
            </a:r>
            <a:endParaRPr lang="zh-TW" altLang="en-US" sz="20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40094-83D1-F689-59BB-F494C42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E89E-A47B-97A1-AE3B-C04633766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3988-E353-C44D-84CC-B7ABA76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44786-E8A6-DD5F-8C3F-30FADD7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95B919-B093-7D70-3899-38DDD11A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4" y="2484800"/>
            <a:ext cx="11723571" cy="30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37D64-C130-3BFA-3A35-DD32C9D6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70F08-4AE3-4841-C091-25A2D736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EF3DE-1CE8-B6A5-312F-F6F802A8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005EAB-7DDA-DC06-EF0B-CCE4BC2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02" y="1780132"/>
            <a:ext cx="5241395" cy="47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94AF-0DE9-3C15-C100-845D5B2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00089C-9DEC-05A4-4031-0A67DBE6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" y="1974231"/>
            <a:ext cx="12158403" cy="40985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8DF60-8451-5385-E96C-1BC4147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44664-3C84-CEAD-CEA5-8858E42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6A977-0658-FEF0-87AF-582863F0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BB6CF-7BED-CE28-4C9D-0CE53BD2B4F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 Result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642D-E139-29DE-0182-DD3BE0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79A0-C4BC-A34F-EF3E-4D99CBB71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1666D-74B0-949D-F997-9D1929E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78A96-29E3-4A46-1D83-96DB74BE1F0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Proposed Algorithm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 Result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063DE-7ED3-6876-B747-01BDB5C0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HPWL model ignores the distribution of interior points, thus losing  track of the practical gradient guidance.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Trunks: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Branches: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12339</TotalTime>
  <Words>1847</Words>
  <Application>Microsoft Office PowerPoint</Application>
  <PresentationFormat>寬螢幕</PresentationFormat>
  <Paragraphs>246</Paragraphs>
  <Slides>27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CMMI10</vt:lpstr>
      <vt:lpstr>LinLibertineT</vt:lpstr>
      <vt:lpstr>Arial</vt:lpstr>
      <vt:lpstr>Calibri</vt:lpstr>
      <vt:lpstr>Cambria Math</vt:lpstr>
      <vt:lpstr>Times</vt:lpstr>
      <vt:lpstr>Times New Roman</vt:lpstr>
      <vt:lpstr>Office Theme</vt:lpstr>
      <vt:lpstr>An Analytical Placement Algorithm with Routing topology Optimization</vt:lpstr>
      <vt:lpstr>Outline</vt:lpstr>
      <vt:lpstr>Outline</vt:lpstr>
      <vt:lpstr>Introduction</vt:lpstr>
      <vt:lpstr>Introduction</vt:lpstr>
      <vt:lpstr>Outline</vt:lpstr>
      <vt:lpstr>Preliminaries - WL-Driven Analytical Placement</vt:lpstr>
      <vt:lpstr>Preliminaries - HPWL Wirelength Model</vt:lpstr>
      <vt:lpstr>Preliminaries - Analysis of HPWL &amp; RSMT Topology</vt:lpstr>
      <vt:lpstr>Outline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Outline</vt:lpstr>
      <vt:lpstr>Experimental Result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1518</cp:revision>
  <dcterms:created xsi:type="dcterms:W3CDTF">2023-08-23T03:29:22Z</dcterms:created>
  <dcterms:modified xsi:type="dcterms:W3CDTF">2024-03-15T07:28:52Z</dcterms:modified>
</cp:coreProperties>
</file>