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002" autoAdjust="0"/>
  </p:normalViewPr>
  <p:slideViewPr>
    <p:cSldViewPr snapToGrid="0">
      <p:cViewPr varScale="1">
        <p:scale>
          <a:sx n="151" d="100"/>
          <a:sy n="151" d="100"/>
        </p:scale>
        <p:origin x="91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06:14:28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2,'329'-2,"364"6,-328 30,78 2,-273-45,17 0,1882 9,-1845-18,-134 20,117-4,-142-7,-40 5,45-2,32-9,-85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1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20,'246'-19,"342"19,-573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4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1,'3'0,"5"0,3 0,22 0,24 0,25 0,16 0,8 0,-2 0,-12 0,-19 0,-15 0,-15 0,-11 0,-8 0,-5 0,-6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1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40,'3'-6,"7"-3,9 1,6 2,7 1,15 2,16 2,16 0,20 4,14 2,1 2,0 7,-4 1,-11 1,-13-2,-15-1,-20-2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2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38,'0'-3,"3"-2,8 1,4 1,7-2,14-1,24 2,23 0,26 2,19 1,14 0,-3 4,-15 1,-26 0,-26 0,-22-2,-20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8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1,'562'14,"-303"-9,-198-6,-35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9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1,'107'0,"356"5,-6 36,-383-32,-39-6,-1 2,42 12,-65-13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72,'9'-1,"0"0,1-1,-1 0,0-1,0 0,0 0,8-6,41-11,-3 12,1 3,0 2,84 7,-30-1,499-3,-538-9,-17 0,-40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3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92,'0'-1,"0"0,0 0,1 0,-1 0,0 0,1-1,-1 1,1 0,-1 0,1 1,0-1,-1 0,1 0,0 0,0 0,-1 0,1 1,0-1,0 0,0 1,0-1,0 1,0-1,0 1,0-1,0 1,0 0,3-1,36-5,-33 6,254-9,-159 9,160-21,-194 13,124 3,-125 6,117-14,-145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GPU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memory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rather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limited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when we compute PBA on large industrial designs with millions of gates. So a natural solution is to partition the circuit graph to reduce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space complexity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CSR format contain three linear array, which holds: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Vertex offset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destinations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These replicated vertices or pins are the cost of the framework, but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dirty="0"/>
              <a:t>After replication, we can run PBA on these partitions as independent tasks on the GPU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Inside each PBA execution, we use </a:t>
            </a:r>
            <a:r>
              <a:rPr lang="en-US" altLang="zh-TW" dirty="0" err="1"/>
              <a:t>cudaSetDevice</a:t>
            </a:r>
            <a:r>
              <a:rPr lang="en-US" altLang="zh-TW" dirty="0"/>
              <a:t> on this index to select the correct GPU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In the end, we wait for executor to complete all the tasks (line 20).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STA Graph Partitioning Framework for Multi-GPU 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ABCF3-9E18-E949-8460-CD9EAAF28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158" y="4482348"/>
            <a:ext cx="4451684" cy="102410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Tsung-Wei Huang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Utah, Salt Lake City, UT, USA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80210" y="4482933"/>
            <a:ext cx="4451684" cy="102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Guannan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Illinois at Urbana-Champaign, IL, USA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647409-7711-D8A3-454D-DAD868519307}"/>
              </a:ext>
            </a:extLst>
          </p:cNvPr>
          <p:cNvSpPr txBox="1">
            <a:spLocks/>
          </p:cNvSpPr>
          <p:nvPr/>
        </p:nvSpPr>
        <p:spPr>
          <a:xfrm>
            <a:off x="7595937" y="4482348"/>
            <a:ext cx="4451684" cy="102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Wong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Chinese University of Hong Kong, Shatin, NT, Hong Kong</a:t>
            </a: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Partition Graph Recovery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 linear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 multithread library,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offload and monitor the PBA workloads of all partitions on multiple GPU devices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7C0213-A3D9-ADA1-6325-9928411B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C0964-CDDC-B9C8-A49A-9A222BEC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A7E-5975-1033-7B43-7034EF7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" panose="02020603050405020304" pitchFamily="18" charset="0"/>
                <a:cs typeface="Times" panose="02020603050405020304" pitchFamily="18" charset="0"/>
              </a:rPr>
              <a:t>Proposed Partitioning Framework For Multi-GPU Acceleration – STA Graph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Model the circuit graph as a DAG (used in lots of STA engine)</a:t>
                </a:r>
              </a:p>
              <a:p>
                <a:pPr lvl="1"/>
                <a:r>
                  <a:rPr lang="en-US" sz="2000" b="0" i="0" dirty="0"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Vertex: circuit pin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Edge: pin-to-pin connection</a:t>
                </a:r>
              </a:p>
              <a:p>
                <a:pPr marL="457200" lvl="1" indent="0">
                  <a:buNone/>
                </a:pPr>
                <a:endParaRPr lang="en-US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Endpoint: the endpoint of a </a:t>
                </a:r>
                <a:r>
                  <a:rPr lang="en-US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datapath</a:t>
                </a:r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(FF input, PO, …)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Graph representation : Compressed Sparse Row (CSR)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Commonly used as a condensed graph format in GPU applications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Can avoid cost of conversion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save fan-in STA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and fan-out STA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which allow us to search in both directions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4B17-3D0D-35C9-BCC1-9FDF9E6D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B44E-7AD4-5BEF-5021-AFCA2329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" panose="02020603050405020304" pitchFamily="18" charset="0"/>
                <a:cs typeface="Times" panose="02020603050405020304" pitchFamily="18" charset="0"/>
              </a:rPr>
              <a:t>Flow 1 – 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endParaRPr lang="en-US" sz="4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To estimate the size of shared logic, we use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minimum distance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of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each vertex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to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source pins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, denoted as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𝑟𝑎𝑛𝑘𝑠</m:t>
                    </m:r>
                  </m:oMath>
                </a14:m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4D950-AE72-F2F9-21CB-E8C2109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8B43-B58E-CC88-9BB1-2520F45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14:cNvPr>
              <p14:cNvContentPartPr/>
              <p14:nvPr/>
            </p14:nvContentPartPr>
            <p14:xfrm>
              <a:off x="4352866" y="720411"/>
              <a:ext cx="1820520" cy="2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9226" y="612411"/>
                <a:ext cx="19281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CAECD98-1778-CA13-A764-AC2D8FEAB695}"/>
              </a:ext>
            </a:extLst>
          </p:cNvPr>
          <p:cNvGrpSpPr/>
          <p:nvPr/>
        </p:nvGrpSpPr>
        <p:grpSpPr>
          <a:xfrm>
            <a:off x="3335628" y="213864"/>
            <a:ext cx="5840471" cy="6430272"/>
            <a:chOff x="3335628" y="213864"/>
            <a:chExt cx="5840471" cy="64302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39331-E7D5-B69E-43DA-8FA5A6A328D0}"/>
                </a:ext>
              </a:extLst>
            </p:cNvPr>
            <p:cNvGrpSpPr/>
            <p:nvPr/>
          </p:nvGrpSpPr>
          <p:grpSpPr>
            <a:xfrm>
              <a:off x="3335628" y="213864"/>
              <a:ext cx="5461086" cy="6430272"/>
              <a:chOff x="3335628" y="213864"/>
              <a:chExt cx="5461086" cy="643027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70F4F55-3C70-181B-EF99-F0DB7F54F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5285" y="213864"/>
                <a:ext cx="5401429" cy="6430272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E76CC9-E3AC-F7A4-EEBD-B528D1C151CD}"/>
                  </a:ext>
                </a:extLst>
              </p:cNvPr>
              <p:cNvSpPr/>
              <p:nvPr/>
            </p:nvSpPr>
            <p:spPr>
              <a:xfrm>
                <a:off x="3335628" y="2086378"/>
                <a:ext cx="2904186" cy="10419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264B16-5DF0-4D7D-F2B5-D6B1777A4C70}"/>
                  </a:ext>
                </a:extLst>
              </p:cNvPr>
              <p:cNvSpPr/>
              <p:nvPr/>
            </p:nvSpPr>
            <p:spPr>
              <a:xfrm>
                <a:off x="3335628" y="3170009"/>
                <a:ext cx="4462530" cy="314063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279A7-5DF9-3589-CE47-9EEE7F4E2D6F}"/>
                </a:ext>
              </a:extLst>
            </p:cNvPr>
            <p:cNvSpPr txBox="1"/>
            <p:nvPr/>
          </p:nvSpPr>
          <p:spPr>
            <a:xfrm>
              <a:off x="6420216" y="2272004"/>
              <a:ext cx="2755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Initialize queue and visited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Set the rank of source to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0C05AD-4762-6579-6C5A-969FA26DEC5C}"/>
              </a:ext>
            </a:extLst>
          </p:cNvPr>
          <p:cNvSpPr txBox="1"/>
          <p:nvPr/>
        </p:nvSpPr>
        <p:spPr>
          <a:xfrm>
            <a:off x="7933386" y="4565791"/>
            <a:ext cx="381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Explore all the neighbor vertices in BFS</a:t>
            </a:r>
          </a:p>
        </p:txBody>
      </p:sp>
    </p:spTree>
    <p:extLst>
      <p:ext uri="{BB962C8B-B14F-4D97-AF65-F5344CB8AC3E}">
        <p14:creationId xmlns:p14="http://schemas.microsoft.com/office/powerpoint/2010/main" val="99889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95229-942B-4627-E3B3-9C35E6B78160}"/>
              </a:ext>
            </a:extLst>
          </p:cNvPr>
          <p:cNvGrpSpPr/>
          <p:nvPr/>
        </p:nvGrpSpPr>
        <p:grpSpPr>
          <a:xfrm>
            <a:off x="6748853" y="2441710"/>
            <a:ext cx="4061540" cy="3163618"/>
            <a:chOff x="6735974" y="2120862"/>
            <a:chExt cx="4061540" cy="3163618"/>
          </a:xfrm>
        </p:grpSpPr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0DDFFEF6-4943-14AA-5A94-590B22C49CD8}"/>
                </a:ext>
              </a:extLst>
            </p:cNvPr>
            <p:cNvSpPr/>
            <p:nvPr/>
          </p:nvSpPr>
          <p:spPr>
            <a:xfrm>
              <a:off x="6735974" y="2120862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81C2D7-353D-A8D6-C4FF-C4E9BF216980}"/>
                </a:ext>
              </a:extLst>
            </p:cNvPr>
            <p:cNvSpPr txBox="1"/>
            <p:nvPr/>
          </p:nvSpPr>
          <p:spPr>
            <a:xfrm>
              <a:off x="7189792" y="2300144"/>
              <a:ext cx="342914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0     0     0     0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1     1     0     0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0     1     1     0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6D199462-91EC-6402-D3F2-75093C3A8F04}"/>
                </a:ext>
              </a:extLst>
            </p:cNvPr>
            <p:cNvSpPr/>
            <p:nvPr/>
          </p:nvSpPr>
          <p:spPr>
            <a:xfrm rot="10800000">
              <a:off x="10320996" y="2125151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95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11F91-F5FD-05BF-094A-A26D2D4298E6}"/>
              </a:ext>
            </a:extLst>
          </p:cNvPr>
          <p:cNvGrpSpPr/>
          <p:nvPr/>
        </p:nvGrpSpPr>
        <p:grpSpPr>
          <a:xfrm>
            <a:off x="1777284" y="2278686"/>
            <a:ext cx="1873069" cy="1351547"/>
            <a:chOff x="8989453" y="3974550"/>
            <a:chExt cx="1873069" cy="13515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25215A-5B6D-7492-6274-0EB7D5488498}"/>
                </a:ext>
              </a:extLst>
            </p:cNvPr>
            <p:cNvGrpSpPr/>
            <p:nvPr/>
          </p:nvGrpSpPr>
          <p:grpSpPr>
            <a:xfrm>
              <a:off x="8989453" y="3974551"/>
              <a:ext cx="1766249" cy="1351546"/>
              <a:chOff x="6735974" y="2554442"/>
              <a:chExt cx="3939556" cy="2262587"/>
            </a:xfrm>
          </p:grpSpPr>
          <p:sp>
            <p:nvSpPr>
              <p:cNvPr id="6" name="Left Bracket 5">
                <a:extLst>
                  <a:ext uri="{FF2B5EF4-FFF2-40B4-BE49-F238E27FC236}">
                    <a16:creationId xmlns:a16="http://schemas.microsoft.com/office/drawing/2014/main" id="{1A268F6D-7892-26C7-F09F-DD534001785B}"/>
                  </a:ext>
                </a:extLst>
              </p:cNvPr>
              <p:cNvSpPr/>
              <p:nvPr/>
            </p:nvSpPr>
            <p:spPr>
              <a:xfrm>
                <a:off x="6735974" y="2554442"/>
                <a:ext cx="476519" cy="2219089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1386BA-50C7-73F0-0E9D-E5FB5DCB0500}"/>
                  </a:ext>
                </a:extLst>
              </p:cNvPr>
              <p:cNvSpPr txBox="1"/>
              <p:nvPr/>
            </p:nvSpPr>
            <p:spPr>
              <a:xfrm>
                <a:off x="6974232" y="2601495"/>
                <a:ext cx="3701298" cy="2215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0     0     0     0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1     1     0     0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0     1     1     0</a:t>
                </a:r>
              </a:p>
            </p:txBody>
          </p:sp>
        </p:grp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4924F15-032B-6530-1BC4-53B6FBD78D11}"/>
                </a:ext>
              </a:extLst>
            </p:cNvPr>
            <p:cNvSpPr/>
            <p:nvPr/>
          </p:nvSpPr>
          <p:spPr>
            <a:xfrm rot="10800000">
              <a:off x="10648881" y="3974550"/>
              <a:ext cx="213641" cy="1325563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960663" y="4220356"/>
            <a:ext cx="4360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3B6E47-B899-6B00-645C-521EDA5F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39" y="461134"/>
            <a:ext cx="2872958" cy="1229554"/>
          </a:xfrm>
          <a:prstGeom prst="rect">
            <a:avLst/>
          </a:prstGeom>
        </p:spPr>
      </p:pic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83749"/>
              </p:ext>
            </p:extLst>
          </p:nvPr>
        </p:nvGraphicFramePr>
        <p:xfrm>
          <a:off x="7283002" y="2646045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8172"/>
              </p:ext>
            </p:extLst>
          </p:nvPr>
        </p:nvGraphicFramePr>
        <p:xfrm>
          <a:off x="7283002" y="4482677"/>
          <a:ext cx="3245476" cy="4776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0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(1)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07711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88965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3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1, 3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966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(2)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2952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76864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X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6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6876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046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2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0, 2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964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68187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780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0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(final)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35F4B301-F8A7-FC89-1D50-B7242B7F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29704"/>
              </p:ext>
            </p:extLst>
          </p:nvPr>
        </p:nvGraphicFramePr>
        <p:xfrm>
          <a:off x="7187484" y="3261854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0B5AB6-9631-446E-80F9-FB5A86DBE1A7}"/>
              </a:ext>
            </a:extLst>
          </p:cNvPr>
          <p:cNvSpPr txBox="1"/>
          <p:nvPr/>
        </p:nvSpPr>
        <p:spPr>
          <a:xfrm>
            <a:off x="4148224" y="272066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47C08-8B2D-2004-F723-A9CFBC96D758}"/>
              </a:ext>
            </a:extLst>
          </p:cNvPr>
          <p:cNvSpPr txBox="1"/>
          <p:nvPr/>
        </p:nvSpPr>
        <p:spPr>
          <a:xfrm>
            <a:off x="2731882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5DD61-042A-8BDB-3E1B-69FDD569EBD9}"/>
              </a:ext>
            </a:extLst>
          </p:cNvPr>
          <p:cNvSpPr txBox="1"/>
          <p:nvPr/>
        </p:nvSpPr>
        <p:spPr>
          <a:xfrm>
            <a:off x="1328583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3AC1-8339-E68A-360A-40564F86D99B}"/>
              </a:ext>
            </a:extLst>
          </p:cNvPr>
          <p:cNvSpPr txBox="1"/>
          <p:nvPr/>
        </p:nvSpPr>
        <p:spPr>
          <a:xfrm>
            <a:off x="2642150" y="525924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0</a:t>
            </a:r>
          </a:p>
        </p:txBody>
      </p:sp>
    </p:spTree>
    <p:extLst>
      <p:ext uri="{BB962C8B-B14F-4D97-AF65-F5344CB8AC3E}">
        <p14:creationId xmlns:p14="http://schemas.microsoft.com/office/powerpoint/2010/main" val="25730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D914-6DBF-F6CB-2A28-43AF6D1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. 2 – </a:t>
            </a:r>
            <a:b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0AD8-158E-367A-B9B9-A22ED4B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AA348-0219-DEB0-03F6-1EF48111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24"/>
          <a:stretch/>
        </p:blipFill>
        <p:spPr>
          <a:xfrm>
            <a:off x="784349" y="2908333"/>
            <a:ext cx="4499534" cy="17166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A5580D7-17E1-FCB0-D9AC-03DDE97A242C}"/>
              </a:ext>
            </a:extLst>
          </p:cNvPr>
          <p:cNvGrpSpPr/>
          <p:nvPr/>
        </p:nvGrpSpPr>
        <p:grpSpPr>
          <a:xfrm>
            <a:off x="6516653" y="74490"/>
            <a:ext cx="4499534" cy="6662860"/>
            <a:chOff x="7170703" y="136525"/>
            <a:chExt cx="4499534" cy="66628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4A13F2-308C-3548-6B42-C34C37C5C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28"/>
            <a:stretch/>
          </p:blipFill>
          <p:spPr>
            <a:xfrm>
              <a:off x="7170703" y="136525"/>
              <a:ext cx="4499534" cy="666286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BF9B1B-FC0C-4A95-F635-BF2C2FC477EA}"/>
                </a:ext>
              </a:extLst>
            </p:cNvPr>
            <p:cNvSpPr/>
            <p:nvPr/>
          </p:nvSpPr>
          <p:spPr>
            <a:xfrm>
              <a:off x="7867650" y="4625009"/>
              <a:ext cx="3105150" cy="1566241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F6D1CD-BF0E-B8BF-2801-00A13195D018}"/>
              </a:ext>
            </a:extLst>
          </p:cNvPr>
          <p:cNvSpPr txBox="1"/>
          <p:nvPr/>
        </p:nvSpPr>
        <p:spPr>
          <a:xfrm>
            <a:off x="9804400" y="52641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Find fan-in logic cones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2300-F40A-FEE1-3A45-29FC4939F70F}"/>
              </a:ext>
            </a:extLst>
          </p:cNvPr>
          <p:cNvSpPr/>
          <p:nvPr/>
        </p:nvSpPr>
        <p:spPr>
          <a:xfrm>
            <a:off x="7467600" y="2851150"/>
            <a:ext cx="3441700" cy="10477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D3F03-F978-2105-C353-E4CD4673C7BD}"/>
              </a:ext>
            </a:extLst>
          </p:cNvPr>
          <p:cNvSpPr txBox="1"/>
          <p:nvPr/>
        </p:nvSpPr>
        <p:spPr>
          <a:xfrm>
            <a:off x="9980859" y="2957019"/>
            <a:ext cx="240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Compute the disjoint sets by merging the labels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FEC7A-1159-3E58-0C7F-E93D295CAD07}"/>
              </a:ext>
            </a:extLst>
          </p:cNvPr>
          <p:cNvSpPr/>
          <p:nvPr/>
        </p:nvSpPr>
        <p:spPr>
          <a:xfrm>
            <a:off x="7467600" y="2152650"/>
            <a:ext cx="3028950" cy="679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52253-E2FD-2D1B-6F10-51BBC3EDA7C4}"/>
              </a:ext>
            </a:extLst>
          </p:cNvPr>
          <p:cNvSpPr txBox="1"/>
          <p:nvPr/>
        </p:nvSpPr>
        <p:spPr>
          <a:xfrm>
            <a:off x="8954218" y="1802884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Construct endpoint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3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2EB2-93D9-9878-95C4-EE6250EE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5BA01-7148-E059-0764-9BC3373A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2CB7C-F8A2-8FC1-DDB5-900F0B3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92" y="2689144"/>
            <a:ext cx="4811008" cy="275765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013DA5-0E5B-F5E0-4D6F-0B1D1199F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80738"/>
              </p:ext>
            </p:extLst>
          </p:nvPr>
        </p:nvGraphicFramePr>
        <p:xfrm>
          <a:off x="6726470" y="3350419"/>
          <a:ext cx="451303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953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3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(1)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4C91F-D0E3-04E5-30CF-C8220C79E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4"/>
          <a:stretch/>
        </p:blipFill>
        <p:spPr>
          <a:xfrm>
            <a:off x="8693150" y="365125"/>
            <a:ext cx="3010653" cy="1599648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28800"/>
              </p:ext>
            </p:extLst>
          </p:nvPr>
        </p:nvGraphicFramePr>
        <p:xfrm>
          <a:off x="7190773" y="3369469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34740"/>
              </p:ext>
            </p:extLst>
          </p:nvPr>
        </p:nvGraphicFramePr>
        <p:xfrm>
          <a:off x="7190773" y="4600879"/>
          <a:ext cx="4513030" cy="124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54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{13} -&gt; {9} -&gt; {5} -&gt; {1, 2} -&gt; {}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{13} -&gt; {9, 13} -&gt; {5, 9, 13}</a:t>
                      </a:r>
                    </a:p>
                    <a:p>
                      <a:pPr algn="ctr"/>
                      <a:r>
                        <a:rPr lang="en-US" altLang="zh-TW" dirty="0"/>
                        <a:t> -&gt; {1, 2, 5, 9, 13}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4205823"/>
            <a:ext cx="2504212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labels[13] = 0 -&gt;13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labels[9]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labels[5]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labels[1] = 0 -&gt; 13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 labels[2] = 0 -&gt; 13</a:t>
            </a:r>
          </a:p>
        </p:txBody>
      </p:sp>
    </p:spTree>
    <p:extLst>
      <p:ext uri="{BB962C8B-B14F-4D97-AF65-F5344CB8AC3E}">
        <p14:creationId xmlns:p14="http://schemas.microsoft.com/office/powerpoint/2010/main" val="423920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(2)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36272"/>
              </p:ext>
            </p:extLst>
          </p:nvPr>
        </p:nvGraphicFramePr>
        <p:xfrm>
          <a:off x="7190773" y="2023802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{13&lt;=&gt;14}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71006"/>
              </p:ext>
            </p:extLst>
          </p:nvPr>
        </p:nvGraphicFramePr>
        <p:xfrm>
          <a:off x="7190773" y="4041895"/>
          <a:ext cx="45130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{14} -&gt; {10} -&gt; {5, 6, 7}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{14} -&gt; {10, 14}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14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labels[14]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labels[10]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labels[5] = 13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983CC7-ACA2-CD13-E353-EBFE75C765CA}"/>
              </a:ext>
            </a:extLst>
          </p:cNvPr>
          <p:cNvGrpSpPr/>
          <p:nvPr/>
        </p:nvGrpSpPr>
        <p:grpSpPr>
          <a:xfrm>
            <a:off x="8464550" y="136525"/>
            <a:ext cx="3239253" cy="1828248"/>
            <a:chOff x="8464550" y="136525"/>
            <a:chExt cx="3239253" cy="18282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F4C91F-D0E3-04E5-30CF-C8220C79E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04"/>
            <a:stretch/>
          </p:blipFill>
          <p:spPr>
            <a:xfrm>
              <a:off x="8693150" y="365125"/>
              <a:ext cx="3010653" cy="159964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0F107B-AD1E-0C7D-8BFB-6DCDB990A7C8}"/>
                </a:ext>
              </a:extLst>
            </p:cNvPr>
            <p:cNvSpPr txBox="1"/>
            <p:nvPr/>
          </p:nvSpPr>
          <p:spPr>
            <a:xfrm>
              <a:off x="112466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E32E24-51A9-D042-9094-8B9D15F19728}"/>
                </a:ext>
              </a:extLst>
            </p:cNvPr>
            <p:cNvSpPr txBox="1"/>
            <p:nvPr/>
          </p:nvSpPr>
          <p:spPr>
            <a:xfrm>
              <a:off x="1038935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D76D37-4A27-5153-56F6-A073E5B16937}"/>
                </a:ext>
              </a:extLst>
            </p:cNvPr>
            <p:cNvSpPr txBox="1"/>
            <p:nvPr/>
          </p:nvSpPr>
          <p:spPr>
            <a:xfrm>
              <a:off x="9539206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A8D6FB-D5DC-3C5D-7CBC-F0B917146E20}"/>
                </a:ext>
              </a:extLst>
            </p:cNvPr>
            <p:cNvSpPr txBox="1"/>
            <p:nvPr/>
          </p:nvSpPr>
          <p:spPr>
            <a:xfrm>
              <a:off x="87320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A924E-CA74-1DAB-1FCA-22F95CCF19A7}"/>
                </a:ext>
              </a:extLst>
            </p:cNvPr>
            <p:cNvSpPr txBox="1"/>
            <p:nvPr/>
          </p:nvSpPr>
          <p:spPr>
            <a:xfrm>
              <a:off x="8464550" y="69931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728053" y="4118769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13</a:t>
            </a:r>
          </a:p>
          <a:p>
            <a:r>
              <a:rPr lang="en-US" altLang="zh-TW" dirty="0"/>
              <a:t>The weight = rank[5]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5851"/>
              </p:ext>
            </p:extLst>
          </p:nvPr>
        </p:nvGraphicFramePr>
        <p:xfrm>
          <a:off x="7190773" y="3246169"/>
          <a:ext cx="3109651" cy="42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768600" y="4441935"/>
            <a:ext cx="959453" cy="2443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DE8E591-1123-4E55-0E29-CB61232D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8352"/>
            <a:ext cx="733032" cy="14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(3)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76865"/>
              </p:ext>
            </p:extLst>
          </p:nvPr>
        </p:nvGraphicFramePr>
        <p:xfrm>
          <a:off x="6883400" y="2023802"/>
          <a:ext cx="4820403" cy="106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76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864782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2451853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09829"/>
              </p:ext>
            </p:extLst>
          </p:nvPr>
        </p:nvGraphicFramePr>
        <p:xfrm>
          <a:off x="6883400" y="4621725"/>
          <a:ext cx="4513030" cy="133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{15} -&gt; {10, 11} -&gt; {11} -&gt; {7} 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-&gt; {3}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{15} -&gt; {10, 15}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2141933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0 -&gt; 14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5048"/>
              </p:ext>
            </p:extLst>
          </p:nvPr>
        </p:nvGraphicFramePr>
        <p:xfrm>
          <a:off x="6886755" y="3339871"/>
          <a:ext cx="3109651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88CD763-B37B-791A-73B9-8F8A39C729A0}"/>
              </a:ext>
            </a:extLst>
          </p:cNvPr>
          <p:cNvGrpSpPr/>
          <p:nvPr/>
        </p:nvGrpSpPr>
        <p:grpSpPr>
          <a:xfrm>
            <a:off x="8464550" y="136525"/>
            <a:ext cx="3512303" cy="1828248"/>
            <a:chOff x="8464550" y="136525"/>
            <a:chExt cx="3512303" cy="18282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983CC7-ACA2-CD13-E353-EBFE75C765CA}"/>
                </a:ext>
              </a:extLst>
            </p:cNvPr>
            <p:cNvGrpSpPr/>
            <p:nvPr/>
          </p:nvGrpSpPr>
          <p:grpSpPr>
            <a:xfrm>
              <a:off x="8464550" y="136525"/>
              <a:ext cx="3239253" cy="1828248"/>
              <a:chOff x="8464550" y="136525"/>
              <a:chExt cx="3239253" cy="18282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2F4C91F-D0E3-04E5-30CF-C8220C79E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7304"/>
              <a:stretch/>
            </p:blipFill>
            <p:spPr>
              <a:xfrm>
                <a:off x="8693150" y="365125"/>
                <a:ext cx="3010653" cy="1599648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0F107B-AD1E-0C7D-8BFB-6DCDB990A7C8}"/>
                  </a:ext>
                </a:extLst>
              </p:cNvPr>
              <p:cNvSpPr txBox="1"/>
              <p:nvPr/>
            </p:nvSpPr>
            <p:spPr>
              <a:xfrm>
                <a:off x="112466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32E24-51A9-D042-9094-8B9D15F19728}"/>
                  </a:ext>
                </a:extLst>
              </p:cNvPr>
              <p:cNvSpPr txBox="1"/>
              <p:nvPr/>
            </p:nvSpPr>
            <p:spPr>
              <a:xfrm>
                <a:off x="1038935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76D37-4A27-5153-56F6-A073E5B16937}"/>
                  </a:ext>
                </a:extLst>
              </p:cNvPr>
              <p:cNvSpPr txBox="1"/>
              <p:nvPr/>
            </p:nvSpPr>
            <p:spPr>
              <a:xfrm>
                <a:off x="9539206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A8D6FB-D5DC-3C5D-7CBC-F0B917146E20}"/>
                  </a:ext>
                </a:extLst>
              </p:cNvPr>
              <p:cNvSpPr txBox="1"/>
              <p:nvPr/>
            </p:nvSpPr>
            <p:spPr>
              <a:xfrm>
                <a:off x="87320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8A924E-CA74-1DAB-1FCA-22F95CCF19A7}"/>
                  </a:ext>
                </a:extLst>
              </p:cNvPr>
              <p:cNvSpPr txBox="1"/>
              <p:nvPr/>
            </p:nvSpPr>
            <p:spPr>
              <a:xfrm>
                <a:off x="8464550" y="69931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5E3186-8ED0-8E76-5C48-1489045D186B}"/>
                </a:ext>
              </a:extLst>
            </p:cNvPr>
            <p:cNvSpPr txBox="1"/>
            <p:nvPr/>
          </p:nvSpPr>
          <p:spPr>
            <a:xfrm>
              <a:off x="10625056" y="5648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BD3A3-4CC0-FAA8-02B2-90C763F4B475}"/>
                </a:ext>
              </a:extLst>
            </p:cNvPr>
            <p:cNvSpPr txBox="1"/>
            <p:nvPr/>
          </p:nvSpPr>
          <p:spPr>
            <a:xfrm>
              <a:off x="11519653" y="58836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5065507" y="1748345"/>
            <a:ext cx="1817893" cy="1555750"/>
            <a:chOff x="4801982" y="1752600"/>
            <a:chExt cx="1817893" cy="155575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207EC7-94B3-E8CA-17C3-F97D02CD30A2}"/>
                </a:ext>
              </a:extLst>
            </p:cNvPr>
            <p:cNvSpPr/>
            <p:nvPr/>
          </p:nvSpPr>
          <p:spPr>
            <a:xfrm>
              <a:off x="5749925" y="2387600"/>
              <a:ext cx="869950" cy="920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DAD997F-4456-DB34-24B9-1B54389F2E76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labels[15] = 0 -&gt; 15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labels[10] = 14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labels[11] = 0 -&gt; 15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labels[7] = 0 -&gt; 15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labels[3] = 0 -&gt; 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5A4D9-F93F-39F0-A486-50AA7E945510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14</a:t>
            </a:r>
          </a:p>
          <a:p>
            <a:r>
              <a:rPr lang="en-US" altLang="zh-TW" dirty="0"/>
              <a:t>The weight = rank[10]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AA424-F41C-AA83-D80C-4A8436AB038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90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3640955" y="2168550"/>
            <a:ext cx="1817893" cy="1467379"/>
            <a:chOff x="4801982" y="1752600"/>
            <a:chExt cx="1817893" cy="146737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(4)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9501"/>
              </p:ext>
            </p:extLst>
          </p:nvPr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63486"/>
              </p:ext>
            </p:extLst>
          </p:nvPr>
        </p:nvGraphicFramePr>
        <p:xfrm>
          <a:off x="6840770" y="5341144"/>
          <a:ext cx="47797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261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{16} -&gt; {3, 12} -&gt; {12} -&gt; {8} -&gt; {4}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{16} -&gt; {3,16}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16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labels[16] = 0 -&gt; 16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labels[3] = 15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labels[12]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labels[8]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labels[4] = 0 -&gt;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15</a:t>
            </a:r>
          </a:p>
          <a:p>
            <a:r>
              <a:rPr lang="en-US" altLang="zh-TW" dirty="0"/>
              <a:t>The weight = rank[3]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28444"/>
              </p:ext>
            </p:extLst>
          </p:nvPr>
        </p:nvGraphicFramePr>
        <p:xfrm>
          <a:off x="6823255" y="3906840"/>
          <a:ext cx="3109651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1FAA3A-BD0F-BAC4-6824-5CBE852C410C}"/>
              </a:ext>
            </a:extLst>
          </p:cNvPr>
          <p:cNvGrpSpPr/>
          <p:nvPr/>
        </p:nvGrpSpPr>
        <p:grpSpPr>
          <a:xfrm>
            <a:off x="8462881" y="136525"/>
            <a:ext cx="3513972" cy="1828248"/>
            <a:chOff x="8462881" y="136525"/>
            <a:chExt cx="3513972" cy="18282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8CD763-B37B-791A-73B9-8F8A39C729A0}"/>
                </a:ext>
              </a:extLst>
            </p:cNvPr>
            <p:cNvGrpSpPr/>
            <p:nvPr/>
          </p:nvGrpSpPr>
          <p:grpSpPr>
            <a:xfrm>
              <a:off x="8464550" y="136525"/>
              <a:ext cx="3512303" cy="1828248"/>
              <a:chOff x="8464550" y="136525"/>
              <a:chExt cx="3512303" cy="182824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8983CC7-ACA2-CD13-E353-EBFE75C765CA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239253" cy="1828248"/>
                <a:chOff x="8464550" y="136525"/>
                <a:chExt cx="3239253" cy="182824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42F4C91F-D0E3-04E5-30CF-C8220C79E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304"/>
                <a:stretch/>
              </p:blipFill>
              <p:spPr>
                <a:xfrm>
                  <a:off x="8693150" y="365125"/>
                  <a:ext cx="3010653" cy="1599648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40F107B-AD1E-0C7D-8BFB-6DCDB990A7C8}"/>
                    </a:ext>
                  </a:extLst>
                </p:cNvPr>
                <p:cNvSpPr txBox="1"/>
                <p:nvPr/>
              </p:nvSpPr>
              <p:spPr>
                <a:xfrm>
                  <a:off x="112466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7E32E24-51A9-D042-9094-8B9D15F19728}"/>
                    </a:ext>
                  </a:extLst>
                </p:cNvPr>
                <p:cNvSpPr txBox="1"/>
                <p:nvPr/>
              </p:nvSpPr>
              <p:spPr>
                <a:xfrm>
                  <a:off x="1038935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D76D37-4A27-5153-56F6-A073E5B16937}"/>
                    </a:ext>
                  </a:extLst>
                </p:cNvPr>
                <p:cNvSpPr txBox="1"/>
                <p:nvPr/>
              </p:nvSpPr>
              <p:spPr>
                <a:xfrm>
                  <a:off x="9539206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A8D6FB-D5DC-3C5D-7CBC-F0B917146E20}"/>
                    </a:ext>
                  </a:extLst>
                </p:cNvPr>
                <p:cNvSpPr txBox="1"/>
                <p:nvPr/>
              </p:nvSpPr>
              <p:spPr>
                <a:xfrm>
                  <a:off x="87320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8A924E-CA74-1DAB-1FCA-22F95CCF19A7}"/>
                    </a:ext>
                  </a:extLst>
                </p:cNvPr>
                <p:cNvSpPr txBox="1"/>
                <p:nvPr/>
              </p:nvSpPr>
              <p:spPr>
                <a:xfrm>
                  <a:off x="8464550" y="69931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5E3186-8ED0-8E76-5C48-1489045D186B}"/>
                  </a:ext>
                </a:extLst>
              </p:cNvPr>
              <p:cNvSpPr txBox="1"/>
              <p:nvPr/>
            </p:nvSpPr>
            <p:spPr>
              <a:xfrm>
                <a:off x="10625056" y="5648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6BD3A3-4CC0-FAA8-02B2-90C763F4B475}"/>
                  </a:ext>
                </a:extLst>
              </p:cNvPr>
              <p:cNvSpPr txBox="1"/>
              <p:nvPr/>
            </p:nvSpPr>
            <p:spPr>
              <a:xfrm>
                <a:off x="11519653" y="5883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FCABA-E99C-3B4F-10C0-10243223729A}"/>
                </a:ext>
              </a:extLst>
            </p:cNvPr>
            <p:cNvSpPr txBox="1"/>
            <p:nvPr/>
          </p:nvSpPr>
          <p:spPr>
            <a:xfrm>
              <a:off x="11519653" y="98028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11EBAF-1BC6-8DD1-345B-76A2A9EBE952}"/>
                </a:ext>
              </a:extLst>
            </p:cNvPr>
            <p:cNvSpPr txBox="1"/>
            <p:nvPr/>
          </p:nvSpPr>
          <p:spPr>
            <a:xfrm>
              <a:off x="10645775" y="95770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4D624-3FCF-87F0-EC32-BC3EAC54CE6B}"/>
                </a:ext>
              </a:extLst>
            </p:cNvPr>
            <p:cNvSpPr txBox="1"/>
            <p:nvPr/>
          </p:nvSpPr>
          <p:spPr>
            <a:xfrm>
              <a:off x="9824956" y="94844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5BDCB4-CEE4-D81B-1E48-A6EB1F2AF117}"/>
                </a:ext>
              </a:extLst>
            </p:cNvPr>
            <p:cNvSpPr txBox="1"/>
            <p:nvPr/>
          </p:nvSpPr>
          <p:spPr>
            <a:xfrm>
              <a:off x="8462881" y="100865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361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(final)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/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53946"/>
              </p:ext>
            </p:extLst>
          </p:nvPr>
        </p:nvGraphicFramePr>
        <p:xfrm>
          <a:off x="5590252" y="4491040"/>
          <a:ext cx="4029998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984218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759E703B-E3DE-2656-2F9B-F0BEF738390E}"/>
              </a:ext>
            </a:extLst>
          </p:cNvPr>
          <p:cNvGrpSpPr/>
          <p:nvPr/>
        </p:nvGrpSpPr>
        <p:grpSpPr>
          <a:xfrm>
            <a:off x="838200" y="2101735"/>
            <a:ext cx="3519569" cy="1828248"/>
            <a:chOff x="832603" y="2838335"/>
            <a:chExt cx="3519569" cy="18282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71FAA3A-BD0F-BAC4-6824-5CBE852C410C}"/>
                </a:ext>
              </a:extLst>
            </p:cNvPr>
            <p:cNvGrpSpPr/>
            <p:nvPr/>
          </p:nvGrpSpPr>
          <p:grpSpPr>
            <a:xfrm>
              <a:off x="838200" y="2838335"/>
              <a:ext cx="3513972" cy="1828248"/>
              <a:chOff x="8462881" y="136525"/>
              <a:chExt cx="3513972" cy="182824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88CD763-B37B-791A-73B9-8F8A39C729A0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512303" cy="1828248"/>
                <a:chOff x="8464550" y="136525"/>
                <a:chExt cx="3512303" cy="182824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8983CC7-ACA2-CD13-E353-EBFE75C765CA}"/>
                    </a:ext>
                  </a:extLst>
                </p:cNvPr>
                <p:cNvGrpSpPr/>
                <p:nvPr/>
              </p:nvGrpSpPr>
              <p:grpSpPr>
                <a:xfrm>
                  <a:off x="8464550" y="136525"/>
                  <a:ext cx="3239253" cy="1828248"/>
                  <a:chOff x="8464550" y="136525"/>
                  <a:chExt cx="3239253" cy="1828248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42F4C91F-D0E3-04E5-30CF-C8220C79E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b="7304"/>
                  <a:stretch/>
                </p:blipFill>
                <p:spPr>
                  <a:xfrm>
                    <a:off x="8693150" y="365125"/>
                    <a:ext cx="3010653" cy="1599648"/>
                  </a:xfrm>
                  <a:prstGeom prst="rect">
                    <a:avLst/>
                  </a:prstGeom>
                </p:spPr>
              </p:pic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0F107B-AD1E-0C7D-8BFB-6DCDB990A7C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66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E32E24-51A9-D042-9094-8B9D15F1972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935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0D76D37-4A27-5153-56F6-A073E5B16937}"/>
                      </a:ext>
                    </a:extLst>
                  </p:cNvPr>
                  <p:cNvSpPr txBox="1"/>
                  <p:nvPr/>
                </p:nvSpPr>
                <p:spPr>
                  <a:xfrm>
                    <a:off x="9539206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AA8D6FB-D5DC-3C5D-7CBC-F0B917146E20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0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C8A924E-CA74-1DAB-1FCA-22F95CCF1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464550" y="699319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C5E3186-8ED0-8E76-5C48-1489045D186B}"/>
                    </a:ext>
                  </a:extLst>
                </p:cNvPr>
                <p:cNvSpPr txBox="1"/>
                <p:nvPr/>
              </p:nvSpPr>
              <p:spPr>
                <a:xfrm>
                  <a:off x="10625056" y="56488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6BD3A3-4CC0-FAA8-02B2-90C763F4B475}"/>
                    </a:ext>
                  </a:extLst>
                </p:cNvPr>
                <p:cNvSpPr txBox="1"/>
                <p:nvPr/>
              </p:nvSpPr>
              <p:spPr>
                <a:xfrm>
                  <a:off x="11519653" y="58836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2FCABA-E99C-3B4F-10C0-10243223729A}"/>
                  </a:ext>
                </a:extLst>
              </p:cNvPr>
              <p:cNvSpPr txBox="1"/>
              <p:nvPr/>
            </p:nvSpPr>
            <p:spPr>
              <a:xfrm>
                <a:off x="11519653" y="98028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11EBAF-1BC6-8DD1-345B-76A2A9EBE952}"/>
                  </a:ext>
                </a:extLst>
              </p:cNvPr>
              <p:cNvSpPr txBox="1"/>
              <p:nvPr/>
            </p:nvSpPr>
            <p:spPr>
              <a:xfrm>
                <a:off x="10645775" y="95770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54D624-3FCF-87F0-EC32-BC3EAC54CE6B}"/>
                  </a:ext>
                </a:extLst>
              </p:cNvPr>
              <p:cNvSpPr txBox="1"/>
              <p:nvPr/>
            </p:nvSpPr>
            <p:spPr>
              <a:xfrm>
                <a:off x="9824956" y="94844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5BDCB4-CEE4-D81B-1E48-A6EB1F2AF117}"/>
                  </a:ext>
                </a:extLst>
              </p:cNvPr>
              <p:cNvSpPr txBox="1"/>
              <p:nvPr/>
            </p:nvSpPr>
            <p:spPr>
              <a:xfrm>
                <a:off x="8462881" y="100865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E20838-D56D-54FD-A28C-C66FA4F72A06}"/>
                </a:ext>
              </a:extLst>
            </p:cNvPr>
            <p:cNvSpPr txBox="1"/>
            <p:nvPr/>
          </p:nvSpPr>
          <p:spPr>
            <a:xfrm>
              <a:off x="832603" y="40514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23479A-E0DF-8207-8307-B06639EA01F5}"/>
                </a:ext>
              </a:extLst>
            </p:cNvPr>
            <p:cNvSpPr txBox="1"/>
            <p:nvPr/>
          </p:nvSpPr>
          <p:spPr>
            <a:xfrm>
              <a:off x="2199692" y="40514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320505-358F-0BFC-DF82-A19DB03A95D1}"/>
                </a:ext>
              </a:extLst>
            </p:cNvPr>
            <p:cNvSpPr txBox="1"/>
            <p:nvPr/>
          </p:nvSpPr>
          <p:spPr>
            <a:xfrm>
              <a:off x="3021094" y="40514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C1665C-9E68-FE52-7C15-26F2D17833CF}"/>
                </a:ext>
              </a:extLst>
            </p:cNvPr>
            <p:cNvSpPr txBox="1"/>
            <p:nvPr/>
          </p:nvSpPr>
          <p:spPr>
            <a:xfrm>
              <a:off x="3894972" y="405162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6D178E5A-DEF2-863E-F925-0177E91A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1" y="4719191"/>
            <a:ext cx="4558755" cy="16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Assume we want to partition the endpoint graph into 2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6887-488A-81E1-85ED-82CAE17E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3741"/>
            <a:ext cx="4558755" cy="16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3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Perform BFS to obtain the entire fan-in cone with setting each endpoint of a group as root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B26FF-E8A7-DF19-4A56-8410F4DD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2215"/>
            <a:ext cx="4807817" cy="303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62615-7A6B-AEDC-DAE1-1E0C6BB2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3" y="3829877"/>
            <a:ext cx="4397589" cy="23470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14:cNvPr>
              <p14:cNvContentPartPr/>
              <p14:nvPr/>
            </p14:nvContentPartPr>
            <p14:xfrm>
              <a:off x="1013280" y="3252720"/>
              <a:ext cx="306000" cy="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40" y="3145080"/>
                <a:ext cx="413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14:cNvPr>
              <p14:cNvContentPartPr/>
              <p14:nvPr/>
            </p14:nvContentPartPr>
            <p14:xfrm>
              <a:off x="1026960" y="3683640"/>
              <a:ext cx="30852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960" y="3576000"/>
                <a:ext cx="41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14:cNvPr>
              <p14:cNvContentPartPr/>
              <p14:nvPr/>
            </p14:nvContentPartPr>
            <p14:xfrm>
              <a:off x="1020120" y="4683360"/>
              <a:ext cx="409320" cy="35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6480" y="4575720"/>
                <a:ext cx="5169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14:cNvPr>
              <p14:cNvContentPartPr/>
              <p14:nvPr/>
            </p14:nvContentPartPr>
            <p14:xfrm>
              <a:off x="1060080" y="5121480"/>
              <a:ext cx="404280" cy="1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6080" y="5013480"/>
                <a:ext cx="511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14:cNvPr>
              <p14:cNvContentPartPr/>
              <p14:nvPr/>
            </p14:nvContentPartPr>
            <p14:xfrm>
              <a:off x="2458320" y="5565360"/>
              <a:ext cx="327240" cy="7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4320" y="5457720"/>
                <a:ext cx="4348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14:cNvPr>
              <p14:cNvContentPartPr/>
              <p14:nvPr/>
            </p14:nvContentPartPr>
            <p14:xfrm>
              <a:off x="993480" y="4160640"/>
              <a:ext cx="453240" cy="30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840" y="4053000"/>
                <a:ext cx="560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14:cNvPr>
              <p14:cNvContentPartPr/>
              <p14:nvPr/>
            </p14:nvContentPartPr>
            <p14:xfrm>
              <a:off x="2349200" y="4622150"/>
              <a:ext cx="469800" cy="25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5560" y="4514510"/>
                <a:ext cx="577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14:cNvPr>
              <p14:cNvContentPartPr/>
              <p14:nvPr/>
            </p14:nvContentPartPr>
            <p14:xfrm>
              <a:off x="2355680" y="3357470"/>
              <a:ext cx="448560" cy="33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02040" y="3249830"/>
                <a:ext cx="55620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43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56D7-6AF1-138D-4CE1-82AF32C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DDD8-67C3-E218-4763-50F97AE2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Path-based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(PBA) is a key process in Static Timing Analysis (STA) to reduce excessive slack pessimism (Graph Based Analysis, GBA).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PBA can easily become the major performance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its long execution time.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bottleneck, recent STA researches have proposed to accelerate PBA algorithms with manycore CPU and GPU parallelisms.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introduce a new, fast endpoint-oriented partitioning framework that can separate STA graphs and dispatch the PBA workload onto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7739-08CC-3476-69AC-28C423F6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228-CD72-268C-AAC0-8C10C1FA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Flow 4 - </a:t>
            </a:r>
            <a:r>
              <a:rPr lang="en-US" altLang="zh-TW" i="1" dirty="0" err="1">
                <a:latin typeface="Times" panose="02020603050405020304" pitchFamily="18" charset="0"/>
                <a:cs typeface="Times" panose="02020603050405020304" pitchFamily="18" charset="0"/>
              </a:rPr>
              <a:t>Taskflow</a:t>
            </a:r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 Device Management</a:t>
            </a:r>
            <a:endParaRPr lang="zh-TW" alt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92C6-D939-E317-6273-D339B8E3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We set the number of CPU worker threads the same as the number of GPU devices.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Each worker thread monitors execution of PBA on each partition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37094-D6D0-FBE1-6800-5740A9DF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AEFE0-130E-A618-98AE-04A0A23D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92" y="2984525"/>
            <a:ext cx="4472615" cy="32821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EE77C4-1796-3ABF-E252-823C3B4FE81B}"/>
              </a:ext>
            </a:extLst>
          </p:cNvPr>
          <p:cNvSpPr/>
          <p:nvPr/>
        </p:nvSpPr>
        <p:spPr>
          <a:xfrm>
            <a:off x="3859692" y="4368800"/>
            <a:ext cx="3417408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79015-2ADD-52B6-CC12-1E49762FDB1E}"/>
              </a:ext>
            </a:extLst>
          </p:cNvPr>
          <p:cNvSpPr txBox="1"/>
          <p:nvPr/>
        </p:nvSpPr>
        <p:spPr>
          <a:xfrm>
            <a:off x="7303138" y="4422259"/>
            <a:ext cx="356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Wrap each group of endpoints into a task</a:t>
            </a:r>
            <a:endParaRPr lang="zh-TW" altLang="en-US" sz="16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4BFA8-B9D6-E2C5-FC47-5BC945E501C0}"/>
              </a:ext>
            </a:extLst>
          </p:cNvPr>
          <p:cNvSpPr/>
          <p:nvPr/>
        </p:nvSpPr>
        <p:spPr>
          <a:xfrm>
            <a:off x="3833654" y="4954587"/>
            <a:ext cx="3779996" cy="15081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1F58-0DB8-08B0-8806-8DF0EE597EC5}"/>
              </a:ext>
            </a:extLst>
          </p:cNvPr>
          <p:cNvSpPr txBox="1"/>
          <p:nvPr/>
        </p:nvSpPr>
        <p:spPr>
          <a:xfrm>
            <a:off x="7817723" y="4760813"/>
            <a:ext cx="405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Recover the full CSR graph format 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from the endpoint group</a:t>
            </a:r>
            <a:endParaRPr lang="zh-TW" altLang="en-US" sz="1600" dirty="0">
              <a:solidFill>
                <a:srgbClr val="0070C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C8DE8-07C1-625F-4E0C-6667A8715ECB}"/>
              </a:ext>
            </a:extLst>
          </p:cNvPr>
          <p:cNvSpPr/>
          <p:nvPr/>
        </p:nvSpPr>
        <p:spPr>
          <a:xfrm>
            <a:off x="3820635" y="5111750"/>
            <a:ext cx="3997088" cy="2921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50B7-187F-41B7-B6F6-8A9F1D29A953}"/>
              </a:ext>
            </a:extLst>
          </p:cNvPr>
          <p:cNvSpPr txBox="1"/>
          <p:nvPr/>
        </p:nvSpPr>
        <p:spPr>
          <a:xfrm>
            <a:off x="175257" y="4965412"/>
            <a:ext cx="362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C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Launch the PBA workload of the partition with corresponding worker index</a:t>
            </a:r>
            <a:endParaRPr lang="zh-TW" altLang="en-US" sz="1600" dirty="0">
              <a:solidFill>
                <a:srgbClr val="FFC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can quickly process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build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end-point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reflects the size of shared logic between endpoints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endpoint graph.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shared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together in the same partition, which allows us to propagate shared timing information in a single partition.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exists shared logic across different partitions, we make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duplications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we can conduct independent analysis.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they will separate the endpoint graph into groups and recover the partitions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partitioning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full partitions by a linear recovery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DFA0-44E3-8076-06FA-0C4C073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with GPU manager, they can accelerate the PBA process on multiple GPUs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associate one CPU core to monitor the execution status of one GPU device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leverage the work-stealing scheduler to move the imbalance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F7084-2328-233A-729C-2223987F1E1D}"/>
              </a:ext>
            </a:extLst>
          </p:cNvPr>
          <p:cNvSpPr txBox="1"/>
          <p:nvPr/>
        </p:nvSpPr>
        <p:spPr>
          <a:xfrm>
            <a:off x="3048000" y="33212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39199-A817-8F6D-EE24-462A250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Rank Circuit Pins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graph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ranking the circuit pins based on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pins.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640E038-59EE-09B2-CC23-FF59B6D1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2502C0-DBD5-7793-63C4-1A66AFB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Build Endpoint Graph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endpoint graph can reflect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endpoints.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9CAD-8876-D3F5-95FE-45E1DE8D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71DE0EA-0DF4-8B79-0D35-DE321BD5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Find Disjoint Endpoint Sets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endpoint graph, we identify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components, which is represented by a set of endpoints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4E9E9E-2716-853A-D6DD-09299E5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88BCE1F-CE01-48CA-1B05-583147A1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Determine whether the sets are balanced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just pack them together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will use the method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 to separate the endpoint graph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B3B033-46FF-A616-3916-D99DCCA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8372CC-289D-737B-415D-FF7B68A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2087</Words>
  <Application>Microsoft Office PowerPoint</Application>
  <PresentationFormat>Widescreen</PresentationFormat>
  <Paragraphs>443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Fast STA Graph Partitioning Framework for Multi-GPU Acceleration</vt:lpstr>
      <vt:lpstr>Outline</vt:lpstr>
      <vt:lpstr>Abstract</vt:lpstr>
      <vt:lpstr>Introduction</vt:lpstr>
      <vt:lpstr>Introduction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 – STA Graph Model</vt:lpstr>
      <vt:lpstr>Flow 1 – Circuit Pin Ranking</vt:lpstr>
      <vt:lpstr>PowerPoint Presentation</vt:lpstr>
      <vt:lpstr>Example : Circuit Pin Ranking </vt:lpstr>
      <vt:lpstr>Example : Circuit Pin Ranking </vt:lpstr>
      <vt:lpstr>Circuit Pin Ranking (1)  </vt:lpstr>
      <vt:lpstr>Circuit Pin Ranking (2) </vt:lpstr>
      <vt:lpstr>Circuit Pin Ranking (3)</vt:lpstr>
      <vt:lpstr>Circuit Pin Ranking (4)</vt:lpstr>
      <vt:lpstr>Circuit Pin Ranking (final)</vt:lpstr>
      <vt:lpstr>Flow. 2 –  Endpoint Graph Construction</vt:lpstr>
      <vt:lpstr>Example : Endpoint Graph Construction</vt:lpstr>
      <vt:lpstr>Endpoint Graph Construction (1)</vt:lpstr>
      <vt:lpstr>Endpoint Graph Construction (2)</vt:lpstr>
      <vt:lpstr>Endpoint Graph Construction (3)</vt:lpstr>
      <vt:lpstr>Endpoint Graph Construction (4)</vt:lpstr>
      <vt:lpstr>Endpoint Graph Construction (final)</vt:lpstr>
      <vt:lpstr>Flow 3 – Endpoint Graph Partitioning and Recovering </vt:lpstr>
      <vt:lpstr>Flow 3 – Endpoint Graph Partitioning and Recovering </vt:lpstr>
      <vt:lpstr>Flow 4 - Taskflow Device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Min-Feng Hsieh</cp:lastModifiedBy>
  <cp:revision>170</cp:revision>
  <dcterms:created xsi:type="dcterms:W3CDTF">2023-08-23T03:29:22Z</dcterms:created>
  <dcterms:modified xsi:type="dcterms:W3CDTF">2023-08-24T13:32:17Z</dcterms:modified>
</cp:coreProperties>
</file>