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00" r:id="rId4"/>
    <p:sldId id="299" r:id="rId5"/>
    <p:sldId id="301" r:id="rId6"/>
    <p:sldId id="302" r:id="rId7"/>
    <p:sldId id="318" r:id="rId8"/>
    <p:sldId id="303" r:id="rId9"/>
    <p:sldId id="304" r:id="rId10"/>
    <p:sldId id="305" r:id="rId11"/>
    <p:sldId id="306" r:id="rId12"/>
    <p:sldId id="307" r:id="rId13"/>
    <p:sldId id="308" r:id="rId14"/>
    <p:sldId id="319" r:id="rId15"/>
    <p:sldId id="309" r:id="rId16"/>
    <p:sldId id="310" r:id="rId17"/>
    <p:sldId id="311" r:id="rId18"/>
    <p:sldId id="312" r:id="rId19"/>
    <p:sldId id="314" r:id="rId20"/>
    <p:sldId id="320" r:id="rId21"/>
    <p:sldId id="313" r:id="rId22"/>
    <p:sldId id="315" r:id="rId23"/>
    <p:sldId id="316" r:id="rId24"/>
    <p:sldId id="322" r:id="rId25"/>
    <p:sldId id="323" r:id="rId26"/>
    <p:sldId id="324" r:id="rId27"/>
    <p:sldId id="317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9576" autoAdjust="0"/>
  </p:normalViewPr>
  <p:slideViewPr>
    <p:cSldViewPr snapToGrid="0">
      <p:cViewPr varScale="1">
        <p:scale>
          <a:sx n="99" d="100"/>
          <a:sy n="99" d="100"/>
        </p:scale>
        <p:origin x="1188" y="78"/>
      </p:cViewPr>
      <p:guideLst/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目的是要找到</a:t>
            </a:r>
            <a:r>
              <a:rPr lang="en-US" altLang="zh-TW" sz="1800" b="0" i="0" u="none" strike="noStrike" baseline="0" dirty="0">
                <a:latin typeface="CMMI9"/>
              </a:rPr>
              <a:t>routing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capacity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Cap</a:t>
            </a:r>
            <a:r>
              <a:rPr lang="en-US" altLang="zh-TW" sz="1800" b="0" i="0" u="none" strike="noStrike" baseline="0" dirty="0" err="1">
                <a:latin typeface="CMMI6"/>
              </a:rPr>
              <a:t>H</a:t>
            </a:r>
            <a:r>
              <a:rPr lang="en-US" altLang="zh-TW" sz="1800" b="0" i="0" u="none" strike="noStrike" baseline="0" dirty="0">
                <a:latin typeface="CMMI6"/>
              </a:rPr>
              <a:t>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: the horizontal or vertical routing capacity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l.pd</a:t>
            </a:r>
            <a:r>
              <a:rPr lang="en-US" altLang="zh-TW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NimbusRomNo9L-Regu"/>
              </a:rPr>
              <a:t>: the preferred routing direction of metal layer </a:t>
            </a:r>
            <a:r>
              <a:rPr lang="en-US" altLang="zh-TW" sz="1800" b="0" i="0" u="none" strike="noStrike" baseline="0" dirty="0">
                <a:latin typeface="CMMI9"/>
              </a:rPr>
              <a:t>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L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metal layers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Blk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blockages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OL</a:t>
            </a:r>
            <a:r>
              <a:rPr lang="en-US" altLang="zh-TW" sz="1800" b="0" i="0" u="none" strike="noStrike" baseline="0" dirty="0">
                <a:latin typeface="CMMI6"/>
              </a:rPr>
              <a:t>H=V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b; 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horizontal or vertical overlaps between blockage </a:t>
            </a:r>
            <a:r>
              <a:rPr lang="en-US" altLang="zh-TW" sz="1800" b="0" i="0" u="none" strike="noStrike" baseline="0" dirty="0">
                <a:latin typeface="CMMI9"/>
              </a:rPr>
              <a:t>b </a:t>
            </a:r>
            <a:r>
              <a:rPr lang="en-US" altLang="zh-TW" sz="1800" b="0" i="0" u="none" strike="noStrike" baseline="0" dirty="0">
                <a:latin typeface="NimbusRomNo9L-Regu"/>
              </a:rPr>
              <a:t>and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b.l</a:t>
            </a:r>
            <a:r>
              <a:rPr lang="en-US" altLang="zh-TW" sz="1800" b="0" i="0" u="none" strike="noStrike" baseline="0" dirty="0">
                <a:latin typeface="CMMI9"/>
              </a:rPr>
              <a:t> : the metal layer where the obstacle is located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25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01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2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local congestion of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Pos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set including all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Gcells</a:t>
            </a:r>
            <a:r>
              <a:rPr lang="en-US" altLang="zh-TW" sz="1800" b="0" i="0" u="none" strike="noStrike" baseline="0" dirty="0">
                <a:latin typeface="NimbusRomNo9L-Regu"/>
              </a:rPr>
              <a:t> overlapped with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endParaRPr lang="en-US" altLang="zh-TW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congestion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 H</a:t>
            </a:r>
            <a:r>
              <a:rPr lang="en-US" altLang="zh-TW" sz="1800" b="0" i="0" u="none" strike="noStrike" baseline="0" dirty="0">
                <a:latin typeface="CMMI6"/>
              </a:rPr>
              <a:t>/V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</a:t>
            </a:r>
            <a:r>
              <a:rPr lang="en-US" altLang="zh-TW" sz="1800" b="0" i="0" u="none" strike="noStrike" baseline="0" dirty="0">
                <a:latin typeface="NimbusRomNo9L-Regu"/>
              </a:rPr>
              <a:t> : horizontal and vertical 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Pin density could be calculated by the number of cell pins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divided by the number of available sites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.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74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local congestion of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Pos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set including all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Gcells</a:t>
            </a:r>
            <a:r>
              <a:rPr lang="en-US" altLang="zh-TW" sz="1800" b="0" i="0" u="none" strike="noStrike" baseline="0" dirty="0">
                <a:latin typeface="NimbusRomNo9L-Regu"/>
              </a:rPr>
              <a:t> overlapped with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endParaRPr lang="en-US" altLang="zh-TW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congestion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 H</a:t>
            </a:r>
            <a:r>
              <a:rPr lang="en-US" altLang="zh-TW" sz="1800" b="0" i="0" u="none" strike="noStrike" baseline="0" dirty="0">
                <a:latin typeface="CMMI6"/>
              </a:rPr>
              <a:t>/V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</a:t>
            </a:r>
            <a:r>
              <a:rPr lang="en-US" altLang="zh-TW" sz="1800" b="0" i="0" u="none" strike="noStrike" baseline="0" dirty="0">
                <a:latin typeface="NimbusRomNo9L-Regu"/>
              </a:rPr>
              <a:t> : horizontal and vertical 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Pin density could be calculated by the number of cell pins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divided by the number of available sites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.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28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local congestion of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Pos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set including all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Gcells</a:t>
            </a:r>
            <a:r>
              <a:rPr lang="en-US" altLang="zh-TW" sz="1800" b="0" i="0" u="none" strike="noStrike" baseline="0" dirty="0">
                <a:latin typeface="NimbusRomNo9L-Regu"/>
              </a:rPr>
              <a:t> overlapped with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endParaRPr lang="en-US" altLang="zh-TW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congestion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 H</a:t>
            </a:r>
            <a:r>
              <a:rPr lang="en-US" altLang="zh-TW" sz="1800" b="0" i="0" u="none" strike="noStrike" baseline="0" dirty="0">
                <a:latin typeface="CMMI6"/>
              </a:rPr>
              <a:t>/V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</a:t>
            </a:r>
            <a:r>
              <a:rPr lang="en-US" altLang="zh-TW" sz="1800" b="0" i="0" u="none" strike="noStrike" baseline="0" dirty="0">
                <a:latin typeface="NimbusRomNo9L-Regu"/>
              </a:rPr>
              <a:t> : horizontal and vertical 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Pin density could be calculated by the number of cell pins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divided by the number of available sites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.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6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Cnn</a:t>
            </a:r>
            <a:r>
              <a:rPr lang="zh-TW" altLang="en-US" sz="1800" b="0" i="0" u="none" strike="noStrike" baseline="0" dirty="0">
                <a:latin typeface="CMMI9"/>
              </a:rPr>
              <a:t>在做</a:t>
            </a:r>
            <a:r>
              <a:rPr lang="en-US" altLang="zh-TW" sz="1800" b="0" i="0" u="none" strike="noStrike" baseline="0" dirty="0">
                <a:latin typeface="CMMI9"/>
              </a:rPr>
              <a:t>convolution</a:t>
            </a:r>
            <a:r>
              <a:rPr lang="zh-TW" altLang="en-US" sz="1800" b="0" i="0" u="none" strike="noStrike" baseline="0" dirty="0">
                <a:latin typeface="CMMI9"/>
              </a:rPr>
              <a:t>的時候，</a:t>
            </a:r>
            <a:r>
              <a:rPr lang="en-US" altLang="zh-TW" sz="1800" b="0" i="0" u="none" strike="noStrike" baseline="0" dirty="0">
                <a:latin typeface="CMMI9"/>
              </a:rPr>
              <a:t>kernel </a:t>
            </a:r>
            <a:r>
              <a:rPr lang="zh-TW" altLang="en-US" sz="1800" b="0" i="0" u="none" strike="noStrike" baseline="0" dirty="0">
                <a:latin typeface="CMMI9"/>
              </a:rPr>
              <a:t>會提取附近的特徵。所以在這邊他會提取附近的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pin density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43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Pin p </a:t>
            </a:r>
            <a:r>
              <a:rPr lang="zh-TW" altLang="en-US" dirty="0"/>
              <a:t>的</a:t>
            </a:r>
            <a:r>
              <a:rPr lang="en-US" altLang="zh-TW" dirty="0"/>
              <a:t>congestion</a:t>
            </a:r>
            <a:r>
              <a:rPr lang="zh-TW" altLang="en-US" dirty="0"/>
              <a:t>會等於所有</a:t>
            </a:r>
            <a:r>
              <a:rPr lang="en-US" altLang="zh-TW" dirty="0"/>
              <a:t>p</a:t>
            </a:r>
            <a:r>
              <a:rPr lang="zh-TW" altLang="en-US" dirty="0"/>
              <a:t>會經過的</a:t>
            </a:r>
            <a:r>
              <a:rPr lang="en-US" altLang="zh-TW" dirty="0"/>
              <a:t>path</a:t>
            </a:r>
            <a:r>
              <a:rPr lang="zh-TW" altLang="en-US" dirty="0"/>
              <a:t> </a:t>
            </a:r>
            <a:r>
              <a:rPr lang="en-US" altLang="zh-TW" dirty="0"/>
              <a:t>l </a:t>
            </a:r>
            <a:r>
              <a:rPr lang="zh-TW" altLang="en-US" dirty="0"/>
              <a:t>中該</a:t>
            </a:r>
            <a:r>
              <a:rPr lang="en-US" altLang="zh-TW" dirty="0"/>
              <a:t>path</a:t>
            </a:r>
            <a:r>
              <a:rPr lang="zh-TW" altLang="en-US" dirty="0"/>
              <a:t> </a:t>
            </a:r>
            <a:r>
              <a:rPr lang="en-US" altLang="zh-TW" dirty="0"/>
              <a:t>l(</a:t>
            </a:r>
            <a:r>
              <a:rPr lang="zh-TW" altLang="en-US" dirty="0"/>
              <a:t>所有跟</a:t>
            </a:r>
            <a:r>
              <a:rPr lang="en-US" altLang="zh-TW" dirty="0"/>
              <a:t>pin</a:t>
            </a:r>
            <a:r>
              <a:rPr lang="zh-TW" altLang="en-US" dirty="0"/>
              <a:t> </a:t>
            </a:r>
            <a:r>
              <a:rPr lang="en-US" altLang="zh-TW" dirty="0"/>
              <a:t>p</a:t>
            </a:r>
            <a:r>
              <a:rPr lang="zh-TW" altLang="en-US" dirty="0"/>
              <a:t>有關的</a:t>
            </a:r>
            <a:r>
              <a:rPr lang="en-US" altLang="zh-TW" dirty="0"/>
              <a:t>two point net)</a:t>
            </a:r>
            <a:r>
              <a:rPr lang="zh-TW" altLang="en-US" dirty="0"/>
              <a:t>有最大</a:t>
            </a:r>
            <a:r>
              <a:rPr lang="en-US" altLang="zh-TW" dirty="0" err="1"/>
              <a:t>gcells</a:t>
            </a:r>
            <a:r>
              <a:rPr lang="en-US" altLang="zh-TW" dirty="0"/>
              <a:t> congestion</a:t>
            </a:r>
            <a:r>
              <a:rPr lang="zh-TW" altLang="en-US" dirty="0"/>
              <a:t>的最小值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07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The logarithmic function </a:t>
            </a:r>
            <a:r>
              <a:rPr lang="zh-TW" altLang="en-US" sz="1800" b="0" i="0" u="none" strike="noStrike" baseline="0" dirty="0">
                <a:latin typeface="NimbusRomNo9L-Regu"/>
              </a:rPr>
              <a:t>是為了要</a:t>
            </a:r>
            <a:r>
              <a:rPr lang="zh-TW" altLang="en-US" sz="2800" b="0" i="0" dirty="0">
                <a:solidFill>
                  <a:srgbClr val="D1D5DB"/>
                </a:solidFill>
                <a:effectLst/>
                <a:latin typeface="Söhne"/>
              </a:rPr>
              <a:t>平滑</a:t>
            </a:r>
            <a:r>
              <a:rPr lang="en-US" altLang="zh-TW" sz="1800" b="0" i="0" u="none" strike="noStrike" baseline="0" dirty="0">
                <a:latin typeface="NimbusRomNo9L-Regu"/>
              </a:rPr>
              <a:t> padding values</a:t>
            </a:r>
            <a:r>
              <a:rPr lang="zh-TW" altLang="en-US" sz="1800" b="0" i="0" u="none" strike="noStrike" baseline="0" dirty="0">
                <a:latin typeface="NimbusRomNo9L-Regu"/>
              </a:rPr>
              <a:t>的</a:t>
            </a:r>
            <a:r>
              <a:rPr lang="en-US" altLang="zh-TW" sz="1800" b="0" i="0" u="none" strike="noStrike" baseline="0" dirty="0">
                <a:latin typeface="NimbusRomNo9L-Regu"/>
              </a:rPr>
              <a:t>distribution, </a:t>
            </a:r>
            <a:r>
              <a:rPr lang="zh-TW" altLang="en-US" sz="1800" b="0" i="0" u="none" strike="noStrike" baseline="0" dirty="0">
                <a:latin typeface="NimbusRomNo9L-Regu"/>
              </a:rPr>
              <a:t>進而改善</a:t>
            </a:r>
            <a:r>
              <a:rPr lang="en-US" altLang="zh-TW" sz="1800" b="0" i="0" u="none" strike="noStrike" baseline="0" dirty="0">
                <a:latin typeface="NimbusRomNo9L-Regu"/>
              </a:rPr>
              <a:t>padding process</a:t>
            </a:r>
            <a:r>
              <a:rPr lang="zh-TW" altLang="en-US" sz="1800" b="0" i="0" u="none" strike="noStrike" baseline="0" dirty="0">
                <a:latin typeface="NimbusRomNo9L-Regu"/>
              </a:rPr>
              <a:t>的</a:t>
            </a:r>
            <a:r>
              <a:rPr lang="en-US" altLang="zh-TW" sz="1800" b="0" i="0" u="none" strike="noStrike" baseline="0" dirty="0">
                <a:latin typeface="NimbusRomNo9L-Regu"/>
              </a:rPr>
              <a:t>stability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NimbusRomNo9L-Regu"/>
              </a:rPr>
              <a:t>他的</a:t>
            </a:r>
            <a:r>
              <a:rPr lang="en-US" altLang="zh-TW" sz="1800" b="0" i="0" u="none" strike="noStrike" baseline="0" dirty="0">
                <a:latin typeface="NimbusRomNo9L-Regu"/>
              </a:rPr>
              <a:t>strategy parameter</a:t>
            </a:r>
            <a:r>
              <a:rPr lang="zh-TW" altLang="en-US" sz="1800" b="0" i="0" u="none" strike="noStrike" baseline="0" dirty="0">
                <a:latin typeface="NimbusRomNo9L-Regu"/>
              </a:rPr>
              <a:t>會利用一個方法來找，後面會說到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98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因為這樣可以避免一些可能會增加</a:t>
            </a:r>
            <a:r>
              <a:rPr lang="en-US" altLang="zh-TW" sz="1800" b="0" i="0" u="none" strike="noStrike" baseline="0" dirty="0">
                <a:latin typeface="CMMI9"/>
              </a:rPr>
              <a:t>wirelength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85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Placement is critical for the </a:t>
            </a:r>
            <a:r>
              <a:rPr lang="en-US" altLang="zh-TW" sz="1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 optimization.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43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因為這樣可以避免一些可能會增加</a:t>
            </a:r>
            <a:r>
              <a:rPr lang="en-US" altLang="zh-TW" sz="1800" b="0" i="0" u="none" strike="noStrike" baseline="0" dirty="0">
                <a:latin typeface="CMMI9"/>
              </a:rPr>
              <a:t>wirelength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1. </a:t>
            </a:r>
            <a:r>
              <a:rPr lang="zh-TW" altLang="en-US" sz="1800" b="0" i="0" u="none" strike="noStrike" baseline="0" dirty="0">
                <a:latin typeface="CMMI9"/>
              </a:rPr>
              <a:t>估計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2. </a:t>
            </a:r>
            <a:r>
              <a:rPr lang="zh-TW" altLang="en-US" sz="1800" b="0" i="0" u="none" strike="noStrike" baseline="0" dirty="0">
                <a:latin typeface="CMMI9"/>
              </a:rPr>
              <a:t>從</a:t>
            </a:r>
            <a:r>
              <a:rPr lang="en-US" altLang="zh-TW" sz="1800" b="0" i="0" u="none" strike="noStrike" baseline="0" dirty="0">
                <a:latin typeface="CMMI9"/>
              </a:rPr>
              <a:t>congestion map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placement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information</a:t>
            </a:r>
            <a:r>
              <a:rPr lang="zh-TW" altLang="en-US" sz="1800" b="0" i="0" u="none" strike="noStrike" baseline="0" dirty="0">
                <a:latin typeface="CMMI9"/>
              </a:rPr>
              <a:t>來提取之前講到的</a:t>
            </a:r>
            <a:r>
              <a:rPr lang="en-US" altLang="zh-TW" sz="1800" b="0" i="0" u="none" strike="noStrike" baseline="0" dirty="0">
                <a:latin typeface="CMMI9"/>
              </a:rPr>
              <a:t>3</a:t>
            </a:r>
            <a:r>
              <a:rPr lang="zh-TW" altLang="en-US" sz="1800" b="0" i="0" u="none" strike="noStrike" baseline="0" dirty="0">
                <a:latin typeface="CMMI9"/>
              </a:rPr>
              <a:t>個</a:t>
            </a:r>
            <a:r>
              <a:rPr lang="en-US" altLang="zh-TW" sz="1800" b="0" i="0" u="none" strike="noStrike" baseline="0" dirty="0">
                <a:latin typeface="CMMI9"/>
              </a:rPr>
              <a:t>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</a:t>
            </a:r>
            <a:r>
              <a:rPr lang="zh-TW" altLang="en-US" sz="1800" b="0" i="0" u="none" strike="noStrike" baseline="0" dirty="0">
                <a:latin typeface="CMMI9"/>
              </a:rPr>
              <a:t>、</a:t>
            </a:r>
            <a:r>
              <a:rPr lang="en-US" altLang="zh-TW" sz="1800" b="0" i="0" u="none" strike="noStrike" baseline="0" dirty="0">
                <a:latin typeface="CMMI9"/>
              </a:rPr>
              <a:t>4 :</a:t>
            </a:r>
            <a:r>
              <a:rPr lang="zh-TW" altLang="en-US" sz="1800" b="0" i="0" u="none" strike="noStrike" baseline="0" dirty="0">
                <a:latin typeface="CMMI9"/>
              </a:rPr>
              <a:t> 根據剛剛講到的公式來計算跟回收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5:</a:t>
            </a:r>
            <a:r>
              <a:rPr lang="zh-TW" altLang="en-US" sz="1800" b="0" i="0" u="none" strike="noStrike" baseline="0" dirty="0">
                <a:latin typeface="CMMI9"/>
              </a:rPr>
              <a:t>  計算</a:t>
            </a:r>
            <a:r>
              <a:rPr lang="en-US" altLang="zh-TW" sz="1800" b="0" i="0" u="none" strike="noStrike" baseline="0" dirty="0">
                <a:latin typeface="CMMI9"/>
              </a:rPr>
              <a:t>padding utilization (</a:t>
            </a:r>
            <a:r>
              <a:rPr lang="zh-TW" altLang="en-US" sz="1800" b="0" i="0" u="none" strike="noStrike" baseline="0" dirty="0">
                <a:latin typeface="CMMI9"/>
              </a:rPr>
              <a:t>控制</a:t>
            </a:r>
            <a:r>
              <a:rPr lang="en-US" altLang="zh-TW" sz="1800" b="0" i="0" u="none" strike="noStrike" baseline="0" dirty="0">
                <a:latin typeface="CMMI9"/>
              </a:rPr>
              <a:t>padding utilization</a:t>
            </a:r>
            <a:r>
              <a:rPr lang="zh-TW" altLang="en-US" sz="1800" b="0" i="0" u="none" strike="noStrike" baseline="0" dirty="0">
                <a:latin typeface="CMMI9"/>
              </a:rPr>
              <a:t>可以避免</a:t>
            </a:r>
            <a:r>
              <a:rPr lang="en-US" altLang="zh-TW" sz="1800" b="0" i="0" u="none" strike="noStrike" baseline="0" dirty="0">
                <a:latin typeface="CMMI9"/>
              </a:rPr>
              <a:t>Over padding, </a:t>
            </a:r>
            <a:r>
              <a:rPr lang="zh-TW" altLang="en-US" sz="1800" b="0" i="0" u="none" strike="noStrike" baseline="0" dirty="0">
                <a:latin typeface="CMMI9"/>
              </a:rPr>
              <a:t>阻礙後續的優化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6-9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若</a:t>
            </a:r>
            <a:r>
              <a:rPr lang="en-US" altLang="zh-TW" sz="1800" b="0" i="0" u="none" strike="noStrike" baseline="0" dirty="0">
                <a:latin typeface="CMMI9"/>
              </a:rPr>
              <a:t>total padding</a:t>
            </a:r>
            <a:r>
              <a:rPr lang="zh-TW" altLang="en-US" sz="1800" b="0" i="0" u="none" strike="noStrike" baseline="0" dirty="0">
                <a:latin typeface="CMMI9"/>
              </a:rPr>
              <a:t>超過了設定的</a:t>
            </a:r>
            <a:r>
              <a:rPr lang="en-US" altLang="zh-TW" sz="1800" b="0" i="0" u="none" strike="noStrike" baseline="0" dirty="0">
                <a:latin typeface="CMMI9"/>
              </a:rPr>
              <a:t>utilization,</a:t>
            </a:r>
            <a:r>
              <a:rPr lang="zh-TW" altLang="en-US" sz="1800" b="0" i="0" u="none" strike="noStrike" baseline="0" dirty="0">
                <a:latin typeface="CMMI9"/>
              </a:rPr>
              <a:t>那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  <a:r>
              <a:rPr lang="zh-TW" altLang="en-US" sz="1800" b="0" i="0" u="none" strike="noStrike" baseline="0" dirty="0">
                <a:latin typeface="CMMI9"/>
              </a:rPr>
              <a:t>會進行縮放來達到</a:t>
            </a:r>
            <a:r>
              <a:rPr lang="en-US" altLang="zh-TW" sz="1800" b="0" i="0" u="none" strike="noStrike" baseline="0" dirty="0">
                <a:latin typeface="CMMI9"/>
              </a:rPr>
              <a:t>constraint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0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09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61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quadratic placement, an iterative framework with lower and upper bounds is often applied. The lower bound is described by a quadratic wirelength model to minimize wirelength, and the upper bound is generated by spreading cells in high density  regions to remove cell overlaps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non-linear placement, the objective function is formulated by a non-linear wirelength model  subject to a density constraint. By relaxing the density constraint into the objective function, the placement problem can be solved by gradient-descent-based methods to obtain a high-quality placement solution with the desired tradeoff between wirelength and cell density.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quadratic placement, an iterative framework with lower and upper bounds is often applied. The lower bound is described by a quadratic wirelength model to minimize wirelength, and the upper bound is generated by spreading cells in high density  regions to remove cell overlaps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non-linear placement, the objective function is formulated by a non-linear wirelength model  subject to a density constraint. By relaxing the density constraint into the objective function, the placement problem can be solved by gradient-descent-based methods to obtain a high-quality placement solution with the desired tradeoff between wirelength and cell density.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42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V:cell instance</a:t>
            </a:r>
          </a:p>
          <a:p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E: net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51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altLang="zh-TW" sz="1200" dirty="0"/>
              <a:t>Λ</a:t>
            </a:r>
            <a:r>
              <a:rPr lang="en-US" altLang="zh-TW" sz="1200" dirty="0"/>
              <a:t> : to balance the weight between wirelength and density</a:t>
            </a:r>
          </a:p>
          <a:p>
            <a:pPr algn="l"/>
            <a:r>
              <a:rPr lang="en-US" altLang="zh-TW" sz="1200" b="1" dirty="0">
                <a:solidFill>
                  <a:srgbClr val="FF0000"/>
                </a:solidFill>
              </a:rPr>
              <a:t>* * * * * After doing global routing, </a:t>
            </a:r>
            <a:r>
              <a:rPr lang="en-US" altLang="zh-TW" sz="1800" b="1" i="0" u="none" strike="noStrike" baseline="0" dirty="0">
                <a:solidFill>
                  <a:srgbClr val="FF0000"/>
                </a:solidFill>
                <a:latin typeface="NimbusRomNo9L-Regu"/>
              </a:rPr>
              <a:t>we need to legalize the cell positions to remove cell overlaps and DRC violations.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8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):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7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zh-TW" altLang="en-US" sz="11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51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Global placement:  </a:t>
            </a:r>
            <a:r>
              <a:rPr lang="zh-TW" altLang="en-US" dirty="0"/>
              <a:t>用一些</a:t>
            </a:r>
            <a:r>
              <a:rPr lang="en-US" altLang="zh-TW" dirty="0"/>
              <a:t>placement engine</a:t>
            </a:r>
            <a:r>
              <a:rPr lang="zh-TW" altLang="en-US" dirty="0"/>
              <a:t>來</a:t>
            </a:r>
            <a:r>
              <a:rPr lang="en-US" altLang="zh-TW" dirty="0"/>
              <a:t>spread cells </a:t>
            </a:r>
            <a:r>
              <a:rPr lang="zh-TW" altLang="en-US" dirty="0"/>
              <a:t>並且 </a:t>
            </a:r>
            <a:r>
              <a:rPr lang="en-US" altLang="zh-TW" dirty="0"/>
              <a:t>optimize wirelength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err="1"/>
              <a:t>Routability</a:t>
            </a:r>
            <a:r>
              <a:rPr lang="en-US" altLang="zh-TW" dirty="0"/>
              <a:t> optimizer: </a:t>
            </a:r>
            <a:r>
              <a:rPr lang="zh-TW" altLang="en-US" dirty="0"/>
              <a:t>會分析現在的</a:t>
            </a:r>
            <a:r>
              <a:rPr lang="en-US" altLang="zh-TW" dirty="0"/>
              <a:t>congestion information</a:t>
            </a:r>
            <a:r>
              <a:rPr lang="zh-TW" altLang="en-US" dirty="0"/>
              <a:t>並且利用</a:t>
            </a:r>
            <a:r>
              <a:rPr lang="en-US" altLang="zh-TW" dirty="0"/>
              <a:t>cell padding</a:t>
            </a:r>
            <a:r>
              <a:rPr lang="zh-TW" altLang="en-US" dirty="0"/>
              <a:t>來降低</a:t>
            </a:r>
            <a:r>
              <a:rPr lang="en-US" altLang="zh-TW" dirty="0"/>
              <a:t>congestion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Legalization: </a:t>
            </a:r>
            <a:r>
              <a:rPr lang="zh-TW" altLang="en-US" dirty="0"/>
              <a:t>會消除</a:t>
            </a:r>
            <a:r>
              <a:rPr lang="en-US" altLang="zh-TW" dirty="0"/>
              <a:t>DRC</a:t>
            </a:r>
            <a:r>
              <a:rPr lang="zh-TW" altLang="en-US" dirty="0"/>
              <a:t>跟</a:t>
            </a:r>
            <a:r>
              <a:rPr lang="en-US" altLang="zh-TW" dirty="0"/>
              <a:t>overlap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2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PUFFER :A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Routability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-Driven Placement Framework via Cell Padding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4B4A0C-BF94-C061-C67E-D07DBEA582F1}"/>
              </a:ext>
            </a:extLst>
          </p:cNvPr>
          <p:cNvGrpSpPr/>
          <p:nvPr/>
        </p:nvGrpSpPr>
        <p:grpSpPr>
          <a:xfrm>
            <a:off x="-875899" y="3804932"/>
            <a:ext cx="13477612" cy="1024104"/>
            <a:chOff x="-889695" y="4482348"/>
            <a:chExt cx="13477612" cy="1024104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BCEABCF3-9E18-E949-8460-CD9EAAF2850D}"/>
                </a:ext>
              </a:extLst>
            </p:cNvPr>
            <p:cNvSpPr>
              <a:spLocks noGrp="1"/>
            </p:cNvSpPr>
            <p:nvPr>
              <p:ph type="subTitle" idx="1"/>
            </p:nvPr>
          </p:nvSpPr>
          <p:spPr>
            <a:xfrm>
              <a:off x="8136233" y="4482348"/>
              <a:ext cx="4451684" cy="1024104"/>
            </a:xfrm>
          </p:spPr>
          <p:txBody>
            <a:bodyPr>
              <a:norm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Yao-Wen Chang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Electrical Engineering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National Taiwan University, Taipei 10617, Taiwan</a:t>
              </a: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EC52C40B-2182-ADE7-EE15-2F08C10C5DC3}"/>
                </a:ext>
              </a:extLst>
            </p:cNvPr>
            <p:cNvSpPr txBox="1">
              <a:spLocks/>
            </p:cNvSpPr>
            <p:nvPr/>
          </p:nvSpPr>
          <p:spPr>
            <a:xfrm>
              <a:off x="2686570" y="4482348"/>
              <a:ext cx="6069050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Zhijie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Cai, Peng Zou,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Xingyu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Tong, Jun Yu, Jianli Chen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Key Lab of ASIC &amp; System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Fudan University, Shanghai 200433, China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6647409-7711-D8A3-454D-DAD868519307}"/>
                </a:ext>
              </a:extLst>
            </p:cNvPr>
            <p:cNvSpPr txBox="1">
              <a:spLocks/>
            </p:cNvSpPr>
            <p:nvPr/>
          </p:nvSpPr>
          <p:spPr>
            <a:xfrm>
              <a:off x="-889695" y="4482348"/>
              <a:ext cx="4451684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Zhengtao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Wu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LEDA Technology Co., Ltd.,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201203, China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Adviser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Electrostatic-based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Placement</a:t>
                </a:r>
                <a:endParaRPr lang="en-US" altLang="zh-TW" sz="2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This model adopts the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weighted-average(WA) wirelength model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approximate the HPWL.</a:t>
                </a: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 -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weighted wirelength of  net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γ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 smoothing parameter used to adjust the accuracy.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the x-coordinate.</a:t>
                </a:r>
              </a:p>
              <a:p>
                <a:pPr marL="0" indent="0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812" t="-12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/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=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𝑖𝑥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 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𝑖𝑦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 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,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blipFill>
                <a:blip r:embed="rId4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24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77EC7-8AA3-B104-A270-92740D67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get the density penalty, the placement region will first divide into uniform bins by M×M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grids.</a:t>
                </a:r>
              </a:p>
              <a:p>
                <a:pPr>
                  <a:lnSpc>
                    <a:spcPct val="13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area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bin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row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m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column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n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electric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potential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zh-TW" alt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F65292-A2B6-5B24-A6A7-F44E35D8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2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Global routing congestion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Use the </a:t>
                </a:r>
                <a:r>
                  <a:rPr lang="en-US" altLang="zh-TW" sz="2200" b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-based routing resource model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which evaluates the routing capacity and demand with respect to the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𝑂𝑣𝑒𝑟𝑓𝑙𝑜𝑤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max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⁡(0,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𝐷𝑚𝑑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𝐶𝑎𝑝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𝐷𝑚𝑑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routing demands of </a:t>
                </a:r>
                <a:r>
                  <a:rPr lang="en-US" altLang="zh-TW" sz="20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𝐶𝑎𝑝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 : the routing capacity of </a:t>
                </a:r>
                <a:r>
                  <a:rPr lang="en-US" altLang="zh-TW" sz="20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endParaRPr lang="en-US" altLang="zh-TW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  <a:blipFill>
                <a:blip r:embed="rId3"/>
                <a:stretch>
                  <a:fillRect l="-812" t="-1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31A602-D971-6024-13E1-7F927EE4E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283" y="495300"/>
            <a:ext cx="5148517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3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7ECCA-1EB1-3A4E-DCC9-955149DA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Proposed Algorithm</a:t>
            </a:r>
            <a:endParaRPr lang="zh-TW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818B0E9-FA80-3168-5BAC-7EBC0C5A3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8139" y="1343887"/>
            <a:ext cx="7832770" cy="535926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E06A71-AEA6-E371-7BE0-D975625A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7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825D9-62B8-AE30-2193-DEF7925E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506ACC-F835-BE67-D66A-34B933DF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in global placement tend to form bunches of clusters since the placement region is divided into bins by a grid.</a:t>
            </a:r>
          </a:p>
          <a:p>
            <a:pPr>
              <a:lnSpc>
                <a:spcPct val="130000"/>
              </a:lnSpc>
            </a:pPr>
            <a:endParaRPr lang="en-US" altLang="zh-TW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in the same grid often overlap severely.</a:t>
            </a:r>
          </a:p>
          <a:p>
            <a:pPr>
              <a:lnSpc>
                <a:spcPct val="130000"/>
              </a:lnSpc>
            </a:pPr>
            <a:endParaRPr lang="en-US" altLang="zh-TW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routing solution at this stage less meaningful as the overlapped cells inevitably lead to high routing demand.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3672DC-7E14-B35A-3EDC-22C475F8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4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4"/>
            <a:ext cx="10512709" cy="37207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Blockage-aware Routing Capacity Assessment (to estimate routing capacity)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a </a:t>
            </a:r>
            <a:r>
              <a:rPr lang="en-US" altLang="zh-TW" sz="2200" b="1" dirty="0" err="1">
                <a:latin typeface="Times" panose="02020603050405020304" pitchFamily="18" charset="0"/>
                <a:cs typeface="Times" panose="02020603050405020304" pitchFamily="18" charset="0"/>
              </a:rPr>
              <a:t>Gcell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-based routing resource model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, which evaluates routing capacity and demand with respect to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Gcells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Routing capacity includes 1.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basic capacity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2.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blocked capacity.</a:t>
            </a:r>
          </a:p>
          <a:p>
            <a:endParaRPr lang="en-US" altLang="zh-TW" sz="7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000" b="1" dirty="0">
                <a:latin typeface="Times" panose="02020603050405020304" pitchFamily="18" charset="0"/>
                <a:cs typeface="Times" panose="02020603050405020304" pitchFamily="18" charset="0"/>
              </a:rPr>
              <a:t>Basic capacity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: obtain from tech information (wire width and space).</a:t>
            </a:r>
          </a:p>
          <a:p>
            <a:pPr lvl="1">
              <a:lnSpc>
                <a:spcPct val="130000"/>
              </a:lnSpc>
            </a:pPr>
            <a:r>
              <a:rPr lang="en-US" altLang="zh-TW" sz="2000" b="1" dirty="0">
                <a:latin typeface="Times" panose="02020603050405020304" pitchFamily="18" charset="0"/>
                <a:cs typeface="Times" panose="02020603050405020304" pitchFamily="18" charset="0"/>
              </a:rPr>
              <a:t>Blocked capacity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: includes pin obstructions, power ground, macros…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/>
              <p:nvPr/>
            </p:nvSpPr>
            <p:spPr>
              <a:xfrm>
                <a:off x="463683" y="5567358"/>
                <a:ext cx="11264631" cy="701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𝐶𝑎𝑝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f>
                          <m:f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𝐺𝑐𝑒𝑙𝑙𝐿𝑒𝑛𝑔𝑡h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𝑀𝑒𝑡𝑎𝑙𝑊𝑖𝑑𝑡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 − 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𝐵𝑙𝑘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𝑂𝐿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𝑀𝑒𝑡𝑎𝑙𝑊𝑖𝑑𝑡h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3" y="5567358"/>
                <a:ext cx="11264631" cy="701795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440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Topology-based Congestion Estimation (to estimate the routing demand)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FLUTE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get the RSMT topology of the nets, which divide multi-pin net into two-pin net.</a:t>
            </a: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789" y="3838228"/>
            <a:ext cx="5840419" cy="25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76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Routing detour-imitating Routing Demand Expansion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283" y="3768313"/>
            <a:ext cx="684943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42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Traditional local information – local congestion</a:t>
                </a:r>
              </a:p>
              <a:p>
                <a:pPr marL="0" indent="0">
                  <a:buNone/>
                </a:pPr>
                <a:endParaRPr lang="en-US" altLang="zh-TW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600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                                                              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𝐿𝐶𝑔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i="0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𝑔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𝑃𝑜𝑠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𝐿𝐶𝑔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local congestion of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congestion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9433396-1CFD-29A7-4051-B035D53EC0AE}"/>
              </a:ext>
            </a:extLst>
          </p:cNvPr>
          <p:cNvGrpSpPr/>
          <p:nvPr/>
        </p:nvGrpSpPr>
        <p:grpSpPr>
          <a:xfrm>
            <a:off x="7861582" y="2063601"/>
            <a:ext cx="3491495" cy="3875385"/>
            <a:chOff x="5370403" y="320675"/>
            <a:chExt cx="5439534" cy="624927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BF2DFD7-C5EE-B86C-1026-5BF4E1901252}"/>
                </a:ext>
              </a:extLst>
            </p:cNvPr>
            <p:cNvGrpSpPr/>
            <p:nvPr/>
          </p:nvGrpSpPr>
          <p:grpSpPr>
            <a:xfrm>
              <a:off x="5370403" y="320675"/>
              <a:ext cx="5439534" cy="6249272"/>
              <a:chOff x="5370403" y="320675"/>
              <a:chExt cx="5439534" cy="6249272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6739085-E8CA-5583-6916-7D92AC95159C}"/>
                  </a:ext>
                </a:extLst>
              </p:cNvPr>
              <p:cNvGrpSpPr/>
              <p:nvPr/>
            </p:nvGrpSpPr>
            <p:grpSpPr>
              <a:xfrm>
                <a:off x="5370403" y="320675"/>
                <a:ext cx="5439534" cy="6249272"/>
                <a:chOff x="5350948" y="288053"/>
                <a:chExt cx="5439534" cy="6249272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397BCE72-ECD8-890A-5B4A-2BA1CD0354CD}"/>
                    </a:ext>
                  </a:extLst>
                </p:cNvPr>
                <p:cNvGrpSpPr/>
                <p:nvPr/>
              </p:nvGrpSpPr>
              <p:grpSpPr>
                <a:xfrm>
                  <a:off x="5350948" y="288053"/>
                  <a:ext cx="5439534" cy="6249272"/>
                  <a:chOff x="5350948" y="320675"/>
                  <a:chExt cx="5439534" cy="6249272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8FF248D8-F31C-F028-EBB6-9D7D894C2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0948" y="320675"/>
                    <a:ext cx="5439534" cy="6249272"/>
                  </a:xfrm>
                  <a:prstGeom prst="rect">
                    <a:avLst/>
                  </a:prstGeom>
                </p:spPr>
              </p:pic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4576F59-6AB4-DCF6-6175-442405768DBA}"/>
                      </a:ext>
                    </a:extLst>
                  </p:cNvPr>
                  <p:cNvSpPr/>
                  <p:nvPr/>
                </p:nvSpPr>
                <p:spPr>
                  <a:xfrm>
                    <a:off x="9163455" y="1439694"/>
                    <a:ext cx="1614792" cy="10311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C9663B1-44D9-5035-CCB0-9EC75A0A6A49}"/>
                    </a:ext>
                  </a:extLst>
                </p:cNvPr>
                <p:cNvSpPr/>
                <p:nvPr/>
              </p:nvSpPr>
              <p:spPr>
                <a:xfrm>
                  <a:off x="9260732" y="2856493"/>
                  <a:ext cx="1517515" cy="3648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1034A0-A1B7-7A2D-AE60-9388C711AD89}"/>
                  </a:ext>
                </a:extLst>
              </p:cNvPr>
              <p:cNvSpPr/>
              <p:nvPr/>
            </p:nvSpPr>
            <p:spPr>
              <a:xfrm>
                <a:off x="9990306" y="2389761"/>
                <a:ext cx="819631" cy="3648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9788EB-6E24-D203-BE90-1D6498420FCE}"/>
                </a:ext>
              </a:extLst>
            </p:cNvPr>
            <p:cNvSpPr/>
            <p:nvPr/>
          </p:nvSpPr>
          <p:spPr>
            <a:xfrm>
              <a:off x="8891973" y="3577531"/>
              <a:ext cx="1517515" cy="295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95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spcBef>
                    <a:spcPts val="1000"/>
                  </a:spcBef>
                  <a:buFont typeface="+mj-lt"/>
                  <a:buAutoNum type="alphaLcParenR"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Traditional local information – local congestion</a:t>
                </a:r>
              </a:p>
              <a:p>
                <a:pPr marL="0" indent="0">
                  <a:buNone/>
                </a:pPr>
                <a:endParaRPr lang="en-US" altLang="zh-TW" sz="1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TW" sz="23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3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3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zh-TW" sz="23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2300" b="0" i="0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    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∙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𝑉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,                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𝐻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/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TW" sz="23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𝐷𝑚</m:t>
                          </m:r>
                          <m:sSub>
                            <m:sSub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−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300" b="0" i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max</m:t>
                          </m:r>
                          <m:r>
                            <a:rPr lang="en-US" altLang="zh-TW" sz="23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⁡(</m:t>
                          </m:r>
                          <m:r>
                            <a:rPr lang="en-US" altLang="zh-TW" sz="23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en-US" altLang="zh-TW" sz="23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,1)</m:t>
                          </m:r>
                        </m:den>
                      </m:f>
                    </m:oMath>
                  </m:oMathPara>
                </a14:m>
                <a:endParaRPr lang="en-US" altLang="zh-TW" sz="2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𝑃𝑜𝑠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set including all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Gcells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overlapped with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/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horizontal and vertical congestion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3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Traditional local information – pin density</a:t>
                </a: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TW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Pin density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𝑝𝑖𝑛𝑠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𝑒𝑎𝑐h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𝐺𝑐𝑒𝑙𝑙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𝑁𝑢𝑚𝑏𝑒𝑟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𝑎𝑣𝑎𝑖𝑙𝑎𝑏𝑙𝑒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𝑠𝑖𝑡𝑒𝑠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𝑒𝑎𝑐h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𝐺𝑐𝑒𝑙𝑙</m:t>
                        </m:r>
                      </m:den>
                    </m:f>
                  </m:oMath>
                </a14:m>
                <a:endParaRPr lang="en-US" altLang="zh-TW" b="0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9433396-1CFD-29A7-4051-B035D53EC0AE}"/>
              </a:ext>
            </a:extLst>
          </p:cNvPr>
          <p:cNvGrpSpPr/>
          <p:nvPr/>
        </p:nvGrpSpPr>
        <p:grpSpPr>
          <a:xfrm>
            <a:off x="8149449" y="2063601"/>
            <a:ext cx="3491495" cy="3875385"/>
            <a:chOff x="5370403" y="320675"/>
            <a:chExt cx="5439534" cy="624927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BF2DFD7-C5EE-B86C-1026-5BF4E1901252}"/>
                </a:ext>
              </a:extLst>
            </p:cNvPr>
            <p:cNvGrpSpPr/>
            <p:nvPr/>
          </p:nvGrpSpPr>
          <p:grpSpPr>
            <a:xfrm>
              <a:off x="5370403" y="320675"/>
              <a:ext cx="5439534" cy="6249272"/>
              <a:chOff x="5370403" y="320675"/>
              <a:chExt cx="5439534" cy="6249272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6739085-E8CA-5583-6916-7D92AC95159C}"/>
                  </a:ext>
                </a:extLst>
              </p:cNvPr>
              <p:cNvGrpSpPr/>
              <p:nvPr/>
            </p:nvGrpSpPr>
            <p:grpSpPr>
              <a:xfrm>
                <a:off x="5370403" y="320675"/>
                <a:ext cx="5439534" cy="6249272"/>
                <a:chOff x="5350948" y="288053"/>
                <a:chExt cx="5439534" cy="6249272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397BCE72-ECD8-890A-5B4A-2BA1CD0354CD}"/>
                    </a:ext>
                  </a:extLst>
                </p:cNvPr>
                <p:cNvGrpSpPr/>
                <p:nvPr/>
              </p:nvGrpSpPr>
              <p:grpSpPr>
                <a:xfrm>
                  <a:off x="5350948" y="288053"/>
                  <a:ext cx="5439534" cy="6249272"/>
                  <a:chOff x="5350948" y="320675"/>
                  <a:chExt cx="5439534" cy="6249272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8FF248D8-F31C-F028-EBB6-9D7D894C2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0948" y="320675"/>
                    <a:ext cx="5439534" cy="6249272"/>
                  </a:xfrm>
                  <a:prstGeom prst="rect">
                    <a:avLst/>
                  </a:prstGeom>
                </p:spPr>
              </p:pic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4576F59-6AB4-DCF6-6175-442405768DBA}"/>
                      </a:ext>
                    </a:extLst>
                  </p:cNvPr>
                  <p:cNvSpPr/>
                  <p:nvPr/>
                </p:nvSpPr>
                <p:spPr>
                  <a:xfrm>
                    <a:off x="9163455" y="1439694"/>
                    <a:ext cx="1614792" cy="10311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C9663B1-44D9-5035-CCB0-9EC75A0A6A49}"/>
                    </a:ext>
                  </a:extLst>
                </p:cNvPr>
                <p:cNvSpPr/>
                <p:nvPr/>
              </p:nvSpPr>
              <p:spPr>
                <a:xfrm>
                  <a:off x="9260732" y="2856493"/>
                  <a:ext cx="1517515" cy="3648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1034A0-A1B7-7A2D-AE60-9388C711AD89}"/>
                  </a:ext>
                </a:extLst>
              </p:cNvPr>
              <p:cNvSpPr/>
              <p:nvPr/>
            </p:nvSpPr>
            <p:spPr>
              <a:xfrm>
                <a:off x="9990306" y="2389761"/>
                <a:ext cx="819631" cy="3648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9788EB-6E24-D203-BE90-1D6498420FCE}"/>
                </a:ext>
              </a:extLst>
            </p:cNvPr>
            <p:cNvSpPr/>
            <p:nvPr/>
          </p:nvSpPr>
          <p:spPr>
            <a:xfrm>
              <a:off x="8891973" y="3577531"/>
              <a:ext cx="1517515" cy="295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998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191EA9BC-A119-0364-F1E6-5046E74687AD}"/>
              </a:ext>
            </a:extLst>
          </p:cNvPr>
          <p:cNvGrpSpPr/>
          <p:nvPr/>
        </p:nvGrpSpPr>
        <p:grpSpPr>
          <a:xfrm>
            <a:off x="6272358" y="3941037"/>
            <a:ext cx="3399768" cy="2637930"/>
            <a:chOff x="7510298" y="2122461"/>
            <a:chExt cx="4809090" cy="432313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8CFC077-23B8-262B-B756-6F35505368CD}"/>
                </a:ext>
              </a:extLst>
            </p:cNvPr>
            <p:cNvGrpSpPr/>
            <p:nvPr/>
          </p:nvGrpSpPr>
          <p:grpSpPr>
            <a:xfrm>
              <a:off x="7510298" y="2122461"/>
              <a:ext cx="4230741" cy="4323138"/>
              <a:chOff x="7510298" y="2122461"/>
              <a:chExt cx="4230741" cy="4323138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D6C2D203-2DDF-8F95-41D5-E7EBC111B9E9}"/>
                  </a:ext>
                </a:extLst>
              </p:cNvPr>
              <p:cNvGrpSpPr/>
              <p:nvPr/>
            </p:nvGrpSpPr>
            <p:grpSpPr>
              <a:xfrm>
                <a:off x="7510298" y="2122461"/>
                <a:ext cx="4230741" cy="4323138"/>
                <a:chOff x="7510298" y="2122461"/>
                <a:chExt cx="4230741" cy="4323138"/>
              </a:xfrm>
            </p:grpSpPr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603AB2F0-0442-7AA1-1752-B38665F4DBA8}"/>
                    </a:ext>
                  </a:extLst>
                </p:cNvPr>
                <p:cNvGrpSpPr/>
                <p:nvPr/>
              </p:nvGrpSpPr>
              <p:grpSpPr>
                <a:xfrm>
                  <a:off x="8610600" y="2122461"/>
                  <a:ext cx="3130439" cy="4323138"/>
                  <a:chOff x="6851761" y="2534862"/>
                  <a:chExt cx="3130439" cy="4323138"/>
                </a:xfrm>
              </p:grpSpPr>
              <p:pic>
                <p:nvPicPr>
                  <p:cNvPr id="12" name="圖片 11">
                    <a:extLst>
                      <a:ext uri="{FF2B5EF4-FFF2-40B4-BE49-F238E27FC236}">
                        <a16:creationId xmlns:a16="http://schemas.microsoft.com/office/drawing/2014/main" id="{F2C73A83-5591-4817-D77B-B33419EA06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r="640"/>
                  <a:stretch/>
                </p:blipFill>
                <p:spPr>
                  <a:xfrm>
                    <a:off x="6958863" y="2534862"/>
                    <a:ext cx="3023337" cy="4323138"/>
                  </a:xfrm>
                  <a:prstGeom prst="rect">
                    <a:avLst/>
                  </a:prstGeom>
                </p:spPr>
              </p:pic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6C46FD9E-49FB-D30E-50E0-EDC5D1638EC9}"/>
                      </a:ext>
                    </a:extLst>
                  </p:cNvPr>
                  <p:cNvSpPr/>
                  <p:nvPr/>
                </p:nvSpPr>
                <p:spPr>
                  <a:xfrm>
                    <a:off x="6851761" y="3308097"/>
                    <a:ext cx="1163831" cy="96234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B585CD2-B2D3-1317-0DEF-337F57F712FA}"/>
                    </a:ext>
                  </a:extLst>
                </p:cNvPr>
                <p:cNvSpPr/>
                <p:nvPr/>
              </p:nvSpPr>
              <p:spPr>
                <a:xfrm>
                  <a:off x="7510298" y="3201093"/>
                  <a:ext cx="1481601" cy="12277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8413BC2-4082-F63F-9DDF-8D76DD6021B0}"/>
                  </a:ext>
                </a:extLst>
              </p:cNvPr>
              <p:cNvSpPr/>
              <p:nvPr/>
            </p:nvSpPr>
            <p:spPr>
              <a:xfrm>
                <a:off x="8139353" y="2727105"/>
                <a:ext cx="1481601" cy="12277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0FC75E0-EE01-53DA-572F-D19C3985A023}"/>
                </a:ext>
              </a:extLst>
            </p:cNvPr>
            <p:cNvSpPr/>
            <p:nvPr/>
          </p:nvSpPr>
          <p:spPr>
            <a:xfrm>
              <a:off x="10837787" y="2577830"/>
              <a:ext cx="1481601" cy="1280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Surrounding congestion and surrounding pin density (CNN)</a:t>
            </a:r>
          </a:p>
          <a:p>
            <a:pPr lvl="1"/>
            <a:endParaRPr lang="en-US" altLang="zh-TW" sz="2000" b="0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 expand a cell’s bounding box vertically and horizontally.</a:t>
            </a:r>
          </a:p>
          <a:p>
            <a:pPr lvl="1">
              <a:lnSpc>
                <a:spcPct val="130000"/>
              </a:lnSpc>
            </a:pPr>
            <a:r>
              <a:rPr lang="en-US" altLang="zh-TW" sz="2200" b="0" dirty="0">
                <a:latin typeface="Times" panose="02020603050405020304" pitchFamily="18" charset="0"/>
                <a:cs typeface="Times" panose="02020603050405020304" pitchFamily="18" charset="0"/>
              </a:rPr>
              <a:t>The size of the expanded bounding box equals to the convolution kernel size.</a:t>
            </a:r>
          </a:p>
          <a:p>
            <a:pPr lvl="1"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kernel does the mean filter operation.</a:t>
            </a:r>
            <a:endParaRPr lang="en-US" altLang="zh-TW" sz="22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12530BA-9AF5-2EDE-FD2F-B615B574C805}"/>
              </a:ext>
            </a:extLst>
          </p:cNvPr>
          <p:cNvGrpSpPr/>
          <p:nvPr/>
        </p:nvGrpSpPr>
        <p:grpSpPr>
          <a:xfrm>
            <a:off x="2719076" y="4335145"/>
            <a:ext cx="3399768" cy="1849713"/>
            <a:chOff x="4586640" y="2013984"/>
            <a:chExt cx="5870593" cy="3238952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D01B82C-0C34-4998-5834-5704C49F971E}"/>
                </a:ext>
              </a:extLst>
            </p:cNvPr>
            <p:cNvGrpSpPr/>
            <p:nvPr/>
          </p:nvGrpSpPr>
          <p:grpSpPr>
            <a:xfrm>
              <a:off x="4586640" y="2013984"/>
              <a:ext cx="5870593" cy="3238952"/>
              <a:chOff x="4489364" y="686158"/>
              <a:chExt cx="5870593" cy="3238952"/>
            </a:xfrm>
          </p:grpSpPr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AA7EA395-E4DF-6090-231C-F556F596DD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46132" b="50000"/>
              <a:stretch/>
            </p:blipFill>
            <p:spPr>
              <a:xfrm>
                <a:off x="4489364" y="686158"/>
                <a:ext cx="5870593" cy="3238952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0ADD69E-8279-9C29-62AD-5CE9E3F0D4F0}"/>
                  </a:ext>
                </a:extLst>
              </p:cNvPr>
              <p:cNvSpPr/>
              <p:nvPr/>
            </p:nvSpPr>
            <p:spPr>
              <a:xfrm>
                <a:off x="7801584" y="1760706"/>
                <a:ext cx="2558373" cy="214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2A16999-9E65-151E-522B-BC1A9B8C938B}"/>
                </a:ext>
              </a:extLst>
            </p:cNvPr>
            <p:cNvSpPr/>
            <p:nvPr/>
          </p:nvSpPr>
          <p:spPr>
            <a:xfrm>
              <a:off x="7431932" y="5175115"/>
              <a:ext cx="622570" cy="77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5175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F121D-D850-EE73-E8C3-998A8B3F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F88C70-D2AC-8513-8C4F-B6F3F50C5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lphaLcParenR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Pin congestion to each cell (GNN)</a:t>
                </a:r>
              </a:p>
              <a:p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Could aggregate information from the graph structure in the routing topology.</a:t>
                </a:r>
              </a:p>
              <a:p>
                <a:pPr lvl="1"/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Σ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𝑝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.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𝑃𝑖𝑛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𝑃𝐶𝑔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1800" b="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𝑃𝐶𝑔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</a:t>
                </a:r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l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h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p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g</m:t>
                            </m:r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l</m:t>
                            </m:r>
                          </m:lim>
                        </m:limLow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𝐶𝑔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𝑃𝐶𝑔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𝑐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congestion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𝐶𝑔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congestion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F88C70-D2AC-8513-8C4F-B6F3F50C5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2801"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C9D22D-EC38-9DEF-4B4C-A149310F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4B58ABA-A997-7968-849A-DBA15C12403E}"/>
              </a:ext>
            </a:extLst>
          </p:cNvPr>
          <p:cNvGrpSpPr/>
          <p:nvPr/>
        </p:nvGrpSpPr>
        <p:grpSpPr>
          <a:xfrm>
            <a:off x="8143672" y="3098259"/>
            <a:ext cx="2578745" cy="3623216"/>
            <a:chOff x="8610600" y="2976664"/>
            <a:chExt cx="2578745" cy="362321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A9FB7D3-590B-1558-003B-7917B4503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752"/>
            <a:stretch/>
          </p:blipFill>
          <p:spPr>
            <a:xfrm>
              <a:off x="8610600" y="2976664"/>
              <a:ext cx="2578745" cy="3623216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D483ABE-3627-A810-46CC-A43BBA76C785}"/>
                </a:ext>
              </a:extLst>
            </p:cNvPr>
            <p:cNvSpPr/>
            <p:nvPr/>
          </p:nvSpPr>
          <p:spPr>
            <a:xfrm>
              <a:off x="8610600" y="4533089"/>
              <a:ext cx="591766" cy="2062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E6BDE7F-5E67-D6A7-4641-1747865B660B}"/>
                </a:ext>
              </a:extLst>
            </p:cNvPr>
            <p:cNvSpPr/>
            <p:nvPr/>
          </p:nvSpPr>
          <p:spPr>
            <a:xfrm>
              <a:off x="8610600" y="3317132"/>
              <a:ext cx="708498" cy="301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26E5EA9-74A0-3F71-C033-8B879E74EEDC}"/>
              </a:ext>
            </a:extLst>
          </p:cNvPr>
          <p:cNvGrpSpPr/>
          <p:nvPr/>
        </p:nvGrpSpPr>
        <p:grpSpPr>
          <a:xfrm>
            <a:off x="8497921" y="256221"/>
            <a:ext cx="3399768" cy="1849713"/>
            <a:chOff x="4586640" y="2013984"/>
            <a:chExt cx="5870593" cy="3238952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5072A621-9398-A491-C652-ED9F0EE8AC2B}"/>
                </a:ext>
              </a:extLst>
            </p:cNvPr>
            <p:cNvGrpSpPr/>
            <p:nvPr/>
          </p:nvGrpSpPr>
          <p:grpSpPr>
            <a:xfrm>
              <a:off x="4586640" y="2013984"/>
              <a:ext cx="5870593" cy="3238952"/>
              <a:chOff x="4489364" y="686158"/>
              <a:chExt cx="5870593" cy="3238952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3982EE08-E5EE-EBAC-81B3-0B6F92BE79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46132" b="50000"/>
              <a:stretch/>
            </p:blipFill>
            <p:spPr>
              <a:xfrm>
                <a:off x="4489364" y="686158"/>
                <a:ext cx="5870593" cy="3238952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13FB84D-548D-9C3F-704D-8FC9B15F91CE}"/>
                  </a:ext>
                </a:extLst>
              </p:cNvPr>
              <p:cNvSpPr/>
              <p:nvPr/>
            </p:nvSpPr>
            <p:spPr>
              <a:xfrm>
                <a:off x="7801584" y="1760706"/>
                <a:ext cx="2558373" cy="214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FA717E9-98A7-7ECB-34F4-4B1D1A663F9D}"/>
                </a:ext>
              </a:extLst>
            </p:cNvPr>
            <p:cNvSpPr/>
            <p:nvPr/>
          </p:nvSpPr>
          <p:spPr>
            <a:xfrm>
              <a:off x="7431932" y="5175115"/>
              <a:ext cx="622570" cy="77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3256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After collecting all the required features, we can calculate the expected padding value.</a:t>
                </a: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000" dirty="0">
                            <a:latin typeface="Times" panose="02020603050405020304" pitchFamily="18" charset="0"/>
                            <a:cs typeface="Times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th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feature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β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μ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parameter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set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features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(|F| : total number of features)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38175E-6FDF-9D9E-584A-1D3FF86A2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357" y="3604441"/>
            <a:ext cx="4969284" cy="7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22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508360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If a cell have non-positive padding, it should go through the recycling process to withdraw a part of history padding.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utilization: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padding utilization of line 5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𝑙𝑜𝑤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h𝑖𝑔h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strategy parameter determining min and max padding utilization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ξ : max iteration of routing optimization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5083604"/>
              </a:xfrm>
              <a:blipFill>
                <a:blip r:embed="rId3"/>
                <a:stretch>
                  <a:fillRect l="-812" t="-16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23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42D7C86-38FF-CED7-CD1D-78106517D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381" y="3975283"/>
            <a:ext cx="5143236" cy="8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6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Routabililty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optimization process: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3CA337D-AFC2-C562-AA80-567D9D84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93" y="1646238"/>
            <a:ext cx="7790813" cy="48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Three conditions to trigger the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routability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optimizer (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𝜏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𝜂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  are strategy parameter) :</a:t>
                </a:r>
              </a:p>
              <a:p>
                <a:pPr marL="914400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flow &lt; threshold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𝜏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flow: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𝑐𝑒𝑙𝑙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𝑜𝑣𝑒𝑟𝑓𝑙𝑜𝑤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𝑎𝑟𝑒𝑎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𝑎𝑙𝑙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𝑏𝑖𝑛𝑠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𝑛𝑢𝑚𝑏𝑒𝑟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𝑏𝑖𝑛𝑠</m:t>
                        </m:r>
                      </m:den>
                    </m:f>
                  </m:oMath>
                </a14:m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endParaRPr lang="en-US" altLang="zh-TW" sz="5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Padding utilization of the preceding round &lt; threshold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𝜂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is converging</a:t>
                </a: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endParaRPr lang="en-US" altLang="zh-TW" sz="5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Call time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routability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optimizer &lt; </a:t>
                </a:r>
                <a:r>
                  <a:rPr lang="en-US" altLang="zh-TW" sz="2000" b="0" i="0" u="none" strike="noStrike" baseline="0" dirty="0">
                    <a:latin typeface="Times" panose="02020603050405020304" pitchFamily="18" charset="0"/>
                    <a:cs typeface="Times" panose="02020603050405020304" pitchFamily="18" charset="0"/>
                  </a:rPr>
                  <a:t>maximum iteration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	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Otherwise, the WL-driven placement engine will optimize both wirelength and density until it converges.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3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Recycling and Utilization Control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Utilize incremental padding strategy which is based on the preceding result.</a:t>
                </a:r>
              </a:p>
              <a:p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Recycling rate:</a:t>
                </a: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: 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recycle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rate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of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cell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c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in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th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ireration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𝑝𝑡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number of times cell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has been padding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 parameter determining the recycling rate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83D1B73-4EDB-8493-566E-6E961846C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361" y="3802237"/>
            <a:ext cx="2251275" cy="7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93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796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Thank you for listening!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C045E-2F67-4F99-A3DF-531CCD88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Abstract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E5C7F0-03A4-E813-D8B8-2099F555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Estimate the congestion by imitating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routing detour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clustered cell spreading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the method of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cell padding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strategy exploration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for optimizing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routibility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during global placement and legalization stage.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Cell padding considers multiple features, which accumulating accurate congestion.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Apply Bayesian-based method to avoid parameter tuning.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PUFFER achieves best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with 2.7x(commercial) and 1.4x(Replace) speedups.</a:t>
            </a:r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A4FC5F-0A4F-E753-8CD0-1E4A10BC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6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-driven placement typically consists of:</a:t>
            </a:r>
          </a:p>
          <a:p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placement engine: </a:t>
            </a:r>
          </a:p>
          <a:p>
            <a:pPr lvl="1"/>
            <a:endParaRPr lang="en-US" altLang="zh-TW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placement.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placement.</a:t>
            </a:r>
          </a:p>
          <a:p>
            <a:pPr lvl="2"/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optimizer.</a:t>
            </a:r>
          </a:p>
          <a:p>
            <a:pPr lvl="1"/>
            <a:endParaRPr lang="en-US" altLang="zh-TW" sz="7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map, which is generated by probabilistic model </a:t>
            </a:r>
            <a:r>
              <a:rPr lang="en-US" altLang="zh-TW" sz="1800" dirty="0">
                <a:latin typeface="NimbusRomNo9L-Regu"/>
                <a:cs typeface="Times" panose="02020603050405020304" pitchFamily="18" charset="0"/>
              </a:rPr>
              <a:t>[2], </a:t>
            </a:r>
            <a:r>
              <a:rPr lang="en-US" altLang="zh-TW" sz="1800" b="0" i="0" u="none" strike="noStrike" baseline="0" dirty="0">
                <a:latin typeface="NimbusRomNo9L-Regu"/>
              </a:rPr>
              <a:t>[8], [9], [10], [11]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lvl="2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Integrated global router </a:t>
            </a:r>
            <a:r>
              <a:rPr lang="en-US" altLang="zh-TW" sz="1800" b="0" i="0" u="none" strike="noStrike" baseline="0" dirty="0">
                <a:latin typeface="NimbusRomNo9L-Regu"/>
              </a:rPr>
              <a:t>[3], [4], [5].</a:t>
            </a:r>
          </a:p>
          <a:p>
            <a:pPr lvl="2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Machine learning based technique </a:t>
            </a:r>
            <a:r>
              <a:rPr lang="en-US" altLang="zh-TW" sz="1800" b="0" i="0" u="none" strike="noStrike" baseline="0" dirty="0">
                <a:latin typeface="NimbusRomNo9L-Regu"/>
              </a:rPr>
              <a:t>[6], [7].</a:t>
            </a:r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map</a:t>
            </a: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pread cells in congested regions by cell inflation and rough legalization.</a:t>
            </a:r>
          </a:p>
          <a:p>
            <a:pPr lvl="1"/>
            <a:endParaRPr lang="en-US" altLang="zh-TW" sz="9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 2.0 </a:t>
            </a:r>
            <a:r>
              <a:rPr lang="en-US" altLang="zh-TW" sz="2000" b="0" i="0" u="none" strike="noStrike" baseline="0" dirty="0">
                <a:latin typeface="NimbusRomNo9L-Regu"/>
                <a:cs typeface="Times New Roman" panose="02020603050405020304" pitchFamily="18" charset="0"/>
              </a:rPr>
              <a:t>[8]</a:t>
            </a:r>
            <a:endParaRPr lang="en-US" altLang="zh-TW" dirty="0">
              <a:latin typeface="NimbusRomNo9L-Regu"/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Ripple 2.0 </a:t>
            </a:r>
            <a:r>
              <a:rPr lang="en-US" altLang="zh-TW" sz="2000" b="0" i="0" u="none" strike="noStrike" baseline="0" dirty="0">
                <a:latin typeface="NimbusRomNo9L-Regu"/>
                <a:cs typeface="Times New Roman" panose="02020603050405020304" pitchFamily="18" charset="0"/>
              </a:rPr>
              <a:t>[9]</a:t>
            </a:r>
          </a:p>
          <a:p>
            <a:pPr lvl="2"/>
            <a:endParaRPr lang="en-US" altLang="zh-TW" sz="9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hite space allocation </a:t>
            </a:r>
            <a:r>
              <a:rPr lang="en-US" altLang="zh-TW" sz="1800" b="0" i="0" u="none" strike="noStrike" baseline="0" dirty="0">
                <a:latin typeface="NimbusRomNo9L-Regu"/>
                <a:cs typeface="Times New Roman" panose="02020603050405020304" pitchFamily="18" charset="0"/>
              </a:rPr>
              <a:t>[10], [11].</a:t>
            </a:r>
          </a:p>
          <a:p>
            <a:pPr lvl="1"/>
            <a:endParaRPr lang="en-US" altLang="zh-TW" sz="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modify the congestion constraint 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congestion information </a:t>
            </a:r>
            <a:r>
              <a:rPr lang="en-US" altLang="zh-TW" sz="1800" b="0" i="0" u="none" strike="noStrike" baseline="0" dirty="0">
                <a:latin typeface="NimbusRomNo9L-Regu"/>
              </a:rPr>
              <a:t>[4]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zh-TW" sz="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routing demands or congestion as a new optimizing target and integrating it into the objective function </a:t>
            </a:r>
            <a:r>
              <a:rPr lang="en-US" altLang="zh-TW" sz="1800" b="0" i="0" u="none" strike="noStrike" baseline="0" dirty="0">
                <a:latin typeface="NimbusRomNo9L-Regu"/>
              </a:rPr>
              <a:t>[13]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Routability-driven Placement Problem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Netlist H= (V, E), where V=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E=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placement solution: (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x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y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where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 is the coordinate of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𝑐𝑒𝑙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Routability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-driven placer determines legal locations for all movable cells to minimize the routing wirelength and overflow.</a:t>
                </a:r>
              </a:p>
              <a:p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2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4DB43-3782-7A5F-C632-D31E2EC0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We can formulate </a:t>
                </a:r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analytical global routing problem as:</a:t>
                </a:r>
              </a:p>
              <a:p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1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limLowPr>
                            <m:e>
                              <m:func>
                                <m:func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=</m:t>
                                  </m:r>
                                </m:e>
                              </m:func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λ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wirelength.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Density penalty to spread cells.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λ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penalty factor</a:t>
                </a:r>
                <a:endParaRPr lang="zh-TW" altLang="en-US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D87A65-A426-F2D5-4AE1-C69B694D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2095</Words>
  <Application>Microsoft Office PowerPoint</Application>
  <PresentationFormat>寬螢幕</PresentationFormat>
  <Paragraphs>338</Paragraphs>
  <Slides>28</Slides>
  <Notes>22</Notes>
  <HiddenSlides>1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41" baseType="lpstr">
      <vt:lpstr>CMMI6</vt:lpstr>
      <vt:lpstr>CMMI9</vt:lpstr>
      <vt:lpstr>CMR9</vt:lpstr>
      <vt:lpstr>NimbusRomNo9L-Regu</vt:lpstr>
      <vt:lpstr>Söhne</vt:lpstr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Theme</vt:lpstr>
      <vt:lpstr>PUFFER :A Routability-Driven Placement Framework via Cell Padding</vt:lpstr>
      <vt:lpstr>Outline</vt:lpstr>
      <vt:lpstr>Outline</vt:lpstr>
      <vt:lpstr>Abstract</vt:lpstr>
      <vt:lpstr>Outline</vt:lpstr>
      <vt:lpstr>Introduction</vt:lpstr>
      <vt:lpstr>Introduction</vt:lpstr>
      <vt:lpstr>Preliminaries</vt:lpstr>
      <vt:lpstr>Preliminaries</vt:lpstr>
      <vt:lpstr>Preliminaries</vt:lpstr>
      <vt:lpstr>Preliminaries</vt:lpstr>
      <vt:lpstr>Preliminaries</vt:lpstr>
      <vt:lpstr>Proposed Algorithm</vt:lpstr>
      <vt:lpstr>Congestion Estimation</vt:lpstr>
      <vt:lpstr>Congestion Estimation</vt:lpstr>
      <vt:lpstr>Congestion Estimation</vt:lpstr>
      <vt:lpstr>Congestion Estimation</vt:lpstr>
      <vt:lpstr>Multi-feature-based 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Multi-feature-based Cell Padding</vt:lpstr>
      <vt:lpstr>Multi-feature-based Cell Padding</vt:lpstr>
      <vt:lpstr>Cell Padding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857</cp:revision>
  <dcterms:created xsi:type="dcterms:W3CDTF">2023-08-23T03:29:22Z</dcterms:created>
  <dcterms:modified xsi:type="dcterms:W3CDTF">2023-10-22T14:52:54Z</dcterms:modified>
</cp:coreProperties>
</file>