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00" r:id="rId4"/>
    <p:sldId id="299" r:id="rId5"/>
    <p:sldId id="336" r:id="rId6"/>
    <p:sldId id="302" r:id="rId7"/>
    <p:sldId id="318" r:id="rId8"/>
    <p:sldId id="347" r:id="rId9"/>
    <p:sldId id="337" r:id="rId10"/>
    <p:sldId id="303" r:id="rId11"/>
    <p:sldId id="304" r:id="rId12"/>
    <p:sldId id="305" r:id="rId13"/>
    <p:sldId id="306" r:id="rId14"/>
    <p:sldId id="346" r:id="rId15"/>
    <p:sldId id="307" r:id="rId16"/>
    <p:sldId id="338" r:id="rId17"/>
    <p:sldId id="308" r:id="rId18"/>
    <p:sldId id="339" r:id="rId19"/>
    <p:sldId id="319" r:id="rId20"/>
    <p:sldId id="309" r:id="rId21"/>
    <p:sldId id="310" r:id="rId22"/>
    <p:sldId id="311" r:id="rId23"/>
    <p:sldId id="340" r:id="rId24"/>
    <p:sldId id="312" r:id="rId25"/>
    <p:sldId id="314" r:id="rId26"/>
    <p:sldId id="320" r:id="rId27"/>
    <p:sldId id="313" r:id="rId28"/>
    <p:sldId id="315" r:id="rId29"/>
    <p:sldId id="316" r:id="rId30"/>
    <p:sldId id="322" r:id="rId31"/>
    <p:sldId id="317" r:id="rId32"/>
    <p:sldId id="323" r:id="rId33"/>
    <p:sldId id="324" r:id="rId34"/>
    <p:sldId id="341" r:id="rId35"/>
    <p:sldId id="326" r:id="rId36"/>
    <p:sldId id="344" r:id="rId37"/>
    <p:sldId id="327" r:id="rId38"/>
    <p:sldId id="325" r:id="rId39"/>
    <p:sldId id="342" r:id="rId40"/>
    <p:sldId id="328" r:id="rId41"/>
    <p:sldId id="329" r:id="rId42"/>
    <p:sldId id="343" r:id="rId43"/>
    <p:sldId id="331" r:id="rId44"/>
    <p:sldId id="332" r:id="rId45"/>
    <p:sldId id="333" r:id="rId46"/>
    <p:sldId id="334" r:id="rId47"/>
    <p:sldId id="335" r:id="rId48"/>
    <p:sldId id="298" r:id="rId49"/>
    <p:sldId id="34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上海鐳達晶元智慧科技有限公司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復旦大學專用積體電路與系統國家重點實驗室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 (</a:t>
            </a:r>
            <a:r>
              <a:rPr lang="en-US" altLang="zh-TW" dirty="0" err="1"/>
              <a:t>ePlace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I-shape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(x</a:t>
            </a:r>
            <a:r>
              <a:rPr lang="zh-TW" altLang="en-US" sz="1800" b="0" i="0" u="none" strike="noStrike" baseline="0" dirty="0">
                <a:latin typeface="CMMI9"/>
              </a:rPr>
              <a:t>相等或是</a:t>
            </a:r>
            <a:r>
              <a:rPr lang="en-US" altLang="zh-TW" sz="1800" b="0" i="0" u="none" strike="noStrike" baseline="0" dirty="0">
                <a:latin typeface="CMMI9"/>
              </a:rPr>
              <a:t>y</a:t>
            </a:r>
            <a:r>
              <a:rPr lang="zh-TW" altLang="en-US" sz="1800" b="0" i="0" u="none" strike="noStrike" baseline="0" dirty="0">
                <a:latin typeface="CMMI9"/>
              </a:rPr>
              <a:t>相等</a:t>
            </a:r>
            <a:r>
              <a:rPr lang="en-US" altLang="zh-TW" sz="1800" b="0" i="0" u="none" strike="noStrike" baseline="0" dirty="0">
                <a:latin typeface="CMMI9"/>
              </a:rPr>
              <a:t>):</a:t>
            </a:r>
            <a:r>
              <a:rPr lang="zh-TW" altLang="en-US" sz="1800" b="0" i="0" u="none" strike="noStrike" baseline="0" dirty="0">
                <a:latin typeface="CMMI9"/>
              </a:rPr>
              <a:t> 被這條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經過的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會花費一個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L-shape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net(</a:t>
            </a:r>
            <a:r>
              <a:rPr lang="en-US" altLang="zh-TW" sz="1800" b="0" i="0" u="none" strike="noStrike" baseline="0" dirty="0" err="1">
                <a:latin typeface="CMMI9"/>
              </a:rPr>
              <a:t>x,y</a:t>
            </a:r>
            <a:r>
              <a:rPr lang="zh-TW" altLang="en-US" sz="1800" b="0" i="0" u="none" strike="noStrike" baseline="0" dirty="0">
                <a:latin typeface="CMMI9"/>
              </a:rPr>
              <a:t>都不相等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被</a:t>
            </a:r>
            <a:r>
              <a:rPr lang="en-US" altLang="zh-TW" sz="1800" b="0" i="0" u="none" strike="noStrike" baseline="0" dirty="0">
                <a:latin typeface="CMMI9"/>
              </a:rPr>
              <a:t>bounding box</a:t>
            </a:r>
            <a:r>
              <a:rPr lang="zh-TW" altLang="en-US" sz="1800" b="0" i="0" u="none" strike="noStrike" baseline="0" dirty="0">
                <a:latin typeface="CMMI9"/>
              </a:rPr>
              <a:t>圈起來的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也會需要花費到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3. </a:t>
            </a:r>
            <a:r>
              <a:rPr lang="zh-TW" altLang="en-US" sz="1800" b="0" i="0" u="none" strike="noStrike" baseline="0" dirty="0">
                <a:latin typeface="CMMI9"/>
              </a:rPr>
              <a:t>如果這條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Pin</a:t>
            </a:r>
            <a:r>
              <a:rPr lang="zh-TW" altLang="en-US" sz="1800" b="0" i="0" u="none" strike="noStrike" baseline="0" dirty="0">
                <a:latin typeface="CMMI9"/>
              </a:rPr>
              <a:t>都在同一個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中，該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會得到一個</a:t>
            </a:r>
            <a:r>
              <a:rPr lang="en-US" altLang="zh-TW" sz="1800" b="0" i="0" u="none" strike="noStrike" baseline="0" dirty="0">
                <a:latin typeface="CMMI9"/>
              </a:rPr>
              <a:t>pin penalty demand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做完這些就會得到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前面已經分析出了</a:t>
            </a:r>
            <a:r>
              <a:rPr lang="en-US" altLang="zh-TW" sz="1800" b="0" i="0" u="none" strike="noStrike" baseline="0" dirty="0" err="1">
                <a:latin typeface="CMMI9"/>
              </a:rPr>
              <a:t>congestoin</a:t>
            </a:r>
            <a:r>
              <a:rPr lang="en-US" altLang="zh-TW" sz="1800" b="0" i="0" u="none" strike="noStrike" baseline="0" dirty="0">
                <a:latin typeface="CMMI9"/>
              </a:rPr>
              <a:t> map, </a:t>
            </a:r>
            <a:r>
              <a:rPr lang="zh-TW" altLang="en-US" sz="1800" b="0" i="0" u="none" strike="noStrike" baseline="0" dirty="0">
                <a:latin typeface="CMMI9"/>
              </a:rPr>
              <a:t>接著就要開始提取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density(</a:t>
            </a:r>
            <a:r>
              <a:rPr lang="zh-TW" altLang="en-US" sz="1800" b="0" i="0" u="none" strike="noStrike" baseline="0" dirty="0">
                <a:latin typeface="CMMI9"/>
              </a:rPr>
              <a:t>因為上一步已經都提取好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</a:t>
            </a:r>
            <a:r>
              <a:rPr lang="zh-TW" altLang="en-US" dirty="0"/>
              <a:t>會經過的</a:t>
            </a:r>
            <a:r>
              <a:rPr lang="en-US" altLang="zh-TW" dirty="0" err="1"/>
              <a:t>gcell</a:t>
            </a:r>
            <a:r>
              <a:rPr lang="en-US" altLang="zh-TW" dirty="0"/>
              <a:t>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</a:t>
            </a:r>
            <a:r>
              <a:rPr lang="zh-TW" altLang="en-US" dirty="0"/>
              <a:t>是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14:m>
                  <m:oMath xmlns:m="http://schemas.openxmlformats.org/officeDocument/2006/math">
                    <m:r>
                      <a:rPr lang="zh-TW" altLang="en-US" sz="1800" b="0" i="1" u="none" strike="noStrike" baseline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:r>
                  <a:rPr lang="zh-TW" altLang="en-US" sz="1800" b="0" i="0" u="none" strike="noStrike" baseline="0">
                    <a:latin typeface="Cambria Math" panose="02040503050406030204" pitchFamily="18" charset="0"/>
                  </a:rPr>
                  <a:t>𝜇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</a:t>
            </a:r>
            <a:r>
              <a:rPr lang="en-US" altLang="zh-TW" sz="1800" b="0" i="0" u="none" strike="noStrike" baseline="0" dirty="0">
                <a:latin typeface="CMMI9"/>
              </a:rPr>
              <a:t>padding value</a:t>
            </a:r>
            <a:r>
              <a:rPr lang="zh-TW" altLang="en-US" sz="1800" b="0" i="0" u="none" strike="noStrike" baseline="0" dirty="0">
                <a:latin typeface="CMMI9"/>
              </a:rPr>
              <a:t>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sz="1800" b="0" i="0" u="none" strike="noStrike" baseline="0" dirty="0">
                <a:latin typeface="CMMI9"/>
              </a:rPr>
              <a:t>三個都要</a:t>
            </a:r>
            <a:r>
              <a:rPr lang="en-US" altLang="zh-TW" sz="1800" b="0" i="0" u="none" strike="noStrike" baseline="0" dirty="0">
                <a:latin typeface="CMMI9"/>
              </a:rPr>
              <a:t>meet</a:t>
            </a:r>
            <a:r>
              <a:rPr lang="zh-TW" altLang="en-US" sz="1800" b="0" i="0" u="none" strike="noStrike" baseline="0" dirty="0">
                <a:latin typeface="CMMI9"/>
              </a:rPr>
              <a:t>才會觸發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1800" b="0" i="0" u="none" strike="noStrike" baseline="0" dirty="0">
                <a:latin typeface="CMMI9"/>
              </a:rPr>
              <a:t>Cell overflow area </a:t>
            </a:r>
            <a:r>
              <a:rPr lang="zh-TW" altLang="en-US" sz="1800" b="0" i="0" u="none" strike="noStrike" baseline="0" dirty="0">
                <a:latin typeface="CMMI9"/>
              </a:rPr>
              <a:t>應該是該</a:t>
            </a:r>
            <a:r>
              <a:rPr lang="en-US" altLang="zh-TW" sz="1800" b="0" i="0" u="none" strike="noStrike" baseline="0" dirty="0">
                <a:latin typeface="CMMI9"/>
              </a:rPr>
              <a:t>bin</a:t>
            </a:r>
            <a:r>
              <a:rPr lang="zh-TW" altLang="en-US" sz="1800" b="0" i="0" u="none" strike="noStrike" baseline="0" dirty="0">
                <a:latin typeface="CMMI9"/>
              </a:rPr>
              <a:t>的面積可能是</a:t>
            </a:r>
            <a:r>
              <a:rPr lang="en-US" altLang="zh-TW" sz="1800" b="0" i="0" u="none" strike="noStrike" baseline="0" dirty="0">
                <a:latin typeface="CMMI9"/>
              </a:rPr>
              <a:t>a</a:t>
            </a:r>
            <a:r>
              <a:rPr lang="zh-TW" altLang="en-US" sz="1800" b="0" i="0" u="none" strike="noStrike" baseline="0" dirty="0">
                <a:latin typeface="CMMI9"/>
              </a:rPr>
              <a:t>，但是在這個</a:t>
            </a:r>
            <a:r>
              <a:rPr lang="en-US" altLang="zh-TW" sz="1800" b="0" i="0" u="none" strike="noStrike" baseline="0" dirty="0">
                <a:latin typeface="CMMI9"/>
              </a:rPr>
              <a:t>bin</a:t>
            </a:r>
            <a:r>
              <a:rPr lang="zh-TW" altLang="en-US" sz="1800" b="0" i="0" u="none" strike="noStrike" baseline="0" dirty="0">
                <a:latin typeface="CMMI9"/>
              </a:rPr>
              <a:t>所有</a:t>
            </a:r>
            <a:r>
              <a:rPr lang="en-US" altLang="zh-TW" sz="1800" b="0" i="0" u="none" strike="noStrike" baseline="0" dirty="0">
                <a:latin typeface="CMMI9"/>
              </a:rPr>
              <a:t>cell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area</a:t>
            </a:r>
            <a:r>
              <a:rPr lang="zh-TW" altLang="en-US" sz="1800" b="0" i="0" u="none" strike="noStrike" baseline="0" dirty="0">
                <a:latin typeface="CMMI9"/>
              </a:rPr>
              <a:t>總和會超過</a:t>
            </a:r>
            <a:r>
              <a:rPr lang="en-US" altLang="zh-TW" sz="1800" b="0" i="0" u="none" strike="noStrike" baseline="0" dirty="0">
                <a:latin typeface="CMMI9"/>
              </a:rPr>
              <a:t>a</a:t>
            </a:r>
            <a:r>
              <a:rPr lang="zh-TW" altLang="en-US" sz="1800" b="0" i="0" u="none" strike="noStrike" baseline="0" dirty="0">
                <a:latin typeface="CMMI9"/>
              </a:rPr>
              <a:t>，超過的部分就是</a:t>
            </a:r>
            <a:r>
              <a:rPr lang="en-US" altLang="zh-TW" sz="1800" b="0" i="0" u="none" strike="noStrike" baseline="0" dirty="0">
                <a:latin typeface="CMMI9"/>
              </a:rPr>
              <a:t>cell overflow area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6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 : </a:t>
            </a:r>
            <a:r>
              <a:rPr lang="zh-TW" altLang="en-US" sz="1800" b="0" i="0" u="none" strike="noStrike" baseline="0" dirty="0">
                <a:latin typeface="CMMI9"/>
              </a:rPr>
              <a:t>用來記錄參數數值跟</a:t>
            </a:r>
            <a:r>
              <a:rPr lang="en-US" altLang="zh-TW" sz="1800" b="0" i="0" u="none" strike="noStrike" baseline="0" dirty="0">
                <a:latin typeface="CMMI9"/>
              </a:rPr>
              <a:t>result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r>
              <a:rPr lang="en-US" altLang="zh-TW" sz="1800" b="0" i="0" u="none" strike="noStrike" baseline="0" dirty="0">
                <a:latin typeface="CMMI9"/>
              </a:rPr>
              <a:t>, </a:t>
            </a: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6: </a:t>
            </a:r>
            <a:r>
              <a:rPr lang="zh-TW" altLang="en-US" sz="1800" b="0" i="0" u="none" strike="noStrike" baseline="0" dirty="0">
                <a:latin typeface="CMMI9"/>
              </a:rPr>
              <a:t>會從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結果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來找一個範圍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如果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</a:t>
            </a:r>
            <a:r>
              <a:rPr lang="en-US" altLang="zh-TW" sz="1800" b="0" i="0" u="none" strike="noStrike" baseline="0" dirty="0">
                <a:latin typeface="CMMI9"/>
              </a:rPr>
              <a:t>Limit</a:t>
            </a:r>
            <a:r>
              <a:rPr lang="zh-TW" altLang="en-US" sz="1800" b="0" i="0" u="none" strike="noStrike" baseline="0" dirty="0">
                <a:latin typeface="CMMI9"/>
              </a:rPr>
              <a:t>的話，他們會在</a:t>
            </a:r>
            <a:r>
              <a:rPr lang="en-US" altLang="zh-TW" sz="1800" b="0" i="0" u="none" strike="noStrike" baseline="0" dirty="0">
                <a:latin typeface="CMMI9"/>
              </a:rPr>
              <a:t>discrete padding</a:t>
            </a:r>
            <a:r>
              <a:rPr lang="zh-TW" altLang="en-US" sz="1800" b="0" i="0" u="none" strike="noStrike" baseline="0" dirty="0">
                <a:latin typeface="CMMI9"/>
              </a:rPr>
              <a:t>中挑最小的的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來釋放他，直到</a:t>
            </a:r>
            <a:r>
              <a:rPr lang="en-US" altLang="zh-TW" sz="1800" b="0" i="0" u="none" strike="noStrike" baseline="0" dirty="0">
                <a:latin typeface="CMMI9"/>
              </a:rPr>
              <a:t>meet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</a:t>
            </a:r>
            <a:r>
              <a:rPr lang="en-US" altLang="zh-TW" sz="1800" b="0" i="0" u="none" strike="noStrike" baseline="0" dirty="0">
                <a:latin typeface="CMMI9"/>
              </a:rPr>
              <a:t>1%-2%</a:t>
            </a:r>
            <a:r>
              <a:rPr lang="zh-TW" altLang="en-US" sz="1800" b="0" i="0" u="none" strike="noStrike" baseline="0" dirty="0">
                <a:latin typeface="CMMI9"/>
              </a:rPr>
              <a:t>在後續的優化可以修掉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7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6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Horizontal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6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Vertical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現在很有多方法可以從</a:t>
            </a:r>
            <a:r>
              <a:rPr lang="en-US" altLang="zh-TW" dirty="0"/>
              <a:t>Congestion map</a:t>
            </a:r>
            <a:r>
              <a:rPr lang="zh-TW" altLang="en-US" dirty="0"/>
              <a:t>來得到</a:t>
            </a:r>
            <a:r>
              <a:rPr lang="en-US" altLang="zh-TW" dirty="0"/>
              <a:t>congestion information</a:t>
            </a:r>
            <a:r>
              <a:rPr lang="zh-TW" altLang="en-US" dirty="0"/>
              <a:t>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Placement,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Ei : net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X : </a:t>
                </a:r>
                <a:r>
                  <a:rPr lang="en-US" altLang="zh-TW" sz="1200" i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ei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上</a:t>
                </a: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的</a:t>
                </a: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座標</a:t>
                </a: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他會把全部</a:t>
            </a:r>
            <a:r>
              <a:rPr lang="en-US" altLang="zh-TW" dirty="0"/>
              <a:t>sigma</a:t>
            </a:r>
            <a:r>
              <a:rPr lang="zh-TW" altLang="en-US" dirty="0"/>
              <a:t>起來，他會</a:t>
            </a:r>
            <a:r>
              <a:rPr lang="en-US" altLang="zh-TW" dirty="0"/>
              <a:t>iterate</a:t>
            </a:r>
            <a:r>
              <a:rPr lang="zh-TW" altLang="en-US" dirty="0"/>
              <a:t>所有的</a:t>
            </a:r>
            <a:r>
              <a:rPr lang="en-US" altLang="zh-TW" dirty="0"/>
              <a:t>cell</a:t>
            </a:r>
            <a:r>
              <a:rPr lang="zh-TW" altLang="en-US" dirty="0"/>
              <a:t>，並且找到該</a:t>
            </a:r>
            <a:r>
              <a:rPr lang="en-US" altLang="zh-TW" dirty="0"/>
              <a:t>cell</a:t>
            </a:r>
            <a:r>
              <a:rPr lang="zh-TW" altLang="en-US" dirty="0"/>
              <a:t>是在哪一個</a:t>
            </a:r>
            <a:r>
              <a:rPr lang="en-US" altLang="zh-TW" dirty="0"/>
              <a:t>bin</a:t>
            </a:r>
            <a:r>
              <a:rPr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(HPWL)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 engine (</a:t>
                </a:r>
                <a:r>
                  <a:rPr lang="en-US" altLang="zh-TW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ePlace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HPWL: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70A5E5F-A7B8-7E97-C675-067A8FB6D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69" y="2017219"/>
            <a:ext cx="6239462" cy="343957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8903E123-6C4E-AC64-D98C-8AB18D9B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00" y="136525"/>
            <a:ext cx="3665672" cy="15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1037930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For all congested I-shape two-point nets, they will try to transfer the original routing demand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to the surrounding region with sufficient routing resources</a:t>
            </a:r>
          </a:p>
          <a:p>
            <a:pPr marL="457200" lvl="1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contain </a:t>
            </a:r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steiner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point: add extra routing demand in the perpendicular direction (routing detour)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only pins: not necessary, because the cell can be moved (cell spreading)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19" y="3985341"/>
            <a:ext cx="5950962" cy="25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9BB0987F-80DC-A2DC-9F28-6E07221BD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960" y="78406"/>
            <a:ext cx="430590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density(g)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Padding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5ACCC-5DFA-8207-04B9-C86058DB75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Utilize incremental padding strategy which is based on the preceding result.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562179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If a cell have non-positive padding, it should go through the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recycling process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to </a:t>
                </a:r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  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withdraw a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part of history padding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.</a:t>
                </a: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 b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4284030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overflow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Placement can be considered as an evaluation-expensive black-box derivative-free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process.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the sequential model-based global optimization (SMBO) with the tree-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structured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"Sequential Model-Based Global Optimization"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）是一種用於問題優化的方法，它結合了機器學習模型和全局優化策略，以尋找目標函數的最佳解。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的關鍵思想是在每次迭代中使用一個模型來估計目標函數，然後利用這個模型來選擇下一個樣本點，以便在下一個迭代中進行評估。這個迭代過程會持續，直到找到滿足一定條件的最佳解或達到預定的迭代次數。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通常包括以下關鍵組件：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Surrogate Model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（代理模型）：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使用代理模型來近似目標函數。這個代理模型可以是高斯過程（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Gaussian Process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）、隨機森林（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）或其他回歸模型。代理模型估計了目標函數的值，並提供不確定性度量。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Acquisition Function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（收集函數）：收集函數是用於選擇下一個樣本點的策略。它基於代理模型的預測和不確定性來權衡探索（尋找未知區域）和利用（在已知良好區域內繼續搜索）的權衡。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（初始化）：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需要一些初始樣本點，以啟動優化過程。這些樣本點通常是隨機選擇的，或者可以使用先前的經驗數據。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Termination Criteria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（終止條件）：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必須定義一個終止條件，以確定何時停止迭代。這可以是達到預定迭代次數、找到足夠好的解或其他條件。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的主要優點是它能夠在高維、複雜、昂貴的黑盒優化問題中找到全局最優解，而無需導數信息。它在許多領域，如超參數調優、自動機器學習和工程設計中都有廣泛的應用。</a:t>
            </a:r>
            <a:endParaRPr lang="en-US" altLang="zh-TW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順序模型全域最佳化（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）是一種最佳化方法，用於尋找複雜問題中的全域最優解。它採用了一種迭代的策略，結合了機器學習模型和全局搜索，以逐步逼近最佳解。在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中，樹狀結構的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Parzen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估計器（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）方法被應用。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估計機率分佈的方法，用於建模目標函數的分佈。它透過建立兩個機率分佈，一個用於表示優化目標較好的樣本，另一個用於表示不太好的樣本。這兩個分佈的比值將指導下一個樣本點的選擇，以平衡探索和利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的結合使得優化過程更加智慧和有效率。它在每次迭代中使用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選擇下一個樣本點，以盡量減少目標函數的估計不確定性，從而更有可能找到全域最佳解。這種方法特別適用於那些目標函數難以建模的問題，因為它不需要目標函數的具體數學表達式，而是依賴樣本點的評估結果來指導搜尋。 總之，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的結合是一種強大的全域最佳化方法，適用於各種領域，包括超參數調優、自動機器學習和複雜工程設計等。它可以幫助在高維、複雜問題中找到最佳解決方案，而無需詳細的問題知識。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imitating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multiple features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(commercial) and 1.4x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Inherit the padding from global placement to introduce white space in the congested region.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control the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padding utilization, we limit the total padding area to less than 5% of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total movable cells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area.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adding the cell padding, they employ Abacus-based algorithm for legalization.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White-space-assisted Legalization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Width of a cell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should be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multiple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of the technology site in legalization, So we discretize the padding using a staircase function defined as follows: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𝐷𝑖𝑠𝑃𝑎𝑑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discrete padding of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𝑚𝑝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maximum padding of all cells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142B3-254F-2E1C-7443-C3FEFAE6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3" y="3638332"/>
            <a:ext cx="4575632" cy="9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9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Environments</a:t>
            </a:r>
          </a:p>
          <a:p>
            <a:endParaRPr lang="en-US" altLang="zh-TW" sz="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language.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64-bit CentOS Linux 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Intel® Xeon(R) Platinum 8260 CPU @ 2.4GHz , using 8 thread.</a:t>
            </a:r>
          </a:p>
          <a:p>
            <a:pPr lvl="1">
              <a:lnSpc>
                <a:spcPct val="120000"/>
              </a:lnSpc>
            </a:pPr>
            <a:endParaRPr lang="en-US" altLang="zh-TW" sz="10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DB586-0C2F-FDD0-E5AD-BAED7C8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5" y="4030251"/>
            <a:ext cx="6032355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1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compare their proposed framework PUFFER with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RePlAce</a:t>
            </a:r>
            <a:r>
              <a:rPr lang="zh-TW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Utilize the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global router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to evaluate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placememt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result.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take 1% overflow as the pass criterion for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7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68B6-8F48-89AF-328B-EE5C51D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57"/>
            <a:ext cx="12192000" cy="2912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E74543-FC48-EAC2-7D64-CC1BE29DE325}"/>
              </a:ext>
            </a:extLst>
          </p:cNvPr>
          <p:cNvSpPr txBox="1"/>
          <p:nvPr/>
        </p:nvSpPr>
        <p:spPr>
          <a:xfrm>
            <a:off x="838200" y="5029220"/>
            <a:ext cx="8450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HOF : routing overflow ratio of horizontal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VOF : routing overflow ratio of vertical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WL :   global routing wirelength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RT :    runtime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CC90F-4732-9623-C20F-DBC7BF0B3E80}"/>
              </a:ext>
            </a:extLst>
          </p:cNvPr>
          <p:cNvSpPr txBox="1"/>
          <p:nvPr/>
        </p:nvSpPr>
        <p:spPr>
          <a:xfrm>
            <a:off x="4706754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2.7x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734E4-319B-A2BA-B93C-F8F6E9544F5C}"/>
              </a:ext>
            </a:extLst>
          </p:cNvPr>
          <p:cNvSpPr txBox="1"/>
          <p:nvPr/>
        </p:nvSpPr>
        <p:spPr>
          <a:xfrm>
            <a:off x="8161477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1.4x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76267-95E7-6453-8AB2-64B7F53B89CD}"/>
              </a:ext>
            </a:extLst>
          </p:cNvPr>
          <p:cNvSpPr txBox="1"/>
          <p:nvPr/>
        </p:nvSpPr>
        <p:spPr>
          <a:xfrm>
            <a:off x="10559203" y="42846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1.045x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1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781E6-B379-CA92-0AE3-3D1B0291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5" y="2048396"/>
            <a:ext cx="825932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1E7A4-A8BF-453A-6DC3-CE3C0A0B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3" y="2105554"/>
            <a:ext cx="8145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DCE08-DB7F-F019-1779-1C598D0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BB2D5-C89E-0B73-13CB-BE7B670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recycle</a:t>
            </a:r>
          </a:p>
          <a:p>
            <a:r>
              <a:rPr lang="en-US" altLang="zh-TW" dirty="0"/>
              <a:t>2. </a:t>
            </a:r>
            <a:r>
              <a:rPr lang="en-US" altLang="zh-TW" sz="1800" b="0" i="0" u="none" strike="noStrike" baseline="0" dirty="0">
                <a:latin typeface="NimbusRomNo9L-ReguItal"/>
              </a:rPr>
              <a:t>Detour-imitating Routing Demand Expansion</a:t>
            </a:r>
          </a:p>
          <a:p>
            <a:r>
              <a:rPr lang="en-US" altLang="zh-TW" sz="1800" dirty="0">
                <a:latin typeface="NimbusRomNo9L-ReguItal"/>
              </a:rPr>
              <a:t>3</a:t>
            </a:r>
            <a:r>
              <a:rPr lang="en-US" altLang="zh-TW" sz="1800">
                <a:latin typeface="NimbusRomNo9L-ReguItal"/>
              </a:rPr>
              <a:t>. 3</a:t>
            </a:r>
            <a:r>
              <a:rPr lang="zh-TW" altLang="en-US" sz="1800">
                <a:latin typeface="NimbusRomNo9L-ReguItal"/>
              </a:rPr>
              <a:t>個</a:t>
            </a:r>
            <a:r>
              <a:rPr lang="en-US" altLang="zh-TW" sz="1800">
                <a:latin typeface="NimbusRomNo9L-ReguItal"/>
              </a:rPr>
              <a:t>condition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1EF34-0C33-3990-5BEC-25D0855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ePlace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optimizer: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E7EA8-B693-0BAA-7477-8CB283DD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6523C-0CA7-CED4-05B9-A1F10350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4FFD2B-B85B-E759-A2F1-690A51B5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2F76BC-44C3-E305-5497-02A7B1CE6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" b="46258"/>
          <a:stretch/>
        </p:blipFill>
        <p:spPr>
          <a:xfrm>
            <a:off x="1603406" y="2681634"/>
            <a:ext cx="8985188" cy="26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4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3529</Words>
  <Application>Microsoft Office PowerPoint</Application>
  <PresentationFormat>寬螢幕</PresentationFormat>
  <Paragraphs>547</Paragraphs>
  <Slides>49</Slides>
  <Notes>35</Notes>
  <HiddenSlides>4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4" baseType="lpstr">
      <vt:lpstr>CMMI6</vt:lpstr>
      <vt:lpstr>CMMI9</vt:lpstr>
      <vt:lpstr>CMR9</vt:lpstr>
      <vt:lpstr>NimbusRomNo9L-Regu</vt:lpstr>
      <vt:lpstr>NimbusRomNo9L-ReguItal</vt:lpstr>
      <vt:lpstr>Söhne</vt:lpstr>
      <vt:lpstr>Arial</vt:lpstr>
      <vt:lpstr>Calibri</vt:lpstr>
      <vt:lpstr>Calibri Light</vt:lpstr>
      <vt:lpstr>Cambria Math</vt:lpstr>
      <vt:lpstr>Roboto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PowerPoint 簡報</vt:lpstr>
      <vt:lpstr>Outline</vt:lpstr>
      <vt:lpstr>Preliminaries</vt:lpstr>
      <vt:lpstr>Preliminaries</vt:lpstr>
      <vt:lpstr>Preliminaries</vt:lpstr>
      <vt:lpstr>Preliminaries</vt:lpstr>
      <vt:lpstr>Preliminaries</vt:lpstr>
      <vt:lpstr>Preliminaries</vt:lpstr>
      <vt:lpstr>Outline</vt:lpstr>
      <vt:lpstr>Proposed Algorithm</vt:lpstr>
      <vt:lpstr>Outline</vt:lpstr>
      <vt:lpstr>PowerPoint 簡報</vt:lpstr>
      <vt:lpstr>Congestion Estimation</vt:lpstr>
      <vt:lpstr>Congestion Estimation</vt:lpstr>
      <vt:lpstr>Congestion Estimation</vt:lpstr>
      <vt:lpstr>Outline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Outline</vt:lpstr>
      <vt:lpstr>Strategy Exploration</vt:lpstr>
      <vt:lpstr>Strategy Exploration</vt:lpstr>
      <vt:lpstr>Strategy Exploration</vt:lpstr>
      <vt:lpstr>Strategy Exploration</vt:lpstr>
      <vt:lpstr>Outline</vt:lpstr>
      <vt:lpstr>Legalization</vt:lpstr>
      <vt:lpstr>Legalization</vt:lpstr>
      <vt:lpstr>Outline</vt:lpstr>
      <vt:lpstr>Experimental Result</vt:lpstr>
      <vt:lpstr>Experimental Result</vt:lpstr>
      <vt:lpstr>Experimental Result</vt:lpstr>
      <vt:lpstr>Experimental Result</vt:lpstr>
      <vt:lpstr>Experimental 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1071</cp:revision>
  <dcterms:created xsi:type="dcterms:W3CDTF">2023-08-23T03:29:22Z</dcterms:created>
  <dcterms:modified xsi:type="dcterms:W3CDTF">2023-12-13T06:25:35Z</dcterms:modified>
</cp:coreProperties>
</file>