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2" r:id="rId4"/>
    <p:sldId id="348" r:id="rId5"/>
    <p:sldId id="349" r:id="rId6"/>
    <p:sldId id="337" r:id="rId7"/>
    <p:sldId id="303" r:id="rId8"/>
    <p:sldId id="304" r:id="rId9"/>
    <p:sldId id="305" r:id="rId10"/>
    <p:sldId id="350" r:id="rId11"/>
    <p:sldId id="351" r:id="rId12"/>
    <p:sldId id="352" r:id="rId13"/>
    <p:sldId id="35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上海鐳達晶元智慧科技有限公司</a:t>
            </a:r>
            <a:endParaRPr lang="en-US" altLang="zh-TW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復旦大學專用積體電路與系統國家重點實驗室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分散到</a:t>
            </a:r>
            <a:r>
              <a:rPr lang="en-US" altLang="zh-TW" dirty="0"/>
              <a:t>layout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Legalization: </a:t>
            </a:r>
            <a:r>
              <a:rPr lang="zh-TW" altLang="en-US" dirty="0"/>
              <a:t>將</a:t>
            </a:r>
            <a:r>
              <a:rPr lang="en-US" altLang="zh-TW" dirty="0"/>
              <a:t>instance</a:t>
            </a:r>
            <a:r>
              <a:rPr lang="zh-TW" altLang="en-US" dirty="0"/>
              <a:t>中的</a:t>
            </a:r>
            <a:r>
              <a:rPr lang="en-US" altLang="zh-TW" dirty="0"/>
              <a:t>overlap</a:t>
            </a:r>
            <a:r>
              <a:rPr lang="zh-TW" altLang="en-US" dirty="0"/>
              <a:t>消除並且進行</a:t>
            </a:r>
            <a:r>
              <a:rPr lang="en-US" altLang="zh-TW" dirty="0"/>
              <a:t>alignment</a:t>
            </a:r>
          </a:p>
          <a:p>
            <a:r>
              <a:rPr lang="en-US" altLang="zh-TW" dirty="0"/>
              <a:t>DR: further improve the quality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br>
                  <a:rPr lang="en-US" altLang="zh-TW" sz="1200" i="0" dirty="0">
                    <a:latin typeface="Cambria Math" panose="02040503050406030204" pitchFamily="18" charset="0"/>
                    <a:cs typeface="Times" panose="02020603050405020304" pitchFamily="18" charset="0"/>
                  </a:rPr>
                </a:br>
                <a:endParaRPr lang="en-US" altLang="zh-TW" sz="1200" i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Mixed-Size Placement Backbone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Second-Order Information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2700366" y="3804932"/>
            <a:ext cx="6069050" cy="102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Zaiwen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Wen, Yun Liang,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University,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 – Macro Legalization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Macro legalization can be formulated as following.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b="0" i="1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000" b="0" i="1" dirty="0"/>
                  <a:t>)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The coordinates before legalization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width and height of the instance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left (right) boundary of the layout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bottom (top) boundary of the layout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7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E6414ED-4D85-B473-C1E6-4CA1BDD30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994" y="2916638"/>
            <a:ext cx="6612012" cy="11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A306-5A2E-AE1F-B5AD-3F0C95B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Preliminaries – Sequence Pair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Many works have focused on efficiently generating a legal layout from a given sequence pair.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In macro legalization, converting a placement with overlaps to a sequence pair can be done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cutting-based overlap removal and sweep line algorithm.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Check if a sequence pair is legal in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zh-TW" sz="2200" i="1" dirty="0" err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log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𝑛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With longest common sub-sequence algorithm.</a:t>
                </a:r>
              </a:p>
              <a:p>
                <a:pPr>
                  <a:lnSpc>
                    <a:spcPct val="120000"/>
                  </a:lnSpc>
                </a:pP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577893-BBDF-F861-AB09-33A6155F4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1CFBF-CCD6-CC5F-2DB5-3C6BD8F6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532F04-19B5-CACA-C049-97A8CC35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67" y="2576602"/>
            <a:ext cx="2614256" cy="9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use 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Barzilai-</a:t>
                </a:r>
                <a:r>
                  <a:rPr lang="en-US" altLang="zh-TW" sz="22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Borwein</a:t>
                </a:r>
                <a:r>
                  <a:rPr lang="en-US" altLang="zh-TW" sz="22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method enabled Nesterov algorithm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solve the mixed-sized analytical GR problem.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Legalization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Their legalization method to remove overlap between the macros toward minimum displacement.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Restart GR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: Fix the macro and scale down the density penalty weight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𝜆</m:t>
                    </m:r>
                  </m:oMath>
                </a14:m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and only movable cells can be moved from its current position.</a:t>
                </a:r>
                <a:endParaRPr lang="zh-TW" altLang="en-US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0D9C04-D758-CA3F-271F-A7E06CDCB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9867" cy="4351338"/>
              </a:xfrm>
              <a:blipFill>
                <a:blip r:embed="rId2"/>
                <a:stretch>
                  <a:fillRect l="-623" r="-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7447-8363-042B-BA31-223C71B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Algorithm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7604F5C-4E86-7FA7-C4F0-7AEFD355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565" y="1515560"/>
            <a:ext cx="6290869" cy="484079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ED7984-81AD-7DCB-2B4F-74FF0BE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B6EDC-A81C-417F-C3B2-4378D3D43B9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Macro placement significantly effects the eventual quality of the placement result.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Existing analytical placement algorithm may fail if the parameter is not well-tuned.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mixed-size placement algorithms leverage mathematical optimization.</a:t>
            </a:r>
          </a:p>
          <a:p>
            <a:pPr lvl="1">
              <a:lnSpc>
                <a:spcPct val="13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mPL6,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NTUplace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ePlace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-MS</a:t>
            </a:r>
          </a:p>
          <a:p>
            <a:pPr>
              <a:lnSpc>
                <a:spcPct val="13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research focuses on efficient data structures to represent a macro placement.</a:t>
            </a:r>
          </a:p>
          <a:p>
            <a:pPr lvl="1">
              <a:lnSpc>
                <a:spcPct val="13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CG, MP-tree,</a:t>
            </a:r>
            <a:r>
              <a:rPr lang="zh-TW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CP-tree</a:t>
            </a:r>
          </a:p>
          <a:p>
            <a:pPr lvl="1"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Some machine learning techniques have also been proposed.</a:t>
            </a:r>
          </a:p>
          <a:p>
            <a:endParaRPr lang="en-US" altLang="zh-TW" sz="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Macro placement solutions based on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prediction.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Graph learning based initialization for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Reinforcement learning for macro refinement.</a:t>
            </a:r>
          </a:p>
          <a:p>
            <a:pPr lvl="1">
              <a:lnSpc>
                <a:spcPct val="120000"/>
              </a:lnSpc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AutoDMP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apply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DREAMPlace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to performs hyper-parameter searching upon a mixed-size placement.</a:t>
            </a:r>
          </a:p>
          <a:p>
            <a:pPr lvl="1">
              <a:lnSpc>
                <a:spcPct val="120000"/>
              </a:lnSpc>
            </a:pPr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Considering the congestion and the WL.</a:t>
            </a:r>
          </a:p>
          <a:p>
            <a:pPr>
              <a:lnSpc>
                <a:spcPct val="13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F0CB2C-F893-EEC5-671F-8A840EE4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423" y="136525"/>
            <a:ext cx="2478759" cy="40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macros’ motion will cause drastic changes in the gradient due to their heterogeneous sizes.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Most mixed-size placement algorithms rely on first-order gradient information</a:t>
            </a:r>
          </a:p>
          <a:p>
            <a:pPr>
              <a:lnSpc>
                <a:spcPct val="12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They aim to address the convergence issue by considering second-order</a:t>
            </a:r>
          </a:p>
          <a:p>
            <a:pPr>
              <a:lnSpc>
                <a:spcPct val="120000"/>
              </a:lnSpc>
            </a:pPr>
            <a:endParaRPr lang="en-US" altLang="zh-TW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Padding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Exploration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TW" altLang="en-US" sz="1800" b="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	Including three stages: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Global placement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dirty="0">
                <a:latin typeface="Times" panose="02020603050405020304" pitchFamily="18" charset="0"/>
                <a:cs typeface="Times" panose="02020603050405020304" pitchFamily="18" charset="0"/>
              </a:rPr>
              <a:t>Legalization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Detail placement</a:t>
            </a:r>
          </a:p>
          <a:p>
            <a:pPr lvl="1">
              <a:lnSpc>
                <a:spcPct val="120000"/>
              </a:lnSpc>
            </a:pPr>
            <a:endParaRPr lang="en-US" altLang="zh-TW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1A0355A-4B1C-A5C9-D853-BD612DCA7F45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058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625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 -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Analytical Mixed-Size Placement</a:t>
            </a:r>
            <a:endParaRPr lang="zh-TW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 of net e 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𝑊𝐿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18132E-E206-0052-F66B-F54D9E60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5" y="2784991"/>
            <a:ext cx="4917149" cy="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 – Macro </a:t>
            </a:r>
            <a:r>
              <a:rPr lang="en-US" altLang="zh-TW" sz="4000" dirty="0" err="1">
                <a:latin typeface="Times" panose="02020603050405020304" pitchFamily="18" charset="0"/>
                <a:cs typeface="Times" panose="02020603050405020304" pitchFamily="18" charset="0"/>
              </a:rPr>
              <a:t>Legalzation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7CEA3-77D1-9FFB-94D0-23801E3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Legalization stage will ensure non-overlapping with minimum displacement.</a:t>
            </a:r>
          </a:p>
          <a:p>
            <a:pPr>
              <a:lnSpc>
                <a:spcPct val="12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legalization will be divided into two parts: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Macro legalization</a:t>
            </a:r>
          </a:p>
          <a:p>
            <a:pPr lvl="1">
              <a:lnSpc>
                <a:spcPct val="120000"/>
              </a:lnSpc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Instance legalization</a:t>
            </a:r>
          </a:p>
          <a:p>
            <a:pPr>
              <a:lnSpc>
                <a:spcPct val="120000"/>
              </a:lnSpc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Mainly focus on macro legalization in this paper.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565</Words>
  <Application>Microsoft Office PowerPoint</Application>
  <PresentationFormat>寬螢幕</PresentationFormat>
  <Paragraphs>129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Roboto</vt:lpstr>
      <vt:lpstr>Times</vt:lpstr>
      <vt:lpstr>Times New Roman</vt:lpstr>
      <vt:lpstr>Wingdings</vt:lpstr>
      <vt:lpstr>Office Theme</vt:lpstr>
      <vt:lpstr>Stronger Mixed-Size Placement Backbone Considering Second-Order Information</vt:lpstr>
      <vt:lpstr>Outline</vt:lpstr>
      <vt:lpstr>Introduction</vt:lpstr>
      <vt:lpstr>Introduction</vt:lpstr>
      <vt:lpstr>Introduction</vt:lpstr>
      <vt:lpstr>Outline</vt:lpstr>
      <vt:lpstr>PowerPoint 簡報</vt:lpstr>
      <vt:lpstr>Preliminaries - Analytical Mixed-Size Placement</vt:lpstr>
      <vt:lpstr>Preliminaries – Macro Legalzation</vt:lpstr>
      <vt:lpstr>Preliminaries – Macro Legalization</vt:lpstr>
      <vt:lpstr>Preliminaries – Sequence Pair</vt:lpstr>
      <vt:lpstr>Algorithm</vt:lpstr>
      <vt:lpstr>Algorithm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1192</cp:revision>
  <dcterms:created xsi:type="dcterms:W3CDTF">2023-08-23T03:29:22Z</dcterms:created>
  <dcterms:modified xsi:type="dcterms:W3CDTF">2023-12-14T05:19:42Z</dcterms:modified>
</cp:coreProperties>
</file>