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6" autoAdjust="0"/>
    <p:restoredTop sz="94660"/>
  </p:normalViewPr>
  <p:slideViewPr>
    <p:cSldViewPr snapToGrid="0">
      <p:cViewPr varScale="1">
        <p:scale>
          <a:sx n="70" d="100"/>
          <a:sy n="70" d="100"/>
        </p:scale>
        <p:origin x="2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5A10AB-0F09-5106-597E-A539E411A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760EA46-B4E6-C7AF-C13A-8268A2A7E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186D10-20D2-46A2-A17E-BB4EC0A0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F04A-1D0C-40ED-B457-DC3D89E4CE9F}" type="datetimeFigureOut">
              <a:rPr lang="zh-TW" altLang="en-US" smtClean="0"/>
              <a:t>2023/8/6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62ACBD-064D-6DFB-3AEF-87F50B9CE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8BD181-4E8E-811B-5624-88639252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006-0451-4845-BEFD-D46F3259F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59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5C65C-D2BC-EB80-CD32-26C966A4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AC1F45-01CB-D31D-20D0-1B2B8A54B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953C89-151A-BACF-4CEB-E6F9A918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F04A-1D0C-40ED-B457-DC3D89E4CE9F}" type="datetimeFigureOut">
              <a:rPr lang="zh-TW" altLang="en-US" smtClean="0"/>
              <a:t>2023/8/6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3CDC85-94D1-F63D-2996-02DFC77C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D9D659-5182-952E-9462-AC6A4417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006-0451-4845-BEFD-D46F3259F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33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F7C9AFF-567B-D0A2-2CAD-0D9EAD364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88DD1BB-0A0A-DDB1-8852-BA30E1398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2DCD9B-541E-4614-829B-17669BB0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F04A-1D0C-40ED-B457-DC3D89E4CE9F}" type="datetimeFigureOut">
              <a:rPr lang="zh-TW" altLang="en-US" smtClean="0"/>
              <a:t>2023/8/6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6F03E9-E7E4-0D5B-33F6-44F54038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6031A0-5AA5-1C0D-8F7A-5230D4D4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006-0451-4845-BEFD-D46F3259F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9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572EB-B88E-6BE0-055F-89377A73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AA1FCD-B44D-9F74-777E-9DCA524EB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99D0C4-1A1E-A17F-4E8C-F64B01FD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F04A-1D0C-40ED-B457-DC3D89E4CE9F}" type="datetimeFigureOut">
              <a:rPr lang="zh-TW" altLang="en-US" smtClean="0"/>
              <a:t>2023/8/6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527073-CA4B-921A-F625-11E8BA05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4C7AAD-1B54-36DF-4FCF-20DD2660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006-0451-4845-BEFD-D46F3259F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83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FAA5D7-6F5D-B242-9014-D1896093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D9B6F2-A981-1722-4CE4-0CC1561D2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0161D3-7BA1-1A46-7F73-1290D115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F04A-1D0C-40ED-B457-DC3D89E4CE9F}" type="datetimeFigureOut">
              <a:rPr lang="zh-TW" altLang="en-US" smtClean="0"/>
              <a:t>2023/8/6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6F92F4-24EF-BC1A-59C4-687D2305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4FEE7B-8E2E-C019-4E9B-EEB1FF9F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006-0451-4845-BEFD-D46F3259F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882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79A499-765E-993E-FD3D-DE138DDA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859B4F-BF68-E2A2-1557-D9AC6FDE5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BDC1076-F113-1CE0-7DBE-AEDBC31AA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4267E0-2F3B-15DB-DAB5-1A98433E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F04A-1D0C-40ED-B457-DC3D89E4CE9F}" type="datetimeFigureOut">
              <a:rPr lang="zh-TW" altLang="en-US" smtClean="0"/>
              <a:t>2023/8/6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7C24B8-788C-281F-7573-CE9323C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BA82B4-9318-1A08-4206-B60700AD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006-0451-4845-BEFD-D46F3259F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11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EB06CC-5877-60D6-A9C4-93540A8E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9029F5-B1DB-67CB-17B9-EF7B38680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C2FD6EC-CF30-6B64-3E0C-6D4E7473A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10B2F58-3B32-D438-2455-2B3D15044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D6BD3EB-950B-FE64-71EE-A623BBD23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1D4B33-F056-3AA3-E150-B47709F0E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F04A-1D0C-40ED-B457-DC3D89E4CE9F}" type="datetimeFigureOut">
              <a:rPr lang="zh-TW" altLang="en-US" smtClean="0"/>
              <a:t>2023/8/6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0E09BB9-322E-386D-2D93-1CE47D0B6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17D2BFC-6493-22C3-E2FF-415827C9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006-0451-4845-BEFD-D46F3259F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89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166EEA-3E66-66BB-BED8-C5F686D7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B90FB7C-102B-57A7-8AF9-7F516438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F04A-1D0C-40ED-B457-DC3D89E4CE9F}" type="datetimeFigureOut">
              <a:rPr lang="zh-TW" altLang="en-US" smtClean="0"/>
              <a:t>2023/8/6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7EDAFA6-5192-A677-E044-BA7A0911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06CCF73-6148-99D5-C791-0BD7307F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006-0451-4845-BEFD-D46F3259F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16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8E04E19-0426-66CC-1EB6-950854D3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F04A-1D0C-40ED-B457-DC3D89E4CE9F}" type="datetimeFigureOut">
              <a:rPr lang="zh-TW" altLang="en-US" smtClean="0"/>
              <a:t>2023/8/6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9DF724D-DF05-7977-7BF1-AC02C3DE7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8FB018-140D-C848-054F-416C2FA4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006-0451-4845-BEFD-D46F3259F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13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7380F-C71F-40B5-3515-E5BD026C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3646D3-BD80-623D-DB72-635AF221B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6424EA3-FB0E-B6BF-7B10-1BE77E693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F69483-BC13-FAD8-3CDB-E38D7E532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F04A-1D0C-40ED-B457-DC3D89E4CE9F}" type="datetimeFigureOut">
              <a:rPr lang="zh-TW" altLang="en-US" smtClean="0"/>
              <a:t>2023/8/6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4C54C9-51DE-4794-9AFA-9494BD90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F28A265-D799-4EF2-726E-C1331882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006-0451-4845-BEFD-D46F3259F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137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68AD8-6E39-B8FA-E4F6-69A83FAA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C3E6410-61BC-7D3C-EEC1-307BB6B15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E6400B-628D-45DA-09B4-FB5F040FE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8AEC14-9BAF-F402-0656-26CF1F17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F04A-1D0C-40ED-B457-DC3D89E4CE9F}" type="datetimeFigureOut">
              <a:rPr lang="zh-TW" altLang="en-US" smtClean="0"/>
              <a:t>2023/8/6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F3B039-E09C-ABAF-36A4-8C4B163D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E103C9-EBEE-55A1-60C9-79C7CAAA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006-0451-4845-BEFD-D46F3259F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05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ACAD613-9219-71BB-EE7C-9F03A9438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BF69FD-57B7-402E-123E-C1E6EB5DA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53D5C9-2A5B-2A03-AC30-74895EDA1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BF04A-1D0C-40ED-B457-DC3D89E4CE9F}" type="datetimeFigureOut">
              <a:rPr lang="zh-TW" altLang="en-US" smtClean="0"/>
              <a:t>2023/8/6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7C2F93-5318-AA9F-9251-82D1560D1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447A28-E5F3-5975-F4BB-C044CE62F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6D006-0451-4845-BEFD-D46F3259F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58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762E61-794E-424A-34FA-E33FB6252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T-TER: Defeating A2 Trojans with Targeted Tamper-Evident Routing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DCA2597-0D22-B3E9-8AD9-C73435068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866" y="3711173"/>
            <a:ext cx="4317242" cy="1655762"/>
          </a:xfrm>
        </p:spPr>
        <p:txBody>
          <a:bodyPr/>
          <a:lstStyle/>
          <a:p>
            <a:r>
              <a:rPr lang="en-US" altLang="zh-TW" dirty="0"/>
              <a:t>Timothy Trippel, Kang G. Shin</a:t>
            </a:r>
          </a:p>
          <a:p>
            <a:r>
              <a:rPr lang="en-US" altLang="zh-TW" dirty="0"/>
              <a:t>Computer Science &amp; Engineering</a:t>
            </a:r>
          </a:p>
          <a:p>
            <a:r>
              <a:rPr lang="en-US" altLang="zh-TW" dirty="0"/>
              <a:t>University of Michigan</a:t>
            </a:r>
            <a:endParaRPr lang="zh-TW" altLang="en-US" dirty="0"/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036A1E58-07D0-7BAB-C2E8-5085E3D9ED41}"/>
              </a:ext>
            </a:extLst>
          </p:cNvPr>
          <p:cNvSpPr txBox="1">
            <a:spLocks/>
          </p:cNvSpPr>
          <p:nvPr/>
        </p:nvSpPr>
        <p:spPr>
          <a:xfrm>
            <a:off x="6293892" y="3711173"/>
            <a:ext cx="431724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Kevin B. Bush</a:t>
            </a:r>
          </a:p>
          <a:p>
            <a:r>
              <a:rPr lang="en-US" altLang="zh-TW" dirty="0"/>
              <a:t>Cyber Physical Systems</a:t>
            </a:r>
          </a:p>
          <a:p>
            <a:r>
              <a:rPr lang="en-US" altLang="zh-TW" dirty="0"/>
              <a:t>MIT Lincoln Laboratory</a:t>
            </a:r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BCCA12D5-3FE5-475D-8B7D-2676EEB6C5F9}"/>
              </a:ext>
            </a:extLst>
          </p:cNvPr>
          <p:cNvSpPr txBox="1">
            <a:spLocks/>
          </p:cNvSpPr>
          <p:nvPr/>
        </p:nvSpPr>
        <p:spPr>
          <a:xfrm>
            <a:off x="3937379" y="5366935"/>
            <a:ext cx="431724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Matthew Hicks</a:t>
            </a:r>
          </a:p>
          <a:p>
            <a:r>
              <a:rPr lang="en-US" altLang="zh-TW" dirty="0"/>
              <a:t>Computer Science</a:t>
            </a:r>
          </a:p>
          <a:p>
            <a:r>
              <a:rPr lang="en-US" altLang="zh-TW" dirty="0"/>
              <a:t>Virginia Tech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6670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8D76C3-143E-5C31-2A33-B60D7FA8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CF4F2F-DCE0-CADA-DD40-A889004A6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PaR</a:t>
            </a:r>
            <a:r>
              <a:rPr lang="en-US" altLang="zh-TW" dirty="0"/>
              <a:t>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err="1"/>
              <a:t>Floorplaning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Their toolchain</a:t>
            </a:r>
          </a:p>
          <a:p>
            <a:pPr lvl="2"/>
            <a:r>
              <a:rPr lang="en-US" altLang="zh-TW" dirty="0"/>
              <a:t>Place identified components and route identified wires and their guard wires</a:t>
            </a:r>
          </a:p>
          <a:p>
            <a:pPr lvl="2"/>
            <a:r>
              <a:rPr lang="en-US" altLang="zh-TW" dirty="0"/>
              <a:t>The toolchain will permanently fixed these components and wires (e.g. set as don’t touch)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Placement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CTS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routing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filling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1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116666-A8D8-84F2-A3C1-CE714A5AD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– Automated Tool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86331C-6802-5CC6-C2CA-D409F0775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Contain 3 phases:</a:t>
            </a:r>
          </a:p>
          <a:p>
            <a:endParaRPr lang="en-US" altLang="zh-TW" sz="11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Identify </a:t>
            </a:r>
            <a:r>
              <a:rPr lang="en-US" altLang="zh-TW" b="1" dirty="0"/>
              <a:t>security-critical nets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Identify the unblocked surfaces of all of these nets within a GDSII-encoded layout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Guard the nets and their influencer nets by routing guard wires nearby</a:t>
            </a:r>
          </a:p>
          <a:p>
            <a:pPr marL="914400" lvl="1" indent="-457200">
              <a:buFont typeface="+mj-lt"/>
              <a:buAutoNum type="arabicPeriod"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54A421D-2467-5BC2-C8CA-7A4E0640D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129616"/>
            <a:ext cx="4729670" cy="263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47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18BE55-F8AE-98A8-0908-7D6DE56C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1. Identify security-critical nets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205E5A-0852-3FDF-C3D0-CE2BEF0EE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They assume that the security-critical nets (root net) are with prefix : </a:t>
            </a:r>
            <a:r>
              <a:rPr lang="en-US" altLang="zh-TW" b="1" dirty="0"/>
              <a:t>secure_</a:t>
            </a:r>
          </a:p>
          <a:p>
            <a:endParaRPr lang="en-US" altLang="zh-TW" sz="1200" b="1" dirty="0"/>
          </a:p>
          <a:p>
            <a:r>
              <a:rPr lang="en-US" altLang="zh-TW" dirty="0"/>
              <a:t>The toolchain will later locate the direct fan-in of each root net (with configurable depth)</a:t>
            </a:r>
          </a:p>
          <a:p>
            <a:endParaRPr lang="en-US" altLang="zh-TW" sz="1400" dirty="0"/>
          </a:p>
          <a:p>
            <a:r>
              <a:rPr lang="en-US" altLang="zh-TW" dirty="0"/>
              <a:t>It will also disable the optimization of all root nets</a:t>
            </a:r>
          </a:p>
          <a:p>
            <a:endParaRPr lang="en-US" altLang="zh-TW" sz="1400" dirty="0"/>
          </a:p>
          <a:p>
            <a:r>
              <a:rPr lang="en-US" altLang="zh-TW" dirty="0"/>
              <a:t>Rather than target the root net, an adversary is more likely to elect to target the influencer of the root net (BFS)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98518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751141-3E21-6ECC-4259-9F90357C5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Identifying Unblocked Wire Surfaces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F28087-A039-2122-E0E6-8A1E9C86B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the method of 3-D scanning window approach</a:t>
            </a:r>
          </a:p>
          <a:p>
            <a:endParaRPr lang="en-US" altLang="zh-TW" dirty="0"/>
          </a:p>
          <a:p>
            <a:r>
              <a:rPr lang="en-US" altLang="zh-TW" dirty="0"/>
              <a:t>If the there exists an region that meets the minimum spacing requirement, the region will be seen as unblocked</a:t>
            </a:r>
          </a:p>
          <a:p>
            <a:endParaRPr lang="en-US" altLang="zh-TW" dirty="0"/>
          </a:p>
          <a:p>
            <a:r>
              <a:rPr lang="en-US" altLang="zh-TW" dirty="0"/>
              <a:t>The output of this approach is a list of coordinates that must be filled with guard wires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8820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963B34-C26D-5E3D-6CD7-B0B2D8F6D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Guard Unblocked Wire Surfaces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015202-2D2A-F3E9-EDCF-6DADF31C6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</a:t>
            </a:r>
            <a:r>
              <a:rPr lang="en-US" altLang="zh-TW" dirty="0" err="1"/>
              <a:t>Innovus</a:t>
            </a:r>
            <a:r>
              <a:rPr lang="en-US" altLang="zh-TW" dirty="0"/>
              <a:t> to implement to guard wires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3759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6CB4D6-5649-D0BE-007B-6390B65B1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8A46557-8C94-6CA0-A945-782AD6A30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C7319BF-EC2A-12ED-FB2A-C8307BA87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553" y="681037"/>
            <a:ext cx="7303447" cy="608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69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1778F9-7B9E-0D65-0345-C5BB2A2F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9D565F0-0DF9-AB38-B046-8913F937F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325" y="2669980"/>
            <a:ext cx="11815349" cy="2797715"/>
          </a:xfrm>
        </p:spPr>
      </p:pic>
    </p:spTree>
    <p:extLst>
      <p:ext uri="{BB962C8B-B14F-4D97-AF65-F5344CB8AC3E}">
        <p14:creationId xmlns:p14="http://schemas.microsoft.com/office/powerpoint/2010/main" val="367651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CFB01E-99D9-F938-6651-84CC205F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338BB4-46E7-A9BB-4CA3-591A4C3CA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Abstract</a:t>
            </a:r>
          </a:p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Guard Wire Bypass Attacks</a:t>
            </a:r>
          </a:p>
          <a:p>
            <a:r>
              <a:rPr lang="en-US" altLang="zh-TW" dirty="0"/>
              <a:t>Tamper-Evident Guard Wires</a:t>
            </a:r>
          </a:p>
          <a:p>
            <a:r>
              <a:rPr lang="en-US" altLang="zh-TW" dirty="0"/>
              <a:t>Implementation</a:t>
            </a:r>
          </a:p>
          <a:p>
            <a:r>
              <a:rPr lang="en-US" altLang="zh-TW" dirty="0"/>
              <a:t>Evaluation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67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321E6-D345-853F-0824-86029218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Abstract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CD9594-C7DD-F027-733E-A3B1DAD87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TW" dirty="0"/>
              <a:t>T-TER is directed and routing-centric, which T-TER guard wires must be tamper-evident in both the digital (deletion attacks) and analog (move and jog attacks) domains</a:t>
            </a:r>
          </a:p>
          <a:p>
            <a:pPr>
              <a:lnSpc>
                <a:spcPct val="125000"/>
              </a:lnSpc>
            </a:pPr>
            <a:endParaRPr lang="en-US" altLang="zh-TW" dirty="0"/>
          </a:p>
          <a:p>
            <a:pPr>
              <a:lnSpc>
                <a:spcPct val="125000"/>
              </a:lnSpc>
            </a:pPr>
            <a:r>
              <a:rPr lang="en-US" altLang="zh-TW" dirty="0"/>
              <a:t>T-TER defeats even the stealthiest known hardware Trojan, with ≈ 1% overhead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5895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62AF8-FDD5-261D-D0FA-C01A67C3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C19F40E-0B3C-C206-6ECE-6CFA3BD28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468" y="2396107"/>
            <a:ext cx="7259063" cy="3210373"/>
          </a:xfrm>
        </p:spPr>
      </p:pic>
    </p:spTree>
    <p:extLst>
      <p:ext uri="{BB962C8B-B14F-4D97-AF65-F5344CB8AC3E}">
        <p14:creationId xmlns:p14="http://schemas.microsoft.com/office/powerpoint/2010/main" val="225441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215A3C-EA0F-4C52-15DF-2EAA6C6C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A1DBA0-3636-9966-35D6-7FF55000D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A2 Trojan only requires only two additional cells, so reduce the exploitable region is hard to defend the trojan attack</a:t>
            </a:r>
          </a:p>
          <a:p>
            <a:endParaRPr lang="en-US" altLang="zh-TW" dirty="0"/>
          </a:p>
          <a:p>
            <a:r>
              <a:rPr lang="en-US" altLang="zh-TW" dirty="0"/>
              <a:t>T-TER has 2 targets:</a:t>
            </a:r>
          </a:p>
          <a:p>
            <a:pPr lvl="1"/>
            <a:r>
              <a:rPr lang="en-US" altLang="zh-TW" dirty="0"/>
              <a:t>Completely shielding all surfaces if critical wires</a:t>
            </a:r>
          </a:p>
          <a:p>
            <a:pPr lvl="1"/>
            <a:r>
              <a:rPr lang="en-US" altLang="zh-TW" dirty="0"/>
              <a:t>The shielding wires must be tamper-evident</a:t>
            </a:r>
          </a:p>
          <a:p>
            <a:endParaRPr lang="en-US" altLang="zh-TW" dirty="0"/>
          </a:p>
          <a:p>
            <a:r>
              <a:rPr lang="en-US" altLang="zh-TW" dirty="0"/>
              <a:t>T-TER mainly focuses on preventing Victim/Trojan Integration</a:t>
            </a:r>
          </a:p>
        </p:txBody>
      </p:sp>
    </p:spTree>
    <p:extLst>
      <p:ext uri="{BB962C8B-B14F-4D97-AF65-F5344CB8AC3E}">
        <p14:creationId xmlns:p14="http://schemas.microsoft.com/office/powerpoint/2010/main" val="2030798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0FB013-F275-3F8F-FF62-76418127B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Guard Wire Bypass Attacks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86076EF-42CB-DC37-C2E7-3B7F58B2E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6860" y="2080370"/>
            <a:ext cx="7318280" cy="3591378"/>
          </a:xfrm>
        </p:spPr>
      </p:pic>
    </p:spTree>
    <p:extLst>
      <p:ext uri="{BB962C8B-B14F-4D97-AF65-F5344CB8AC3E}">
        <p14:creationId xmlns:p14="http://schemas.microsoft.com/office/powerpoint/2010/main" val="324703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4CEA4-A6DA-4941-8A35-1FF76D31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Tamper-Evident Guard Wires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148F1D-7847-6FE9-1ADC-5C3AEB725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Naïve Approach: Re-purpose Existing Wires</a:t>
            </a:r>
          </a:p>
          <a:p>
            <a:pPr lvl="1"/>
            <a:r>
              <a:rPr lang="en-US" altLang="zh-TW" dirty="0"/>
              <a:t>Use the existing non-security-critical net to as guard wires</a:t>
            </a:r>
          </a:p>
          <a:p>
            <a:pPr lvl="1"/>
            <a:r>
              <a:rPr lang="en-US" altLang="zh-TW" dirty="0"/>
              <a:t>This approach create hyper-local routing density near security-critical nets</a:t>
            </a:r>
          </a:p>
          <a:p>
            <a:pPr lvl="1"/>
            <a:r>
              <a:rPr lang="en-US" altLang="zh-TW" dirty="0"/>
              <a:t>This way will not incur hardware overhead but hard to implement</a:t>
            </a:r>
          </a:p>
          <a:p>
            <a:pPr lvl="1"/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Designed-in Guard Wires</a:t>
            </a:r>
          </a:p>
          <a:p>
            <a:pPr lvl="1"/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This guard </a:t>
            </a: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wire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do not implement any functionality, and will incur hardware overhead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4790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875546-5021-18F9-5C4B-7A77006F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Tamper-Evident Guard Wires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CED94D-246F-CCA0-B116-BDC605727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There are many ways can detect the tampering of the guard wires:</a:t>
            </a:r>
          </a:p>
          <a:p>
            <a:pPr algn="l"/>
            <a:endParaRPr lang="en-US" altLang="zh-TW" dirty="0">
              <a:solidFill>
                <a:srgbClr val="333333"/>
              </a:solidFill>
              <a:latin typeface="-apple-system"/>
            </a:endParaRPr>
          </a:p>
          <a:p>
            <a:pPr algn="l"/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O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n-chip: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internal sensor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ring oscillator</a:t>
            </a:r>
          </a:p>
          <a:p>
            <a:pPr marL="457200" lvl="1" indent="0">
              <a:buNone/>
            </a:pPr>
            <a:b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246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AAB54A-65E7-FC98-FA06-73130B086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BB26E18-703F-E20C-5B78-7900C3B4B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3192" y="2039974"/>
            <a:ext cx="7485616" cy="3512087"/>
          </a:xfrm>
        </p:spPr>
      </p:pic>
    </p:spTree>
    <p:extLst>
      <p:ext uri="{BB962C8B-B14F-4D97-AF65-F5344CB8AC3E}">
        <p14:creationId xmlns:p14="http://schemas.microsoft.com/office/powerpoint/2010/main" val="2423770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447</Words>
  <Application>Microsoft Office PowerPoint</Application>
  <PresentationFormat>寬螢幕</PresentationFormat>
  <Paragraphs>80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Office 佈景主題</vt:lpstr>
      <vt:lpstr>T-TER: Defeating A2 Trojans with Targeted Tamper-Evident Routing</vt:lpstr>
      <vt:lpstr>Outline</vt:lpstr>
      <vt:lpstr>Abstract</vt:lpstr>
      <vt:lpstr>Introduction</vt:lpstr>
      <vt:lpstr>Introduction</vt:lpstr>
      <vt:lpstr>Guard Wire Bypass Attacks</vt:lpstr>
      <vt:lpstr>Tamper-Evident Guard Wires</vt:lpstr>
      <vt:lpstr>Tamper-Evident Guard Wires</vt:lpstr>
      <vt:lpstr>Implementation</vt:lpstr>
      <vt:lpstr>Implementation</vt:lpstr>
      <vt:lpstr>Implementation – Automated Tool</vt:lpstr>
      <vt:lpstr> 1. Identify security-critical nets</vt:lpstr>
      <vt:lpstr>2. Identifying Unblocked Wire Surfaces</vt:lpstr>
      <vt:lpstr>3. Guard Unblocked Wire Surfaces</vt:lpstr>
      <vt:lpstr>Evaluation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謝旻峰</dc:creator>
  <cp:lastModifiedBy>謝旻峰</cp:lastModifiedBy>
  <cp:revision>47</cp:revision>
  <dcterms:created xsi:type="dcterms:W3CDTF">2023-08-06T06:43:55Z</dcterms:created>
  <dcterms:modified xsi:type="dcterms:W3CDTF">2023-08-06T15:08:29Z</dcterms:modified>
</cp:coreProperties>
</file>