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.xml" ContentType="application/inkml+xml"/>
  <Override PartName="/ppt/notesSlides/notesSlide2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  <p:sldId id="279" r:id="rId25"/>
    <p:sldId id="278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Cambria Math" panose="02040503050406030204" pitchFamily="18" charset="0"/>
      <p:regular r:id="rId4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0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47292B2-1434-F55A-755A-32CE67300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C7D57E-45F1-7D48-CD66-C1FEB6C75D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F48E-8247-4994-8793-6D1A439CEE3C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41D34D-3D58-BA78-3269-3B956E64D0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56B5E5-2FFC-E676-DC87-5E9B4D83D1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F9565-0842-41BC-95BC-1E6FB931A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2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18T08:10:11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23921 11128 0,'-28'27'32,"1"1"-17,0-28-15,27 27 0,-28-27 0,28 27 0,0 1 0,-27-28 0,27 27 0,0 1 16,-28-1-16,28 1 0,-27-28 0,27 27 0,0 0 0,-27-27 0,27 28 0,0-1 15,0 1-15,-28-28 0,28 27 0,0 0 0,-27 1 0,-1-1 0,28 1 16,0-1-16,0 0 0,-27-27 0,27 28 0,0-1 0,0 1 0,0-1 0,0 1 16,-27-28-16,27 27 0,0 0 0,0 1 0,0-1 0,0 1 0,-28-1 0,28 0 15,0 1-15,0-1 0,0 1 0,0-1 0,0 0 16,0 1-16,0-1 0</inkml:trace>
  <inkml:trace contextRef="#ctx0" brushRef="#br0" timeOffset="835.55">23948 11046 0,'28'0'31,"-1"0"-31,0-28 0,1 28 0,-1 0 16,1 0-16,-1 0 0,-27-27 0,27 27 0,1 0 15,-1 0-15,1 0 0,-1 0 0,0 0 0,1 0 0,-1 0 0,1 0 0,-1 0 0,0 0 0,1 0 0,-1 0 16,1 0-16,-1 0 0,28 0 0,-28 0 0,1 0 0,-1 0 0,0 27 0,1-27 0,27 0 15,-28 0-15,0 0 0,-27 28 0,28-28 0,-28 27 0,27-27 0,1 0 16,-28 27-16,27 1 0,-27-1 16,0 1-16,0-1 0,-27-27 0,-1 27 0,1-27 15,27 28-15,-28-28 0,28 27 0,-27-27 0,0 0 0,-1 0 0,28 28 0,-27-28 0,-1 0 0,1 0 16,0 27-16,-1-27 0,28 28 0,-27-28 0,-1 27 0,1-27 0,0 0 0,27 27 0,-28-27 16,1 0-16,27 28 0,-28-28 0,1 0 0,27 27 0,-27-27 0,27 28 0,-28-28 0,1 0 0,-1 27 15,1-27-15,27 27 0,-27-27 0,-1 0 0,1 28 0,-1-28 0,28 27 16,-27-27-16,0 0 0,-1 28 0,1-28 0,-1 0 15,28 27-15,28-27 47,-1 0-31,1 0-16,-1 0 0,0 0 0,-27-27 16,28 27-16,-1 0 0,1 0 0,-1 0 15,0 0-15,1 0 16,-1 0-16,-27 27 0,28-27 0,-28 27 0,0 1 15,27-28-15,-27 27 0,0 1 0,27-28 0,-27 27 0,0 1 16,0-1-16,28-27 0,-28 27 0,0 1 0,27-28 0,-27 27 0,0 1 0,0-1 16,0 0-16,-27 1 15,27-1-15,-28-27 0,28 28 0,-27-28 0,0 0 0,-1 27 16,1-27-16,-1 0 0,28 27 0,-27-27 0,0 28 0,-1-28 0,1 0 16,27 27-16,-28-27 0,1 0 0,0 0 0,-1 0 15,28 28-15,-27-28 0,-1 0 0,1 0 16,27 27-16,-27-27 0,-1 0 15,28 27 1,-27-27 0,-1 0-16,1 0 15,27 28-15,-27-28 16</inkml:trace>
  <inkml:trace contextRef="#ctx0" brushRef="#br0" timeOffset="1612.97">25455 11566 0,'28'0'78,"-1"0"-78,0 0 16,1 0-16,-1 0 0,1 28 0,-1-28 0,0 0 16,1 0-16,-1 0 0,1 0 0,-1 0 0,0 0 0,1 0 0,-1 0 15,1 0-15,-1 0 0,0 0 0,1 0 0,-1 0 0,1 0 0,-1 0 0,0 0 0,1 0 0,-1 0 16,1 0-16,26 0 0,-26 0 0,-1 0 0,1 0 0,-1 0 0,0 0 0,1 0 0,-1 0 15,1 0-15,-1 0 0,0 0 0,1 0 0,-1 0 0,1 0 16,-1 0-16,0 0 0,-27-28 0,28 28 16</inkml:trace>
  <inkml:trace contextRef="#ctx0" brushRef="#br0" timeOffset="2010.11">26442 11018 0,'0'28'47,"0"-1"-47,27 0 0,-27 1 0,27-28 0,1 27 0,-28 1 0,27-1 0,-27 0 16,0 1-16,28-28 0,-28 27 0,0 1 0,27-28 0,-27 27 0,27 1 0,-27-1 0,28-27 0,-28 27 16,27-27-16,-27 28 0,0-1 0,0 1 0,28-28 0,-28 27 0,0 0 15,0 1-15,0-1 0,0 1 0,0-1 16,0 0-16,0 1 0,0-1 0,0 1 15,-28-28-15,28 27 0,-27-27 0,-1 28 0,1-28 16,27 27-16,-27-27 0,27 27 0,-28-27 0,28 28 0,-27-28 0,-1 0 0,1 27 16,0-27-16,-1 0 0,28 28 0,-27-28 0,-1 0 15,28 27-15,-27-27 0,0 0 0,-1 0 16,28 27 31</inkml:trace>
  <inkml:trace contextRef="#ctx0" brushRef="#br0" timeOffset="2399.51">27538 12005 0,'-28'0'0,"1"0"15,-1 0-15,28-27 78,0-1-78,0 1 0,0-1 0,0 1 0,0 0 0,0-1 16,0 1-16,0-1 0,28 28 0,-28-27 0,0-1 0,27 1 0,-27 0 0,28 27 16,-28-28-16,0 1 0,27 27 0,0-28 0,-27 1 0,28 27 0,-28-27 0,27 27 0,-27-28 0,0 1 0,28 27 0,-1 0 0,-27-28 15,27 28-15,-27-27 0,28 27 0,-28-27 0,27-1 0,1 28 0,-28-27 0,27 27 0,-27-28 0,27 28 0,-27-27 0,55-1 0,-27 28 0,-1-27 0,0 0 16,1-1-16,-1 28 0,1 0 0,-28-27 0,27 27 0,0-28 0,1 1 0,27 27 0,-55-27 0,27 27 0,28-28 0,-28 28 15,1 0-15,-1-27 0,0-1 0,1 28 0,-1 0 0,1 0 0</inkml:trace>
  <inkml:trace contextRef="#ctx0" brushRef="#br0" timeOffset="2632.81">28990 10963 0,'27'28'0,"-27"-1"0,0 1 0,28-28 0,-28 27 0,0 0 16,0 1-16,0-1 0,0 1 0,0-1 0,0 0 0,0 1 16,0-1-16,0 1 0,0-1 0,-28-27 0,28 28 0,0-1 0,-27-27 0,27 27 0,0 1 15,0-1-15,-28-27 0,28 28 0,0-1 0,0 0 0,-27 1 0,27-1 16,-27-27-16,27 28 0,0-1 0,0 0 0,0 1 15,0-1-15,-28-27 0,28 28 0,0-1 16,0 1 0,0-1-16,-27-27 0,27 27 31,-28-27-15,1 0-1,0 0-15,-1 0 0,1 0 0,-1 0 16,1 0-16</inkml:trace>
  <inkml:trace contextRef="#ctx0" brushRef="#br0" timeOffset="2994.01">28168 11868 0,'27'0'62,"-27"-27"-62,28 27 0,-1 0 0,0 0 16,-27-28-16,28 28 0,-1 0 0,1-27 15,-1 27-15,-27-28 0,27 28 0,1 0 16,-1 0-16,-27-27 0,28 27 0,-1-28 16,0 28-1,1 0-15,-28-27 16,0 0-16</inkml:trace>
  <inkml:trace contextRef="#ctx0" brushRef="#br0" timeOffset="3589.88">29291 11539 0,'28'0'16,"-1"0"31,0 0-47,1 0 15,-1 0-15,1 0 0,-1 0 0,0 0 0,28 0 0,-27 0 0,-1 0 16,0 0-16,1 0 0,-1 0 0,1 0 0,-28-27 0,54 27 0,-26 0 0,-1 0 0,1 0 0,-1 0 0,0 0 0,1 0 0,-1 0 0,28 0 16,-28 0-16,1 0 0,-1-28 0,1 28 0,26 0 0,-26 0 0,-1 0 0,1 0 0,-1-27 0,28 27 15,-28 0-15,1 0 0,-1 0 0,0 0 0,1 0 0,-1 0 0,1 0 16,-1 0-16,0 0 0,-27-28 0</inkml:trace>
  <inkml:trace contextRef="#ctx0" brushRef="#br0" timeOffset="4068.51">30442 10963 0,'27'0'62,"1"0"-46,-28 28-16,27-1 0,1 1 0,-1-28 0,-27 27 0,27-27 0,1 27 16,-28 1-16,27-28 0,1 0 0,-28 27 0,27-27 0,-27 28 0,27-28 0,1 27 0,-1-27 0,-27 27 0,28-27 15,-1 28-15,0-28 0,1 0 0,-28 27 0,27-27 0,1 28 0,-1-28 16,0 0-16,-27 27 0,0 1 0,28-28 0,-28 27 0,27-27 0,-27 27 15,0 1-15,0-1 0,0 1 16,0-1-16,0 0 0,0 1 0,-27-28 0,-1 0 16,1 0-16,27 27 0,-27-27 0,-1 0 0,1 28 0,-1-28 0,1 0 0,0 27 15,27 0-15,-28-27 0,1 0 0,-1 28 0,1-28 0,0 0 0,-1 0 0,28 27 0,-55-27 0,28 0 16,27 28-16,-27-28 0,-1 0 0,1 27 0,-1 1 0,1-28 0,0 0 0,-1 0 0,1 0 0,27 27 0,-28-27 16,1 0-16,27 27 0,-27-27 0,-1 0 0,28 28 0,-27-28 0,-1 0 0,1 0 0,27 27 15,-27-27-15,-1 28 0,1-1 0,-1-27 0,1 27 16,0-27-16,-1 0 0,28 28 0,-27-28 15,-1 0-15,56 0 32,-1 0-32,1 0 0,-1 0 0,0 0 15,-27-28-15,28 28 0,-1 0 0</inkml:trace>
  <inkml:trace contextRef="#ctx0" brushRef="#br0" timeOffset="4742.55">32004 11292 0,'0'-27'94,"-28"27"-79,1 0-15,0 0 16,-1 0-16,28 27 0,-27-27 0,-1 0 0,28 28 0,-27-28 0,0 0 16,-1 27-16,1-27 0,-1 28 0,1-28 0,0 27 0,27 0 0,-28-27 0,1 28 0,-1-28 15,1 0-15,27 27 0,-27-27 0,-1 28 0,28-1 0,-27-27 0,-1 27 0,1 1 16,0-1-16,27 1 0,-28-28 0,28 27 0,0 0 0,0 1 0,-27-28 0,27 27 16,0 1-16,0-1 0,0 1 0,0-1 0,0 0 15,27 1-15,1-28 0,-28 27 0,0 1 0,27-28 16,0 0-16,-27 27 0,28-27 0,-1 0 0,1 0 0,-1 0 0,0 0 0,1 0 15,-1 0-15,28 0 0,-28 0 0,1 0 0,-1 0 0,1 0 0,26 0 0,-26 0 0,27 0 0,-28 0 0,0 0 0,28 0 16,0 0-16,-28 0 0,1 0 0,27 0 0,-28 0 0,0 0 0,1 0 0,27 0 0,-28 0 0,0 0 0,28-27 0,-27 27 0,-1 0 0,28 0 0,0 0 0,-28-28 16,0 28-16,28 0 0,-27 0 0,-1-27 0,0 27 0,1 0 0,-1 0 0,1-28 0,-1 28 0,0 0 0,1-27 0,-1 27 0,1 0 0,-1-27 15,0 27-15,1 0 0,-28-28 0,27 28 0,1 0 0,-28-27 0,27 27 0,-27-28 16,27 28-16,-27-27 0,28 27 0,-1 0 0,-27-28 0,0 1 16,0 0-16,0-1 15,-27 28-15</inkml:trace>
  <inkml:trace contextRef="#ctx0" brushRef="#br0" timeOffset="6906.99">31374 10443 0,'27'-28'46,"0"28"-30,-27-27-16,0-1 0,0 1 16,0 0-16,0-1 0,0 1 0,0-1 15,0 1-15,0-1 0,0 1 0,0 0 0,0-1 16,0 1-16,0-1 0,-27 28 0,27-27 0,-27 27 0,-1-27 0,28-1 16,-27 28-16,27-27 0,-28 27 0,28-28 0,-27 1 0,0 27 0,27-27 15,-28-1-15,1 1 0,-1 27 0,1-28 0,0 28 0,27-27 0,0 0 0,-28 27 0,1-28 16,-1 28-16,28-27 0,-27 27 0,0-28 0,-1 1 0,1 27 0,27-28 0,-28 28 0,-26-27 15,54 0-15,-28 27 0,28-28 0,-55 28 0,28-27 0,0 27 0,-1-28 16,1 1-16,-1 27 0,1-27 0,0 27 0,-1 0 0,28-28 0,-27 28 0,27-27 0,-28 27 0,1 0 16,0-28-16,-1 28 0,28-27 0,-27 27 0,-1 0 0,1 0 0,27-27 0,-27 27 0,-1 0 15,1 0-15,27-28 0,-28 1 0,1 27 0,0 0 0,-1 0 0,28-28 0,-27 28 0,-1 0 16,1 0-16,0-27 0,-1 27 0,1 0 0,-1 0 0,28-28 0,-27 28 0,27-27 0,-27 27 16,-1 0-16,1 0 0,-1 0 0,1 0 0,0-27 0,-1 27 0,1 0 0,-1 0 15,1 0-15,-28 0 0,55-28 0,-27 28 0,-1 0 0,1 0 0,0 0 0,-1-27 0,1 27 16,-1 0-16,1 0 0,-28-28 0,28 28 0,-1 0 0,1 0 0,0 0 0,-1 0 15,1 0-15,-1 0 0,28-27 0,-27 27 0,0 0 0,-1 0 0,1 0 0,-28 0 16,28 0-16,-1 0 0,1 0 0,-1 0 0,28-27 16,-27 27-16,0 0 0,-1 0 0,-27 0 0,55-28 0,-27 28 0,0 0 15,-1 0-15,1 0 0,-1 0 0,1 0 0,0 0 0,-1 0 16,1 0-16,-28 0 0,28 0 0,-1 0 0,1 0 0,-1 0 16,1 0-16,0 0 0,-1 0 0,1 0 0,-1 0 0,1 0 15,0 0-15,-1 0 0,1 0 0,-1 0 0,1 0 0,0 0 0,-1 0 16,1 0-16,-1 0 0,1 0 0,0 0 0,-1 0 15,28 28-15,-27-28 0,-1 0 0,1 0 0,0 0 16,-1 0-16,1 0 0,-1 0 0,1 27 0,0-27 16,-1 0-16,1 0 0,-1 0 0,1 0 15,27 27-15,-27-27 0,-1 0 0,1 0 0,-1 0 16,1 28-16,0-28 0,-1 0 16,1 0-16,-1 0 0,28 27 0,-27-27 0,0 0 15,-1 0-15,28 28 0,-27-28 0,-1 0 0,1 0 16,27 27-16,-27-27 0,27 27 0,-28-27 0,1 0 0,-1 0 0,1 28 15,0-28-15,-1 0 0,1 27 0,-1-27 16,1 0-16,27 28 0,-27-28 0,27 27 0,-28-27 16,1 0-16,27 28 0,-28-28 0,1 0 0,27 27 15,-27-27-15,-1 0 0,28 27 0,-27-27 0,-1 28 16,1-28-16,27 27 16,-27-27-16,-1 28 0,1-28 15,27 27-15,-28-27 0,28 27 0,-27-27 0,0 0 16,27 28-16,-28-28 0,28 27 15,-27-27-15,-1 0 0,1 28 0,27-1 16,-27-27-16,-1 27 0,1-27 16,-1 28-16,1-28 0,27 27 0,-27-27 15,27 28-15,0-1 0,-28-27 0,1 0 16,27 28-16,-28-28 0,28 27 0,-27-27 0,27 27 16,-27-27-16,27 28 0,-28-28 0,28 27 0,-27-27 15,27 28-15,-28-28 0,28 27 0,-27 0 16,0-27-16,27 28 0,-28-28 0,28 27 15,-27-27-15,27 28 0,-28-28 16,28 27-16,-27-27 0,27 27 0,-27-27 16,27 28-16,-28-28 15,28 27-15,-27 1 16,-1-28 0,28 27-16,-27-27 0,27 27 15,-27-27-15,27 28 0,-28-28 0,28 27 0,-27-27 16,27 28-16,-28-28 15,28 27-15,-27-27 16</inkml:trace>
  <inkml:trace contextRef="#ctx0" brushRef="#br0" timeOffset="7827.52">25263 10059 0,'-27'0'94,"27"27"-94,-27 1 15,-1-28-15,28 27 0,-27-27 16,27 27-16,-28-27 0,28 28 16,-27-28-16,27 27 0,-27-27 0,27 28 15,-28-28-15,28 27 0,0 1 0,0-1 16,0 0-16,0 1 0,0-1 16,0 1-16,0-1 0,0 0 15,0 1-15,0-1 16,-27-27-16,27 28 15,0-1 1,0 0 0,0 1-1,0-1-15,0 1 32,27-28 108,1 0-140,-1 0 0,0 0 0,1 0 0,-1-28 0,1 1 16,-1 27-16,0 0 0,1-28 0,-1 28 0,1 0 0,-1 0 0,-27-27 0,55 27 0,-28 0 0,1 0 15,-1-27-15,28 27 0,-28-28 0,1 28 0,54 0 0,-55 0 0,28 0 0,-28-27 0,28-1 0,-27 28 0,26 0 0,1 0 0,0 0 0,82-27 0,-82 0 16,0 27-16,27-28 0,-27 1 0,27 27 0,0-28 0,-27 1 0,27 27 0,-27-27 0,0 27 0,27-55 0,0 55 0,-27-28 0,0 28 0,-28 0 0,28-27 0,27-1 16,-27 28-16,-28 0 0,28-27 0,27 0 0,-27 27 0,-28-28 0,28 28 0,-27 0 0,26-27 0,-26-1 0,54 28 0,-55 0 0,1 0 0,-1-27 0,1 27 15,26-27-15,-26-1 0,-1 28 0,1 0 0,-1-27 0,0 27 0,-27-28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7:04:43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2,'139'-2,"149"5,2 27,-54-9,-227-20,0 1,0 1,0 0,11 5,-13-5,0 0,1-1,-1 1,1-1,0-1,9 2,181-3,-94-1,-90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7:32:02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25,'54'-10,"-4"-1,22 7,92 8,-149-2,-1 1,1 1,23 8,-25-7,1-1,-1 0,1-1,19 2,115 18,-88-16,-14-1,60 1,-84-8,1 1,-1 1,0 1,0 1,0 1,0 1,26 10,-20-7,1 0,42 5,-60-12,7 2,-1-2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7:37:35.18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0,'781'0,"-649"14,-91-14,0 1,52 8,89 4,-154-10,53-2,-44-2,-26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8T07:37:37.42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0,'662'0,"-640"2,-1 0,34 8,-34-6,0 0,37 2,51 2,-59-3,19 8,-53-9,-1-1,1 0,27 0,-3-4,0 2,55 9,-19-6,-63-5,-1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8F977-57EF-459B-A343-2897BA3E0CFD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26EAF-92D5-42C5-AF40-F82D8CF5E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598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 j … , 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 j …) → C(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C(j)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的左邊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(… j 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 , … j 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…) → C(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C(j)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的右邊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 j … , … j 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…) → C(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C(j)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的下面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(… j 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 , …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… j …) → C(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C(j)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的上面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6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一開始我們會先將「優化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placement while minimizing TWL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」公式化為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7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如果在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TWL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限制內仍然無法達到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Tcstr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，則此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會選擇增加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cost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最小的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placement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增加的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TWL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&lt; </a:t>
            </a:r>
            <a:r>
              <a:rPr lang="el-GR" altLang="zh-TW" b="0" i="0" dirty="0">
                <a:solidFill>
                  <a:srgbClr val="333333"/>
                </a:solidFill>
                <a:effectLst/>
                <a:latin typeface="-apple-system"/>
              </a:rPr>
              <a:t>η%)</a:t>
            </a:r>
            <a:r>
              <a:rPr lang="zh-TW" altLang="el-GR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Cost function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如下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TWL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: 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現在找到的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wirelength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A94442"/>
                </a:solidFill>
                <a:effectLst/>
                <a:latin typeface="MJXc-TeX-math-I"/>
              </a:rPr>
              <a:t>TWLmax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 : 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在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TWL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增加量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&lt;</a:t>
            </a:r>
            <a:r>
              <a:rPr lang="el-GR" altLang="zh-TW" b="0" i="0" dirty="0">
                <a:solidFill>
                  <a:srgbClr val="A94442"/>
                </a:solidFill>
                <a:effectLst/>
                <a:latin typeface="-apple-system"/>
              </a:rPr>
              <a:t>η</a:t>
            </a:r>
            <a:r>
              <a:rPr lang="zh-TW" altLang="el-GR" b="0" i="0" dirty="0">
                <a:solidFill>
                  <a:srgbClr val="A94442"/>
                </a:solidFill>
                <a:effectLst/>
                <a:latin typeface="-apple-system"/>
              </a:rPr>
              <a:t>％ 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的距離之間，所會得到的最大的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TWL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A94442"/>
                </a:solidFill>
                <a:effectLst/>
                <a:latin typeface="MJXc-TeX-math-I"/>
              </a:rPr>
              <a:t>TWLopt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: 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在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optimize TWL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中所得到的數值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A94442"/>
                </a:solidFill>
                <a:effectLst/>
                <a:latin typeface="MJXc-TeX-math-I"/>
              </a:rPr>
              <a:t>Tmaxmin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in-R"/>
              </a:rPr>
              <a:t>: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STIXGeneral"/>
              </a:rPr>
              <a:t>在增加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TWL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in-R"/>
              </a:rPr>
              <a:t>&lt;</a:t>
            </a:r>
            <a:r>
              <a:rPr lang="el-GR" altLang="zh-TW" b="0" i="0" dirty="0">
                <a:solidFill>
                  <a:srgbClr val="A94442"/>
                </a:solidFill>
                <a:effectLst/>
                <a:latin typeface="MJXc-TeX-math-I"/>
              </a:rPr>
              <a:t>η</a:t>
            </a:r>
            <a:r>
              <a:rPr lang="zh-TW" altLang="el-GR" b="0" i="0" dirty="0">
                <a:solidFill>
                  <a:srgbClr val="A94442"/>
                </a:solidFill>
                <a:effectLst/>
                <a:latin typeface="STIXGeneral"/>
              </a:rPr>
              <a:t>％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STIXGeneral"/>
              </a:rPr>
              <a:t>的距離之間，所有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placement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STIXGeneral"/>
              </a:rPr>
              <a:t>的可能最高溫度中的最高的溫度</a:t>
            </a:r>
            <a:endParaRPr lang="zh-TW" alt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A94442"/>
                </a:solidFill>
                <a:effectLst/>
                <a:latin typeface="MJXc-TeX-math-I"/>
              </a:rPr>
              <a:t>Tmaxmax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in-R"/>
              </a:rPr>
              <a:t>: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STIXGeneral"/>
              </a:rPr>
              <a:t>在增加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TWL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in-R"/>
              </a:rPr>
              <a:t>&lt;</a:t>
            </a:r>
            <a:r>
              <a:rPr lang="el-GR" altLang="zh-TW" b="0" i="0" dirty="0">
                <a:solidFill>
                  <a:srgbClr val="A94442"/>
                </a:solidFill>
                <a:effectLst/>
                <a:latin typeface="MJXc-TeX-math-I"/>
              </a:rPr>
              <a:t>η</a:t>
            </a:r>
            <a:r>
              <a:rPr lang="zh-TW" altLang="el-GR" b="0" i="0" dirty="0">
                <a:solidFill>
                  <a:srgbClr val="A94442"/>
                </a:solidFill>
                <a:effectLst/>
                <a:latin typeface="STIXGeneral"/>
              </a:rPr>
              <a:t>％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STIXGeneral"/>
              </a:rPr>
              <a:t>的距離之間，所有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MJXc-TeX-math-I"/>
              </a:rPr>
              <a:t>placement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STIXGeneral"/>
              </a:rPr>
              <a:t>的可能最高溫度中的最低的溫度</a:t>
            </a:r>
            <a:endParaRPr lang="zh-TW" altLang="en-US" b="0" i="0" dirty="0">
              <a:solidFill>
                <a:srgbClr val="A94442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For placement input,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2. For Thermal input, …</a:t>
            </a:r>
          </a:p>
          <a:p>
            <a:pPr algn="l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3. Perform the placer preprocessing for die ordering and estimated HPWL (use the way of B&amp;B Method)</a:t>
            </a:r>
          </a:p>
          <a:p>
            <a:pPr algn="l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4. Use parallel B&amp;B method on sequence-pair based tree to get optimal and sub-optimal placement with minimizing HPWL</a:t>
            </a:r>
          </a:p>
          <a:p>
            <a:pPr algn="l"/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5. Perform post placement by considering the thermal effect to find near-optimal placement with lower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Tmax</a:t>
            </a:r>
            <a:b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這篇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主要是採取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SP Tree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的方法。</a:t>
            </a: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 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rotation node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with the direction of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北東南西，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90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180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270)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藍色的點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(ii) 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partial SP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for topological relation between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綠色的點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b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(iii) 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complete SP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紅色的點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endParaRPr lang="en-US" altLang="zh-TW" dirty="0"/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由圖我們可以發現，當我們將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插入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(12, 12)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這個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parent node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，我們就可以得到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9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complete SP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兩個座標各有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個位置可以插入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 3x3=9)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392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CSP-Tree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可能沒有辦法將一些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topology node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給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pack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起來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6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如上圖，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(a)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中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C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是在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A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的右邊，而在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(b)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中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C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是在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A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的上面，但是他們兩個個都可以表示為 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SP(BAC, BAC)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982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如上圖，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(a)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中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C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是在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A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的右邊，而在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(b)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中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C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是在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A block</a:t>
            </a:r>
            <a:r>
              <a:rPr lang="zh-TW" altLang="en-US" b="0" i="0" dirty="0">
                <a:solidFill>
                  <a:srgbClr val="31708F"/>
                </a:solidFill>
                <a:effectLst/>
                <a:latin typeface="-apple-system"/>
              </a:rPr>
              <a:t>的上面，但是他們兩個個都可以表示為 </a:t>
            </a:r>
            <a:r>
              <a:rPr lang="en-US" altLang="zh-TW" b="0" i="0" dirty="0">
                <a:solidFill>
                  <a:srgbClr val="31708F"/>
                </a:solidFill>
                <a:effectLst/>
                <a:latin typeface="-apple-system"/>
              </a:rPr>
              <a:t>SP(BAC, BAC)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6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34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※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define partial SP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optimal partial TWL as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TWLpar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in-R"/>
              </a:rPr>
              <a:t>,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ck</a:t>
            </a:r>
            <a:endParaRPr lang="en-US" altLang="zh-TW" b="0" i="0" dirty="0">
              <a:solidFill>
                <a:srgbClr val="333333"/>
              </a:solidFill>
              <a:effectLst/>
              <a:latin typeface="MJXc-TeX-math-I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MJXc-TeX-math-I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Remaining distance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8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這篇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發明了一個有效率的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placer for 2.5D 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，並且考慮了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Thermal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的問題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SP-CP (Sequence-pair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placer):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利用「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Sequence-pair based tree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」、「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Branch and Bound (B&amp;B)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」以及「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Advanced placement/pruning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」的方法，以此</a:t>
            </a:r>
            <a:r>
              <a:rPr lang="zh-TW" altLang="en-US" b="1" i="0" dirty="0">
                <a:solidFill>
                  <a:srgbClr val="3C763D"/>
                </a:solidFill>
                <a:effectLst/>
                <a:latin typeface="-apple-system"/>
              </a:rPr>
              <a:t>快速的找到</a:t>
            </a:r>
            <a:r>
              <a:rPr lang="en-US" altLang="zh-TW" b="1" i="0" dirty="0">
                <a:solidFill>
                  <a:srgbClr val="3C763D"/>
                </a:solidFill>
                <a:effectLst/>
                <a:latin typeface="-apple-system"/>
              </a:rPr>
              <a:t>placing solution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 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以及</a:t>
            </a:r>
            <a:r>
              <a:rPr lang="zh-TW" altLang="en-US" b="1" i="0" dirty="0">
                <a:solidFill>
                  <a:srgbClr val="3C763D"/>
                </a:solidFill>
                <a:effectLst/>
                <a:latin typeface="-apple-system"/>
              </a:rPr>
              <a:t>找到</a:t>
            </a:r>
            <a:r>
              <a:rPr lang="en-US" altLang="zh-TW" b="1" i="0" dirty="0">
                <a:solidFill>
                  <a:srgbClr val="3C763D"/>
                </a:solidFill>
                <a:effectLst/>
                <a:latin typeface="-apple-system"/>
              </a:rPr>
              <a:t>optimal </a:t>
            </a:r>
            <a:r>
              <a:rPr lang="zh-TW" altLang="en-US" b="1" i="0" dirty="0">
                <a:solidFill>
                  <a:srgbClr val="3C763D"/>
                </a:solidFill>
                <a:effectLst/>
                <a:latin typeface="-apple-system"/>
              </a:rPr>
              <a:t>的</a:t>
            </a:r>
            <a:r>
              <a:rPr lang="en-US" altLang="zh-TW" b="1" i="0" dirty="0">
                <a:solidFill>
                  <a:srgbClr val="3C763D"/>
                </a:solidFill>
                <a:effectLst/>
                <a:latin typeface="-apple-system"/>
              </a:rPr>
              <a:t>Total wirelength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 (TWL)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，以此來最小化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HPWL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最終的結果為速度可以提升最多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2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個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order(100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倍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溫度降低的部分，可以降低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8.214℃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，但是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HPWL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僅上升</a:t>
            </a:r>
            <a:r>
              <a:rPr lang="en-US" altLang="zh-TW" b="0" i="0" dirty="0">
                <a:solidFill>
                  <a:srgbClr val="3C763D"/>
                </a:solidFill>
                <a:effectLst/>
                <a:latin typeface="-apple-system"/>
              </a:rPr>
              <a:t>5.376%</a:t>
            </a:r>
            <a:r>
              <a:rPr lang="zh-TW" altLang="en-US" b="0" i="0" dirty="0">
                <a:solidFill>
                  <a:srgbClr val="3C763D"/>
                </a:solidFill>
                <a:effectLst/>
                <a:latin typeface="-apple-system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70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/>
              <a:t>1</a:t>
            </a:r>
            <a:r>
              <a:rPr lang="zh-TW" altLang="en-US" b="0" i="0" dirty="0"/>
              <a:t> </a:t>
            </a:r>
            <a:r>
              <a:rPr lang="en-US" altLang="zh-TW" b="0" i="0" dirty="0"/>
              <a:t>.</a:t>
            </a:r>
            <a:r>
              <a:rPr lang="zh-TW" altLang="en-US" b="0" i="0" dirty="0"/>
              <a:t> </a:t>
            </a:r>
            <a:r>
              <a:rPr lang="en-US" altLang="zh-TW" b="0" i="0" dirty="0"/>
              <a:t>PDSP</a:t>
            </a:r>
            <a:r>
              <a:rPr lang="zh-TW" altLang="en-US" b="0" i="0" dirty="0"/>
              <a:t>是計算它的</a:t>
            </a:r>
            <a:r>
              <a:rPr lang="en-US" altLang="zh-TW" b="0" i="0" dirty="0" err="1"/>
              <a:t>hpwl</a:t>
            </a:r>
            <a:r>
              <a:rPr lang="zh-TW" altLang="en-US" b="0" i="0" dirty="0"/>
              <a:t>是否超過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大於現在最好的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TWL (</a:t>
            </a:r>
            <a:r>
              <a:rPr lang="en-US" altLang="zh-TW" b="0" i="0" dirty="0" err="1">
                <a:solidFill>
                  <a:srgbClr val="A94442"/>
                </a:solidFill>
                <a:effectLst/>
                <a:latin typeface="-apple-system"/>
              </a:rPr>
              <a:t>bestTWL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，是的話可以</a:t>
            </a:r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prune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掉以降低運算時間</a:t>
            </a:r>
            <a:endParaRPr lang="en-US" altLang="zh-TW" b="0" i="0" dirty="0">
              <a:solidFill>
                <a:srgbClr val="A94442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A94442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A94442"/>
                </a:solidFill>
                <a:effectLst/>
                <a:latin typeface="-apple-system"/>
              </a:rPr>
              <a:t>2.</a:t>
            </a:r>
            <a:r>
              <a:rPr lang="zh-TW" altLang="en-US" b="0" i="0" dirty="0">
                <a:solidFill>
                  <a:srgbClr val="A94442"/>
                </a:solidFill>
                <a:effectLst/>
                <a:latin typeface="-apple-system"/>
              </a:rPr>
              <a:t> </a:t>
            </a: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795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b="0" i="0" u="none" strike="noStrike" baseline="0" dirty="0">
                <a:latin typeface="LinLibertineT"/>
              </a:rPr>
              <a:t>inserting </a:t>
            </a:r>
            <a:r>
              <a:rPr lang="en-US" altLang="zh-TW" sz="1200" b="0" i="0" u="none" strike="noStrike" baseline="0" dirty="0">
                <a:latin typeface="LibertineMathMI"/>
              </a:rPr>
              <a:t>c</a:t>
            </a:r>
            <a:r>
              <a:rPr lang="en-US" altLang="zh-TW" sz="1200" b="0" i="0" u="none" strike="noStrike" baseline="0" dirty="0">
                <a:latin typeface="LinLibertineT"/>
              </a:rPr>
              <a:t>3 into partial SP (12, 12), we analyze the contribution to</a:t>
            </a:r>
            <a:r>
              <a:rPr lang="en-US" altLang="zh-TW" sz="1200" b="0" i="0" u="none" strike="noStrike" baseline="0" dirty="0">
                <a:latin typeface="LibertineMathMI"/>
              </a:rPr>
              <a:t>  </a:t>
            </a:r>
            <a:r>
              <a:rPr lang="en-US" altLang="zh-TW" sz="1200" b="0" i="0" u="none" strike="noStrike" baseline="0" dirty="0">
                <a:latin typeface="LinLibertineT"/>
              </a:rPr>
              <a:t>α[</a:t>
            </a:r>
            <a:r>
              <a:rPr lang="en-US" altLang="zh-TW" sz="1200" b="0" i="0" u="none" strike="noStrike" baseline="0" dirty="0" err="1">
                <a:latin typeface="LinLibertineT"/>
              </a:rPr>
              <a:t>i</a:t>
            </a:r>
            <a:r>
              <a:rPr lang="en-US" altLang="zh-TW" sz="1200" b="0" i="0" u="none" strike="noStrike" baseline="0" dirty="0">
                <a:latin typeface="LinLibertineT"/>
              </a:rPr>
              <a:t>]. Here, we assume (312, 312) have the minimum estimated HPWL at the same level. For (312, 312) and (312, 132) at node 1 at the same</a:t>
            </a:r>
          </a:p>
          <a:p>
            <a:pPr algn="l"/>
            <a:r>
              <a:rPr lang="en-US" altLang="zh-TW" sz="1200" b="0" i="0" u="none" strike="noStrike" baseline="0" dirty="0">
                <a:latin typeface="LinLibertineT"/>
              </a:rPr>
              <a:t>level, we compare the topology of </a:t>
            </a:r>
            <a:r>
              <a:rPr lang="en-US" altLang="zh-TW" sz="1200" b="0" i="0" u="none" strike="noStrike" baseline="0" dirty="0">
                <a:latin typeface="LibertineMathMI"/>
              </a:rPr>
              <a:t>c</a:t>
            </a:r>
            <a:r>
              <a:rPr lang="en-US" altLang="zh-TW" sz="1200" b="0" i="0" u="none" strike="noStrike" baseline="0" dirty="0">
                <a:latin typeface="LinLibertineT"/>
              </a:rPr>
              <a:t>3 with </a:t>
            </a:r>
            <a:r>
              <a:rPr lang="en-US" altLang="zh-TW" sz="1200" b="0" i="0" u="none" strike="noStrike" baseline="0" dirty="0">
                <a:latin typeface="LibertineMathMI"/>
              </a:rPr>
              <a:t>c</a:t>
            </a:r>
            <a:r>
              <a:rPr lang="en-US" altLang="zh-TW" sz="1200" b="0" i="0" u="none" strike="noStrike" baseline="0" dirty="0">
                <a:latin typeface="LinLibertineT"/>
              </a:rPr>
              <a:t>1, and the topology of </a:t>
            </a:r>
            <a:r>
              <a:rPr lang="en-US" altLang="zh-TW" sz="1200" b="0" i="0" u="none" strike="noStrike" baseline="0" dirty="0">
                <a:latin typeface="LibertineMathMI"/>
              </a:rPr>
              <a:t>c</a:t>
            </a:r>
            <a:r>
              <a:rPr lang="en-US" altLang="zh-TW" sz="1200" b="0" i="0" u="none" strike="noStrike" baseline="0" dirty="0">
                <a:latin typeface="LinLibertineT"/>
              </a:rPr>
              <a:t>3with </a:t>
            </a:r>
            <a:r>
              <a:rPr lang="en-US" altLang="zh-TW" sz="1200" b="0" i="0" u="none" strike="noStrike" baseline="0" dirty="0">
                <a:latin typeface="LibertineMathMI"/>
              </a:rPr>
              <a:t>c</a:t>
            </a:r>
            <a:r>
              <a:rPr lang="en-US" altLang="zh-TW" sz="1200" b="0" i="0" u="none" strike="noStrike" baseline="0" dirty="0">
                <a:latin typeface="LinLibertineT"/>
              </a:rPr>
              <a:t>2.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96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800" b="0" i="0" u="none" strike="noStrike" baseline="0" dirty="0">
                <a:latin typeface="LinLibertineT"/>
              </a:rPr>
              <a:t>we define α[</a:t>
            </a:r>
            <a:r>
              <a:rPr lang="en-US" altLang="zh-TW" sz="1800" b="0" i="0" u="none" strike="noStrike" baseline="0" dirty="0" err="1">
                <a:latin typeface="LinLibertineT"/>
              </a:rPr>
              <a:t>i</a:t>
            </a:r>
            <a:r>
              <a:rPr lang="en-US" altLang="zh-TW" sz="1800" b="0" i="0" u="none" strike="noStrike" baseline="0" dirty="0">
                <a:latin typeface="LinLibertineT"/>
              </a:rPr>
              <a:t>]</a:t>
            </a:r>
            <a:r>
              <a:rPr lang="zh-TW" altLang="en-US" sz="1800" b="0" i="0" u="none" strike="noStrike" baseline="0" dirty="0">
                <a:latin typeface="LinLibertineT"/>
              </a:rPr>
              <a:t> </a:t>
            </a:r>
            <a:r>
              <a:rPr lang="en-US" altLang="zh-TW" sz="1800" b="0" i="0" u="none" strike="noStrike" baseline="0" dirty="0">
                <a:latin typeface="LinLibertineT"/>
              </a:rPr>
              <a:t>to be the number of topology differences between the partial SP at node </a:t>
            </a:r>
            <a:r>
              <a:rPr lang="en-US" altLang="zh-TW" sz="1800" b="0" i="0" u="none" strike="noStrike" baseline="0" dirty="0">
                <a:latin typeface="LibertineMathMI"/>
              </a:rPr>
              <a:t>&amp; </a:t>
            </a:r>
            <a:r>
              <a:rPr lang="en-US" altLang="zh-TW" sz="1800" b="0" i="0" u="none" strike="noStrike" baseline="0" dirty="0">
                <a:latin typeface="LinLibertineT"/>
              </a:rPr>
              <a:t>and the partial SP having the best estimated HPWL at the same level.</a:t>
            </a:r>
          </a:p>
          <a:p>
            <a:pPr algn="l"/>
            <a:endParaRPr lang="en-US" altLang="zh-TW" sz="1800" b="0" i="0" u="none" strike="noStrike" baseline="0" dirty="0">
              <a:latin typeface="LinLibertineT"/>
            </a:endParaRPr>
          </a:p>
          <a:p>
            <a:pPr algn="l"/>
            <a:endParaRPr lang="en-US" altLang="zh-TW" sz="1800" b="0" i="0" u="none" strike="noStrike" baseline="0" dirty="0">
              <a:latin typeface="LinLibertineT"/>
            </a:endParaRPr>
          </a:p>
          <a:p>
            <a:pPr algn="l"/>
            <a:r>
              <a:rPr lang="en-US" altLang="zh-TW" sz="1800" b="0" i="0" u="none" strike="noStrike" baseline="0" dirty="0">
                <a:latin typeface="LinLibertineT"/>
              </a:rPr>
              <a:t>We record the positions of the </a:t>
            </a:r>
            <a:r>
              <a:rPr lang="en-US" altLang="zh-TW" sz="1800" b="0" i="0" u="none" strike="noStrike" baseline="0" dirty="0" err="1">
                <a:latin typeface="LinLibertineT"/>
              </a:rPr>
              <a:t>chiplet</a:t>
            </a:r>
            <a:r>
              <a:rPr lang="en-US" altLang="zh-TW" sz="1800" b="0" i="0" u="none" strike="noStrike" baseline="0" dirty="0">
                <a:latin typeface="LinLibertineT"/>
              </a:rPr>
              <a:t> inserted by two sequences. insertion position1 (</a:t>
            </a:r>
            <a:r>
              <a:rPr lang="en-US" altLang="zh-TW" sz="1800" b="0" i="0" u="none" strike="noStrike" baseline="0" dirty="0">
                <a:latin typeface="LibertineMathMI"/>
              </a:rPr>
              <a:t>IP1</a:t>
            </a:r>
            <a:r>
              <a:rPr lang="en-US" altLang="zh-TW" sz="1800" b="0" i="0" u="none" strike="noStrike" baseline="0" dirty="0">
                <a:latin typeface="LinLibertineT"/>
              </a:rPr>
              <a:t>) and insertion position 2 (</a:t>
            </a:r>
            <a:r>
              <a:rPr lang="en-US" altLang="zh-TW" sz="1800" b="0" i="0" u="none" strike="noStrike" baseline="0" dirty="0">
                <a:latin typeface="LibertineMathMI"/>
              </a:rPr>
              <a:t>IP2</a:t>
            </a:r>
            <a:r>
              <a:rPr lang="en-US" altLang="zh-TW" sz="1800" b="0" i="0" u="none" strike="noStrike" baseline="0" dirty="0">
                <a:latin typeface="LinLibertineT"/>
              </a:rPr>
              <a:t>), and record the gap between the insertion positions of these two sequences (</a:t>
            </a:r>
            <a:r>
              <a:rPr lang="en-US" altLang="zh-TW" sz="1800" b="0" i="0" u="none" strike="noStrike" baseline="0" dirty="0" err="1">
                <a:latin typeface="LibertineMathMI"/>
              </a:rPr>
              <a:t>IPgap</a:t>
            </a:r>
            <a:r>
              <a:rPr lang="en-US" altLang="zh-TW" sz="1800" b="0" i="0" u="none" strike="noStrike" baseline="0" dirty="0">
                <a:latin typeface="LinLibertineT"/>
              </a:rPr>
              <a:t>).</a:t>
            </a:r>
          </a:p>
          <a:p>
            <a:pPr algn="l"/>
            <a:endParaRPr lang="en-US" altLang="zh-TW" sz="1800" b="0" i="0" u="none" strike="noStrike" baseline="0" dirty="0">
              <a:latin typeface="LinLibertineT"/>
            </a:endParaRPr>
          </a:p>
          <a:p>
            <a:pPr algn="l"/>
            <a:r>
              <a:rPr lang="zh-TW" altLang="en-US" sz="1800" b="0" i="0" u="none" strike="noStrike" baseline="0" dirty="0">
                <a:latin typeface="LinLibertineT"/>
              </a:rPr>
              <a:t>我猜</a:t>
            </a:r>
            <a:r>
              <a:rPr lang="en-US" altLang="zh-TW" sz="1800" b="0" i="0" u="none" strike="noStrike" baseline="0" dirty="0">
                <a:latin typeface="LinLibertineT"/>
              </a:rPr>
              <a:t>IP1</a:t>
            </a:r>
            <a:r>
              <a:rPr lang="zh-TW" altLang="en-US" sz="1800" b="0" i="0" u="none" strike="noStrike" baseline="0" dirty="0">
                <a:latin typeface="LinLibertineT"/>
              </a:rPr>
              <a:t>是指想看的那個</a:t>
            </a:r>
            <a:r>
              <a:rPr lang="en-US" altLang="zh-TW" sz="1800" b="0" i="0" u="none" strike="noStrike" baseline="0" dirty="0">
                <a:latin typeface="LinLibertineT"/>
              </a:rPr>
              <a:t>sequence</a:t>
            </a:r>
            <a:r>
              <a:rPr lang="zh-TW" altLang="en-US" sz="1800" b="0" i="0" u="none" strike="noStrike" baseline="0" dirty="0">
                <a:latin typeface="LinLibertineT"/>
              </a:rPr>
              <a:t>，</a:t>
            </a:r>
            <a:r>
              <a:rPr lang="en-US" altLang="zh-TW" sz="1800" b="0" i="0" u="none" strike="noStrike" baseline="0" dirty="0">
                <a:latin typeface="LinLibertineT"/>
              </a:rPr>
              <a:t>IP2</a:t>
            </a:r>
            <a:r>
              <a:rPr lang="zh-TW" altLang="en-US" sz="1800" b="0" i="0" u="none" strike="noStrike" baseline="0" dirty="0">
                <a:latin typeface="LinLibertineT"/>
              </a:rPr>
              <a:t>是最好的那個</a:t>
            </a:r>
            <a:r>
              <a:rPr lang="en-US" altLang="zh-TW" sz="1800" b="0" i="0" u="none" strike="noStrike" baseline="0" dirty="0">
                <a:latin typeface="LinLibertineT"/>
              </a:rPr>
              <a:t>matrix</a:t>
            </a:r>
            <a:r>
              <a:rPr lang="zh-TW" altLang="en-US" sz="1800" b="0" i="0" u="none" strike="noStrike" baseline="0" dirty="0">
                <a:latin typeface="LinLibertineT"/>
              </a:rPr>
              <a:t>，然後</a:t>
            </a:r>
            <a:r>
              <a:rPr lang="en-US" altLang="zh-TW" sz="1800" b="0" i="0" u="none" strike="noStrike" baseline="0" dirty="0">
                <a:latin typeface="LinLibertineT"/>
              </a:rPr>
              <a:t>n^2</a:t>
            </a:r>
            <a:r>
              <a:rPr lang="zh-TW" altLang="en-US" sz="1800" b="0" i="0" u="none" strike="noStrike" baseline="0" dirty="0">
                <a:latin typeface="LinLibertineT"/>
              </a:rPr>
              <a:t>是因為要插入的</a:t>
            </a:r>
            <a:r>
              <a:rPr lang="en-US" altLang="zh-TW" sz="1800" b="0" i="0" u="none" strike="noStrike" baseline="0" dirty="0" err="1">
                <a:latin typeface="LinLibertineT"/>
              </a:rPr>
              <a:t>chiplet</a:t>
            </a:r>
            <a:r>
              <a:rPr lang="zh-TW" altLang="en-US" sz="1800" b="0" i="0" u="none" strike="noStrike" baseline="0" dirty="0">
                <a:latin typeface="LinLibertineT"/>
              </a:rPr>
              <a:t>可以有</a:t>
            </a:r>
            <a:r>
              <a:rPr lang="en-US" altLang="zh-TW" sz="1800" b="0" i="0" u="none" strike="noStrike" baseline="0" dirty="0">
                <a:latin typeface="LinLibertineT"/>
              </a:rPr>
              <a:t>n*n</a:t>
            </a:r>
            <a:r>
              <a:rPr lang="zh-TW" altLang="en-US" sz="1800" b="0" i="0" u="none" strike="noStrike" baseline="0" dirty="0">
                <a:latin typeface="LinLibertineT"/>
              </a:rPr>
              <a:t>種選擇方式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0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model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一個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2.5D 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heat transfer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，那五層都要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include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到，因此需要用到以下的特性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 latinLnBrk="0"/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留言</a:t>
            </a: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(a) mesh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size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64* 64 *5</a:t>
            </a: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(b)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頂部的熱傳導係數為，底部的熱傳導係數為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2017 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，主要是用來模擬熱量從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流向散熱器以及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PCB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的主要以及次要的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heat flow</a:t>
            </a: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©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針對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2.5D IC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lateral side(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側邊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，他會是絕熱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(adiabatic)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</a:p>
          <a:p>
            <a:pPr algn="l"/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接著他們會利用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matrix solver,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SuperLU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5.3.0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，來求解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 最後的實驗結果顯示，跟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commercial tool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Icepak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相比，最大的溫度誤差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&lt;1%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，又由於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Icepak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所需的時間較長，所以他們採取這種方式。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83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第二個要保持他們的</a:t>
            </a:r>
            <a:r>
              <a:rPr lang="en-US" altLang="zh-TW" dirty="0"/>
              <a:t>relative positions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41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一開始我們會有一個會違反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thermal constraint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Placement result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，以及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Tmax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value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以及位置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計算每一個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ci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TIXGeneral"/>
              </a:rPr>
              <a:t>對於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Tmax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的貢獻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superposition)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計算每一個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$c_{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}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移動特定距離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l-GR" altLang="zh-TW" b="0" i="0" dirty="0">
                <a:solidFill>
                  <a:srgbClr val="333333"/>
                </a:solidFill>
                <a:effectLst/>
                <a:latin typeface="-apple-system"/>
              </a:rPr>
              <a:t>Δ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di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所會造成的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wirelength increase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假設兩個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中互相影響的溫度效應是正比於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$\frac {1} {distance} $</a:t>
            </a:r>
          </a:p>
          <a:p>
            <a:pPr algn="l"/>
            <a:br>
              <a:rPr lang="en-US" altLang="zh-TW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接著就會計算移動每一個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的效率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= </a:t>
            </a:r>
            <a:r>
              <a:rPr lang="el-GR" altLang="zh-TW" b="0" i="0" dirty="0">
                <a:solidFill>
                  <a:srgbClr val="333333"/>
                </a:solidFill>
                <a:effectLst/>
                <a:latin typeface="MJXc-TeX-math-I"/>
              </a:rPr>
              <a:t>δ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Ti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/</a:t>
            </a:r>
            <a:r>
              <a:rPr lang="el-GR" altLang="zh-TW" b="0" i="0" dirty="0">
                <a:solidFill>
                  <a:srgbClr val="333333"/>
                </a:solidFill>
                <a:effectLst/>
                <a:latin typeface="MJXc-TeX-math-I"/>
              </a:rPr>
              <a:t>δ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Wi</a:t>
            </a: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temperature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 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variation / increased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wirelength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per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unit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moving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length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l-GR" altLang="zh-TW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值愈低愈好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41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在找到最適合移動的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th-I"/>
              </a:rPr>
              <a:t>Cm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，並且找到最適合的移動距離，以此來讓他符合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constraints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 latinLnBrk="0"/>
            <a:r>
              <a:rPr lang="en-US" altLang="zh-TW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 </a:t>
            </a:r>
            <a:r>
              <a:rPr lang="zh-TW" altLang="en-US" b="0" i="0" u="none" strike="noStrike" dirty="0">
                <a:solidFill>
                  <a:srgbClr val="FFFFFF"/>
                </a:solidFill>
                <a:effectLst/>
                <a:latin typeface="Helvetica Neue"/>
              </a:rPr>
              <a:t>留言</a:t>
            </a:r>
          </a:p>
          <a:p>
            <a:pPr algn="l"/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最後在移動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後，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會更新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Tmax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的值以及位置。最後，為增加散熱面積，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會使用方法二來一次移動所有的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to the center(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移動距離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default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Tmax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的點到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interposer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的中心的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1%)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/>
            <a:br>
              <a:rPr lang="en-US" altLang="zh-TW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最後的停止條件為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(1) 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MJXc-TeX-math-I"/>
              </a:rPr>
              <a:t>Tmax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小於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treshold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了</a:t>
            </a:r>
          </a:p>
          <a:p>
            <a:pPr algn="l"/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(2)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已經沒有辦法再移動了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遇到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boundary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或是其他的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08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158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29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75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Interposer</a:t>
            </a:r>
            <a:r>
              <a:rPr lang="zh-TW" altLang="en-US" dirty="0"/>
              <a:t>是</a:t>
            </a:r>
            <a:r>
              <a:rPr lang="en-US" altLang="zh-TW" dirty="0" err="1"/>
              <a:t>chiplet</a:t>
            </a:r>
            <a:r>
              <a:rPr lang="zh-TW" altLang="en-US" dirty="0"/>
              <a:t>以及</a:t>
            </a:r>
            <a:r>
              <a:rPr lang="en-US" altLang="zh-TW" dirty="0"/>
              <a:t>substrate</a:t>
            </a:r>
            <a:r>
              <a:rPr lang="zh-TW" altLang="en-US" dirty="0"/>
              <a:t>的</a:t>
            </a:r>
            <a:r>
              <a:rPr lang="en-US" altLang="zh-TW" dirty="0"/>
              <a:t>interface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* </a:t>
            </a:r>
            <a:r>
              <a:rPr lang="el-GR" altLang="zh-TW" dirty="0"/>
              <a:t>μ-</a:t>
            </a:r>
            <a:r>
              <a:rPr lang="en-US" altLang="zh-TW" dirty="0"/>
              <a:t>bump</a:t>
            </a:r>
            <a:r>
              <a:rPr lang="zh-TW" altLang="en-US" dirty="0"/>
              <a:t>以及</a:t>
            </a:r>
            <a:r>
              <a:rPr lang="en-US" altLang="zh-TW" dirty="0"/>
              <a:t>C4 bump</a:t>
            </a:r>
            <a:r>
              <a:rPr lang="zh-TW" altLang="en-US" dirty="0"/>
              <a:t>是 </a:t>
            </a:r>
            <a:r>
              <a:rPr lang="en-US" altLang="zh-TW" dirty="0"/>
              <a:t>Interposer</a:t>
            </a:r>
            <a:r>
              <a:rPr lang="zh-TW" altLang="en-US" dirty="0"/>
              <a:t>與</a:t>
            </a:r>
            <a:r>
              <a:rPr lang="en-US" altLang="zh-TW" dirty="0" err="1"/>
              <a:t>chiplet</a:t>
            </a:r>
            <a:r>
              <a:rPr lang="zh-TW" altLang="en-US" dirty="0"/>
              <a:t>以及</a:t>
            </a:r>
            <a:r>
              <a:rPr lang="en-US" altLang="zh-TW" dirty="0"/>
              <a:t>substrate</a:t>
            </a:r>
            <a:r>
              <a:rPr lang="zh-TW" altLang="en-US" dirty="0"/>
              <a:t>的</a:t>
            </a:r>
            <a:r>
              <a:rPr lang="en-US" altLang="zh-TW" dirty="0"/>
              <a:t>connections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* </a:t>
            </a:r>
            <a:r>
              <a:rPr lang="en-US" altLang="zh-TW" dirty="0" err="1"/>
              <a:t>Chiplets</a:t>
            </a:r>
            <a:r>
              <a:rPr lang="zh-TW" altLang="en-US" dirty="0"/>
              <a:t>間的</a:t>
            </a:r>
            <a:r>
              <a:rPr lang="en-US" altLang="zh-TW" dirty="0"/>
              <a:t>nets</a:t>
            </a:r>
            <a:r>
              <a:rPr lang="zh-TW" altLang="en-US" dirty="0"/>
              <a:t>是在</a:t>
            </a:r>
            <a:r>
              <a:rPr lang="en-US" altLang="zh-TW" dirty="0"/>
              <a:t>Redistribution layer (RDL)</a:t>
            </a:r>
            <a:r>
              <a:rPr lang="zh-TW" altLang="en-US" dirty="0"/>
              <a:t>間繞的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545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54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5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這個公式可以決定哪一個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node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sorted nodes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有最多的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Cut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8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5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zh-TW" altLang="en-US" b="0" i="0" u="none" strike="noStrike" dirty="0">
                <a:solidFill>
                  <a:srgbClr val="337AB7"/>
                </a:solidFill>
                <a:effectLst/>
                <a:latin typeface="-apple-system"/>
              </a:rPr>
              <a:t>他比較的</a:t>
            </a: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-apple-system"/>
              </a:rPr>
              <a:t>paper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中，在進行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placement optimization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時，他們在擺放時會將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cells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放在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interposer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的左下角。這樣子如果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terminal nets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時，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Packing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就不會是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optimal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TWL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overestimation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可能造成低估找到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optimal solution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的機會</a:t>
            </a:r>
            <a:endParaRPr lang="en-US" altLang="zh-TW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8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當一個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被加入到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partial placement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，我們會想要從他的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terminal nets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來預測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wirelength (WL)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augmentation 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TW" altLang="en-US" b="1" i="1" dirty="0">
                <a:solidFill>
                  <a:srgbClr val="333333"/>
                </a:solidFill>
                <a:effectLst/>
                <a:latin typeface="-apple-system"/>
              </a:rPr>
              <a:t>用剛剛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"Placement Optimization with Whitespace"</a:t>
            </a:r>
            <a:r>
              <a:rPr lang="zh-TW" altLang="en-US" b="1" i="1" dirty="0">
                <a:solidFill>
                  <a:srgbClr val="333333"/>
                </a:solidFill>
                <a:effectLst/>
                <a:latin typeface="-apple-system"/>
              </a:rPr>
              <a:t>的方法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TW" altLang="en-US" b="1" i="1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latinLnBrk="0"/>
            <a:endParaRPr lang="zh-TW" altLang="en-US" b="0" i="0" u="none" strike="noStrike" dirty="0">
              <a:solidFill>
                <a:srgbClr val="FFFFFF"/>
              </a:solidFill>
              <a:effectLst/>
              <a:latin typeface="Helvetica Neue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又因為每一個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個方向，所以共會有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TW" altLang="en-US" b="1" i="1" dirty="0">
                <a:solidFill>
                  <a:srgbClr val="333333"/>
                </a:solidFill>
                <a:effectLst/>
                <a:latin typeface="-apple-system"/>
              </a:rPr>
              <a:t>個</a:t>
            </a:r>
            <a:r>
              <a:rPr lang="en-US" altLang="zh-TW" b="1" i="1" dirty="0">
                <a:solidFill>
                  <a:srgbClr val="333333"/>
                </a:solidFill>
                <a:effectLst/>
                <a:latin typeface="-apple-system"/>
              </a:rPr>
              <a:t>TH</a:t>
            </a:r>
            <a:r>
              <a:rPr lang="zh-TW" altLang="en-US" b="1" i="1" dirty="0">
                <a:solidFill>
                  <a:srgbClr val="333333"/>
                </a:solidFill>
                <a:effectLst/>
                <a:latin typeface="-apple-system"/>
              </a:rPr>
              <a:t>值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1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會對每兩個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pair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進行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minimun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wirelength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的計算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只計算那些只連到他們兩個的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net)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，最後會有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MJXc-TeX-main-R"/>
              </a:rPr>
              <a:t>43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43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種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case (rotation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中兩個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共有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4×4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種可能，再加上兩個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chiplets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種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topology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的組合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26EAF-92D5-42C5-AF40-F82D8CF5E1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6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8D403-5035-F041-8258-CDC47E38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76CAB4-397A-4E68-AB94-DEFFE7E4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A908B-669F-67A0-A09D-F27C7176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BF-EE3B-4FFF-A4B7-8389EA5E1414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2A8999-3953-C94D-169D-17DA2CE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584F81-5D18-0E3E-CD0A-DC66785E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0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C6A66-3053-F3F6-3F4D-79397A8B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1DF06B-8AB6-29A6-05F2-7B315DED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160EE-D09A-7F22-E4A8-4618A436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E5D47-3BD4-4137-A9F6-61033AD10330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D7A82-5A62-F5A6-F2F4-60D9B19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5791C-5FC1-FA3E-EB74-E9E44E1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C31AA5-EB85-AD0F-9F55-98D1D5545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D269C-E6B0-18AB-8A00-36609F255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0BDE01-C610-6B75-35D0-DA13F91F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C14B-26CE-4F04-946D-DEAC473B5ABD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73C043-07F0-55F3-CD8D-378CF1F9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F6ED0-DB83-FC82-4C16-CD779573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66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49411-BC40-2B8F-E1B5-458F860D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118B1-625A-33F1-3D14-CE2607F0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772E2-4219-8028-6E62-5777C085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5840-91AD-4AC1-A251-1D2E70C5C709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0DFC0-CC4A-AF5A-774A-86981E0F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60B689-9D04-AC7F-625A-2084F689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2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39709-203D-6927-36E1-BD743996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078D7F-5E33-E4BB-9509-CF3683F96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5927A-DF7C-3904-0E53-956DD5D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3D37-99F9-43B2-8E2B-0CBAF4576DAE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EA365A-F598-BC3F-D418-516DFF73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0F650-D819-9D47-4BAC-296198CB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6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853F8-B854-0120-1DDE-278B5B78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D2724-1276-8F37-C1F7-6BCE3589E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1D9FFD-8745-BAE2-EE27-261C0776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0E27FE-6CAE-D7BF-DE69-C020E3B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F35-09B5-4036-9B69-B0457B6E9C63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ECBD95-BD48-704F-2C4D-B31575C4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64893-E3B4-DD84-B879-D4D98DB4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9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C960-319B-3A4D-308C-6BFBC090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F070B7-1A0C-DE04-12E6-F4BB0C2E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E8263D-B0F7-394C-64B2-B94E3BF4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FDFAB6-1D64-E0B1-B02A-5135561D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C48C17-63E2-9141-3098-01B2670B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2F0185-AB81-03AF-2F1D-A4F60BB9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E8E4-5FB8-4853-A968-A53679D3220B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3DD925-349E-3E1D-C466-B69A5803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D23682-BB12-2245-B719-8B62059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5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CA151-B9C5-AC22-CD21-AFC3A966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97F9EB-F702-6B39-5DB8-1DFBBBD8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43E3-A9B5-4749-B659-5578CB4DB2BA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F1AE22-AEDC-E61D-8C7D-D3A6DF37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9473E-6A43-5865-DDC4-DFBD205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EC6F30-0FFA-7823-A2A7-0160E156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68EF-5DA8-4A1C-9D08-85964BEF618A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B63C4E-56A8-0675-D4DD-F954020A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51F0E0-BCA7-6910-BEC5-E6010696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99FE9-4C88-2C2E-9629-832D0232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7223C-832F-03C8-14EA-D7B6ED1F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E730ED-0AE2-461E-E90C-12BC5AC2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0FDE8B-DEB2-AACF-CA41-C7528BEA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3B2-D477-4B05-AC01-6B57506099E5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80967C-B9B5-1B6E-AE3A-BDE8C3F8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7AB0FA-8190-9E40-4869-8D9C57D4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9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640B8-A9FB-67FA-6D18-2FB52822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D6D3F2-92EE-5D80-3A8C-0A5B22BE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9547A7-A577-6A70-7346-E95ED663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7BD052-5344-4B82-25D9-7D25045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38F8-F33E-41AA-B2DD-DB40C4A6AB77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D95E30-377C-F195-CB9B-49A757A5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E44968-8894-E98A-A15C-57B08E7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F60C5F-32F2-2FB3-8EE2-1AB64593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F0C17-0459-4C21-230B-32C1A83F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A5E8D-9672-20E2-01D5-5033E1AC2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C9B6-014B-435B-B109-0D708D256239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CEB14-E5A8-1063-0497-596178AE8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1A1D1B-3B4A-054D-C29D-B2DFC2F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F8EF-E37C-432B-A9ED-83C6E023E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3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5417B-D8E9-D2A1-0739-A3651A564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Chiplet</a:t>
            </a:r>
            <a:r>
              <a:rPr lang="en-US" altLang="zh-TW" dirty="0"/>
              <a:t> Placement for 2.5D IC with Sequence Pair Based Tree and Thermal Consideration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22474A-357C-EAC8-CBD3-33C16255E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35437"/>
          </a:xfrm>
        </p:spPr>
        <p:txBody>
          <a:bodyPr>
            <a:normAutofit/>
          </a:bodyPr>
          <a:lstStyle/>
          <a:p>
            <a:endParaRPr lang="en-US" altLang="zh-TW" sz="1800" b="0" i="0" u="none" strike="noStrike" baseline="0" dirty="0">
              <a:latin typeface="LinLibertineT"/>
            </a:endParaRPr>
          </a:p>
          <a:p>
            <a:endParaRPr lang="en-US" altLang="zh-TW" sz="1800" b="0" i="0" u="none" strike="noStrike" baseline="0" dirty="0">
              <a:latin typeface="LinLibertineT"/>
            </a:endParaRPr>
          </a:p>
          <a:p>
            <a:r>
              <a:rPr lang="en-US" altLang="zh-TW" sz="1800" b="0" i="0" u="none" strike="noStrike" baseline="0" dirty="0">
                <a:latin typeface="LinLibertineT"/>
              </a:rPr>
              <a:t>Hong-Wen </a:t>
            </a:r>
            <a:r>
              <a:rPr lang="en-US" altLang="zh-TW" sz="1800" b="0" i="0" u="none" strike="noStrike" baseline="0" dirty="0" err="1">
                <a:latin typeface="LinLibertineT"/>
              </a:rPr>
              <a:t>Chiou</a:t>
            </a:r>
            <a:r>
              <a:rPr lang="en-US" altLang="zh-TW" sz="1800" b="0" i="0" u="none" strike="noStrike" baseline="0" dirty="0">
                <a:latin typeface="LinLibertineT"/>
              </a:rPr>
              <a:t>, Jia-Hao Jiang, Yu-Teng Chang, Yu-Min Lee, Chi-Wen Pan</a:t>
            </a:r>
          </a:p>
          <a:p>
            <a:endParaRPr lang="en-US" altLang="zh-TW" sz="1800" dirty="0">
              <a:latin typeface="LinLibertineT"/>
            </a:endParaRPr>
          </a:p>
          <a:p>
            <a:r>
              <a:rPr lang="en-US" altLang="zh-TW" sz="1800" b="0" i="0" u="none" strike="noStrike" baseline="0" dirty="0">
                <a:latin typeface="LinLibertineT"/>
              </a:rPr>
              <a:t>National Yang Ming Chiao Tung University, Hsinchu, Taiwan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1627B-BF55-C10F-A447-15C20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74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4BF74-5C18-8786-9063-B241021C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2FE99-EFAA-C0CD-7983-94398344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+mj-lt"/>
              </a:rPr>
              <a:t>3.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i="0" dirty="0">
                <a:solidFill>
                  <a:srgbClr val="333333"/>
                </a:solidFill>
                <a:effectLst/>
              </a:rPr>
              <a:t> Terminal Handling (TH)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TW" sz="500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i="0" dirty="0">
                <a:solidFill>
                  <a:srgbClr val="333333"/>
                </a:solidFill>
                <a:effectLst/>
                <a:latin typeface="LinLibertineT"/>
              </a:rPr>
              <a:t>Minimal HPWL between die and related terminals</a:t>
            </a:r>
          </a:p>
          <a:p>
            <a:pPr>
              <a:lnSpc>
                <a:spcPct val="100000"/>
              </a:lnSpc>
            </a:pPr>
            <a:endParaRPr lang="en-US" altLang="zh-TW" sz="1000" i="0" dirty="0">
              <a:solidFill>
                <a:srgbClr val="333333"/>
              </a:solidFill>
              <a:effectLst/>
              <a:latin typeface="LinLibertineT"/>
            </a:endParaRPr>
          </a:p>
          <a:p>
            <a:pPr algn="l"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LinLibertineT"/>
              </a:rPr>
              <a:t>When a </a:t>
            </a:r>
            <a:r>
              <a:rPr lang="en-US" altLang="zh-TW" sz="2000" b="0" i="0" u="none" strike="noStrike" baseline="0" dirty="0" err="1">
                <a:latin typeface="LinLibertineT"/>
              </a:rPr>
              <a:t>chiplet</a:t>
            </a:r>
            <a:r>
              <a:rPr lang="en-US" altLang="zh-TW" sz="2000" b="0" i="0" u="none" strike="noStrike" baseline="0" dirty="0">
                <a:latin typeface="LinLibertineT"/>
              </a:rPr>
              <a:t> is added to a partial placement, we looks forward to predicting WL augmentation from its terminal nets (use the way of “placement optimization </a:t>
            </a:r>
            <a:r>
              <a:rPr lang="en-US" altLang="zh-TW" sz="2000" b="0" i="0" u="none" strike="noStrike" baseline="0">
                <a:latin typeface="LinLibertineT"/>
              </a:rPr>
              <a:t>of whitespace</a:t>
            </a:r>
            <a:r>
              <a:rPr lang="en-US" altLang="zh-TW" sz="2000" b="0" i="0" u="none" strike="noStrike" baseline="0" dirty="0">
                <a:latin typeface="LinLibertineT"/>
              </a:rPr>
              <a:t>”)</a:t>
            </a:r>
          </a:p>
          <a:p>
            <a:pPr algn="l">
              <a:lnSpc>
                <a:spcPct val="100000"/>
              </a:lnSpc>
            </a:pPr>
            <a:endParaRPr lang="en-US" altLang="zh-TW" sz="1000" i="0" dirty="0">
              <a:solidFill>
                <a:srgbClr val="333333"/>
              </a:solidFill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-US" altLang="zh-TW" sz="2000" i="0" dirty="0">
                <a:solidFill>
                  <a:srgbClr val="333333"/>
                </a:solidFill>
                <a:effectLst/>
                <a:latin typeface="LinLibertineT"/>
              </a:rPr>
              <a:t> Total 4 TH values because of the rotation</a:t>
            </a:r>
          </a:p>
          <a:p>
            <a:endParaRPr lang="en-US" altLang="zh-TW" sz="240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2E06F-A90D-F8AB-94CB-87F306E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3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4BF74-5C18-8786-9063-B241021C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2FE99-EFAA-C0CD-7983-94398344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+mj-lt"/>
              </a:rPr>
              <a:t>4.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i="0" dirty="0">
                <a:solidFill>
                  <a:srgbClr val="333333"/>
                </a:solidFill>
                <a:effectLst/>
              </a:rPr>
              <a:t>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Forward Wirelength Checking </a:t>
            </a:r>
            <a:r>
              <a:rPr lang="en-US" altLang="zh-TW" i="0" dirty="0">
                <a:solidFill>
                  <a:srgbClr val="333333"/>
                </a:solidFill>
                <a:effectLst/>
              </a:rPr>
              <a:t>(FC)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altLang="zh-TW" sz="500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i="0" dirty="0">
                <a:solidFill>
                  <a:srgbClr val="333333"/>
                </a:solidFill>
                <a:effectLst/>
                <a:latin typeface="LinLibertineT"/>
              </a:rPr>
              <a:t>minimal HPWL between two dies</a:t>
            </a:r>
          </a:p>
          <a:p>
            <a:pPr>
              <a:lnSpc>
                <a:spcPct val="150000"/>
              </a:lnSpc>
            </a:pPr>
            <a:endParaRPr lang="en-US" altLang="zh-TW" sz="1000" i="0" dirty="0">
              <a:solidFill>
                <a:srgbClr val="333333"/>
              </a:solidFill>
              <a:effectLst/>
              <a:latin typeface="LinLibertineT"/>
            </a:endParaRPr>
          </a:p>
          <a:p>
            <a:pPr algn="l"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LinLibertineT"/>
              </a:rPr>
              <a:t>calculates the minimum WL for each </a:t>
            </a:r>
            <a:r>
              <a:rPr lang="en-US" altLang="zh-TW" sz="2000" b="0" i="0" u="none" strike="noStrike" baseline="0" dirty="0" err="1">
                <a:latin typeface="LinLibertineT"/>
              </a:rPr>
              <a:t>chiplet</a:t>
            </a:r>
            <a:r>
              <a:rPr lang="en-US" altLang="zh-TW" sz="2000" b="0" i="0" u="none" strike="noStrike" baseline="0" dirty="0">
                <a:latin typeface="LinLibertineT"/>
              </a:rPr>
              <a:t> pair with the nets only connected between them (use the way of “placement optimization of whitespace”)</a:t>
            </a:r>
          </a:p>
          <a:p>
            <a:pPr algn="l">
              <a:lnSpc>
                <a:spcPct val="100000"/>
              </a:lnSpc>
            </a:pPr>
            <a:endParaRPr lang="en-US" altLang="zh-TW" sz="1000" i="0" dirty="0">
              <a:solidFill>
                <a:srgbClr val="333333"/>
              </a:solidFill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-US" altLang="zh-TW" sz="2000" i="0" dirty="0">
                <a:solidFill>
                  <a:srgbClr val="333333"/>
                </a:solidFill>
                <a:effectLst/>
                <a:latin typeface="LinLibertineT"/>
              </a:rPr>
              <a:t> total 64 TH values because of the rotation + topology</a:t>
            </a:r>
          </a:p>
          <a:p>
            <a:endParaRPr lang="en-US" altLang="zh-TW" sz="240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2E06F-A90D-F8AB-94CB-87F306E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3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D4E7C-4C46-D86C-6FFA-5E0377B4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FC1D4-D4C6-F3FF-B5A3-FE9883EC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+mj-lt"/>
              </a:rPr>
              <a:t>5.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i="0" dirty="0">
                <a:solidFill>
                  <a:srgbClr val="333333"/>
                </a:solidFill>
                <a:effectLst/>
              </a:rPr>
              <a:t>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Sequence-pair Representation Methods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(…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 j … , 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 j …) → C(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) </a:t>
            </a:r>
            <a:r>
              <a:rPr lang="en-US" altLang="zh-TW" sz="2000" dirty="0">
                <a:solidFill>
                  <a:srgbClr val="333333"/>
                </a:solidFill>
              </a:rPr>
              <a:t>is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on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the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left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side of</a:t>
            </a:r>
            <a:r>
              <a:rPr lang="zh-TW" alt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C(j)</a:t>
            </a:r>
            <a:endParaRPr lang="zh-TW" altLang="en-US" sz="2000" b="0" i="0" dirty="0">
              <a:solidFill>
                <a:srgbClr val="333333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(… j 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 , … j 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…) → C(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) </a:t>
            </a:r>
            <a:r>
              <a:rPr lang="en-US" altLang="zh-TW" sz="2000" dirty="0">
                <a:solidFill>
                  <a:srgbClr val="333333"/>
                </a:solidFill>
              </a:rPr>
              <a:t>is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on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the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right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side of</a:t>
            </a:r>
            <a:r>
              <a:rPr lang="zh-TW" alt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C(j)</a:t>
            </a:r>
            <a:endParaRPr lang="zh-TW" altLang="en-US" sz="2000" b="0" i="0" dirty="0">
              <a:solidFill>
                <a:srgbClr val="333333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(…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 j … , … j 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…) → C(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) </a:t>
            </a:r>
            <a:r>
              <a:rPr lang="en-US" altLang="zh-TW" sz="2000" dirty="0">
                <a:solidFill>
                  <a:srgbClr val="333333"/>
                </a:solidFill>
              </a:rPr>
              <a:t>is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under of</a:t>
            </a:r>
            <a:r>
              <a:rPr lang="zh-TW" alt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C(j)</a:t>
            </a:r>
            <a:endParaRPr lang="zh-TW" altLang="en-US" sz="2000" b="0" i="0" dirty="0">
              <a:solidFill>
                <a:srgbClr val="333333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(… j 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 , …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 … j …) → C(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</a:rPr>
              <a:t>i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) is </a:t>
            </a:r>
            <a:r>
              <a:rPr lang="zh-TW" altLang="en-US" sz="2000" dirty="0">
                <a:solidFill>
                  <a:srgbClr val="333333"/>
                </a:solidFill>
              </a:rPr>
              <a:t> </a:t>
            </a:r>
            <a:r>
              <a:rPr lang="en-US" altLang="zh-TW" sz="2000" dirty="0">
                <a:solidFill>
                  <a:srgbClr val="333333"/>
                </a:solidFill>
              </a:rPr>
              <a:t>above of</a:t>
            </a:r>
            <a:r>
              <a:rPr lang="zh-TW" alt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altLang="zh-TW" sz="2000" b="0" i="0" dirty="0">
                <a:solidFill>
                  <a:srgbClr val="333333"/>
                </a:solidFill>
                <a:effectLst/>
              </a:rPr>
              <a:t>C(j)</a:t>
            </a:r>
            <a:endParaRPr lang="en-US" altLang="zh-TW" sz="2400" dirty="0">
              <a:solidFill>
                <a:srgbClr val="333333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2925B-BF74-92E1-5331-BE369184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7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520D0-10B3-EE27-1481-CE74C946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A63DF-5D6A-79CD-98AF-698ABEF6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TW" dirty="0"/>
              <a:t>1. 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-apple-system"/>
              </a:rPr>
              <a:t>  Optimize HPWL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2C1AFB-1874-5E16-6347-E7C2CC227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04"/>
          <a:stretch/>
        </p:blipFill>
        <p:spPr>
          <a:xfrm>
            <a:off x="2392073" y="4001294"/>
            <a:ext cx="7407854" cy="251358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D0BA9-9A17-2D79-BF19-8939D94F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D51954-19B5-5FCE-E6C7-EF1AEDF0F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18" r="33035" b="78168"/>
          <a:stretch/>
        </p:blipFill>
        <p:spPr>
          <a:xfrm>
            <a:off x="4116967" y="2597529"/>
            <a:ext cx="4304576" cy="11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8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BB005-D59F-8722-D3CB-D4DE6EE0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B9C777-0639-8DF4-1A35-F25D05EF2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67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2. </a:t>
                </a:r>
                <a:r>
                  <a:rPr lang="en-US" altLang="zh-TW" i="0" dirty="0">
                    <a:solidFill>
                      <a:srgbClr val="333333"/>
                    </a:solidFill>
                    <a:effectLst/>
                    <a:latin typeface="-apple-system"/>
                  </a:rPr>
                  <a:t>  Optimize maximum temperature</a:t>
                </a:r>
              </a:p>
              <a:p>
                <a:endParaRPr lang="en-US" altLang="zh-TW" dirty="0">
                  <a:solidFill>
                    <a:srgbClr val="333333"/>
                  </a:solidFill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We have found the </a:t>
                </a:r>
                <a:r>
                  <a:rPr lang="en-US" altLang="zh-TW" sz="20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optimal HPWL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𝑇𝑊𝐿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altLang="zh-TW" sz="20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), and this step we the goal is to satisfy the thermal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𝑐𝑠𝑡𝑟</m:t>
                        </m:r>
                      </m:sub>
                    </m:sSub>
                  </m:oMath>
                </a14:m>
                <a:r>
                  <a:rPr lang="zh-TW" altLang="en-US" sz="20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， </a:t>
                </a:r>
                <a:r>
                  <a:rPr lang="en-US" altLang="zh-TW" sz="20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and satisfy the constraint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𝑇𝑊𝐿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𝑇𝑊𝐿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&lt; η%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B9C777-0639-8DF4-1A35-F25D05EF2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6749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5E561-9170-09C2-45A3-F71F0D22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714EB1-2B64-07FF-9E87-3A4635A4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84" y="4781148"/>
            <a:ext cx="7689832" cy="11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3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52372-CD1D-D459-4A14-00553519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Chiplet</a:t>
            </a:r>
            <a:r>
              <a:rPr lang="en-US" altLang="zh-TW" dirty="0"/>
              <a:t> placement with SP-based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086D78-C7AC-8D64-AC8C-253D7CDF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09AA6E-07F7-F30E-2A69-0D33D131F6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70" y="1617797"/>
            <a:ext cx="6536968" cy="532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6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D41DD-5E4B-5C1F-ADC7-A5229E6D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Chiplet</a:t>
            </a:r>
            <a:r>
              <a:rPr lang="en-US" altLang="zh-TW" dirty="0"/>
              <a:t> placement with SP-based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90042A-15B0-C906-6F9B-6F479B6F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92FF05-A16A-9A24-B729-998E55970F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54" y="1825625"/>
            <a:ext cx="8119287" cy="47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3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92F7A-C9AB-59C9-E6D6-00DB888F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Chiplet</a:t>
            </a:r>
            <a:r>
              <a:rPr lang="en-US" altLang="zh-TW" dirty="0"/>
              <a:t> placement with SP-based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01ED6B-8648-3F0A-39D3-0BBA1FE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11CA37-0F2C-E28C-CD66-AD77A0522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28" y="1806039"/>
            <a:ext cx="7350944" cy="44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D8708-7A3A-CA26-8183-0B580048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Chiplet</a:t>
            </a:r>
            <a:r>
              <a:rPr lang="en-US" altLang="zh-TW" dirty="0"/>
              <a:t> placement with SP-based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55E0D-A1C7-1746-6CAD-F2D7FE20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02" y="1844876"/>
            <a:ext cx="10515600" cy="435133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altLang="zh-TW" sz="2400" dirty="0"/>
          </a:p>
          <a:p>
            <a:pPr marL="457200" indent="-457200" algn="l">
              <a:buAutoNum type="arabicPeriod"/>
            </a:pPr>
            <a:r>
              <a:rPr lang="en-US" altLang="zh-TW" sz="2400" dirty="0"/>
              <a:t>S</a:t>
            </a:r>
            <a:r>
              <a:rPr lang="en-US" altLang="zh-TW" sz="2400" b="0" i="0" u="none" strike="noStrike" baseline="0" dirty="0">
                <a:latin typeface="LinLibertineT"/>
              </a:rPr>
              <a:t>ome of topology nodes in CSP-Tree might not be packed into a placement.</a:t>
            </a:r>
          </a:p>
          <a:p>
            <a:pPr marL="0" indent="0" algn="l">
              <a:buNone/>
            </a:pPr>
            <a:endParaRPr lang="en-US" altLang="zh-TW" sz="2400" dirty="0">
              <a:latin typeface="LinLibertineT"/>
            </a:endParaRPr>
          </a:p>
          <a:p>
            <a:pPr marL="0" indent="0" algn="l">
              <a:buNone/>
            </a:pPr>
            <a:endParaRPr lang="en-US" altLang="zh-TW" sz="2400" dirty="0">
              <a:latin typeface="LinLibertine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32A80-20E0-19A0-DC8C-C95B7A4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2BFAF6-BB17-BFC5-2AFE-B49BE68F2AA7}"/>
              </a:ext>
            </a:extLst>
          </p:cNvPr>
          <p:cNvSpPr txBox="1"/>
          <p:nvPr/>
        </p:nvSpPr>
        <p:spPr>
          <a:xfrm>
            <a:off x="3354403" y="3290567"/>
            <a:ext cx="7998595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TW" sz="2000" dirty="0">
                <a:latin typeface="LinLibertineT"/>
              </a:rPr>
              <a:t>E.g.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TW" sz="2000" dirty="0">
                <a:latin typeface="-apple-system"/>
              </a:rPr>
              <a:t>(a) </a:t>
            </a:r>
            <a:r>
              <a:rPr lang="en-US" altLang="zh-TW" sz="2000" b="0" i="0" dirty="0" err="1">
                <a:effectLst/>
                <a:latin typeface="-apple-system"/>
              </a:rPr>
              <a:t>chiplet</a:t>
            </a:r>
            <a:r>
              <a:rPr lang="en-US" altLang="zh-TW" sz="2000" b="0" i="0" dirty="0">
                <a:effectLst/>
                <a:latin typeface="-apple-system"/>
              </a:rPr>
              <a:t> B (</a:t>
            </a:r>
            <a:r>
              <a:rPr lang="zh-TW" altLang="en-US" sz="2000" b="0" i="0" dirty="0">
                <a:effectLst/>
                <a:latin typeface="-apple-system"/>
              </a:rPr>
              <a:t>𝑐𝐵</a:t>
            </a:r>
            <a:r>
              <a:rPr lang="en-US" altLang="zh-TW" sz="2000" b="0" i="0" dirty="0">
                <a:effectLst/>
                <a:latin typeface="-apple-system"/>
              </a:rPr>
              <a:t>) is at the left of </a:t>
            </a:r>
            <a:r>
              <a:rPr lang="en-US" altLang="zh-TW" sz="2000" b="0" i="0" dirty="0" err="1">
                <a:effectLst/>
                <a:latin typeface="-apple-system"/>
              </a:rPr>
              <a:t>chiplet</a:t>
            </a:r>
            <a:r>
              <a:rPr lang="en-US" altLang="zh-TW" sz="2000" b="0" i="0" dirty="0">
                <a:effectLst/>
                <a:latin typeface="-apple-system"/>
              </a:rPr>
              <a:t> A (</a:t>
            </a:r>
            <a:r>
              <a:rPr lang="zh-TW" altLang="en-US" sz="2000" b="0" i="0" dirty="0">
                <a:effectLst/>
                <a:latin typeface="-apple-system"/>
              </a:rPr>
              <a:t>𝑐𝐴</a:t>
            </a:r>
            <a:r>
              <a:rPr lang="en-US" altLang="zh-TW" sz="2000" b="0" i="0" dirty="0">
                <a:effectLst/>
                <a:latin typeface="-apple-system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TW" sz="2000" b="0" i="0" dirty="0">
                <a:effectLst/>
                <a:latin typeface="-apple-system"/>
              </a:rPr>
              <a:t>(b) </a:t>
            </a:r>
            <a:r>
              <a:rPr lang="en-US" altLang="zh-TW" sz="2000" b="0" i="0" dirty="0" err="1">
                <a:effectLst/>
                <a:latin typeface="-apple-system"/>
              </a:rPr>
              <a:t>chiplet</a:t>
            </a:r>
            <a:r>
              <a:rPr lang="en-US" altLang="zh-TW" sz="2000" b="0" i="0" dirty="0">
                <a:effectLst/>
                <a:latin typeface="-apple-system"/>
              </a:rPr>
              <a:t> C (</a:t>
            </a:r>
            <a:r>
              <a:rPr lang="zh-TW" altLang="en-US" sz="2000" b="0" i="0" dirty="0">
                <a:effectLst/>
                <a:latin typeface="-apple-system"/>
              </a:rPr>
              <a:t>𝑐𝐶</a:t>
            </a:r>
            <a:r>
              <a:rPr lang="en-US" altLang="zh-TW" sz="2000" b="0" i="0" dirty="0">
                <a:effectLst/>
                <a:latin typeface="-apple-system"/>
              </a:rPr>
              <a:t>) is at the right of </a:t>
            </a:r>
            <a:r>
              <a:rPr lang="en-US" altLang="zh-TW" sz="2000" b="0" i="0" dirty="0" err="1">
                <a:effectLst/>
                <a:latin typeface="-apple-system"/>
              </a:rPr>
              <a:t>chiplet</a:t>
            </a:r>
            <a:r>
              <a:rPr lang="en-US" altLang="zh-TW" sz="2000" b="0" i="0" dirty="0">
                <a:effectLst/>
                <a:latin typeface="-apple-system"/>
              </a:rPr>
              <a:t> A (</a:t>
            </a:r>
            <a:r>
              <a:rPr lang="zh-TW" altLang="en-US" sz="2000" b="0" i="0" dirty="0">
                <a:effectLst/>
                <a:latin typeface="-apple-system"/>
              </a:rPr>
              <a:t>𝑐𝐴</a:t>
            </a:r>
            <a:r>
              <a:rPr lang="en-US" altLang="zh-TW" sz="2000" dirty="0">
                <a:latin typeface="-apple-system"/>
              </a:rPr>
              <a:t>)</a:t>
            </a:r>
            <a:endParaRPr lang="en-US" altLang="zh-TW" sz="2000" b="0" i="0" dirty="0">
              <a:effectLst/>
              <a:latin typeface="-apple-system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TW" sz="2000" b="0" i="0" dirty="0">
                <a:effectLst/>
                <a:latin typeface="-apple-system"/>
              </a:rPr>
              <a:t>(c) </a:t>
            </a:r>
            <a:r>
              <a:rPr lang="en-US" altLang="zh-TW" sz="2000" b="0" i="0" dirty="0" err="1">
                <a:effectLst/>
                <a:latin typeface="-apple-system"/>
              </a:rPr>
              <a:t>chiplet</a:t>
            </a:r>
            <a:r>
              <a:rPr lang="en-US" altLang="zh-TW" sz="2000" b="0" i="0" dirty="0">
                <a:effectLst/>
                <a:latin typeface="-apple-system"/>
              </a:rPr>
              <a:t> C (C</a:t>
            </a:r>
            <a:r>
              <a:rPr lang="zh-TW" altLang="en-US" sz="2000" b="0" i="0" dirty="0">
                <a:effectLst/>
                <a:latin typeface="-apple-system"/>
              </a:rPr>
              <a:t>𝑐</a:t>
            </a:r>
            <a:r>
              <a:rPr lang="en-US" altLang="zh-TW" sz="2000" b="0" i="0" dirty="0">
                <a:effectLst/>
                <a:latin typeface="-apple-system"/>
              </a:rPr>
              <a:t>)</a:t>
            </a:r>
            <a:r>
              <a:rPr lang="zh-TW" altLang="en-US" sz="2000" b="0" i="0" dirty="0">
                <a:effectLst/>
                <a:latin typeface="-apple-system"/>
              </a:rPr>
              <a:t> </a:t>
            </a:r>
            <a:r>
              <a:rPr lang="en-US" altLang="zh-TW" sz="2000" b="0" i="0" dirty="0">
                <a:effectLst/>
                <a:latin typeface="-apple-system"/>
              </a:rPr>
              <a:t>is at the left of </a:t>
            </a:r>
            <a:r>
              <a:rPr lang="en-US" altLang="zh-TW" sz="2000" b="0" i="0" dirty="0" err="1">
                <a:effectLst/>
                <a:latin typeface="-apple-system"/>
              </a:rPr>
              <a:t>chiplet</a:t>
            </a:r>
            <a:r>
              <a:rPr lang="en-US" altLang="zh-TW" sz="2000" b="0" i="0" dirty="0">
                <a:effectLst/>
                <a:latin typeface="-apple-system"/>
              </a:rPr>
              <a:t> B (</a:t>
            </a:r>
            <a:r>
              <a:rPr lang="zh-TW" altLang="en-US" sz="2000" b="0" i="0" dirty="0">
                <a:effectLst/>
                <a:latin typeface="-apple-system"/>
              </a:rPr>
              <a:t>𝑐𝐵</a:t>
            </a:r>
            <a:r>
              <a:rPr lang="en-US" altLang="zh-TW" sz="2000" b="0" i="0" dirty="0">
                <a:effectLst/>
                <a:latin typeface="-apple-system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altLang="zh-TW" sz="2000" dirty="0">
              <a:latin typeface="-apple-system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TW" sz="2000" dirty="0">
                <a:latin typeface="-apple-system"/>
              </a:rPr>
              <a:t>-&gt; form a  cyclic horizontal constraint graph</a:t>
            </a:r>
            <a:endParaRPr lang="zh-TW" altLang="en-US" sz="2000" dirty="0"/>
          </a:p>
          <a:p>
            <a:pPr>
              <a:lnSpc>
                <a:spcPct val="150000"/>
              </a:lnSpc>
            </a:pPr>
            <a:endParaRPr lang="zh-TW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3CA23F67-24ED-CFFB-3C56-5A2A294775B6}"/>
                  </a:ext>
                </a:extLst>
              </p14:cNvPr>
              <p14:cNvContentPartPr/>
              <p14:nvPr/>
            </p14:nvContentPartPr>
            <p14:xfrm>
              <a:off x="8610600" y="4158825"/>
              <a:ext cx="3502080" cy="124380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3CA23F67-24ED-CFFB-3C56-5A2A29477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1240" y="4149465"/>
                <a:ext cx="3520800" cy="12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16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D8708-7A3A-CA26-8183-0B580048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Chiplet</a:t>
            </a:r>
            <a:r>
              <a:rPr lang="en-US" altLang="zh-TW" dirty="0"/>
              <a:t> placement with SP-based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55E0D-A1C7-1746-6CAD-F2D7FE20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02" y="1844876"/>
            <a:ext cx="10515600" cy="435133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altLang="zh-TW" sz="2400" dirty="0"/>
          </a:p>
          <a:p>
            <a:pPr marL="0" indent="0" algn="l">
              <a:buNone/>
            </a:pPr>
            <a:r>
              <a:rPr lang="en-US" altLang="zh-TW" sz="2400" dirty="0">
                <a:latin typeface="LinLibertineT"/>
              </a:rPr>
              <a:t>2. </a:t>
            </a:r>
            <a:r>
              <a:rPr lang="en-US" altLang="zh-TW" sz="2400" b="0" i="0" u="none" strike="noStrike" baseline="0" dirty="0">
                <a:latin typeface="LinLibertineT"/>
              </a:rPr>
              <a:t>one SP representation might cover multiple topology nodes in CSP-Tree</a:t>
            </a:r>
            <a:endParaRPr lang="en-US" altLang="zh-TW" sz="2400" dirty="0">
              <a:latin typeface="LinLibertineT"/>
            </a:endParaRPr>
          </a:p>
          <a:p>
            <a:pPr marL="0" indent="0" algn="l">
              <a:buNone/>
            </a:pPr>
            <a:endParaRPr lang="en-US" altLang="zh-TW" sz="2400" dirty="0">
              <a:latin typeface="LinLibertine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32A80-20E0-19A0-DC8C-C95B7A4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8062C4-2408-4995-35A3-D10A887E9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3429000"/>
            <a:ext cx="714474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AFC60-757B-351E-6FB9-0720400C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A6390-E7A6-3656-EC7F-CA5C7A6C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2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Preliminary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Chiplet</a:t>
            </a:r>
            <a:r>
              <a:rPr lang="en-US" altLang="zh-TW" dirty="0"/>
              <a:t> placement with SP-based tree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Post </a:t>
            </a:r>
            <a:r>
              <a:rPr lang="en-US" altLang="zh-TW" dirty="0" err="1"/>
              <a:t>Chiplet</a:t>
            </a:r>
            <a:r>
              <a:rPr lang="en-US" altLang="zh-TW" dirty="0"/>
              <a:t> placement (post-cp) with thermal consideration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C995AE-A305-0BFD-10D9-C26B5A39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56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D8708-7A3A-CA26-8183-0B580048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Chiplet</a:t>
            </a:r>
            <a:r>
              <a:rPr lang="en-US" altLang="zh-TW" dirty="0"/>
              <a:t> placement with SP-based 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55E0D-A1C7-1746-6CAD-F2D7FE20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02" y="1844876"/>
            <a:ext cx="10515600" cy="435133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altLang="zh-TW" sz="2400" dirty="0"/>
          </a:p>
          <a:p>
            <a:pPr marL="0" indent="0" algn="l">
              <a:buNone/>
            </a:pPr>
            <a:r>
              <a:rPr lang="en-US" altLang="zh-TW" sz="2400" dirty="0">
                <a:latin typeface="LinLibertineT"/>
              </a:rPr>
              <a:t>3. </a:t>
            </a:r>
            <a:r>
              <a:rPr lang="en-US" altLang="zh-TW" sz="2400" b="0" i="0" u="none" strike="noStrike" baseline="0" dirty="0">
                <a:latin typeface="LinLibertineT"/>
              </a:rPr>
              <a:t>CSP-Tree has higher complexity</a:t>
            </a:r>
            <a:endParaRPr lang="en-US" altLang="zh-TW" sz="2400" dirty="0">
              <a:latin typeface="LinLibertineT"/>
            </a:endParaRPr>
          </a:p>
          <a:p>
            <a:pPr marL="0" indent="0" algn="l">
              <a:buNone/>
            </a:pPr>
            <a:endParaRPr lang="en-US" altLang="zh-TW" sz="2400" dirty="0">
              <a:latin typeface="LinLibertine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432A80-20E0-19A0-DC8C-C95B7A4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5CAEF3-A541-936C-E5DF-AD0A119C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25" y="3634290"/>
            <a:ext cx="10841639" cy="218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4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D01430-B945-113B-5012-D8968D13D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415" t="8333" r="2332" b="5904"/>
          <a:stretch/>
        </p:blipFill>
        <p:spPr>
          <a:xfrm>
            <a:off x="1687629" y="198007"/>
            <a:ext cx="8816742" cy="646198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84B3F-2CD2-5D13-48A5-81CEE73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02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0D4DB-176D-BD3F-CE83-077CEDE1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placement/pruning techniques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2CCCC4-17A3-4EA7-CEC5-6ABD4DB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1223F8EF-E37C-432B-A9ED-83C6E023E0D1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469720-6401-2153-51A9-2365506D9F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2"/>
          <a:stretch/>
        </p:blipFill>
        <p:spPr bwMode="auto">
          <a:xfrm>
            <a:off x="555057" y="1597230"/>
            <a:ext cx="7002758" cy="42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FD1911-84AC-9F93-8507-F4DBDD806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98" t="16614" r="6320"/>
          <a:stretch/>
        </p:blipFill>
        <p:spPr>
          <a:xfrm>
            <a:off x="5300312" y="2185595"/>
            <a:ext cx="6891688" cy="24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DBF66-FACC-8B2F-5240-8CFE59B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placement/pruning techniques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C65AFDF-E145-8125-897F-E7E7326D3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b="1" dirty="0"/>
                  <a:t>PDSP</a:t>
                </a:r>
                <a:r>
                  <a:rPr lang="en-US" altLang="zh-TW" sz="2400" dirty="0"/>
                  <a:t> : when the estimated HPWL is larger than </a:t>
                </a:r>
                <a:r>
                  <a:rPr lang="en-US" altLang="zh-TW" sz="2400" dirty="0" err="1"/>
                  <a:t>bestTWL</a:t>
                </a:r>
                <a:r>
                  <a:rPr lang="zh-TW" altLang="en-US" sz="2400" dirty="0"/>
                  <a:t>，</a:t>
                </a:r>
                <a:r>
                  <a:rPr lang="en-US" altLang="zh-TW" sz="2400" dirty="0"/>
                  <a:t>then will prune the amount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dirty="0" smtClean="0"/>
                          <m:t>bestTWL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sz="2400" dirty="0"/>
                  <a:t> nodes 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b="1" dirty="0"/>
                  <a:t>PDSP&amp;A1 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while a partial SP node in SP-Tree represents multiple topology relationships, the paper will prune the amount of γ[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×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dirty="0" smtClean="0"/>
                          <m:t>bestTWL</m:t>
                        </m:r>
                      </m:num>
                      <m:den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TW" sz="2400" dirty="0"/>
                  <a:t> topology nodes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C65AFDF-E145-8125-897F-E7E7326D3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06D4D9-FEB8-EBAC-0B8F-FD28FA11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59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4D3C3-0E12-908D-A267-9DD952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placement/pruning techniques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7A00A-F581-9A73-81DA-A5E72B01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E.g.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TW" sz="2400" dirty="0"/>
              <a:t>We </a:t>
            </a:r>
            <a:r>
              <a:rPr lang="en-US" altLang="zh-TW" sz="2400" b="0" i="0" u="none" strike="noStrike" baseline="0" dirty="0">
                <a:latin typeface="LinLibertineT"/>
              </a:rPr>
              <a:t>inserting </a:t>
            </a:r>
            <a:r>
              <a:rPr lang="en-US" altLang="zh-TW" sz="2400" b="0" i="0" u="none" strike="noStrike" baseline="0" dirty="0">
                <a:latin typeface="LibertineMathMI"/>
              </a:rPr>
              <a:t>C</a:t>
            </a:r>
            <a:r>
              <a:rPr lang="en-US" altLang="zh-TW" sz="2400" b="0" i="0" u="none" strike="noStrike" baseline="0" dirty="0">
                <a:latin typeface="LinLibertineT"/>
              </a:rPr>
              <a:t>3 into partial SP (12, 12), and we assume (312, 312) have the minimum estimated HPWL at the same level. we compare the topology of </a:t>
            </a:r>
            <a:r>
              <a:rPr lang="en-US" altLang="zh-TW" sz="2400" dirty="0">
                <a:latin typeface="LibertineMathMI"/>
              </a:rPr>
              <a:t>C</a:t>
            </a:r>
            <a:r>
              <a:rPr lang="en-US" altLang="zh-TW" sz="2400" b="0" i="0" u="none" strike="noStrike" baseline="0" dirty="0">
                <a:latin typeface="LinLibertineT"/>
              </a:rPr>
              <a:t>3 with </a:t>
            </a:r>
            <a:r>
              <a:rPr lang="en-US" altLang="zh-TW" sz="2400" dirty="0">
                <a:latin typeface="LibertineMathMI"/>
              </a:rPr>
              <a:t>C</a:t>
            </a:r>
            <a:r>
              <a:rPr lang="en-US" altLang="zh-TW" sz="2400" b="0" i="0" u="none" strike="noStrike" baseline="0" dirty="0">
                <a:latin typeface="LinLibertineT"/>
              </a:rPr>
              <a:t>1, and the topology of </a:t>
            </a:r>
            <a:r>
              <a:rPr lang="en-US" altLang="zh-TW" sz="2400" dirty="0">
                <a:latin typeface="LibertineMathMI"/>
              </a:rPr>
              <a:t>C</a:t>
            </a:r>
            <a:r>
              <a:rPr lang="en-US" altLang="zh-TW" sz="2400" b="0" i="0" u="none" strike="noStrike" baseline="0" dirty="0">
                <a:latin typeface="LinLibertineT"/>
              </a:rPr>
              <a:t>3with </a:t>
            </a:r>
            <a:r>
              <a:rPr lang="en-US" altLang="zh-TW" sz="2400" dirty="0">
                <a:latin typeface="LibertineMathMI"/>
              </a:rPr>
              <a:t>C</a:t>
            </a:r>
            <a:r>
              <a:rPr lang="en-US" altLang="zh-TW" sz="2400" b="0" i="0" u="none" strike="noStrike" baseline="0" dirty="0">
                <a:latin typeface="LinLibertineT"/>
              </a:rPr>
              <a:t>2: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D905E7-1F49-1CD6-6FB6-8E2B683F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3AA6B2-5FCD-7331-5B0A-89E5ABE2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4457489"/>
            <a:ext cx="733527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8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4B957-3BC3-8FD7-582F-014F4970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Advanced placement/pruning techniques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066CF88-4AA3-A922-64DB-2764E49A5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45" y="1672954"/>
            <a:ext cx="6535809" cy="514107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79325E-B759-A9E0-034F-321E16FF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2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C8280-7BDB-59F9-696A-62EEAA6E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Post </a:t>
            </a:r>
            <a:r>
              <a:rPr lang="en-US" altLang="zh-TW" dirty="0" err="1"/>
              <a:t>Chiplet</a:t>
            </a:r>
            <a:r>
              <a:rPr lang="en-US" altLang="zh-TW" dirty="0"/>
              <a:t> placement (post-cp) with thermal consideration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D67534-07AF-AEC1-1307-EA6FC44BE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1. 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Chip thermal  simulation: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G : thermal conductance matrix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T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thermal vector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P : power source vector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D67534-07AF-AEC1-1307-EA6FC44BE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600F0-F0DF-3D28-0E27-E2D84381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359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C8280-7BDB-59F9-696A-62EEAA6E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Post </a:t>
            </a:r>
            <a:r>
              <a:rPr lang="en-US" altLang="zh-TW" dirty="0" err="1"/>
              <a:t>Chiplet</a:t>
            </a:r>
            <a:r>
              <a:rPr lang="en-US" altLang="zh-TW" dirty="0"/>
              <a:t> placement (post-cp) with thermal consideration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D67534-07AF-AEC1-1307-EA6FC44BE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809" y="1878932"/>
                <a:ext cx="124807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To model a 2.5D IC, 5 layers should be included: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514350" indent="-514350">
                  <a:lnSpc>
                    <a:spcPct val="125000"/>
                  </a:lnSpc>
                  <a:buAutoNum type="alphaLcParenBoth"/>
                </a:pPr>
                <a:r>
                  <a:rPr lang="en-US" altLang="zh-TW" sz="2400" dirty="0"/>
                  <a:t>The mesh size is 64×64×5</a:t>
                </a:r>
              </a:p>
              <a:p>
                <a:pPr marL="514350" indent="-514350">
                  <a:lnSpc>
                    <a:spcPct val="125000"/>
                  </a:lnSpc>
                  <a:buAutoNum type="alphaLcParenBoth"/>
                </a:pPr>
                <a:r>
                  <a:rPr lang="en-US" altLang="zh-TW" sz="2400" dirty="0"/>
                  <a:t>The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heat transfer coefficient for top/bottom side of the 2.5D IC is 8700/2017 W/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TW" sz="2400" b="0" dirty="0"/>
              </a:p>
              <a:p>
                <a:pPr marL="514350" indent="-514350">
                  <a:lnSpc>
                    <a:spcPct val="125000"/>
                  </a:lnSpc>
                  <a:buFont typeface="Arial" panose="020B0604020202020204" pitchFamily="34" charset="0"/>
                  <a:buAutoNum type="alphaLcParenBoth"/>
                </a:pPr>
                <a:r>
                  <a:rPr lang="en-US" altLang="zh-TW" sz="2400" dirty="0"/>
                  <a:t>It is adiabatic for the literal sides of 2.5D IC</a:t>
                </a:r>
              </a:p>
              <a:p>
                <a:pPr marL="514350" indent="-514350">
                  <a:lnSpc>
                    <a:spcPct val="125000"/>
                  </a:lnSpc>
                  <a:buFont typeface="Arial" panose="020B0604020202020204" pitchFamily="34" charset="0"/>
                  <a:buAutoNum type="alphaLcParenBoth"/>
                </a:pPr>
                <a:r>
                  <a:rPr lang="en-US" altLang="zh-TW" sz="2400" dirty="0"/>
                  <a:t>A</a:t>
                </a:r>
                <a:r>
                  <a:rPr lang="en-US" altLang="zh-TW" sz="2400" b="0" dirty="0"/>
                  <a:t>bo</a:t>
                </a:r>
                <a:r>
                  <a:rPr lang="en-US" altLang="zh-TW" sz="2400" dirty="0"/>
                  <a:t>ve condition model the primary heat flow to heat sink and secondary heat flow to PCB</a:t>
                </a:r>
              </a:p>
              <a:p>
                <a:pPr marL="514350" indent="-514350">
                  <a:lnSpc>
                    <a:spcPct val="125000"/>
                  </a:lnSpc>
                  <a:buFont typeface="Arial" panose="020B0604020202020204" pitchFamily="34" charset="0"/>
                  <a:buAutoNum type="alphaLcParenBoth"/>
                </a:pPr>
                <a:r>
                  <a:rPr lang="en-US" altLang="zh-TW" sz="2400" b="0" dirty="0"/>
                  <a:t>Solve T with the sparse matrix solver, </a:t>
                </a:r>
                <a:r>
                  <a:rPr lang="en-US" altLang="zh-TW" sz="2400" b="0" dirty="0" err="1"/>
                  <a:t>SuperLU</a:t>
                </a:r>
                <a:r>
                  <a:rPr lang="en-US" altLang="zh-TW" sz="2400" b="0" dirty="0"/>
                  <a:t> 5.3.0</a:t>
                </a:r>
              </a:p>
              <a:p>
                <a:pPr marL="514350" indent="-514350">
                  <a:buAutoNum type="alphaLcParenBoth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D67534-07AF-AEC1-1307-EA6FC44BE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809" y="1878932"/>
                <a:ext cx="12480758" cy="4351338"/>
              </a:xfrm>
              <a:blipFill>
                <a:blip r:embed="rId3"/>
                <a:stretch>
                  <a:fillRect l="-1026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600F0-F0DF-3D28-0E27-E2D84381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923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C8280-7BDB-59F9-696A-62EEAA6E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Post </a:t>
            </a:r>
            <a:r>
              <a:rPr lang="en-US" altLang="zh-TW" dirty="0" err="1"/>
              <a:t>Chiplet</a:t>
            </a:r>
            <a:r>
              <a:rPr lang="en-US" altLang="zh-TW" dirty="0"/>
              <a:t> placement (post-cp) with thermal consideration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D67534-07AF-AEC1-1307-EA6FC44B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 </a:t>
            </a:r>
            <a:r>
              <a:rPr lang="en-US" altLang="zh-TW" dirty="0"/>
              <a:t>Placement refinement with thermal effects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600F0-F0DF-3D28-0E27-E2D84381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77C094-4977-BAD5-B76A-8B8188A10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52"/>
          <a:stretch/>
        </p:blipFill>
        <p:spPr>
          <a:xfrm>
            <a:off x="1796320" y="2519359"/>
            <a:ext cx="3826437" cy="34915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0E8B89-5046-011B-8EA2-277F5FCA4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52"/>
          <a:stretch/>
        </p:blipFill>
        <p:spPr>
          <a:xfrm>
            <a:off x="6807586" y="2518958"/>
            <a:ext cx="3826876" cy="3492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F155830-BE55-8DA2-1A80-671F369B2E8D}"/>
              </a:ext>
            </a:extLst>
          </p:cNvPr>
          <p:cNvSpPr txBox="1"/>
          <p:nvPr/>
        </p:nvSpPr>
        <p:spPr>
          <a:xfrm flipH="1">
            <a:off x="1796320" y="6242493"/>
            <a:ext cx="447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↑ </a:t>
            </a:r>
            <a:r>
              <a:rPr lang="en-US" altLang="zh-TW" sz="2400" dirty="0"/>
              <a:t>Move one </a:t>
            </a:r>
            <a:r>
              <a:rPr lang="en-US" altLang="zh-TW" sz="2400" dirty="0" err="1"/>
              <a:t>chiplet</a:t>
            </a:r>
            <a:r>
              <a:rPr lang="en-US" altLang="zh-TW" sz="2400" dirty="0"/>
              <a:t> at a time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66B811-B28F-3558-44C5-6E76A81FC63D}"/>
              </a:ext>
            </a:extLst>
          </p:cNvPr>
          <p:cNvSpPr txBox="1"/>
          <p:nvPr/>
        </p:nvSpPr>
        <p:spPr>
          <a:xfrm flipH="1">
            <a:off x="6807586" y="6242492"/>
            <a:ext cx="52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↑ </a:t>
            </a:r>
            <a:r>
              <a:rPr lang="en-US" altLang="zh-TW" sz="2400" dirty="0"/>
              <a:t>Move all </a:t>
            </a:r>
            <a:r>
              <a:rPr lang="en-US" altLang="zh-TW" sz="2400" dirty="0" err="1"/>
              <a:t>chiplet</a:t>
            </a:r>
            <a:r>
              <a:rPr lang="en-US" altLang="zh-TW" sz="2400" dirty="0"/>
              <a:t> toward the center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4126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C8280-7BDB-59F9-696A-62EEAA6E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Post </a:t>
            </a:r>
            <a:r>
              <a:rPr lang="en-US" altLang="zh-TW" dirty="0" err="1"/>
              <a:t>Chiplet</a:t>
            </a:r>
            <a:r>
              <a:rPr lang="en-US" altLang="zh-TW" dirty="0"/>
              <a:t> placement (post-cp) with thermal consideration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600F0-F0DF-3D28-0E27-E2D84381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EB98B27C-DD40-7B72-15A0-C91C9820C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92"/>
          <a:stretch/>
        </p:blipFill>
        <p:spPr>
          <a:xfrm>
            <a:off x="1798279" y="2038270"/>
            <a:ext cx="8595442" cy="43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6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2B7FC-4756-4F35-3D78-5016C283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5DBAF-1686-95A2-043F-5D4809AC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LinLibertineT"/>
              </a:rPr>
              <a:t>This work develops an efficient </a:t>
            </a:r>
            <a:r>
              <a:rPr lang="en-US" altLang="zh-TW" sz="2000" b="0" i="0" u="none" strike="noStrike" baseline="0" dirty="0" err="1">
                <a:latin typeface="LinLibertineT"/>
              </a:rPr>
              <a:t>chiplet</a:t>
            </a:r>
            <a:r>
              <a:rPr lang="en-US" altLang="zh-TW" sz="2000" b="0" i="0" u="none" strike="noStrike" baseline="0" dirty="0">
                <a:latin typeface="LinLibertineT"/>
              </a:rPr>
              <a:t> placer with thermal consideration for 2.5D ICs</a:t>
            </a:r>
          </a:p>
          <a:p>
            <a:pPr algn="l">
              <a:lnSpc>
                <a:spcPct val="120000"/>
              </a:lnSpc>
            </a:pPr>
            <a:endParaRPr lang="en-US" altLang="zh-TW" sz="1000" b="0" i="0" u="none" strike="noStrike" baseline="0" dirty="0">
              <a:latin typeface="LinLibertineT"/>
            </a:endParaRPr>
          </a:p>
          <a:p>
            <a:pPr algn="l">
              <a:lnSpc>
                <a:spcPct val="150000"/>
              </a:lnSpc>
            </a:pPr>
            <a:r>
              <a:rPr lang="en-US" altLang="zh-TW" sz="2000" dirty="0">
                <a:latin typeface="LinLibertineT"/>
              </a:rPr>
              <a:t>Combine the way of </a:t>
            </a:r>
            <a:r>
              <a:rPr lang="en-US" altLang="zh-TW" sz="2000" b="1" i="0" u="none" strike="noStrike" baseline="0" dirty="0">
                <a:latin typeface="LinLibertineT"/>
              </a:rPr>
              <a:t>sequence-pair based tree</a:t>
            </a:r>
            <a:r>
              <a:rPr lang="en-US" altLang="zh-TW" sz="2000" b="0" i="0" u="none" strike="noStrike" baseline="0" dirty="0">
                <a:latin typeface="LinLibertineT"/>
              </a:rPr>
              <a:t>, </a:t>
            </a:r>
            <a:r>
              <a:rPr lang="en-US" altLang="zh-TW" sz="2000" b="1" i="0" u="none" strike="noStrike" baseline="0" dirty="0" err="1">
                <a:latin typeface="LinLibertineT"/>
              </a:rPr>
              <a:t>branchand</a:t>
            </a:r>
            <a:r>
              <a:rPr lang="en-US" altLang="zh-TW" sz="2000" b="1" i="0" u="none" strike="noStrike" baseline="0" dirty="0">
                <a:latin typeface="LinLibertineT"/>
              </a:rPr>
              <a:t>-bound method</a:t>
            </a:r>
            <a:r>
              <a:rPr lang="en-US" altLang="zh-TW" sz="2000" b="0" i="0" u="none" strike="noStrike" baseline="0" dirty="0">
                <a:latin typeface="LinLibertineT"/>
              </a:rPr>
              <a:t>, and </a:t>
            </a:r>
            <a:r>
              <a:rPr lang="en-US" altLang="zh-TW" sz="2000" b="1" i="0" u="none" strike="noStrike" baseline="0" dirty="0">
                <a:latin typeface="LinLibertineT"/>
              </a:rPr>
              <a:t>advanced placement/pruning techniques </a:t>
            </a:r>
            <a:r>
              <a:rPr lang="en-US" altLang="zh-TW" sz="2000" i="0" u="none" strike="noStrike" baseline="0" dirty="0">
                <a:latin typeface="LinLibertineT"/>
              </a:rPr>
              <a:t>to find the optimal TWL solution on HPWL </a:t>
            </a:r>
            <a:r>
              <a:rPr lang="en-US" altLang="zh-TW" sz="2000" i="0" u="none" strike="noStrike" baseline="0" dirty="0" err="1">
                <a:latin typeface="LinLibertineT"/>
              </a:rPr>
              <a:t>fastly</a:t>
            </a:r>
            <a:endParaRPr lang="en-US" altLang="zh-TW" sz="2000" i="0" u="none" strike="noStrike" baseline="0" dirty="0">
              <a:latin typeface="LinLibertineT"/>
            </a:endParaRPr>
          </a:p>
          <a:p>
            <a:pPr algn="l">
              <a:lnSpc>
                <a:spcPct val="120000"/>
              </a:lnSpc>
            </a:pPr>
            <a:endParaRPr lang="en-US" altLang="zh-TW" sz="1000" i="0" u="none" strike="noStrike" baseline="0" dirty="0">
              <a:latin typeface="LinLibertineT"/>
            </a:endParaRPr>
          </a:p>
          <a:p>
            <a:pPr algn="l">
              <a:lnSpc>
                <a:spcPct val="150000"/>
              </a:lnSpc>
            </a:pPr>
            <a:r>
              <a:rPr lang="en-US" altLang="zh-TW" sz="2000" dirty="0">
                <a:latin typeface="LinLibertineT"/>
              </a:rPr>
              <a:t>With the post placement procedure, </a:t>
            </a:r>
            <a:r>
              <a:rPr lang="en-US" altLang="zh-TW" sz="2000" b="0" i="0" u="none" strike="noStrike" baseline="0" dirty="0">
                <a:latin typeface="LinLibertineT"/>
              </a:rPr>
              <a:t>the placer reduces maximum temperatures with slight increase of wirelength</a:t>
            </a:r>
          </a:p>
          <a:p>
            <a:pPr algn="l">
              <a:lnSpc>
                <a:spcPct val="120000"/>
              </a:lnSpc>
            </a:pPr>
            <a:endParaRPr lang="en-US" altLang="zh-TW" sz="1000" i="0" u="none" strike="noStrike" baseline="0" dirty="0">
              <a:latin typeface="LinLibertineT"/>
            </a:endParaRPr>
          </a:p>
          <a:p>
            <a:pPr algn="l">
              <a:lnSpc>
                <a:spcPct val="150000"/>
              </a:lnSpc>
            </a:pPr>
            <a:r>
              <a:rPr lang="en-US" altLang="zh-TW" sz="2000" dirty="0"/>
              <a:t>Can reduce 1.035% HPWL, and the placer can speed up at most 2 orders</a:t>
            </a:r>
          </a:p>
          <a:p>
            <a:pPr algn="l">
              <a:lnSpc>
                <a:spcPct val="120000"/>
              </a:lnSpc>
            </a:pPr>
            <a:endParaRPr lang="en-US" altLang="zh-TW" sz="1000" i="0" u="none" strike="noStrike" baseline="0" dirty="0">
              <a:latin typeface="LinLibertineT"/>
            </a:endParaRPr>
          </a:p>
          <a:p>
            <a:pPr algn="l">
              <a:lnSpc>
                <a:spcPct val="150000"/>
              </a:lnSpc>
            </a:pPr>
            <a:r>
              <a:rPr lang="en-US" altLang="zh-TW" sz="2000" dirty="0"/>
              <a:t>Can reduce maximum temperature up to 8.214</a:t>
            </a:r>
            <a:r>
              <a:rPr lang="zh-TW" altLang="en-US" sz="2000" dirty="0"/>
              <a:t>℃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5.376% increase of TWL on average</a:t>
            </a:r>
          </a:p>
          <a:p>
            <a:endParaRPr lang="en-US" altLang="zh-TW" sz="600" i="0" u="none" strike="noStrike" baseline="0" dirty="0">
              <a:latin typeface="LinLibertineT"/>
            </a:endParaRPr>
          </a:p>
          <a:p>
            <a:pPr algn="l"/>
            <a:endParaRPr lang="zh-TW" altLang="en-US" sz="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784BBB-990D-7F3B-5C98-29038BB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595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C8280-7BDB-59F9-696A-62EEAA6E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Post </a:t>
            </a:r>
            <a:r>
              <a:rPr lang="en-US" altLang="zh-TW" dirty="0" err="1"/>
              <a:t>Chiplet</a:t>
            </a:r>
            <a:r>
              <a:rPr lang="en-US" altLang="zh-TW" dirty="0"/>
              <a:t> placement (post-cp) with thermal consideration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2A4DAF9-B282-2F23-8396-906A063F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2930"/>
          <a:stretch/>
        </p:blipFill>
        <p:spPr>
          <a:xfrm>
            <a:off x="1624480" y="2503370"/>
            <a:ext cx="8943040" cy="398950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600F0-F0DF-3D28-0E27-E2D84381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99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09350-B024-5385-02D1-200F35FE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51929-A3DA-4083-17E3-4E8CF73C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C++ language with compiler </a:t>
            </a:r>
            <a:r>
              <a:rPr lang="en-US" altLang="zh-TW" dirty="0" err="1"/>
              <a:t>gcc</a:t>
            </a:r>
            <a:r>
              <a:rPr lang="en-US" altLang="zh-TW" dirty="0"/>
              <a:t> 8.3.1</a:t>
            </a:r>
          </a:p>
          <a:p>
            <a:r>
              <a:rPr lang="en-US" altLang="zh-TW" dirty="0"/>
              <a:t>Execute on </a:t>
            </a:r>
            <a:r>
              <a:rPr lang="en-US" altLang="zh-TW" dirty="0" err="1"/>
              <a:t>linux</a:t>
            </a:r>
            <a:r>
              <a:rPr lang="en-US" altLang="zh-TW" dirty="0"/>
              <a:t> workstation</a:t>
            </a:r>
          </a:p>
          <a:p>
            <a:r>
              <a:rPr lang="en-US" altLang="zh-TW" dirty="0"/>
              <a:t>CPU : </a:t>
            </a:r>
            <a:r>
              <a:rPr lang="en-US" altLang="zh-TW" dirty="0" err="1"/>
              <a:t>Intex</a:t>
            </a:r>
            <a:r>
              <a:rPr lang="en-US" altLang="zh-TW" dirty="0"/>
              <a:t> Xeon E5-2620 v4 with 8 cores at 2.10 GHz</a:t>
            </a:r>
          </a:p>
          <a:p>
            <a:endParaRPr lang="en-US" altLang="zh-TW" dirty="0"/>
          </a:p>
          <a:p>
            <a:r>
              <a:rPr lang="en-US" altLang="zh-TW" dirty="0"/>
              <a:t>Benchmarks:</a:t>
            </a:r>
          </a:p>
          <a:p>
            <a:pPr marL="0" indent="0">
              <a:buNone/>
            </a:pPr>
            <a:br>
              <a:rPr lang="en-US" altLang="zh-TW" sz="1100" dirty="0"/>
            </a:br>
            <a:r>
              <a:rPr lang="en-US" altLang="zh-TW" sz="1100" dirty="0"/>
              <a:t>       </a:t>
            </a:r>
            <a:r>
              <a:rPr lang="en-US" altLang="zh-TW" dirty="0"/>
              <a:t>(1) Interposer-based </a:t>
            </a:r>
            <a:r>
              <a:rPr lang="en-US" altLang="zh-TW" dirty="0" err="1"/>
              <a:t>chiplets</a:t>
            </a:r>
            <a:r>
              <a:rPr lang="en-US" altLang="zh-TW" dirty="0"/>
              <a:t> case with 4, 6, 8 </a:t>
            </a:r>
            <a:r>
              <a:rPr lang="en-US" altLang="zh-TW" dirty="0" err="1"/>
              <a:t>chiplets</a:t>
            </a:r>
            <a:r>
              <a:rPr lang="en-US" altLang="zh-TW" dirty="0"/>
              <a:t> (t4/t6/t8)</a:t>
            </a:r>
          </a:p>
          <a:p>
            <a:pPr marL="0" indent="0">
              <a:buNone/>
            </a:pPr>
            <a:r>
              <a:rPr lang="en-US" altLang="zh-TW" dirty="0"/>
              <a:t>   (2) MCNC benchmarks with 9, 10, 11 </a:t>
            </a:r>
            <a:r>
              <a:rPr lang="en-US" altLang="zh-TW" dirty="0" err="1"/>
              <a:t>chiplets</a:t>
            </a:r>
            <a:r>
              <a:rPr lang="en-US" altLang="zh-TW" dirty="0"/>
              <a:t> (</a:t>
            </a:r>
            <a:r>
              <a:rPr lang="en-US" altLang="zh-TW" dirty="0" err="1"/>
              <a:t>apte</a:t>
            </a:r>
            <a:r>
              <a:rPr lang="en-US" altLang="zh-TW" dirty="0"/>
              <a:t>/</a:t>
            </a:r>
            <a:r>
              <a:rPr lang="en-US" altLang="zh-TW" dirty="0" err="1"/>
              <a:t>xeron</a:t>
            </a:r>
            <a:r>
              <a:rPr lang="en-US" altLang="zh-TW" dirty="0"/>
              <a:t>/hp)</a:t>
            </a:r>
          </a:p>
          <a:p>
            <a:pPr marL="0" indent="0">
              <a:buNone/>
            </a:pPr>
            <a:r>
              <a:rPr lang="en-US" altLang="zh-TW" dirty="0"/>
              <a:t>   (3) Modified MCNC benchmarks for practical 2.5D IC within </a:t>
            </a:r>
          </a:p>
          <a:p>
            <a:pPr marL="0" indent="0">
              <a:buNone/>
            </a:pPr>
            <a:r>
              <a:rPr lang="zh-TW" altLang="en-US" dirty="0"/>
              <a:t>         </a:t>
            </a:r>
            <a:r>
              <a:rPr lang="en-US" altLang="zh-TW" dirty="0"/>
              <a:t>whitespace from 5%~20%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3AFA7B-40D2-3363-18E5-E7A4815C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55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09350-B024-5385-02D1-200F35FE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735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3AFA7B-40D2-3363-18E5-E7A4815C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2699EDD-792C-F22F-FE61-57EE81A5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0918ABF-E9E1-FE28-394E-6B8E90D9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76" y="723708"/>
            <a:ext cx="10024839" cy="61639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BA7A072F-46D0-9B2E-1783-D4669BB21A44}"/>
                  </a:ext>
                </a:extLst>
              </p14:cNvPr>
              <p14:cNvContentPartPr/>
              <p14:nvPr/>
            </p14:nvContentPartPr>
            <p14:xfrm>
              <a:off x="10302096" y="4418616"/>
              <a:ext cx="499680" cy="320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BA7A072F-46D0-9B2E-1783-D4669BB21A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8096" y="4310616"/>
                <a:ext cx="60732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305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09350-B024-5385-02D1-200F35FE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3AFA7B-40D2-3363-18E5-E7A4815C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5808B7-F06C-1604-FFBD-B7E154AF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1" y="2952197"/>
            <a:ext cx="11203417" cy="333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3DC10D4-E0D9-2705-B750-2CB7105D3D9C}"/>
                  </a:ext>
                </a:extLst>
              </p:cNvPr>
              <p:cNvSpPr txBox="1"/>
              <p:nvPr/>
            </p:nvSpPr>
            <p:spPr>
              <a:xfrm>
                <a:off x="1003169" y="1497467"/>
                <a:ext cx="4426081" cy="164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0.1 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𝑐𝑠𝑡𝑟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=85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℃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 smtClean="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TW" altLang="en-US" dirty="0"/>
                  <a:t>         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  </a:t>
                </a:r>
                <a:r>
                  <a:rPr lang="en-US" altLang="zh-TW" dirty="0"/>
                  <a:t>0.5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3DC10D4-E0D9-2705-B750-2CB7105D3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69" y="1497467"/>
                <a:ext cx="4426081" cy="1647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D3555808-1F4C-F413-4BAA-600AD003DC52}"/>
                  </a:ext>
                </a:extLst>
              </p14:cNvPr>
              <p14:cNvContentPartPr/>
              <p14:nvPr/>
            </p14:nvContentPartPr>
            <p14:xfrm>
              <a:off x="9562860" y="3762900"/>
              <a:ext cx="448920" cy="550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D3555808-1F4C-F413-4BAA-600AD003DC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9220" y="3654900"/>
                <a:ext cx="5565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71669D14-8632-142E-90BA-2859599757F0}"/>
                  </a:ext>
                </a:extLst>
              </p14:cNvPr>
              <p14:cNvContentPartPr/>
              <p14:nvPr/>
            </p14:nvContentPartPr>
            <p14:xfrm>
              <a:off x="5648123" y="4243170"/>
              <a:ext cx="514080" cy="1512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71669D14-8632-142E-90BA-2859599757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4483" y="4135170"/>
                <a:ext cx="621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DC6A3E8A-01F7-4794-4CA0-505F9D1FAE66}"/>
                  </a:ext>
                </a:extLst>
              </p14:cNvPr>
              <p14:cNvContentPartPr/>
              <p14:nvPr/>
            </p14:nvContentPartPr>
            <p14:xfrm>
              <a:off x="5619683" y="4467090"/>
              <a:ext cx="523800" cy="2916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DC6A3E8A-01F7-4794-4CA0-505F9D1FAE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683" y="4359090"/>
                <a:ext cx="631440" cy="2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54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09350-B024-5385-02D1-200F35FE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3AFA7B-40D2-3363-18E5-E7A4815C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B189BA-A968-6C38-877A-870349C4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4" y="2227450"/>
            <a:ext cx="10585351" cy="34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F87C2-6206-A139-1F81-E6FEA233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1785"/>
            <a:ext cx="10515600" cy="1496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/>
              <a:t>Thank </a:t>
            </a:r>
            <a:r>
              <a:rPr lang="en-US" altLang="zh-TW" sz="6600" dirty="0"/>
              <a:t>you</a:t>
            </a:r>
            <a:r>
              <a:rPr lang="en-US" altLang="zh-TW" sz="7200" dirty="0"/>
              <a:t> for listening</a:t>
            </a:r>
            <a:endParaRPr lang="zh-TW" altLang="en-US" sz="7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B09645-090E-97FB-7666-73095684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49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A1FC2-0474-3E95-0295-D5D687EF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30A9F-A4C1-9CEE-D450-F34A9FE06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276"/>
            <a:ext cx="10515600" cy="7903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LinLibertineT"/>
              </a:rPr>
              <a:t>2.5D ICs </a:t>
            </a:r>
            <a:r>
              <a:rPr lang="en-US" altLang="zh-TW" sz="1800" dirty="0"/>
              <a:t>(or called interposer-based 3D IC) </a:t>
            </a:r>
            <a:r>
              <a:rPr lang="en-US" altLang="zh-TW" sz="1800" b="0" i="0" u="none" strike="noStrike" baseline="0" dirty="0">
                <a:latin typeface="LinLibertineT"/>
              </a:rPr>
              <a:t>can provide better performance and yield than 2D ICs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DD9B6C-E5F3-5C98-0D59-B99F0859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D792A00-6C7A-88BC-E511-E656749A1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19" y="2794220"/>
            <a:ext cx="72580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8FC53-3BA6-CE5F-DCF9-6D9127F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C60A5D-9112-6FC0-4056-EF7EE9B1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/>
              <a:t>Develop an </a:t>
            </a:r>
            <a:r>
              <a:rPr lang="fr-FR" altLang="zh-TW" sz="2000" b="0" u="none" strike="noStrike" baseline="0" dirty="0">
                <a:latin typeface="LinLibertineT"/>
              </a:rPr>
              <a:t>efficient</a:t>
            </a:r>
            <a:r>
              <a:rPr lang="fr-FR" altLang="zh-TW" sz="2000" b="0" i="0" u="none" strike="noStrike" baseline="0" dirty="0">
                <a:latin typeface="LinLibertineT"/>
              </a:rPr>
              <a:t> </a:t>
            </a:r>
            <a:r>
              <a:rPr lang="fr-FR" altLang="zh-TW" sz="2000" b="0" i="0" u="none" strike="noStrike" baseline="0" dirty="0" err="1">
                <a:latin typeface="LinLibertineT"/>
              </a:rPr>
              <a:t>chiplet</a:t>
            </a:r>
            <a:r>
              <a:rPr lang="fr-FR" altLang="zh-TW" sz="2000" b="0" i="0" u="none" strike="noStrike" baseline="0" dirty="0">
                <a:latin typeface="LinLibertineT"/>
              </a:rPr>
              <a:t> placer : </a:t>
            </a:r>
            <a:r>
              <a:rPr lang="fr-FR" altLang="zh-TW" sz="2000" b="1" i="0" u="none" strike="noStrike" baseline="0" dirty="0">
                <a:latin typeface="LinLibertineT"/>
              </a:rPr>
              <a:t>SP-CP</a:t>
            </a:r>
            <a:r>
              <a:rPr lang="fr-FR" altLang="zh-TW" sz="2000" b="0" i="0" u="none" strike="noStrike" baseline="0" dirty="0">
                <a:latin typeface="LinLibertineT"/>
              </a:rPr>
              <a:t> (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Sequence-pair 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-apple-system"/>
              </a:rPr>
              <a:t>Chiplet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-apple-system"/>
              </a:rPr>
              <a:t> placer</a:t>
            </a:r>
            <a:r>
              <a:rPr lang="fr-FR" altLang="zh-TW" sz="2000" b="0" i="0" u="none" strike="noStrike" baseline="0" dirty="0">
                <a:latin typeface="LinLibertineT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altLang="zh-TW" sz="2000" dirty="0"/>
              <a:t>Build the </a:t>
            </a:r>
            <a:r>
              <a:rPr lang="en-US" altLang="zh-TW" sz="2000" b="1" i="0" u="none" strike="noStrike" baseline="0" dirty="0">
                <a:latin typeface="LinLibertineT"/>
              </a:rPr>
              <a:t>sequence</a:t>
            </a:r>
            <a:r>
              <a:rPr lang="en-US" altLang="zh-TW" sz="2000" b="1" dirty="0">
                <a:latin typeface="LinLibertineT"/>
              </a:rPr>
              <a:t> </a:t>
            </a:r>
            <a:r>
              <a:rPr lang="en-US" altLang="zh-TW" sz="2000" b="1" i="0" u="none" strike="noStrike" baseline="0" dirty="0">
                <a:latin typeface="LinLibertineT"/>
              </a:rPr>
              <a:t>pair based tree</a:t>
            </a:r>
            <a:r>
              <a:rPr lang="en-US" altLang="zh-TW" sz="2000" b="0" i="0" u="none" strike="noStrike" baseline="0" dirty="0">
                <a:latin typeface="LinLibertineT"/>
              </a:rPr>
              <a:t> (SP-Tree), which contains the rotation and partial/complete SP representation.</a:t>
            </a:r>
          </a:p>
          <a:p>
            <a:pPr algn="l">
              <a:lnSpc>
                <a:spcPct val="200000"/>
              </a:lnSpc>
            </a:pPr>
            <a:r>
              <a:rPr lang="en-US" altLang="zh-TW" sz="2000" dirty="0">
                <a:latin typeface="LinLibertineT"/>
              </a:rPr>
              <a:t>Apply </a:t>
            </a:r>
            <a:r>
              <a:rPr lang="en-US" altLang="zh-TW" sz="2000" b="1" dirty="0">
                <a:latin typeface="LinLibertineT"/>
              </a:rPr>
              <a:t>B&amp;B method </a:t>
            </a:r>
            <a:r>
              <a:rPr lang="en-US" altLang="zh-TW" sz="2000" dirty="0">
                <a:latin typeface="LinLibertineT"/>
              </a:rPr>
              <a:t>to get the optimal solution.</a:t>
            </a:r>
          </a:p>
          <a:p>
            <a:pPr algn="l">
              <a:lnSpc>
                <a:spcPct val="200000"/>
              </a:lnSpc>
            </a:pPr>
            <a:r>
              <a:rPr lang="en-US" altLang="zh-TW" sz="2000" dirty="0">
                <a:latin typeface="LinLibertineT"/>
              </a:rPr>
              <a:t>Apply </a:t>
            </a:r>
            <a:r>
              <a:rPr lang="en-US" altLang="zh-TW" sz="2000" b="1" i="0" u="none" strike="noStrike" baseline="0" dirty="0">
                <a:latin typeface="LinLibertineT"/>
              </a:rPr>
              <a:t>advance placement/pruning techniques </a:t>
            </a:r>
            <a:r>
              <a:rPr lang="en-US" altLang="zh-TW" sz="2000" b="0" i="0" u="none" strike="noStrike" baseline="0" dirty="0">
                <a:latin typeface="LinLibertineT"/>
              </a:rPr>
              <a:t>for f</a:t>
            </a:r>
            <a:r>
              <a:rPr lang="en-US" altLang="zh-TW" sz="2000" dirty="0">
                <a:latin typeface="LinLibertineT"/>
              </a:rPr>
              <a:t>aster runtime</a:t>
            </a:r>
          </a:p>
          <a:p>
            <a:pPr algn="l">
              <a:lnSpc>
                <a:spcPct val="200000"/>
              </a:lnSpc>
            </a:pPr>
            <a:r>
              <a:rPr lang="en-US" altLang="zh-TW" sz="2000" dirty="0">
                <a:latin typeface="LinLibertineT"/>
              </a:rPr>
              <a:t>Apply </a:t>
            </a:r>
            <a:r>
              <a:rPr lang="en-US" altLang="zh-TW" sz="2000" b="1" i="0" u="none" strike="noStrike" baseline="0" dirty="0">
                <a:latin typeface="LinLibertineT"/>
              </a:rPr>
              <a:t>post placement procedure</a:t>
            </a:r>
            <a:r>
              <a:rPr lang="en-US" altLang="zh-TW" sz="2000" b="0" i="0" u="none" strike="noStrike" baseline="0" dirty="0">
                <a:latin typeface="LinLibertineT"/>
              </a:rPr>
              <a:t> to reduce the operating temperatures but </a:t>
            </a:r>
            <a:r>
              <a:rPr lang="en-US" altLang="zh-TW" sz="2000" dirty="0">
                <a:latin typeface="LinLibertineT"/>
              </a:rPr>
              <a:t>increase TWL slightly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D0D5F2-369D-BF08-8CBF-E4ADE800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25324-B8AE-771E-2436-DB59F0C5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2B7E71-02C5-4F3D-E02A-AE693017C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TW" sz="2400" dirty="0"/>
                  <a:t>Parallel B&amp;B method for the </a:t>
                </a:r>
                <a:r>
                  <a:rPr lang="en-US" altLang="zh-TW" sz="2400" dirty="0" err="1"/>
                  <a:t>chiplet</a:t>
                </a:r>
                <a:r>
                  <a:rPr lang="en-US" altLang="zh-TW" sz="2400" dirty="0"/>
                  <a:t> placement</a:t>
                </a:r>
              </a:p>
              <a:p>
                <a:pPr marL="514350" indent="-514350">
                  <a:buAutoNum type="arabicPeriod"/>
                </a:pPr>
                <a:endParaRPr lang="en-US" altLang="zh-TW" dirty="0"/>
              </a:p>
              <a:p>
                <a:pPr marL="0" indent="0" algn="l">
                  <a:buNone/>
                </a:pPr>
                <a:r>
                  <a:rPr lang="en-US" altLang="zh-TW" sz="1800" b="0" i="0" u="none" strike="noStrike" baseline="0" dirty="0">
                    <a:latin typeface="LinLibertineT"/>
                  </a:rPr>
                  <a:t>   To considers the interconnect of </a:t>
                </a:r>
                <a:r>
                  <a:rPr lang="en-US" altLang="zh-TW" sz="1800" b="0" i="0" u="none" strike="noStrike" baseline="0" dirty="0" err="1">
                    <a:latin typeface="LinLibertineT"/>
                  </a:rPr>
                  <a:t>chiplets</a:t>
                </a:r>
                <a:r>
                  <a:rPr lang="en-US" altLang="zh-TW" sz="1800" b="0" i="0" u="none" strike="noStrike" baseline="0" dirty="0">
                    <a:latin typeface="LinLibertineT"/>
                  </a:rPr>
                  <a:t> and constructs a complete graph, the weight is calculate by:</a:t>
                </a:r>
              </a:p>
              <a:p>
                <a:pPr marL="0" indent="0" algn="l">
                  <a:buNone/>
                </a:pPr>
                <a:endParaRPr lang="en-US" altLang="zh-TW" sz="1800" b="0" i="0" u="none" strike="noStrike" baseline="0" dirty="0">
                  <a:latin typeface="LinLibertineT"/>
                </a:endParaRPr>
              </a:p>
              <a:p>
                <a:pPr marL="0" indent="0" algn="l">
                  <a:buNone/>
                </a:pPr>
                <a:endParaRPr lang="en-US" altLang="zh-TW" sz="1800" b="0" i="0" u="none" strike="noStrike" baseline="0" dirty="0">
                  <a:latin typeface="LinLibertine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) × [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l-PL" altLang="zh-TW" sz="2000" b="0" i="1" u="none" strike="noStrike" baseline="0" smtClean="0">
                          <a:latin typeface="Cambria Math" panose="02040503050406030204" pitchFamily="18" charset="0"/>
                        </a:rPr>
                        <m:t>)]/2</m:t>
                      </m:r>
                    </m:oMath>
                  </m:oMathPara>
                </a14:m>
                <a:endParaRPr lang="en-US" altLang="zh-TW" sz="2000" b="0" i="0" u="none" strike="noStrike" baseline="0" dirty="0">
                  <a:latin typeface="LinLibertineT"/>
                </a:endParaRPr>
              </a:p>
              <a:p>
                <a:pPr marL="0" indent="0">
                  <a:buNone/>
                </a:pPr>
                <a:endParaRPr lang="en-US" altLang="zh-TW" sz="1800" dirty="0">
                  <a:latin typeface="LinLibertineT"/>
                </a:endParaRPr>
              </a:p>
              <a:p>
                <a:r>
                  <a:rPr lang="en-US" altLang="zh-TW" sz="1600" dirty="0">
                    <a:latin typeface="LinLibertineT"/>
                  </a:rPr>
                  <a:t>n</a:t>
                </a:r>
                <a:r>
                  <a:rPr lang="en-US" altLang="zh-TW" sz="1600" b="0" i="0" u="none" strike="noStrike" baseline="0" dirty="0">
                    <a:latin typeface="LinLibertineT"/>
                  </a:rPr>
                  <a:t>(</a:t>
                </a:r>
                <a:r>
                  <a:rPr lang="en-US" altLang="zh-TW" sz="1600" b="0" i="0" u="none" strike="noStrike" baseline="0" dirty="0" err="1">
                    <a:latin typeface="LinLibertineT"/>
                  </a:rPr>
                  <a:t>i</a:t>
                </a:r>
                <a:r>
                  <a:rPr lang="en-US" altLang="zh-TW" sz="1600" b="0" i="0" u="none" strike="noStrike" baseline="0" dirty="0">
                    <a:latin typeface="LinLibertineT"/>
                  </a:rPr>
                  <a:t>, j) : the # of nets between c(</a:t>
                </a:r>
                <a:r>
                  <a:rPr lang="en-US" altLang="zh-TW" sz="1600" b="0" i="0" u="none" strike="noStrike" baseline="0" dirty="0" err="1">
                    <a:latin typeface="LinLibertineT"/>
                  </a:rPr>
                  <a:t>i</a:t>
                </a:r>
                <a:r>
                  <a:rPr lang="en-US" altLang="zh-TW" sz="1600" b="0" i="0" u="none" strike="noStrike" baseline="0" dirty="0">
                    <a:latin typeface="LinLibertineT"/>
                  </a:rPr>
                  <a:t>) and c(j)</a:t>
                </a:r>
              </a:p>
              <a:p>
                <a:r>
                  <a:rPr lang="en-US" altLang="zh-TW" sz="1600" dirty="0">
                    <a:latin typeface="LinLibertineT"/>
                  </a:rPr>
                  <a:t>w(</a:t>
                </a:r>
                <a:r>
                  <a:rPr lang="en-US" altLang="zh-TW" sz="1600" dirty="0" err="1">
                    <a:latin typeface="LinLibertineT"/>
                  </a:rPr>
                  <a:t>i</a:t>
                </a:r>
                <a:r>
                  <a:rPr lang="en-US" altLang="zh-TW" sz="1600" dirty="0">
                    <a:latin typeface="LinLibertineT"/>
                  </a:rPr>
                  <a:t>)   :  the width of c(</a:t>
                </a:r>
                <a:r>
                  <a:rPr lang="en-US" altLang="zh-TW" sz="1600" dirty="0" err="1">
                    <a:latin typeface="LinLibertineT"/>
                  </a:rPr>
                  <a:t>i</a:t>
                </a:r>
                <a:r>
                  <a:rPr lang="en-US" altLang="zh-TW" sz="1600" dirty="0">
                    <a:latin typeface="LinLibertineT"/>
                  </a:rPr>
                  <a:t>)</a:t>
                </a:r>
              </a:p>
              <a:p>
                <a:r>
                  <a:rPr lang="en-US" altLang="zh-TW" sz="1600" dirty="0">
                    <a:latin typeface="LinLibertineT"/>
                  </a:rPr>
                  <a:t>h</a:t>
                </a:r>
                <a:r>
                  <a:rPr lang="en-US" altLang="zh-TW" sz="1600" b="0" i="0" u="none" strike="noStrike" baseline="0" dirty="0">
                    <a:latin typeface="LinLibertineT"/>
                  </a:rPr>
                  <a:t>(</a:t>
                </a:r>
                <a:r>
                  <a:rPr lang="en-US" altLang="zh-TW" sz="1600" b="0" i="0" u="none" strike="noStrike" baseline="0" dirty="0" err="1">
                    <a:latin typeface="LinLibertineT"/>
                  </a:rPr>
                  <a:t>i</a:t>
                </a:r>
                <a:r>
                  <a:rPr lang="en-US" altLang="zh-TW" sz="1600" b="0" i="0" u="none" strike="noStrike" baseline="0" dirty="0">
                    <a:latin typeface="LinLibertineT"/>
                  </a:rPr>
                  <a:t>)    :  the height of c(</a:t>
                </a:r>
                <a:r>
                  <a:rPr lang="en-US" altLang="zh-TW" sz="1600" b="0" i="0" u="none" strike="noStrike" baseline="0" dirty="0" err="1">
                    <a:latin typeface="LinLibertineT"/>
                  </a:rPr>
                  <a:t>i</a:t>
                </a:r>
                <a:r>
                  <a:rPr lang="en-US" altLang="zh-TW" sz="1600" b="0" i="0" u="none" strike="noStrike" baseline="0" dirty="0">
                    <a:latin typeface="LinLibertineT"/>
                  </a:rPr>
                  <a:t>)</a:t>
                </a:r>
              </a:p>
              <a:p>
                <a:r>
                  <a:rPr lang="en-US" altLang="zh-TW" sz="1600" b="0" i="0" u="none" strike="noStrike" baseline="0" dirty="0">
                    <a:latin typeface="LinLibertineT"/>
                  </a:rPr>
                  <a:t>w(j)   :  the widt</a:t>
                </a:r>
                <a:r>
                  <a:rPr lang="en-US" altLang="zh-TW" sz="1600" dirty="0">
                    <a:latin typeface="LinLibertineT"/>
                  </a:rPr>
                  <a:t>h of c(j)</a:t>
                </a:r>
              </a:p>
              <a:p>
                <a:r>
                  <a:rPr lang="en-US" altLang="zh-TW" sz="1600" dirty="0">
                    <a:latin typeface="LinLibertineT"/>
                  </a:rPr>
                  <a:t>h</a:t>
                </a:r>
                <a:r>
                  <a:rPr lang="en-US" altLang="zh-TW" sz="1600" b="0" i="0" u="none" strike="noStrike" baseline="0" dirty="0">
                    <a:latin typeface="LinLibertineT"/>
                  </a:rPr>
                  <a:t>(j)    :  the height</a:t>
                </a:r>
                <a:r>
                  <a:rPr lang="en-US" altLang="zh-TW" sz="1600" dirty="0">
                    <a:latin typeface="LinLibertineT"/>
                  </a:rPr>
                  <a:t> of c(j)</a:t>
                </a:r>
                <a:endParaRPr lang="en-US" altLang="zh-TW" sz="1600" b="0" i="0" u="none" strike="noStrike" baseline="0" dirty="0">
                  <a:latin typeface="LinLibertineT"/>
                </a:endParaRPr>
              </a:p>
              <a:p>
                <a:endParaRPr lang="en-US" altLang="zh-TW" sz="1800" b="0" i="0" u="none" strike="noStrike" baseline="0" dirty="0">
                  <a:latin typeface="LinLibertine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2B7E71-02C5-4F3D-E02A-AE693017C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F60BF-E430-50F8-F02E-A318F1CC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6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25324-B8AE-771E-2436-DB59F0C5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2B7E71-02C5-4F3D-E02A-AE693017C9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0800"/>
                <a:ext cx="10515600" cy="4530725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TW" sz="2400" dirty="0"/>
                  <a:t>Parallel B&amp;B method for the </a:t>
                </a:r>
                <a:r>
                  <a:rPr lang="en-US" altLang="zh-TW" sz="2400" dirty="0" err="1"/>
                  <a:t>chiplet</a:t>
                </a:r>
                <a:r>
                  <a:rPr lang="en-US" altLang="zh-TW" sz="2400" dirty="0"/>
                  <a:t> placement</a:t>
                </a:r>
              </a:p>
              <a:p>
                <a:pPr marL="514350" indent="-514350">
                  <a:buAutoNum type="arabicPeriod"/>
                </a:pPr>
                <a:endParaRPr lang="en-US" altLang="zh-TW" sz="1100" dirty="0"/>
              </a:p>
              <a:p>
                <a:pPr marL="0" indent="0" algn="l">
                  <a:buNone/>
                </a:pPr>
                <a:r>
                  <a:rPr lang="en-US" altLang="zh-TW" sz="2000" b="0" i="0" u="none" strike="noStrike" baseline="0" dirty="0">
                    <a:latin typeface="LinLibertineT"/>
                  </a:rPr>
                  <a:t>   Consist of 2 parts:</a:t>
                </a:r>
              </a:p>
              <a:p>
                <a:pPr marL="0" indent="0" algn="l">
                  <a:buNone/>
                </a:pPr>
                <a:endParaRPr lang="en-US" altLang="zh-TW" sz="2000" dirty="0">
                  <a:latin typeface="LinLibertineT"/>
                </a:endParaRPr>
              </a:p>
              <a:p>
                <a:pPr marL="0" indent="0" algn="l">
                  <a:buNone/>
                </a:pPr>
                <a:r>
                  <a:rPr lang="en-US" altLang="zh-TW" sz="2000" b="0" i="0" u="none" strike="noStrike" baseline="0" dirty="0">
                    <a:latin typeface="LinLibertineT"/>
                  </a:rPr>
                  <a:t>   </a:t>
                </a:r>
                <a:r>
                  <a:rPr lang="en-US" altLang="zh-TW" sz="2000" dirty="0">
                    <a:latin typeface="LinLibertineT"/>
                  </a:rPr>
                  <a:t>(a) </a:t>
                </a:r>
                <a:r>
                  <a:rPr lang="en-US" altLang="zh-TW" sz="2000" b="1" dirty="0">
                    <a:latin typeface="LinLibertineT"/>
                  </a:rPr>
                  <a:t>branching part</a:t>
                </a:r>
              </a:p>
              <a:p>
                <a:pPr marL="0" indent="0" algn="l">
                  <a:buNone/>
                </a:pPr>
                <a:endParaRPr lang="en-US" altLang="zh-TW" sz="500" b="0" i="0" u="none" strike="noStrike" baseline="0" dirty="0">
                  <a:latin typeface="LinLibertineT"/>
                </a:endParaRPr>
              </a:p>
              <a:p>
                <a:pPr marL="0" indent="0" algn="l">
                  <a:buNone/>
                </a:pPr>
                <a:r>
                  <a:rPr lang="en-US" altLang="zh-TW" sz="2000" dirty="0">
                    <a:latin typeface="LinLibertineT"/>
                  </a:rPr>
                  <a:t>        Apply DFS</a:t>
                </a:r>
                <a:r>
                  <a:rPr lang="zh-TW" altLang="en-US" sz="2000" dirty="0">
                    <a:latin typeface="LinLibertineT"/>
                  </a:rPr>
                  <a:t> </a:t>
                </a:r>
                <a:r>
                  <a:rPr lang="en-US" altLang="zh-TW" sz="2000" dirty="0">
                    <a:latin typeface="LinLibertineT"/>
                  </a:rPr>
                  <a:t>to traverse the SP-Tree, and add a </a:t>
                </a:r>
                <a:r>
                  <a:rPr lang="en-US" altLang="zh-TW" sz="2000" dirty="0" err="1">
                    <a:latin typeface="LinLibertineT"/>
                  </a:rPr>
                  <a:t>chiplet</a:t>
                </a:r>
                <a:r>
                  <a:rPr lang="en-US" altLang="zh-TW" sz="2000" dirty="0">
                    <a:latin typeface="LinLibertineT"/>
                  </a:rPr>
                  <a:t> at a time. The paper will generate 4 new        </a:t>
                </a:r>
              </a:p>
              <a:p>
                <a:pPr marL="0" indent="0" algn="l">
                  <a:buNone/>
                </a:pPr>
                <a:r>
                  <a:rPr lang="en-US" altLang="zh-TW" sz="2000" dirty="0">
                    <a:latin typeface="LinLibertineT"/>
                  </a:rPr>
                  <a:t>        nodes for the partial SP node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b="0" i="0" u="none" strike="noStrike" baseline="0" dirty="0">
                    <a:latin typeface="LinLibertineT"/>
                  </a:rPr>
                  <a:t>new nodes</a:t>
                </a:r>
                <a:r>
                  <a:rPr lang="en-US" altLang="zh-TW" sz="2000" b="0" i="0" u="none" strike="noStrike" dirty="0">
                    <a:latin typeface="LinLibertineT"/>
                  </a:rPr>
                  <a:t> for the rotational nodes</a:t>
                </a:r>
                <a:r>
                  <a:rPr lang="en-US" altLang="zh-TW" sz="2000" dirty="0">
                    <a:latin typeface="LinLibertineT"/>
                  </a:rPr>
                  <a:t>.</a:t>
                </a:r>
              </a:p>
              <a:p>
                <a:pPr marL="0" indent="0" algn="l">
                  <a:buNone/>
                </a:pPr>
                <a:endParaRPr lang="en-US" altLang="zh-TW" sz="2000" b="0" i="0" u="none" strike="noStrike" dirty="0">
                  <a:latin typeface="LinLibertineT"/>
                </a:endParaRPr>
              </a:p>
              <a:p>
                <a:pPr marL="0" indent="0" algn="l">
                  <a:buNone/>
                </a:pPr>
                <a:r>
                  <a:rPr lang="en-US" altLang="zh-TW" sz="2000" b="0" i="0" u="none" strike="noStrike" baseline="0" dirty="0">
                    <a:latin typeface="LinLibertineT"/>
                  </a:rPr>
                  <a:t>   </a:t>
                </a:r>
                <a:r>
                  <a:rPr lang="en-US" altLang="zh-TW" sz="2000" dirty="0">
                    <a:latin typeface="LinLibertineT"/>
                  </a:rPr>
                  <a:t>(b)</a:t>
                </a:r>
                <a:r>
                  <a:rPr lang="en-US" altLang="zh-TW" sz="2000" b="0" i="0" u="none" strike="noStrike" baseline="0" dirty="0">
                    <a:latin typeface="LinLibertineT"/>
                  </a:rPr>
                  <a:t> </a:t>
                </a:r>
                <a:r>
                  <a:rPr lang="en-US" altLang="zh-TW" sz="2000" b="1" i="0" u="none" strike="noStrike" baseline="0" dirty="0">
                    <a:latin typeface="LinLibertineT"/>
                  </a:rPr>
                  <a:t>bounding(pruning) part</a:t>
                </a:r>
              </a:p>
              <a:p>
                <a:pPr marL="0" indent="0" algn="l">
                  <a:buNone/>
                </a:pPr>
                <a:endParaRPr lang="en-US" altLang="zh-TW" sz="500" b="0" i="0" u="none" strike="noStrike" baseline="0" dirty="0">
                  <a:latin typeface="LinLibertineT"/>
                </a:endParaRPr>
              </a:p>
              <a:p>
                <a:pPr marL="0" indent="0" algn="l">
                  <a:buNone/>
                </a:pPr>
                <a:r>
                  <a:rPr lang="en-US" altLang="zh-TW" sz="2000" dirty="0">
                    <a:latin typeface="LinLibertineT"/>
                  </a:rPr>
                  <a:t>        </a:t>
                </a:r>
                <a:r>
                  <a:rPr lang="en-US" altLang="zh-TW" sz="2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we prune the nodes which do not meet placement constraints, the nodes with estimated HPWL    </a:t>
                </a:r>
              </a:p>
              <a:p>
                <a:pPr marL="0" indent="0" algn="l">
                  <a:buNone/>
                </a:pPr>
                <a:r>
                  <a:rPr lang="en-US" altLang="zh-TW" sz="2100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        larger than the current best TWL, and the nodes which do not satisfy the A1 algorithm.</a:t>
                </a:r>
                <a:endParaRPr lang="en-US" altLang="zh-TW" sz="2100" b="0" i="0" u="none" strike="noStrike" dirty="0">
                  <a:latin typeface="LinLibertine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2B7E71-02C5-4F3D-E02A-AE693017C9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0800"/>
                <a:ext cx="10515600" cy="4530725"/>
              </a:xfrm>
              <a:blipFill>
                <a:blip r:embed="rId3"/>
                <a:stretch>
                  <a:fillRect l="-812" t="-2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F60BF-E430-50F8-F02E-A318F1CC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EA7317-981C-F3D8-E03B-682AC1112A96}"/>
              </a:ext>
            </a:extLst>
          </p:cNvPr>
          <p:cNvSpPr txBox="1"/>
          <p:nvPr/>
        </p:nvSpPr>
        <p:spPr>
          <a:xfrm>
            <a:off x="7060556" y="1397160"/>
            <a:ext cx="4768771" cy="15696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這篇</a:t>
            </a:r>
            <a:r>
              <a:rPr lang="en-US" altLang="zh-TW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paper</a:t>
            </a:r>
            <a:r>
              <a:rPr lang="zh-TW" altLang="en-US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OpenMP</a:t>
            </a:r>
            <a:r>
              <a:rPr lang="zh-TW" altLang="en-US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來對</a:t>
            </a:r>
            <a:r>
              <a:rPr lang="en-US" altLang="zh-TW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B&amp;B algorithm</a:t>
            </a:r>
            <a:r>
              <a:rPr lang="zh-TW" altLang="en-US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進行平行處理，並且每當更新</a:t>
            </a:r>
            <a:r>
              <a:rPr lang="en-US" altLang="zh-TW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 TWL</a:t>
            </a:r>
            <a:r>
              <a:rPr lang="zh-TW" altLang="en-US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，他們就會暫停其他</a:t>
            </a:r>
            <a:r>
              <a:rPr lang="en-US" altLang="zh-TW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thread</a:t>
            </a:r>
            <a:r>
              <a:rPr lang="zh-TW" altLang="en-US" sz="2400" b="0" i="0" dirty="0">
                <a:solidFill>
                  <a:srgbClr val="31708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來更新值以確保效率。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2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EEDFE-99CF-E6B6-0978-F579DAA8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C6B70-E6A0-046B-4825-B21B0253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2.</a:t>
            </a:r>
            <a:r>
              <a:rPr lang="zh-TW" altLang="en-US" sz="2400" dirty="0">
                <a:latin typeface="+mj-lt"/>
              </a:rPr>
              <a:t>  </a:t>
            </a:r>
            <a:r>
              <a:rPr lang="en-US" altLang="zh-TW" sz="2400" dirty="0"/>
              <a:t>Placement optimization with whitespace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32D4F7-0170-4F72-8C8F-F2D96DAF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07B4B7-15A3-A62E-56A7-5435DBD1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54" y="2827599"/>
            <a:ext cx="459169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3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608EF-A17B-F16E-C19E-42025D1F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Preliminary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24D9B-A8C6-632B-4D54-04BFF47A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+mj-lt"/>
              </a:rPr>
              <a:t>2.</a:t>
            </a:r>
            <a:r>
              <a:rPr lang="zh-TW" altLang="en-US" sz="2400" dirty="0">
                <a:latin typeface="+mj-lt"/>
              </a:rPr>
              <a:t>  </a:t>
            </a:r>
            <a:r>
              <a:rPr lang="en-US" altLang="zh-TW" sz="2400" dirty="0"/>
              <a:t>Placement optimization with whitespace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80A85D-053D-BCD7-7438-26BA094F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F8EF-E37C-432B-A9ED-83C6E023E0D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BB424C4-C7D2-9AE4-D0CB-FB4E5011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2568027"/>
            <a:ext cx="678274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2791</Words>
  <Application>Microsoft Office PowerPoint</Application>
  <PresentationFormat>寬螢幕</PresentationFormat>
  <Paragraphs>306</Paragraphs>
  <Slides>35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Times New Roman</vt:lpstr>
      <vt:lpstr>STIXGeneral</vt:lpstr>
      <vt:lpstr>LinLibertineT</vt:lpstr>
      <vt:lpstr>-apple-system</vt:lpstr>
      <vt:lpstr>Arial</vt:lpstr>
      <vt:lpstr>Helvetica Neue</vt:lpstr>
      <vt:lpstr>Cambria Math</vt:lpstr>
      <vt:lpstr>MJXc-TeX-math-I</vt:lpstr>
      <vt:lpstr>Calibri Light</vt:lpstr>
      <vt:lpstr>Calibri</vt:lpstr>
      <vt:lpstr>MJXc-TeX-main-R</vt:lpstr>
      <vt:lpstr>LibertineMathMI</vt:lpstr>
      <vt:lpstr>Office 佈景主題</vt:lpstr>
      <vt:lpstr>Chiplet Placement for 2.5D IC with Sequence Pair Based Tree and Thermal Consideration</vt:lpstr>
      <vt:lpstr>Outline</vt:lpstr>
      <vt:lpstr>Abstract</vt:lpstr>
      <vt:lpstr>Introduction</vt:lpstr>
      <vt:lpstr>Introduction</vt:lpstr>
      <vt:lpstr>Preliminary</vt:lpstr>
      <vt:lpstr>Preliminary</vt:lpstr>
      <vt:lpstr>Preliminary</vt:lpstr>
      <vt:lpstr>Preliminary</vt:lpstr>
      <vt:lpstr>Preliminary</vt:lpstr>
      <vt:lpstr>Preliminary</vt:lpstr>
      <vt:lpstr>Preliminary</vt:lpstr>
      <vt:lpstr>Problem formulation</vt:lpstr>
      <vt:lpstr>Problem formulation</vt:lpstr>
      <vt:lpstr>Chiplet placement with SP-based tree</vt:lpstr>
      <vt:lpstr>Chiplet placement with SP-based tree</vt:lpstr>
      <vt:lpstr>Chiplet placement with SP-based tree</vt:lpstr>
      <vt:lpstr>Chiplet placement with SP-based tree</vt:lpstr>
      <vt:lpstr>Chiplet placement with SP-based tree</vt:lpstr>
      <vt:lpstr>Chiplet placement with SP-based tree</vt:lpstr>
      <vt:lpstr>PowerPoint 簡報</vt:lpstr>
      <vt:lpstr>Advanced placement/pruning techniques</vt:lpstr>
      <vt:lpstr>Advanced placement/pruning techniques</vt:lpstr>
      <vt:lpstr>Advanced placement/pruning techniques</vt:lpstr>
      <vt:lpstr>Advanced placement/pruning techniques</vt:lpstr>
      <vt:lpstr>Post Chiplet placement (post-cp) with thermal consideration</vt:lpstr>
      <vt:lpstr>Post Chiplet placement (post-cp) with thermal consideration</vt:lpstr>
      <vt:lpstr>Post Chiplet placement (post-cp) with thermal consideration</vt:lpstr>
      <vt:lpstr>Post Chiplet placement (post-cp) with thermal consideration</vt:lpstr>
      <vt:lpstr>Post Chiplet placement (post-cp) with thermal consideration</vt:lpstr>
      <vt:lpstr>Experimental results</vt:lpstr>
      <vt:lpstr>Experimental results</vt:lpstr>
      <vt:lpstr>Experimental results</vt:lpstr>
      <vt:lpstr>Experimental results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Chiplet Placement for 2.5D IC with Sequence Pair Based Tree and Thermal Consideration</dc:title>
  <dc:creator>旻峰 謝</dc:creator>
  <cp:lastModifiedBy>謝旻峰</cp:lastModifiedBy>
  <cp:revision>181</cp:revision>
  <dcterms:created xsi:type="dcterms:W3CDTF">2023-04-17T19:20:17Z</dcterms:created>
  <dcterms:modified xsi:type="dcterms:W3CDTF">2023-04-18T10:34:48Z</dcterms:modified>
</cp:coreProperties>
</file>