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Lst>
  <p:notesMasterIdLst>
    <p:notesMasterId r:id="rId35"/>
  </p:notesMasterIdLst>
  <p:sldIdLst>
    <p:sldId id="256" r:id="rId2"/>
    <p:sldId id="258" r:id="rId3"/>
    <p:sldId id="259" r:id="rId4"/>
    <p:sldId id="303" r:id="rId5"/>
    <p:sldId id="301" r:id="rId6"/>
    <p:sldId id="304" r:id="rId7"/>
    <p:sldId id="306" r:id="rId8"/>
    <p:sldId id="262" r:id="rId9"/>
    <p:sldId id="307" r:id="rId10"/>
    <p:sldId id="308" r:id="rId11"/>
    <p:sldId id="309" r:id="rId12"/>
    <p:sldId id="310" r:id="rId13"/>
    <p:sldId id="311" r:id="rId14"/>
    <p:sldId id="267" r:id="rId15"/>
    <p:sldId id="312" r:id="rId16"/>
    <p:sldId id="313" r:id="rId17"/>
    <p:sldId id="314" r:id="rId18"/>
    <p:sldId id="315" r:id="rId19"/>
    <p:sldId id="316" r:id="rId20"/>
    <p:sldId id="317" r:id="rId21"/>
    <p:sldId id="318" r:id="rId22"/>
    <p:sldId id="319" r:id="rId23"/>
    <p:sldId id="271" r:id="rId24"/>
    <p:sldId id="320" r:id="rId25"/>
    <p:sldId id="321" r:id="rId26"/>
    <p:sldId id="322" r:id="rId27"/>
    <p:sldId id="323" r:id="rId28"/>
    <p:sldId id="324" r:id="rId29"/>
    <p:sldId id="274" r:id="rId30"/>
    <p:sldId id="325" r:id="rId31"/>
    <p:sldId id="277" r:id="rId32"/>
    <p:sldId id="326" r:id="rId33"/>
    <p:sldId id="299" r:id="rId3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09DDBD-0840-4D0F-A430-FD29E4A6C014}">
  <a:tblStyle styleId="{4309DDBD-0840-4D0F-A430-FD29E4A6C01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196" autoAdjust="0"/>
  </p:normalViewPr>
  <p:slideViewPr>
    <p:cSldViewPr snapToGrid="0">
      <p:cViewPr varScale="1">
        <p:scale>
          <a:sx n="146" d="100"/>
          <a:sy n="146"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9baafe93df_0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9baafe93df_0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Query(</a:t>
            </a:r>
            <a:r>
              <a:rPr lang="zh-TW" altLang="en-US" dirty="0"/>
              <a:t>質疑</a:t>
            </a:r>
            <a:r>
              <a:rPr lang="en-US" altLang="zh-TW" dirty="0"/>
              <a:t>:error prone</a:t>
            </a:r>
            <a:r>
              <a:rPr lang="en-US" dirty="0"/>
              <a:t>)</a:t>
            </a:r>
            <a:r>
              <a:rPr lang="zh-TW" altLang="en-US" dirty="0"/>
              <a:t>、 </a:t>
            </a:r>
            <a:r>
              <a:rPr lang="en-US" altLang="zh-TW" dirty="0"/>
              <a:t>time-wasting</a:t>
            </a:r>
            <a:r>
              <a:rPr lang="zh-TW" altLang="en-US" dirty="0"/>
              <a:t>、</a:t>
            </a:r>
            <a:r>
              <a:rPr lang="en-US" altLang="zh-TW" dirty="0"/>
              <a:t>complex</a:t>
            </a:r>
          </a:p>
          <a:p>
            <a:pPr marL="171450" lvl="0" indent="-171450" algn="l" rtl="0">
              <a:spcBef>
                <a:spcPts val="0"/>
              </a:spcBef>
              <a:spcAft>
                <a:spcPts val="0"/>
              </a:spcAft>
            </a:pPr>
            <a:endParaRPr lang="en-US" altLang="zh-TW" dirty="0"/>
          </a:p>
          <a:p>
            <a:pPr marL="171450" lvl="0" indent="-171450" algn="l" rtl="0">
              <a:spcBef>
                <a:spcPts val="0"/>
              </a:spcBef>
              <a:spcAft>
                <a:spcPts val="0"/>
              </a:spcAft>
            </a:pPr>
            <a:r>
              <a:rPr lang="en-US" altLang="zh-TW" dirty="0">
                <a:latin typeface="Times New Roman" panose="02020603050405020304" pitchFamily="18" charset="0"/>
                <a:cs typeface="Times New Roman" panose="02020603050405020304" pitchFamily="18" charset="0"/>
              </a:rPr>
              <a:t>Supervised learning:</a:t>
            </a:r>
            <a:r>
              <a:rPr lang="zh-TW" altLang="en-US" b="0" i="0" dirty="0">
                <a:effectLst/>
                <a:latin typeface="TC"/>
              </a:rPr>
              <a:t>所有資料都被「標註」</a:t>
            </a:r>
            <a:r>
              <a:rPr lang="en-US" altLang="zh-TW" b="0" i="0" dirty="0">
                <a:effectLst/>
                <a:latin typeface="TC"/>
              </a:rPr>
              <a:t>(label)</a:t>
            </a:r>
            <a:r>
              <a:rPr lang="zh-TW" altLang="en-US" b="0" i="0" dirty="0">
                <a:effectLst/>
                <a:latin typeface="TC"/>
              </a:rPr>
              <a:t>，告訴機器相對應的值，以提供機器學習在輸出時判斷誤差使用</a:t>
            </a:r>
            <a:endParaRPr lang="en-US" altLang="zh-TW" b="0" i="0" dirty="0">
              <a:effectLst/>
              <a:latin typeface="TC"/>
            </a:endParaRPr>
          </a:p>
          <a:p>
            <a:pPr marL="171450" lvl="0" indent="-171450" algn="l" rtl="0">
              <a:spcBef>
                <a:spcPts val="0"/>
              </a:spcBef>
              <a:spcAft>
                <a:spcPts val="0"/>
              </a:spcAft>
            </a:pPr>
            <a:endParaRPr lang="en-US" altLang="zh-TW" b="0" i="0" dirty="0">
              <a:effectLst/>
              <a:latin typeface="TC"/>
            </a:endParaRPr>
          </a:p>
          <a:p>
            <a:pPr marL="171450" lvl="0" indent="-171450" algn="l" rtl="0">
              <a:spcBef>
                <a:spcPts val="0"/>
              </a:spcBef>
              <a:spcAft>
                <a:spcPts val="0"/>
              </a:spcAft>
            </a:pPr>
            <a:r>
              <a:rPr lang="en-US" altLang="zh-TW" dirty="0">
                <a:latin typeface="Times New Roman" panose="02020603050405020304" pitchFamily="18" charset="0"/>
                <a:cs typeface="Times New Roman" panose="02020603050405020304" pitchFamily="18" charset="0"/>
              </a:rPr>
              <a:t>Self-supervised learning: </a:t>
            </a:r>
            <a:r>
              <a:rPr lang="zh-TW" altLang="en-US" b="0" i="0" dirty="0">
                <a:solidFill>
                  <a:srgbClr val="303A3E"/>
                </a:solidFill>
                <a:effectLst/>
                <a:latin typeface="Noto Serif" panose="020B0604020202020204" pitchFamily="18" charset="0"/>
              </a:rPr>
              <a:t>在正式開始模型訓練前，需要大量沒有標註的資料讓機器進行「預訓練」，以培養它的基本能力。當機器有了基本能力後，學習的效率就會提高，例如要進行某項任務，只需要提供少量任務的標註資料，再微調</a:t>
            </a:r>
            <a:r>
              <a:rPr lang="en-US" altLang="zh-TW" b="0" i="0" dirty="0">
                <a:solidFill>
                  <a:srgbClr val="303A3E"/>
                </a:solidFill>
                <a:effectLst/>
                <a:latin typeface="Noto Serif" panose="020B0604020202020204" pitchFamily="18" charset="0"/>
              </a:rPr>
              <a:t>AI</a:t>
            </a:r>
            <a:r>
              <a:rPr lang="zh-TW" altLang="en-US" b="0" i="0" dirty="0">
                <a:solidFill>
                  <a:srgbClr val="303A3E"/>
                </a:solidFill>
                <a:effectLst/>
                <a:latin typeface="Noto Serif" panose="020B0604020202020204" pitchFamily="18" charset="0"/>
              </a:rPr>
              <a:t>就能快速進行該項任務。</a:t>
            </a:r>
            <a:endParaRPr lang="en-US" altLang="zh-TW" b="0" i="0" dirty="0">
              <a:solidFill>
                <a:srgbClr val="303A3E"/>
              </a:solidFill>
              <a:effectLst/>
              <a:latin typeface="Noto Serif" panose="020B0604020202020204" pitchFamily="18" charset="0"/>
            </a:endParaRPr>
          </a:p>
          <a:p>
            <a:pPr marL="171450" lvl="0" indent="-171450" algn="l" rtl="0">
              <a:spcBef>
                <a:spcPts val="0"/>
              </a:spcBef>
              <a:spcAft>
                <a:spcPts val="0"/>
              </a:spcAft>
            </a:pPr>
            <a:endParaRPr lang="en-US" altLang="zh-TW" b="0" i="0" dirty="0">
              <a:solidFill>
                <a:srgbClr val="303A3E"/>
              </a:solidFill>
              <a:effectLst/>
              <a:latin typeface="Noto Serif" panose="020B0604020202020204" pitchFamily="18" charset="0"/>
            </a:endParaRPr>
          </a:p>
          <a:p>
            <a:pPr marL="171450" lvl="0" indent="-171450" algn="l" rtl="0">
              <a:spcBef>
                <a:spcPts val="0"/>
              </a:spcBef>
              <a:spcAft>
                <a:spcPts val="0"/>
              </a:spcAft>
            </a:pPr>
            <a:r>
              <a:rPr lang="en-US" altLang="zh-TW" dirty="0">
                <a:latin typeface="Times New Roman" panose="02020603050405020304" pitchFamily="18" charset="0"/>
                <a:cs typeface="Times New Roman" panose="02020603050405020304" pitchFamily="18" charset="0"/>
              </a:rPr>
              <a:t>reinforcement learning: </a:t>
            </a:r>
            <a:r>
              <a:rPr lang="zh-TW" altLang="en-US" b="0" i="0" dirty="0">
                <a:effectLst/>
                <a:latin typeface="TC"/>
              </a:rPr>
              <a:t>我們不標註任何資料，但告訴它所採取的哪一步是正確、那一步是錯誤的，根據反饋的好壞，機器自行逐步修正、最終得到正確的結果。</a:t>
            </a:r>
            <a:endParaRPr lang="en-US" altLang="zh-TW" b="0" i="0" dirty="0">
              <a:effectLst/>
              <a:latin typeface="TC"/>
            </a:endParaRPr>
          </a:p>
          <a:p>
            <a:pPr marL="171450" lvl="0" indent="-171450" algn="l" rtl="0">
              <a:spcBef>
                <a:spcPts val="0"/>
              </a:spcBef>
              <a:spcAft>
                <a:spcPts val="0"/>
              </a:spcAft>
            </a:pPr>
            <a:endParaRPr lang="en-US" b="0" i="0" dirty="0">
              <a:effectLst/>
              <a:latin typeface="TC"/>
            </a:endParaRPr>
          </a:p>
          <a:p>
            <a:pPr marL="171450" lvl="0" indent="-171450" algn="l" rtl="0">
              <a:spcBef>
                <a:spcPts val="0"/>
              </a:spcBef>
              <a:spcAft>
                <a:spcPts val="0"/>
              </a:spcAft>
            </a:pPr>
            <a:endParaRPr dirty="0"/>
          </a:p>
        </p:txBody>
      </p:sp>
    </p:spTree>
    <p:extLst>
      <p:ext uri="{BB962C8B-B14F-4D97-AF65-F5344CB8AC3E}">
        <p14:creationId xmlns:p14="http://schemas.microsoft.com/office/powerpoint/2010/main" val="11778457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9baafe93df_0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9baafe93df_0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altLang="zh-TW" sz="1800" b="0" i="0" u="none" strike="noStrike" baseline="0" dirty="0">
                <a:latin typeface="NimbusRomNo9L-Regu"/>
              </a:rPr>
              <a:t>These models differ in their computational module and sampling module choices.</a:t>
            </a:r>
            <a:endParaRPr dirty="0"/>
          </a:p>
        </p:txBody>
      </p:sp>
    </p:spTree>
    <p:extLst>
      <p:ext uri="{BB962C8B-B14F-4D97-AF65-F5344CB8AC3E}">
        <p14:creationId xmlns:p14="http://schemas.microsoft.com/office/powerpoint/2010/main" val="4035358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9baafe93df_0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9baafe93df_0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Tree>
    <p:extLst>
      <p:ext uri="{BB962C8B-B14F-4D97-AF65-F5344CB8AC3E}">
        <p14:creationId xmlns:p14="http://schemas.microsoft.com/office/powerpoint/2010/main" val="2440394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9baafe93df_0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9baafe93df_0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altLang="zh-TW" sz="1100" b="1" dirty="0">
                <a:latin typeface="Times New Roman" panose="02020603050405020304" pitchFamily="18" charset="0"/>
                <a:cs typeface="Times New Roman" panose="02020603050405020304" pitchFamily="18" charset="0"/>
              </a:rPr>
              <a:t>Spatial translation equivariance: </a:t>
            </a:r>
            <a:r>
              <a:rPr lang="zh-TW" altLang="en-US" sz="1100" b="1" dirty="0">
                <a:latin typeface="Times New Roman" panose="02020603050405020304" pitchFamily="18" charset="0"/>
                <a:cs typeface="Times New Roman" panose="02020603050405020304" pitchFamily="18" charset="0"/>
              </a:rPr>
              <a:t>在空間中平移不會改變函式的值</a:t>
            </a:r>
            <a:endParaRPr lang="en-US" altLang="zh-TW" sz="1100" b="1" dirty="0">
              <a:latin typeface="Times New Roman" panose="02020603050405020304" pitchFamily="18" charset="0"/>
              <a:cs typeface="Times New Roman" panose="02020603050405020304" pitchFamily="18" charset="0"/>
            </a:endParaRPr>
          </a:p>
          <a:p>
            <a:pPr marL="171450" lvl="0" indent="-171450" algn="l" rtl="0">
              <a:spcBef>
                <a:spcPts val="0"/>
              </a:spcBef>
              <a:spcAft>
                <a:spcPts val="0"/>
              </a:spcAft>
            </a:pPr>
            <a:endParaRPr lang="en-US" altLang="zh-TW" sz="1100" b="1" dirty="0">
              <a:latin typeface="Times New Roman" panose="02020603050405020304" pitchFamily="18" charset="0"/>
              <a:cs typeface="Times New Roman" panose="02020603050405020304" pitchFamily="18" charset="0"/>
            </a:endParaRPr>
          </a:p>
          <a:p>
            <a:pPr marL="171450" lvl="0" indent="-171450" algn="l" rtl="0">
              <a:spcBef>
                <a:spcPts val="0"/>
              </a:spcBef>
              <a:spcAft>
                <a:spcPts val="0"/>
              </a:spcAft>
            </a:pPr>
            <a:r>
              <a:rPr lang="en-US" altLang="zh-TW" sz="1100" b="1" dirty="0">
                <a:latin typeface="Times New Roman" panose="02020603050405020304" pitchFamily="18" charset="0"/>
                <a:cs typeface="Times New Roman" panose="02020603050405020304" pitchFamily="18" charset="0"/>
              </a:rPr>
              <a:t>Composition:</a:t>
            </a:r>
            <a:r>
              <a:rPr lang="zh-TW" altLang="en-US" sz="1100" b="1" dirty="0">
                <a:latin typeface="Times New Roman" panose="02020603050405020304" pitchFamily="18" charset="0"/>
                <a:cs typeface="Times New Roman" panose="02020603050405020304" pitchFamily="18" charset="0"/>
              </a:rPr>
              <a:t> 複雜的函式可以由很多簡單的函示組合而成</a:t>
            </a:r>
            <a:endParaRPr lang="en-US" altLang="zh-TW" sz="1100" b="1" dirty="0">
              <a:latin typeface="Times New Roman" panose="02020603050405020304" pitchFamily="18" charset="0"/>
              <a:cs typeface="Times New Roman" panose="02020603050405020304" pitchFamily="18" charset="0"/>
            </a:endParaRPr>
          </a:p>
          <a:p>
            <a:pPr marL="171450" lvl="0" indent="-171450" algn="l" rtl="0">
              <a:spcBef>
                <a:spcPts val="0"/>
              </a:spcBef>
              <a:spcAft>
                <a:spcPts val="0"/>
              </a:spcAft>
            </a:pPr>
            <a:endParaRPr lang="en-US" sz="1100" b="1" dirty="0">
              <a:latin typeface="Times New Roman" panose="02020603050405020304" pitchFamily="18" charset="0"/>
              <a:cs typeface="Times New Roman" panose="02020603050405020304" pitchFamily="18" charset="0"/>
            </a:endParaRPr>
          </a:p>
          <a:p>
            <a:pPr marL="171450" lvl="0" indent="-171450" algn="l" rtl="0">
              <a:spcBef>
                <a:spcPts val="0"/>
              </a:spcBef>
              <a:spcAft>
                <a:spcPts val="0"/>
              </a:spcAft>
            </a:pPr>
            <a:r>
              <a:rPr lang="en-US" altLang="zh-TW" sz="1100" b="1" dirty="0">
                <a:latin typeface="Times New Roman" panose="02020603050405020304" pitchFamily="18" charset="0"/>
                <a:cs typeface="Times New Roman" panose="02020603050405020304" pitchFamily="18" charset="0"/>
              </a:rPr>
              <a:t>Equivariance over nodes and edges:</a:t>
            </a:r>
            <a:r>
              <a:rPr lang="zh-TW" altLang="en-US" sz="1100" b="1" dirty="0">
                <a:latin typeface="Times New Roman" panose="02020603050405020304" pitchFamily="18" charset="0"/>
                <a:cs typeface="Times New Roman" panose="02020603050405020304" pitchFamily="18" charset="0"/>
              </a:rPr>
              <a:t> 在相似</a:t>
            </a:r>
            <a:r>
              <a:rPr lang="en-US" altLang="zh-TW" sz="1100" b="1" dirty="0">
                <a:latin typeface="Times New Roman" panose="02020603050405020304" pitchFamily="18" charset="0"/>
                <a:cs typeface="Times New Roman" panose="02020603050405020304" pitchFamily="18" charset="0"/>
              </a:rPr>
              <a:t>nodes</a:t>
            </a:r>
            <a:r>
              <a:rPr lang="zh-TW" altLang="en-US" sz="1100" b="1" dirty="0">
                <a:latin typeface="Times New Roman" panose="02020603050405020304" pitchFamily="18" charset="0"/>
                <a:cs typeface="Times New Roman" panose="02020603050405020304" pitchFamily="18" charset="0"/>
              </a:rPr>
              <a:t>間的相似</a:t>
            </a:r>
            <a:r>
              <a:rPr lang="en-US" altLang="zh-TW" sz="1100" b="1" dirty="0">
                <a:latin typeface="Times New Roman" panose="02020603050405020304" pitchFamily="18" charset="0"/>
                <a:cs typeface="Times New Roman" panose="02020603050405020304" pitchFamily="18" charset="0"/>
              </a:rPr>
              <a:t>edge</a:t>
            </a:r>
            <a:r>
              <a:rPr lang="zh-TW" altLang="en-US" sz="1100" b="1" dirty="0">
                <a:latin typeface="Times New Roman" panose="02020603050405020304" pitchFamily="18" charset="0"/>
                <a:cs typeface="Times New Roman" panose="02020603050405020304" pitchFamily="18" charset="0"/>
              </a:rPr>
              <a:t>會有相似的值。</a:t>
            </a:r>
            <a:endParaRPr lang="en-US" altLang="zh-TW" sz="1100" b="1" dirty="0">
              <a:latin typeface="Times New Roman" panose="02020603050405020304" pitchFamily="18" charset="0"/>
              <a:cs typeface="Times New Roman" panose="02020603050405020304" pitchFamily="18" charset="0"/>
            </a:endParaRPr>
          </a:p>
          <a:p>
            <a:pPr marL="171450" lvl="0" indent="-171450" algn="l" rtl="0">
              <a:spcBef>
                <a:spcPts val="0"/>
              </a:spcBef>
              <a:spcAft>
                <a:spcPts val="0"/>
              </a:spcAft>
            </a:pPr>
            <a:endParaRPr lang="en-US" sz="1100" b="1" dirty="0">
              <a:latin typeface="Times New Roman" panose="02020603050405020304" pitchFamily="18" charset="0"/>
              <a:cs typeface="Times New Roman" panose="02020603050405020304" pitchFamily="18" charset="0"/>
            </a:endParaRPr>
          </a:p>
          <a:p>
            <a:pPr marL="171450" lvl="0" indent="-171450" algn="l" rtl="0">
              <a:spcBef>
                <a:spcPts val="0"/>
              </a:spcBef>
              <a:spcAft>
                <a:spcPts val="0"/>
              </a:spcAft>
            </a:pPr>
            <a:r>
              <a:rPr lang="en-US" altLang="zh-TW" sz="1100" b="1" dirty="0">
                <a:latin typeface="Times New Roman" panose="02020603050405020304" pitchFamily="18" charset="0"/>
                <a:cs typeface="Times New Roman" panose="02020603050405020304" pitchFamily="18" charset="0"/>
              </a:rPr>
              <a:t>Permutation invariant: neighboring node</a:t>
            </a:r>
            <a:r>
              <a:rPr lang="zh-TW" altLang="en-US" sz="1100" b="1" dirty="0">
                <a:latin typeface="Times New Roman" panose="02020603050405020304" pitchFamily="18" charset="0"/>
                <a:cs typeface="Times New Roman" panose="02020603050405020304" pitchFamily="18" charset="0"/>
              </a:rPr>
              <a:t>的順序不會改變</a:t>
            </a:r>
            <a:r>
              <a:rPr lang="en-US" altLang="zh-TW" sz="1100" b="1" dirty="0">
                <a:latin typeface="Times New Roman" panose="02020603050405020304" pitchFamily="18" charset="0"/>
                <a:cs typeface="Times New Roman" panose="02020603050405020304" pitchFamily="18" charset="0"/>
              </a:rPr>
              <a:t>function value</a:t>
            </a:r>
            <a:endParaRPr dirty="0"/>
          </a:p>
        </p:txBody>
      </p:sp>
    </p:spTree>
    <p:extLst>
      <p:ext uri="{BB962C8B-B14F-4D97-AF65-F5344CB8AC3E}">
        <p14:creationId xmlns:p14="http://schemas.microsoft.com/office/powerpoint/2010/main" val="2488467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9baafe93df_0_6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9baafe93df_0_6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9baafe93df_0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9baafe93df_0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altLang="zh-TW" sz="1800" b="0" i="0" u="none" strike="noStrike" baseline="0" dirty="0">
                <a:latin typeface="NimbusRomNo9L-Regu"/>
              </a:rPr>
              <a:t>the industry standard SAIF (Switching Activity Interchange Format) file is used to store switching activity information.</a:t>
            </a:r>
          </a:p>
          <a:p>
            <a:pPr algn="l"/>
            <a:endParaRPr lang="en-US" altLang="zh-TW" sz="1800" b="0" i="0" u="none" strike="noStrike" baseline="0" dirty="0">
              <a:latin typeface="NimbusRomNo9L-Regu"/>
            </a:endParaRPr>
          </a:p>
          <a:p>
            <a:pPr algn="l"/>
            <a:r>
              <a:rPr lang="en-US" altLang="zh-TW" sz="1800" b="0" i="0" u="none" strike="noStrike" baseline="0" dirty="0">
                <a:latin typeface="NimbusRomNo9L-Regu"/>
              </a:rPr>
              <a:t>where vector-based stimuli return exact switching counts that correspond to the input. However, gate-level simulations are very slow, typically ranging from 1-1000 cycles/s.</a:t>
            </a:r>
          </a:p>
          <a:p>
            <a:pPr algn="l"/>
            <a:endParaRPr lang="en-US" altLang="zh-TW" sz="1800" b="0" i="0" u="none" strike="noStrike" baseline="0" dirty="0">
              <a:latin typeface="NimbusRomNo9L-Regu"/>
            </a:endParaRPr>
          </a:p>
          <a:p>
            <a:pPr algn="l"/>
            <a:r>
              <a:rPr lang="en-US" altLang="zh-TW" dirty="0">
                <a:latin typeface="Times New Roman" panose="02020603050405020304" pitchFamily="18" charset="0"/>
                <a:cs typeface="Times New Roman" panose="02020603050405020304" pitchFamily="18" charset="0"/>
              </a:rPr>
              <a:t>GRANNITE</a:t>
            </a:r>
            <a:r>
              <a:rPr lang="zh-TW" altLang="en-US" dirty="0">
                <a:latin typeface="Times New Roman" panose="02020603050405020304" pitchFamily="18" charset="0"/>
                <a:cs typeface="Times New Roman" panose="02020603050405020304" pitchFamily="18" charset="0"/>
              </a:rPr>
              <a:t>使用了</a:t>
            </a:r>
            <a:r>
              <a:rPr lang="en-US" altLang="zh-TW" dirty="0">
                <a:latin typeface="Times New Roman" panose="02020603050405020304" pitchFamily="18" charset="0"/>
                <a:cs typeface="Times New Roman" panose="02020603050405020304" pitchFamily="18" charset="0"/>
              </a:rPr>
              <a:t>DAG-GNN</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model architecture</a:t>
            </a:r>
          </a:p>
          <a:p>
            <a:pPr algn="l"/>
            <a:endParaRPr lang="en-US" dirty="0">
              <a:latin typeface="Times New Roman" panose="02020603050405020304" pitchFamily="18" charset="0"/>
              <a:cs typeface="Times New Roman" panose="02020603050405020304" pitchFamily="18" charset="0"/>
            </a:endParaRPr>
          </a:p>
          <a:p>
            <a:pPr algn="l"/>
            <a:r>
              <a:rPr lang="en-US" altLang="zh-TW" sz="1800" b="0" i="0" u="none" strike="noStrike" baseline="0" dirty="0">
                <a:latin typeface="NimbusRomNo9L-Regu"/>
              </a:rPr>
              <a:t>since many aspects of the model’s design correlates well how switching patterns are actually determined</a:t>
            </a:r>
            <a:r>
              <a:rPr lang="zh-TW" altLang="en-US" sz="1800" b="0" i="0" u="none" strike="noStrike" baseline="0" dirty="0">
                <a:latin typeface="NimbusRomNo9L-Regu"/>
              </a:rPr>
              <a:t> </a:t>
            </a:r>
            <a:r>
              <a:rPr lang="en-US" altLang="zh-TW" sz="1800" b="0" i="0" u="none" strike="noStrike" baseline="0" dirty="0">
                <a:latin typeface="NimbusRomNo9L-Regu"/>
              </a:rPr>
              <a:t>and propagated in ground truth(</a:t>
            </a:r>
            <a:r>
              <a:rPr lang="zh-TW" altLang="en-US" sz="1800" b="0" i="0" u="none" strike="noStrike" baseline="0" dirty="0">
                <a:latin typeface="NimbusRomNo9L-Regu"/>
              </a:rPr>
              <a:t>基準真相</a:t>
            </a:r>
            <a:r>
              <a:rPr lang="en-US" altLang="zh-TW" sz="1800" b="0" i="0" u="none" strike="noStrike" baseline="0" dirty="0">
                <a:latin typeface="NimbusRomNo9L-Regu"/>
              </a:rPr>
              <a:t>).</a:t>
            </a:r>
            <a:endParaRPr lang="en-US" dirty="0"/>
          </a:p>
        </p:txBody>
      </p:sp>
    </p:spTree>
    <p:extLst>
      <p:ext uri="{BB962C8B-B14F-4D97-AF65-F5344CB8AC3E}">
        <p14:creationId xmlns:p14="http://schemas.microsoft.com/office/powerpoint/2010/main" val="18735024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9baafe93df_0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9baafe93df_0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US" dirty="0"/>
          </a:p>
        </p:txBody>
      </p:sp>
    </p:spTree>
    <p:extLst>
      <p:ext uri="{BB962C8B-B14F-4D97-AF65-F5344CB8AC3E}">
        <p14:creationId xmlns:p14="http://schemas.microsoft.com/office/powerpoint/2010/main" val="31671877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9baafe93df_0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9baafe93df_0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altLang="zh-TW" sz="1800" b="0" i="0" u="none" strike="noStrike" baseline="0" dirty="0">
                <a:latin typeface="NimbusRomNo9L-Regu"/>
              </a:rPr>
              <a:t>the industry standard SAIF (Switching Activity Interchange Format) file is used to store switching activity information.</a:t>
            </a:r>
          </a:p>
          <a:p>
            <a:pPr algn="l"/>
            <a:endParaRPr lang="en-US" altLang="zh-TW" sz="1800" b="0" i="0" u="none" strike="noStrike" baseline="0" dirty="0">
              <a:latin typeface="NimbusRomNo9L-Regu"/>
            </a:endParaRPr>
          </a:p>
          <a:p>
            <a:pPr algn="l"/>
            <a:r>
              <a:rPr lang="en-US" altLang="zh-TW" sz="1800" b="0" i="0" u="none" strike="noStrike" baseline="0" dirty="0">
                <a:latin typeface="NimbusRomNo9L-Regu"/>
              </a:rPr>
              <a:t>where vector-based stimuli return exact switching counts that correspond to the input. However, gate-level simulations are very slow, typically ranging from 1-1000 cycles/s.</a:t>
            </a:r>
          </a:p>
          <a:p>
            <a:pPr algn="l"/>
            <a:endParaRPr lang="en-US" altLang="zh-TW" sz="1800" b="0" i="0" u="none" strike="noStrike" baseline="0" dirty="0">
              <a:latin typeface="NimbusRomNo9L-Regu"/>
            </a:endParaRPr>
          </a:p>
          <a:p>
            <a:pPr algn="l"/>
            <a:r>
              <a:rPr lang="en-US" altLang="zh-TW" dirty="0">
                <a:latin typeface="Times New Roman" panose="02020603050405020304" pitchFamily="18" charset="0"/>
                <a:cs typeface="Times New Roman" panose="02020603050405020304" pitchFamily="18" charset="0"/>
              </a:rPr>
              <a:t>GRANNITE</a:t>
            </a:r>
            <a:r>
              <a:rPr lang="zh-TW" altLang="en-US" dirty="0">
                <a:latin typeface="Times New Roman" panose="02020603050405020304" pitchFamily="18" charset="0"/>
                <a:cs typeface="Times New Roman" panose="02020603050405020304" pitchFamily="18" charset="0"/>
              </a:rPr>
              <a:t>使用了</a:t>
            </a:r>
            <a:r>
              <a:rPr lang="en-US" altLang="zh-TW" dirty="0">
                <a:latin typeface="Times New Roman" panose="02020603050405020304" pitchFamily="18" charset="0"/>
                <a:cs typeface="Times New Roman" panose="02020603050405020304" pitchFamily="18" charset="0"/>
              </a:rPr>
              <a:t>DAG-GNN</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model architecture</a:t>
            </a:r>
          </a:p>
          <a:p>
            <a:pPr algn="l"/>
            <a:endParaRPr lang="en-US" dirty="0">
              <a:latin typeface="Times New Roman" panose="02020603050405020304" pitchFamily="18" charset="0"/>
              <a:cs typeface="Times New Roman" panose="02020603050405020304" pitchFamily="18" charset="0"/>
            </a:endParaRPr>
          </a:p>
          <a:p>
            <a:pPr algn="l"/>
            <a:r>
              <a:rPr lang="en-US" altLang="zh-TW" sz="1800" b="0" i="0" u="none" strike="noStrike" baseline="0" dirty="0">
                <a:latin typeface="NimbusRomNo9L-Regu"/>
              </a:rPr>
              <a:t>since many aspects of the model’s design correlates well how switching patterns are actually determined</a:t>
            </a:r>
            <a:r>
              <a:rPr lang="zh-TW" altLang="en-US" sz="1800" b="0" i="0" u="none" strike="noStrike" baseline="0" dirty="0">
                <a:latin typeface="NimbusRomNo9L-Regu"/>
              </a:rPr>
              <a:t> </a:t>
            </a:r>
            <a:r>
              <a:rPr lang="en-US" altLang="zh-TW" sz="1800" b="0" i="0" u="none" strike="noStrike" baseline="0" dirty="0">
                <a:latin typeface="NimbusRomNo9L-Regu"/>
              </a:rPr>
              <a:t>and propagated in ground truth(</a:t>
            </a:r>
            <a:r>
              <a:rPr lang="zh-TW" altLang="en-US" sz="1800" b="0" i="0" u="none" strike="noStrike" baseline="0" dirty="0">
                <a:latin typeface="NimbusRomNo9L-Regu"/>
              </a:rPr>
              <a:t>基準真相</a:t>
            </a:r>
            <a:r>
              <a:rPr lang="en-US" altLang="zh-TW" sz="1800" b="0" i="0" u="none" strike="noStrike" baseline="0" dirty="0">
                <a:latin typeface="NimbusRomNo9L-Regu"/>
              </a:rPr>
              <a:t>).</a:t>
            </a:r>
            <a:endParaRPr lang="en-US" dirty="0"/>
          </a:p>
        </p:txBody>
      </p:sp>
    </p:spTree>
    <p:extLst>
      <p:ext uri="{BB962C8B-B14F-4D97-AF65-F5344CB8AC3E}">
        <p14:creationId xmlns:p14="http://schemas.microsoft.com/office/powerpoint/2010/main" val="20661080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9baafe93df_0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9baafe93df_0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zh-TW" altLang="en-US" sz="1800" b="0" i="0" u="none" strike="noStrike" baseline="0" dirty="0">
                <a:latin typeface="NimbusRomNo9L-Regu"/>
              </a:rPr>
              <a:t>為了解決一些類比電路的</a:t>
            </a:r>
            <a:r>
              <a:rPr lang="en-US" altLang="zh-TW" sz="1800" b="0" i="0" u="none" strike="noStrike" baseline="0" dirty="0">
                <a:latin typeface="NimbusRomNo9L-Regu"/>
              </a:rPr>
              <a:t>device matching, </a:t>
            </a:r>
            <a:r>
              <a:rPr lang="zh-TW" altLang="en-US" sz="1800" b="0" i="0" u="none" strike="noStrike" baseline="0" dirty="0">
                <a:latin typeface="NimbusRomNo9L-Regu"/>
              </a:rPr>
              <a:t>有一些</a:t>
            </a:r>
            <a:r>
              <a:rPr lang="en-US" altLang="zh-TW" sz="1800" b="0" i="0" u="none" strike="noStrike" baseline="0" dirty="0">
                <a:latin typeface="NimbusRomNo9L-Regu"/>
              </a:rPr>
              <a:t>module pairs</a:t>
            </a:r>
            <a:r>
              <a:rPr lang="zh-TW" altLang="en-US" sz="1800" b="0" i="0" u="none" strike="noStrike" baseline="0" dirty="0">
                <a:latin typeface="NimbusRomNo9L-Regu"/>
              </a:rPr>
              <a:t>會需要針對相同的軸去做對稱的擺放。</a:t>
            </a:r>
            <a:endParaRPr lang="en-US" altLang="zh-TW" sz="1800" b="0" i="0" u="none" strike="noStrike" baseline="0" dirty="0">
              <a:latin typeface="NimbusRomNo9L-Regu"/>
            </a:endParaRPr>
          </a:p>
          <a:p>
            <a:pPr algn="l"/>
            <a:endParaRPr lang="en-US" altLang="zh-TW" sz="1800" b="0" i="0" u="none" strike="noStrike" baseline="0" dirty="0">
              <a:latin typeface="NimbusRomNo9L-Regu"/>
            </a:endParaRPr>
          </a:p>
          <a:p>
            <a:pPr algn="l"/>
            <a:r>
              <a:rPr lang="en-US" altLang="zh-TW" sz="1800" b="0" i="0" u="none" strike="noStrike" baseline="0" dirty="0">
                <a:latin typeface="NimbusRomNo9L-Regu"/>
              </a:rPr>
              <a:t>Given different constraints, place-and-route (P&amp;R) algorithms can generate significantly diverse final layout solutions.</a:t>
            </a:r>
          </a:p>
          <a:p>
            <a:pPr algn="l"/>
            <a:endParaRPr lang="en-US" altLang="zh-TW" sz="1800" b="0" i="0" u="none" strike="noStrike" baseline="0" dirty="0">
              <a:latin typeface="NimbusRomNo9L-Regu"/>
            </a:endParaRPr>
          </a:p>
          <a:p>
            <a:pPr algn="l"/>
            <a:r>
              <a:rPr lang="en-US" altLang="zh-TW" sz="1800" b="0" i="0" u="none" strike="noStrike" baseline="0" dirty="0">
                <a:latin typeface="NimbusRomNo9L-Regu"/>
              </a:rPr>
              <a:t>they suffer from extensive simulations, thus inefficient.</a:t>
            </a:r>
          </a:p>
          <a:p>
            <a:pPr algn="l"/>
            <a:endParaRPr lang="en-US" altLang="zh-TW" sz="1800" b="0" i="0" u="none" strike="noStrike" baseline="0" dirty="0">
              <a:latin typeface="NimbusRomNo9L-Regu"/>
            </a:endParaRPr>
          </a:p>
          <a:p>
            <a:pPr algn="l"/>
            <a:r>
              <a:rPr lang="zh-TW" altLang="en-US" sz="3200" b="0" i="0" dirty="0">
                <a:solidFill>
                  <a:srgbClr val="374151"/>
                </a:solidFill>
                <a:effectLst/>
                <a:latin typeface="Söhne"/>
              </a:rPr>
              <a:t>電路物件</a:t>
            </a:r>
            <a:r>
              <a:rPr lang="en-US" altLang="zh-TW" sz="3200" b="0" i="0" dirty="0">
                <a:solidFill>
                  <a:srgbClr val="374151"/>
                </a:solidFill>
                <a:effectLst/>
                <a:latin typeface="Söhne"/>
              </a:rPr>
              <a:t>(device</a:t>
            </a:r>
            <a:r>
              <a:rPr lang="zh-TW" altLang="en-US" sz="3200" b="0" i="0" dirty="0">
                <a:solidFill>
                  <a:srgbClr val="374151"/>
                </a:solidFill>
                <a:effectLst/>
                <a:latin typeface="Söhne"/>
              </a:rPr>
              <a:t>、</a:t>
            </a:r>
            <a:r>
              <a:rPr lang="en-US" altLang="zh-TW" sz="3200" b="0" i="0" dirty="0">
                <a:solidFill>
                  <a:srgbClr val="374151"/>
                </a:solidFill>
                <a:effectLst/>
                <a:latin typeface="Söhne"/>
              </a:rPr>
              <a:t>building block)</a:t>
            </a:r>
            <a:r>
              <a:rPr lang="zh-TW" altLang="en-US" sz="3200" b="0" i="0" dirty="0">
                <a:solidFill>
                  <a:srgbClr val="374151"/>
                </a:solidFill>
                <a:effectLst/>
                <a:latin typeface="Söhne"/>
              </a:rPr>
              <a:t>需要匹配包括相關電路子結構和鄰近的本地連接</a:t>
            </a:r>
            <a:endParaRPr lang="en-US" altLang="zh-TW" sz="1800" b="0" i="0" u="none" strike="noStrike" baseline="0" dirty="0">
              <a:latin typeface="NimbusRomNo9L-Regu"/>
            </a:endParaRPr>
          </a:p>
          <a:p>
            <a:pPr algn="l"/>
            <a:endParaRPr lang="en-US" altLang="zh-TW" sz="1800" b="0" i="0" u="none" strike="noStrike" baseline="0" dirty="0">
              <a:latin typeface="NimbusRomNo9L-Regu"/>
            </a:endParaRPr>
          </a:p>
          <a:p>
            <a:pPr algn="l"/>
            <a:endParaRPr lang="en-US" sz="1800" b="0" i="0" u="none" strike="noStrike" baseline="0" dirty="0">
              <a:latin typeface="NimbusRomNo9L-Regu"/>
            </a:endParaRPr>
          </a:p>
          <a:p>
            <a:pPr algn="l"/>
            <a:endParaRPr lang="en-US" dirty="0"/>
          </a:p>
        </p:txBody>
      </p:sp>
    </p:spTree>
    <p:extLst>
      <p:ext uri="{BB962C8B-B14F-4D97-AF65-F5344CB8AC3E}">
        <p14:creationId xmlns:p14="http://schemas.microsoft.com/office/powerpoint/2010/main" val="7830984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9baafe93df_0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9baafe93df_0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zh-TW" altLang="en-US" dirty="0"/>
              <a:t>為了解決很大數量的未</a:t>
            </a:r>
            <a:r>
              <a:rPr lang="en-US" altLang="zh-TW" dirty="0"/>
              <a:t>label</a:t>
            </a:r>
            <a:r>
              <a:rPr lang="zh-TW" altLang="en-US" dirty="0"/>
              <a:t>的電路且想要使得此</a:t>
            </a:r>
            <a:r>
              <a:rPr lang="en-US" altLang="zh-TW" dirty="0"/>
              <a:t>GNN</a:t>
            </a:r>
            <a:r>
              <a:rPr lang="zh-TW" altLang="en-US" dirty="0"/>
              <a:t> </a:t>
            </a:r>
            <a:r>
              <a:rPr lang="en-US" altLang="zh-TW" dirty="0"/>
              <a:t>model</a:t>
            </a:r>
            <a:r>
              <a:rPr lang="zh-TW" altLang="en-US" dirty="0"/>
              <a:t>可泛化</a:t>
            </a:r>
            <a:endParaRPr lang="en-US" dirty="0"/>
          </a:p>
        </p:txBody>
      </p:sp>
    </p:spTree>
    <p:extLst>
      <p:ext uri="{BB962C8B-B14F-4D97-AF65-F5344CB8AC3E}">
        <p14:creationId xmlns:p14="http://schemas.microsoft.com/office/powerpoint/2010/main" val="3564564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9baafe93df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9baafe93df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9baafe93df_0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9baafe93df_0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altLang="zh-TW" sz="1800" b="0" i="0" u="none" strike="noStrike" baseline="0" dirty="0">
                <a:latin typeface="NimbusRomNo9L-Regu"/>
              </a:rPr>
              <a:t>Thus a timing prediction model that could both effectively predict the routing behavior and replace the static timing analysis (STA) engine, would greatly reduce the runtime overhead, and further enable timing driven optimization early during placement.</a:t>
            </a:r>
          </a:p>
          <a:p>
            <a:pPr algn="l"/>
            <a:endParaRPr lang="en-US" altLang="zh-TW" sz="1800" b="0" i="0" u="none" strike="noStrike" baseline="0" dirty="0">
              <a:latin typeface="NimbusRomNo9L-Regu"/>
            </a:endParaRPr>
          </a:p>
          <a:p>
            <a:pPr algn="l"/>
            <a:r>
              <a:rPr lang="en-US" altLang="zh-TW" sz="2400" dirty="0">
                <a:latin typeface="Times New Roman" panose="02020603050405020304" pitchFamily="18" charset="0"/>
                <a:cs typeface="Times New Roman" panose="02020603050405020304" pitchFamily="18" charset="0"/>
              </a:rPr>
              <a:t>Wire load model: </a:t>
            </a:r>
            <a:r>
              <a:rPr lang="zh-TW" altLang="en-US" sz="2400" dirty="0">
                <a:latin typeface="Times New Roman" panose="02020603050405020304" pitchFamily="18" charset="0"/>
                <a:cs typeface="Times New Roman" panose="02020603050405020304" pitchFamily="18" charset="0"/>
              </a:rPr>
              <a:t>利用近似的方法來考慮繞線所產生的寄生效應</a:t>
            </a:r>
            <a:endParaRPr lang="en-US" altLang="zh-TW" sz="2400" dirty="0">
              <a:latin typeface="Times New Roman" panose="02020603050405020304" pitchFamily="18" charset="0"/>
              <a:cs typeface="Times New Roman" panose="02020603050405020304" pitchFamily="18" charset="0"/>
            </a:endParaRPr>
          </a:p>
          <a:p>
            <a:pPr algn="l"/>
            <a:endParaRPr lang="en-US" altLang="zh-TW" sz="2400" b="0" i="0" u="none" strike="noStrike" baseline="0" dirty="0">
              <a:latin typeface="Times New Roman" panose="02020603050405020304" pitchFamily="18" charset="0"/>
              <a:cs typeface="Times New Roman" panose="02020603050405020304" pitchFamily="18" charset="0"/>
            </a:endParaRPr>
          </a:p>
          <a:p>
            <a:pPr algn="l"/>
            <a:r>
              <a:rPr lang="en-US" altLang="zh-TW" sz="2400" dirty="0">
                <a:latin typeface="Times New Roman" panose="02020603050405020304" pitchFamily="18" charset="0"/>
                <a:cs typeface="Times New Roman" panose="02020603050405020304" pitchFamily="18" charset="0"/>
              </a:rPr>
              <a:t>Differentiable wire delay model:</a:t>
            </a:r>
            <a:r>
              <a:rPr lang="zh-TW" altLang="en-US" sz="2400" dirty="0">
                <a:latin typeface="Times New Roman" panose="02020603050405020304" pitchFamily="18" charset="0"/>
                <a:cs typeface="Times New Roman" panose="02020603050405020304" pitchFamily="18" charset="0"/>
              </a:rPr>
              <a:t> 利用 </a:t>
            </a:r>
            <a:r>
              <a:rPr lang="en-US" altLang="zh-TW" sz="2400" dirty="0">
                <a:latin typeface="Times New Roman" panose="02020603050405020304" pitchFamily="18" charset="0"/>
                <a:cs typeface="Times New Roman" panose="02020603050405020304" pitchFamily="18" charset="0"/>
              </a:rPr>
              <a:t>pin</a:t>
            </a:r>
            <a:r>
              <a:rPr lang="zh-TW" altLang="en-US" sz="2400" dirty="0">
                <a:latin typeface="Times New Roman" panose="02020603050405020304" pitchFamily="18" charset="0"/>
                <a:cs typeface="Times New Roman" panose="02020603050405020304" pitchFamily="18" charset="0"/>
              </a:rPr>
              <a:t>的</a:t>
            </a:r>
            <a:r>
              <a:rPr lang="en-US" altLang="zh-TW" sz="2400" dirty="0">
                <a:latin typeface="Times New Roman" panose="02020603050405020304" pitchFamily="18" charset="0"/>
                <a:cs typeface="Times New Roman" panose="02020603050405020304" pitchFamily="18" charset="0"/>
              </a:rPr>
              <a:t>connection </a:t>
            </a:r>
            <a:r>
              <a:rPr lang="zh-TW" altLang="en-US" sz="2400" dirty="0">
                <a:latin typeface="Times New Roman" panose="02020603050405020304" pitchFamily="18" charset="0"/>
                <a:cs typeface="Times New Roman" panose="02020603050405020304" pitchFamily="18" charset="0"/>
              </a:rPr>
              <a:t>來產生 </a:t>
            </a:r>
            <a:r>
              <a:rPr lang="en-US" altLang="zh-TW" sz="2400" dirty="0">
                <a:latin typeface="Times New Roman" panose="02020603050405020304" pitchFamily="18" charset="0"/>
                <a:cs typeface="Times New Roman" panose="02020603050405020304" pitchFamily="18" charset="0"/>
              </a:rPr>
              <a:t>rectilinear </a:t>
            </a:r>
            <a:r>
              <a:rPr lang="en-US" altLang="zh-TW" sz="2400" dirty="0" err="1">
                <a:latin typeface="Times New Roman" panose="02020603050405020304" pitchFamily="18" charset="0"/>
                <a:cs typeface="Times New Roman" panose="02020603050405020304" pitchFamily="18" charset="0"/>
              </a:rPr>
              <a:t>steiner</a:t>
            </a:r>
            <a:r>
              <a:rPr lang="en-US" altLang="zh-TW" sz="2400" dirty="0">
                <a:latin typeface="Times New Roman" panose="02020603050405020304" pitchFamily="18" charset="0"/>
                <a:cs typeface="Times New Roman" panose="02020603050405020304" pitchFamily="18" charset="0"/>
              </a:rPr>
              <a:t> tree</a:t>
            </a:r>
            <a:r>
              <a:rPr lang="zh-TW" altLang="en-US" sz="2400" dirty="0">
                <a:latin typeface="Times New Roman" panose="02020603050405020304" pitchFamily="18" charset="0"/>
                <a:cs typeface="Times New Roman" panose="02020603050405020304" pitchFamily="18" charset="0"/>
              </a:rPr>
              <a:t>，以此做為快速的預測</a:t>
            </a:r>
            <a:r>
              <a:rPr lang="en-US" altLang="zh-TW" sz="2400" dirty="0">
                <a:latin typeface="Times New Roman" panose="02020603050405020304" pitchFamily="18" charset="0"/>
                <a:cs typeface="Times New Roman" panose="02020603050405020304" pitchFamily="18" charset="0"/>
              </a:rPr>
              <a:t>routing result</a:t>
            </a:r>
          </a:p>
          <a:p>
            <a:pPr algn="l"/>
            <a:endParaRPr lang="en-US" altLang="zh-TW" sz="1800" b="0" i="0" u="none" strike="noStrike" baseline="0" dirty="0">
              <a:latin typeface="NimbusRomNo9L-Regu"/>
            </a:endParaRPr>
          </a:p>
          <a:p>
            <a:pPr algn="l"/>
            <a:r>
              <a:rPr lang="en-US" altLang="zh-TW" sz="3200" dirty="0">
                <a:latin typeface="Times New Roman" panose="02020603050405020304" pitchFamily="18" charset="0"/>
                <a:cs typeface="Times New Roman" panose="02020603050405020304" pitchFamily="18" charset="0"/>
              </a:rPr>
              <a:t>Random forest tree model: </a:t>
            </a:r>
            <a:r>
              <a:rPr lang="zh-TW" altLang="en-US" sz="3200" dirty="0">
                <a:latin typeface="Times New Roman" panose="02020603050405020304" pitchFamily="18" charset="0"/>
                <a:cs typeface="Times New Roman" panose="02020603050405020304" pitchFamily="18" charset="0"/>
              </a:rPr>
              <a:t>從</a:t>
            </a:r>
            <a:r>
              <a:rPr lang="en-US" altLang="zh-TW" sz="3200" dirty="0">
                <a:latin typeface="Times New Roman" panose="02020603050405020304" pitchFamily="18" charset="0"/>
                <a:cs typeface="Times New Roman" panose="02020603050405020304" pitchFamily="18" charset="0"/>
              </a:rPr>
              <a:t>placement result</a:t>
            </a:r>
            <a:r>
              <a:rPr lang="zh-TW" altLang="en-US" sz="3200" dirty="0">
                <a:latin typeface="Times New Roman" panose="02020603050405020304" pitchFamily="18" charset="0"/>
                <a:cs typeface="Times New Roman" panose="02020603050405020304" pitchFamily="18" charset="0"/>
              </a:rPr>
              <a:t>來萃取</a:t>
            </a:r>
            <a:r>
              <a:rPr lang="en-US" altLang="zh-TW" sz="3200" dirty="0">
                <a:latin typeface="Times New Roman" panose="02020603050405020304" pitchFamily="18" charset="0"/>
                <a:cs typeface="Times New Roman" panose="02020603050405020304" pitchFamily="18" charset="0"/>
              </a:rPr>
              <a:t>net feature</a:t>
            </a:r>
            <a:r>
              <a:rPr lang="zh-TW" altLang="en-US" sz="3200" dirty="0">
                <a:latin typeface="Times New Roman" panose="02020603050405020304" pitchFamily="18" charset="0"/>
                <a:cs typeface="Times New Roman" panose="02020603050405020304" pitchFamily="18" charset="0"/>
              </a:rPr>
              <a:t>，以此來預測</a:t>
            </a:r>
            <a:r>
              <a:rPr lang="en-US" altLang="zh-TW" sz="3200" dirty="0">
                <a:latin typeface="Times New Roman" panose="02020603050405020304" pitchFamily="18" charset="0"/>
                <a:cs typeface="Times New Roman" panose="02020603050405020304" pitchFamily="18" charset="0"/>
              </a:rPr>
              <a:t>local net delay</a:t>
            </a:r>
            <a:r>
              <a:rPr lang="zh-TW" altLang="en-US" sz="3200" dirty="0">
                <a:latin typeface="Times New Roman" panose="02020603050405020304" pitchFamily="18" charset="0"/>
                <a:cs typeface="Times New Roman" panose="02020603050405020304" pitchFamily="18" charset="0"/>
              </a:rPr>
              <a:t> </a:t>
            </a:r>
            <a:r>
              <a:rPr lang="en-US" altLang="zh-TW" sz="3200" dirty="0">
                <a:latin typeface="Times New Roman" panose="02020603050405020304" pitchFamily="18" charset="0"/>
                <a:cs typeface="Times New Roman" panose="02020603050405020304" pitchFamily="18" charset="0"/>
              </a:rPr>
              <a:t>&amp; slew(</a:t>
            </a:r>
            <a:r>
              <a:rPr lang="zh-TW" altLang="en-US" sz="3200" dirty="0">
                <a:latin typeface="Times New Roman" panose="02020603050405020304" pitchFamily="18" charset="0"/>
                <a:cs typeface="Times New Roman" panose="02020603050405020304" pitchFamily="18" charset="0"/>
              </a:rPr>
              <a:t>信號轉換時間</a:t>
            </a:r>
            <a:r>
              <a:rPr lang="en-US" altLang="zh-TW" sz="3200" dirty="0">
                <a:latin typeface="Times New Roman" panose="02020603050405020304" pitchFamily="18" charset="0"/>
                <a:cs typeface="Times New Roman" panose="02020603050405020304" pitchFamily="18" charset="0"/>
              </a:rPr>
              <a:t>)</a:t>
            </a:r>
            <a:r>
              <a:rPr lang="zh-TW" altLang="en-US" sz="3200" dirty="0">
                <a:latin typeface="Times New Roman" panose="02020603050405020304" pitchFamily="18" charset="0"/>
                <a:cs typeface="Times New Roman" panose="02020603050405020304" pitchFamily="18" charset="0"/>
              </a:rPr>
              <a:t> </a:t>
            </a:r>
            <a:endParaRPr lang="en-US" altLang="zh-TW" sz="3200" dirty="0">
              <a:latin typeface="Times New Roman" panose="02020603050405020304" pitchFamily="18" charset="0"/>
              <a:cs typeface="Times New Roman" panose="02020603050405020304" pitchFamily="18" charset="0"/>
            </a:endParaRPr>
          </a:p>
          <a:p>
            <a:pPr algn="l"/>
            <a:endParaRPr lang="en-US" altLang="zh-TW" sz="3200" dirty="0">
              <a:latin typeface="Times New Roman" panose="02020603050405020304" pitchFamily="18" charset="0"/>
              <a:cs typeface="Times New Roman" panose="02020603050405020304" pitchFamily="18" charset="0"/>
            </a:endParaRPr>
          </a:p>
          <a:p>
            <a:pPr algn="l"/>
            <a:r>
              <a:rPr lang="en-US" altLang="zh-TW" sz="4800" b="0" i="0" dirty="0">
                <a:solidFill>
                  <a:srgbClr val="202124"/>
                </a:solidFill>
                <a:effectLst/>
                <a:latin typeface="arial" panose="020B0604020202020204" pitchFamily="34" charset="0"/>
              </a:rPr>
              <a:t>Slew: </a:t>
            </a:r>
            <a:r>
              <a:rPr lang="zh-TW" altLang="en-US" sz="4800" b="0" i="0" dirty="0">
                <a:solidFill>
                  <a:srgbClr val="202124"/>
                </a:solidFill>
                <a:effectLst/>
                <a:latin typeface="arial" panose="020B0604020202020204" pitchFamily="34" charset="0"/>
              </a:rPr>
              <a:t>是指電壓從</a:t>
            </a:r>
            <a:r>
              <a:rPr lang="en-US" altLang="zh-TW" sz="4800" b="0" i="0" dirty="0">
                <a:solidFill>
                  <a:srgbClr val="202124"/>
                </a:solidFill>
                <a:effectLst/>
                <a:latin typeface="arial" panose="020B0604020202020204" pitchFamily="34" charset="0"/>
              </a:rPr>
              <a:t>10%VDD</a:t>
            </a:r>
            <a:r>
              <a:rPr lang="zh-TW" altLang="en-US" sz="4800" b="0" i="0" dirty="0">
                <a:solidFill>
                  <a:srgbClr val="202124"/>
                </a:solidFill>
                <a:effectLst/>
                <a:latin typeface="arial" panose="020B0604020202020204" pitchFamily="34" charset="0"/>
              </a:rPr>
              <a:t>上升到</a:t>
            </a:r>
            <a:r>
              <a:rPr lang="en-US" altLang="zh-TW" sz="4800" b="0" i="0" dirty="0">
                <a:solidFill>
                  <a:srgbClr val="202124"/>
                </a:solidFill>
                <a:effectLst/>
                <a:latin typeface="arial" panose="020B0604020202020204" pitchFamily="34" charset="0"/>
              </a:rPr>
              <a:t>90%VDD</a:t>
            </a:r>
            <a:r>
              <a:rPr lang="zh-TW" altLang="en-US" sz="4800" b="0" i="0" dirty="0">
                <a:solidFill>
                  <a:srgbClr val="202124"/>
                </a:solidFill>
                <a:effectLst/>
                <a:latin typeface="arial" panose="020B0604020202020204" pitchFamily="34" charset="0"/>
              </a:rPr>
              <a:t>所需要的時間，或者是從</a:t>
            </a:r>
            <a:r>
              <a:rPr lang="en-US" altLang="zh-TW" sz="4800" b="0" i="0" dirty="0">
                <a:solidFill>
                  <a:srgbClr val="202124"/>
                </a:solidFill>
                <a:effectLst/>
                <a:latin typeface="arial" panose="020B0604020202020204" pitchFamily="34" charset="0"/>
              </a:rPr>
              <a:t>90%VDD</a:t>
            </a:r>
            <a:r>
              <a:rPr lang="zh-TW" altLang="en-US" sz="4800" b="0" i="0" dirty="0">
                <a:solidFill>
                  <a:srgbClr val="202124"/>
                </a:solidFill>
                <a:effectLst/>
                <a:latin typeface="arial" panose="020B0604020202020204" pitchFamily="34" charset="0"/>
              </a:rPr>
              <a:t>下降到</a:t>
            </a:r>
            <a:r>
              <a:rPr lang="en-US" altLang="zh-TW" sz="4800" b="0" i="0" dirty="0">
                <a:solidFill>
                  <a:srgbClr val="202124"/>
                </a:solidFill>
                <a:effectLst/>
                <a:latin typeface="arial" panose="020B0604020202020204" pitchFamily="34" charset="0"/>
              </a:rPr>
              <a:t>10%VDD</a:t>
            </a:r>
            <a:r>
              <a:rPr lang="zh-TW" altLang="en-US" sz="4800" b="0" i="0" dirty="0">
                <a:solidFill>
                  <a:srgbClr val="202124"/>
                </a:solidFill>
                <a:effectLst/>
                <a:latin typeface="arial" panose="020B0604020202020204" pitchFamily="34" charset="0"/>
              </a:rPr>
              <a:t>所需要的時間，當然也可以是</a:t>
            </a:r>
            <a:r>
              <a:rPr lang="en-US" altLang="zh-TW" sz="4800" b="0" i="0" dirty="0">
                <a:solidFill>
                  <a:srgbClr val="202124"/>
                </a:solidFill>
                <a:effectLst/>
                <a:latin typeface="arial" panose="020B0604020202020204" pitchFamily="34" charset="0"/>
              </a:rPr>
              <a:t>20%VDD</a:t>
            </a:r>
            <a:r>
              <a:rPr lang="zh-TW" altLang="en-US" sz="4800" b="0" i="0" dirty="0">
                <a:solidFill>
                  <a:srgbClr val="202124"/>
                </a:solidFill>
                <a:effectLst/>
                <a:latin typeface="arial" panose="020B0604020202020204" pitchFamily="34" charset="0"/>
              </a:rPr>
              <a:t>上升到</a:t>
            </a:r>
            <a:r>
              <a:rPr lang="en-US" altLang="zh-TW" sz="4800" b="0" i="0" dirty="0">
                <a:solidFill>
                  <a:srgbClr val="202124"/>
                </a:solidFill>
                <a:effectLst/>
                <a:latin typeface="arial" panose="020B0604020202020204" pitchFamily="34" charset="0"/>
              </a:rPr>
              <a:t>80%VDD</a:t>
            </a:r>
            <a:r>
              <a:rPr lang="zh-TW" altLang="en-US" sz="4800" b="0" i="0" dirty="0">
                <a:solidFill>
                  <a:srgbClr val="202124"/>
                </a:solidFill>
                <a:effectLst/>
                <a:latin typeface="arial" panose="020B0604020202020204" pitchFamily="34" charset="0"/>
              </a:rPr>
              <a:t>的時間，具體要看</a:t>
            </a:r>
            <a:r>
              <a:rPr lang="en-US" altLang="zh-TW" sz="4800" b="0" i="0" dirty="0">
                <a:solidFill>
                  <a:srgbClr val="202124"/>
                </a:solidFill>
                <a:effectLst/>
                <a:latin typeface="arial" panose="020B0604020202020204" pitchFamily="34" charset="0"/>
              </a:rPr>
              <a:t>timing lib</a:t>
            </a:r>
            <a:r>
              <a:rPr lang="zh-TW" altLang="en-US" sz="4800" b="0" i="0" dirty="0">
                <a:solidFill>
                  <a:srgbClr val="202124"/>
                </a:solidFill>
                <a:effectLst/>
                <a:latin typeface="arial" panose="020B0604020202020204" pitchFamily="34" charset="0"/>
              </a:rPr>
              <a:t>庫裡面的定義</a:t>
            </a:r>
            <a:endParaRPr lang="en-US" altLang="zh-TW" sz="4800" b="0" i="0" dirty="0">
              <a:solidFill>
                <a:srgbClr val="202124"/>
              </a:solidFill>
              <a:effectLst/>
              <a:latin typeface="arial" panose="020B0604020202020204" pitchFamily="34" charset="0"/>
            </a:endParaRPr>
          </a:p>
          <a:p>
            <a:pPr algn="l"/>
            <a:endParaRPr lang="en-US" altLang="zh-TW" sz="4800" b="0" i="0" dirty="0">
              <a:solidFill>
                <a:srgbClr val="202124"/>
              </a:solidFill>
              <a:effectLst/>
              <a:latin typeface="arial" panose="020B0604020202020204" pitchFamily="34" charset="0"/>
            </a:endParaRPr>
          </a:p>
          <a:p>
            <a:pPr algn="l"/>
            <a:endParaRPr lang="zh-TW" altLang="en-US" sz="4800" b="0" i="0" dirty="0">
              <a:solidFill>
                <a:srgbClr val="202124"/>
              </a:solidFill>
              <a:effectLst/>
              <a:latin typeface="arial" panose="020B0604020202020204" pitchFamily="34" charset="0"/>
            </a:endParaRPr>
          </a:p>
          <a:p>
            <a:r>
              <a:rPr lang="en-US" altLang="zh-TW" sz="6000" dirty="0">
                <a:latin typeface="Times New Roman" panose="02020603050405020304" pitchFamily="18" charset="0"/>
                <a:cs typeface="Times New Roman" panose="02020603050405020304" pitchFamily="18" charset="0"/>
              </a:rPr>
              <a:t>local net delay/skew prediction model: </a:t>
            </a:r>
            <a:r>
              <a:rPr lang="zh-TW" altLang="en-US" sz="6000" dirty="0">
                <a:latin typeface="Times New Roman" panose="02020603050405020304" pitchFamily="18" charset="0"/>
                <a:cs typeface="Times New Roman" panose="02020603050405020304" pitchFamily="18" charset="0"/>
              </a:rPr>
              <a:t>利用</a:t>
            </a:r>
            <a:r>
              <a:rPr lang="en-US" altLang="zh-TW" sz="6000" dirty="0">
                <a:latin typeface="Times New Roman" panose="02020603050405020304" pitchFamily="18" charset="0"/>
                <a:cs typeface="Times New Roman" panose="02020603050405020304" pitchFamily="18" charset="0"/>
              </a:rPr>
              <a:t>GNN</a:t>
            </a:r>
            <a:r>
              <a:rPr lang="zh-TW" altLang="en-US" sz="6000" dirty="0">
                <a:latin typeface="Times New Roman" panose="02020603050405020304" pitchFamily="18" charset="0"/>
                <a:cs typeface="Times New Roman" panose="02020603050405020304" pitchFamily="18" charset="0"/>
              </a:rPr>
              <a:t>來取代人力尋找</a:t>
            </a:r>
            <a:r>
              <a:rPr lang="en-US" altLang="zh-TW" sz="6000" dirty="0">
                <a:latin typeface="Times New Roman" panose="02020603050405020304" pitchFamily="18" charset="0"/>
                <a:cs typeface="Times New Roman" panose="02020603050405020304" pitchFamily="18" charset="0"/>
              </a:rPr>
              <a:t>features</a:t>
            </a:r>
            <a:r>
              <a:rPr lang="zh-TW" altLang="en-US" sz="6000" dirty="0">
                <a:latin typeface="Times New Roman" panose="02020603050405020304" pitchFamily="18" charset="0"/>
                <a:cs typeface="Times New Roman" panose="02020603050405020304" pitchFamily="18" charset="0"/>
              </a:rPr>
              <a:t>，並且使用</a:t>
            </a:r>
            <a:r>
              <a:rPr lang="en-US" altLang="zh-TW" sz="6000" dirty="0">
                <a:latin typeface="Times New Roman" panose="02020603050405020304" pitchFamily="18" charset="0"/>
                <a:cs typeface="Times New Roman" panose="02020603050405020304" pitchFamily="18" charset="0"/>
              </a:rPr>
              <a:t>DAG-GNN</a:t>
            </a:r>
            <a:r>
              <a:rPr lang="zh-TW" altLang="en-US" sz="6000" dirty="0">
                <a:latin typeface="Times New Roman" panose="02020603050405020304" pitchFamily="18" charset="0"/>
                <a:cs typeface="Times New Roman" panose="02020603050405020304" pitchFamily="18" charset="0"/>
              </a:rPr>
              <a:t>的架構來取代</a:t>
            </a:r>
            <a:r>
              <a:rPr lang="en-US" altLang="zh-TW" sz="6000" dirty="0">
                <a:latin typeface="Times New Roman" panose="02020603050405020304" pitchFamily="18" charset="0"/>
                <a:cs typeface="Times New Roman" panose="02020603050405020304" pitchFamily="18" charset="0"/>
              </a:rPr>
              <a:t>STA</a:t>
            </a:r>
            <a:br>
              <a:rPr lang="zh-TW" altLang="en-US" sz="4800" b="0" i="0" dirty="0">
                <a:solidFill>
                  <a:srgbClr val="202124"/>
                </a:solidFill>
                <a:effectLst/>
                <a:latin typeface="arial" panose="020B0604020202020204" pitchFamily="34" charset="0"/>
              </a:rPr>
            </a:br>
            <a:endParaRPr lang="en-US" altLang="zh-TW" sz="3200" dirty="0">
              <a:latin typeface="Times New Roman" panose="02020603050405020304" pitchFamily="18" charset="0"/>
              <a:cs typeface="Times New Roman" panose="02020603050405020304" pitchFamily="18" charset="0"/>
            </a:endParaRPr>
          </a:p>
          <a:p>
            <a:pPr algn="l"/>
            <a:endParaRPr lang="en-US" altLang="zh-TW" sz="1800" b="0" i="0" u="none" strike="noStrike" baseline="0" dirty="0">
              <a:latin typeface="NimbusRomNo9L-Regu"/>
            </a:endParaRPr>
          </a:p>
          <a:p>
            <a:br>
              <a:rPr lang="zh-TW" altLang="en-US" sz="3200" b="0" i="0" dirty="0">
                <a:solidFill>
                  <a:srgbClr val="202124"/>
                </a:solidFill>
                <a:effectLst/>
                <a:latin typeface="arial" panose="020B0604020202020204" pitchFamily="34" charset="0"/>
              </a:rPr>
            </a:br>
            <a:endParaRPr lang="en-US" altLang="zh-TW" sz="1800" dirty="0"/>
          </a:p>
        </p:txBody>
      </p:sp>
    </p:spTree>
    <p:extLst>
      <p:ext uri="{BB962C8B-B14F-4D97-AF65-F5344CB8AC3E}">
        <p14:creationId xmlns:p14="http://schemas.microsoft.com/office/powerpoint/2010/main" val="590935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9baafe93df_0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9baafe93df_0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altLang="zh-TW" sz="1800" b="0" i="0" u="none" strike="noStrike" baseline="0" dirty="0">
                <a:latin typeface="NimbusRomNo9L-Regu"/>
              </a:rPr>
              <a:t>analogous to modern STA engines that splits the timing analysis into two steps : </a:t>
            </a:r>
          </a:p>
          <a:p>
            <a:pPr marL="158750" indent="0" algn="l">
              <a:buNone/>
            </a:pPr>
            <a:r>
              <a:rPr lang="en-US" altLang="zh-TW" sz="1800" b="0" i="0" u="none" strike="noStrike" baseline="0" dirty="0">
                <a:latin typeface="NimbusRomNo9L-Regu"/>
              </a:rPr>
              <a:t>                       1. where local net delay and loads are calculated  </a:t>
            </a:r>
          </a:p>
          <a:p>
            <a:pPr marL="158750" indent="0" algn="l">
              <a:buNone/>
            </a:pPr>
            <a:r>
              <a:rPr lang="en-US" altLang="zh-TW" sz="1800" b="0" i="0" u="none" strike="noStrike" baseline="0" dirty="0">
                <a:latin typeface="NimbusRomNo9L-Regu"/>
              </a:rPr>
              <a:t>                       2. arrival time and slack are propagated on the timing graph</a:t>
            </a:r>
          </a:p>
          <a:p>
            <a:pPr marL="158750" indent="0" algn="l">
              <a:buNone/>
            </a:pPr>
            <a:endParaRPr lang="en-US" altLang="zh-TW" sz="1800" b="0" i="0" u="none" strike="noStrike" baseline="0" dirty="0">
              <a:latin typeface="NimbusRomNo9L-Regu"/>
            </a:endParaRPr>
          </a:p>
          <a:p>
            <a:pPr marL="457200" indent="-298450" algn="l"/>
            <a:r>
              <a:rPr lang="zh-TW" altLang="en-US" sz="1800" dirty="0"/>
              <a:t>這個</a:t>
            </a:r>
            <a:r>
              <a:rPr lang="en-US" altLang="zh-TW" sz="1800" dirty="0"/>
              <a:t>graph</a:t>
            </a:r>
            <a:r>
              <a:rPr lang="zh-TW" altLang="en-US" sz="1800" dirty="0"/>
              <a:t>就會因此與當今</a:t>
            </a:r>
            <a:r>
              <a:rPr lang="en-US" altLang="zh-TW" sz="1800" dirty="0"/>
              <a:t>STA</a:t>
            </a:r>
            <a:r>
              <a:rPr lang="zh-TW" altLang="en-US" sz="1800" dirty="0"/>
              <a:t> </a:t>
            </a:r>
            <a:r>
              <a:rPr lang="en-US" altLang="zh-TW" sz="1800" dirty="0"/>
              <a:t>tool </a:t>
            </a:r>
            <a:r>
              <a:rPr lang="zh-TW" altLang="en-US" sz="1800" dirty="0"/>
              <a:t>的</a:t>
            </a:r>
            <a:r>
              <a:rPr lang="en-US" altLang="zh-TW" sz="1800" dirty="0"/>
              <a:t>timing graph</a:t>
            </a:r>
            <a:r>
              <a:rPr lang="zh-TW" altLang="en-US" sz="1800" dirty="0"/>
              <a:t>很類似，並且使</a:t>
            </a:r>
            <a:r>
              <a:rPr lang="en-US" altLang="zh-TW" sz="1800" dirty="0"/>
              <a:t>inductive bias</a:t>
            </a:r>
            <a:r>
              <a:rPr lang="zh-TW" altLang="en-US" sz="1800" dirty="0"/>
              <a:t>很有效率</a:t>
            </a:r>
            <a:endParaRPr lang="en-US" altLang="zh-TW" sz="1800" dirty="0"/>
          </a:p>
          <a:p>
            <a:pPr marL="457200" indent="-298450" algn="l"/>
            <a:endParaRPr lang="en-US" altLang="zh-TW" sz="1800" dirty="0"/>
          </a:p>
          <a:p>
            <a:pPr marL="457200" indent="-298450" algn="l"/>
            <a:r>
              <a:rPr lang="en-US" altLang="zh-TW" sz="1800" dirty="0"/>
              <a:t>Net embedding model: GNN</a:t>
            </a:r>
            <a:r>
              <a:rPr lang="zh-TW" altLang="en-US" sz="1800" dirty="0"/>
              <a:t>會在產生的</a:t>
            </a:r>
            <a:r>
              <a:rPr lang="en-US" altLang="zh-TW" sz="1800" dirty="0"/>
              <a:t>DAG</a:t>
            </a:r>
            <a:r>
              <a:rPr lang="zh-TW" altLang="en-US" sz="1800" dirty="0"/>
              <a:t>上運作。他會將</a:t>
            </a:r>
            <a:r>
              <a:rPr lang="en-US" altLang="zh-TW" sz="1800" dirty="0"/>
              <a:t>logic gate pins</a:t>
            </a:r>
            <a:r>
              <a:rPr lang="zh-TW" altLang="en-US" sz="1800" dirty="0"/>
              <a:t>轉為</a:t>
            </a:r>
            <a:r>
              <a:rPr lang="en-US" altLang="zh-TW" sz="1800" dirty="0"/>
              <a:t>node embeddings</a:t>
            </a:r>
            <a:r>
              <a:rPr lang="zh-TW" altLang="en-US" sz="1800" dirty="0"/>
              <a:t>，這樣就可以很容易的將</a:t>
            </a:r>
            <a:r>
              <a:rPr lang="en-US" altLang="zh-TW" sz="1800" dirty="0"/>
              <a:t>neighbor circuit level information</a:t>
            </a:r>
            <a:r>
              <a:rPr lang="zh-TW" altLang="en-US" sz="1800" dirty="0"/>
              <a:t>提供給每一個</a:t>
            </a:r>
            <a:r>
              <a:rPr lang="en-US" altLang="zh-TW" sz="1800" dirty="0"/>
              <a:t>pins.</a:t>
            </a:r>
          </a:p>
          <a:p>
            <a:pPr marL="457200" indent="-298450" algn="l"/>
            <a:endParaRPr lang="en-US" altLang="zh-TW" sz="1800" dirty="0"/>
          </a:p>
          <a:p>
            <a:pPr marL="457200" indent="-298450" algn="l"/>
            <a:r>
              <a:rPr lang="en-US" altLang="zh-TW" sz="1800" dirty="0">
                <a:latin typeface="Times New Roman" panose="02020603050405020304" pitchFamily="18" charset="0"/>
                <a:cs typeface="Times New Roman" panose="02020603050405020304" pitchFamily="18" charset="0"/>
              </a:rPr>
              <a:t>Delay propagation model:</a:t>
            </a:r>
            <a:r>
              <a:rPr lang="zh-TW" altLang="en-US" sz="1800" dirty="0">
                <a:latin typeface="Times New Roman" panose="02020603050405020304" pitchFamily="18" charset="0"/>
                <a:cs typeface="Times New Roman" panose="02020603050405020304" pitchFamily="18" charset="0"/>
              </a:rPr>
              <a:t> 使用</a:t>
            </a:r>
            <a:r>
              <a:rPr lang="en-US" altLang="zh-TW" sz="1800" dirty="0">
                <a:latin typeface="Times New Roman" panose="02020603050405020304" pitchFamily="18" charset="0"/>
                <a:cs typeface="Times New Roman" panose="02020603050405020304" pitchFamily="18" charset="0"/>
              </a:rPr>
              <a:t>DAG-GNN model.</a:t>
            </a:r>
            <a:endParaRPr lang="en-US" altLang="zh-TW" sz="1800" dirty="0"/>
          </a:p>
          <a:p>
            <a:pPr marL="457200" indent="-298450" algn="l"/>
            <a:endParaRPr lang="en-US" altLang="zh-TW" sz="1800" dirty="0"/>
          </a:p>
        </p:txBody>
      </p:sp>
    </p:spTree>
    <p:extLst>
      <p:ext uri="{BB962C8B-B14F-4D97-AF65-F5344CB8AC3E}">
        <p14:creationId xmlns:p14="http://schemas.microsoft.com/office/powerpoint/2010/main" val="21495227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9baafe93df_0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9baafe93df_0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indent="-298450" algn="l"/>
            <a:r>
              <a:rPr lang="zh-TW" altLang="en-US" sz="1800" dirty="0"/>
              <a:t>他可以有效的萃取出有用的</a:t>
            </a:r>
            <a:r>
              <a:rPr lang="en-US" altLang="zh-TW" sz="1800" dirty="0"/>
              <a:t>circuit features</a:t>
            </a:r>
            <a:r>
              <a:rPr lang="zh-TW" altLang="en-US" sz="1800" dirty="0"/>
              <a:t>來預測</a:t>
            </a:r>
            <a:r>
              <a:rPr lang="en-US" altLang="zh-TW" sz="1800" dirty="0"/>
              <a:t>local net delay</a:t>
            </a:r>
            <a:r>
              <a:rPr lang="zh-TW" altLang="en-US" sz="1800" dirty="0"/>
              <a:t>。 這些</a:t>
            </a:r>
            <a:r>
              <a:rPr lang="en-US" altLang="zh-TW" sz="1800" dirty="0"/>
              <a:t>labeled features</a:t>
            </a:r>
            <a:r>
              <a:rPr lang="zh-TW" altLang="en-US" sz="1800" dirty="0"/>
              <a:t>與最終做出來的</a:t>
            </a:r>
            <a:r>
              <a:rPr lang="en-US" altLang="zh-TW" sz="1800" dirty="0"/>
              <a:t>global timing metrics</a:t>
            </a:r>
            <a:r>
              <a:rPr lang="zh-TW" altLang="en-US" sz="1800" dirty="0"/>
              <a:t>有很強的關聯性，</a:t>
            </a:r>
            <a:r>
              <a:rPr lang="en-US" altLang="zh-TW" sz="1800" dirty="0"/>
              <a:t>R</a:t>
            </a:r>
            <a:r>
              <a:rPr lang="zh-TW" altLang="en-US" sz="1800" dirty="0"/>
              <a:t>平方</a:t>
            </a:r>
            <a:r>
              <a:rPr lang="en-US" altLang="zh-TW" sz="1800" dirty="0"/>
              <a:t>score</a:t>
            </a:r>
            <a:r>
              <a:rPr lang="zh-TW" altLang="en-US" sz="1800" dirty="0"/>
              <a:t>大約為</a:t>
            </a:r>
            <a:r>
              <a:rPr lang="en-US" altLang="zh-TW" sz="1800" dirty="0"/>
              <a:t>0.8957</a:t>
            </a:r>
          </a:p>
        </p:txBody>
      </p:sp>
    </p:spTree>
    <p:extLst>
      <p:ext uri="{BB962C8B-B14F-4D97-AF65-F5344CB8AC3E}">
        <p14:creationId xmlns:p14="http://schemas.microsoft.com/office/powerpoint/2010/main" val="7620251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9baafe93df_0_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9baafe93df_0_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9baafe93df_0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9baafe93df_0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altLang="zh-TW" sz="1800" dirty="0"/>
              <a:t>Force </a:t>
            </a:r>
            <a:r>
              <a:rPr lang="en-US" altLang="zh-TW" sz="1800" b="0" i="0" u="none" strike="noStrike" baseline="0" dirty="0">
                <a:latin typeface="NimbusRomNo9L-Regu"/>
              </a:rPr>
              <a:t>directed placement algorithm: </a:t>
            </a:r>
          </a:p>
          <a:p>
            <a:pPr marL="158750" indent="0" algn="l">
              <a:buNone/>
            </a:pPr>
            <a:r>
              <a:rPr lang="en-US" altLang="zh-TW" sz="1800" b="0" i="0" u="none" strike="noStrike" baseline="0" dirty="0">
                <a:latin typeface="NimbusRomNo9L-Regu"/>
              </a:rPr>
              <a:t>	cell-&gt;vertices, </a:t>
            </a:r>
          </a:p>
          <a:p>
            <a:pPr marL="158750" indent="0" algn="l">
              <a:buNone/>
            </a:pPr>
            <a:r>
              <a:rPr lang="en-US" altLang="zh-TW" sz="1800" b="0" i="0" u="none" strike="noStrike" baseline="0" dirty="0">
                <a:latin typeface="NimbusRomNo9L-Regu"/>
              </a:rPr>
              <a:t>	net-&gt;edge, </a:t>
            </a:r>
          </a:p>
          <a:p>
            <a:pPr marL="158750" indent="0" algn="l">
              <a:buNone/>
            </a:pPr>
            <a:r>
              <a:rPr lang="en-US" altLang="zh-TW" sz="1800" b="0" i="0" u="none" strike="noStrike" baseline="0" dirty="0">
                <a:latin typeface="NimbusRomNo9L-Regu"/>
              </a:rPr>
              <a:t>	objective: minimize the Euclidean distance between two cells , meanwhile keep the state of equilibrium.</a:t>
            </a:r>
          </a:p>
          <a:p>
            <a:pPr marL="158750" indent="0" algn="l">
              <a:buNone/>
            </a:pPr>
            <a:endParaRPr lang="en-US" altLang="zh-TW" sz="1800" b="0" i="0" u="none" strike="noStrike" baseline="0" dirty="0">
              <a:latin typeface="NimbusRomNo9L-Regu"/>
            </a:endParaRPr>
          </a:p>
          <a:p>
            <a:pPr marL="158750" indent="0" algn="l">
              <a:buNone/>
            </a:pPr>
            <a:r>
              <a:rPr lang="zh-TW" altLang="en-US" sz="1800" b="0" i="0" u="none" strike="noStrike" baseline="0" dirty="0">
                <a:latin typeface="NimbusRomNo9L-Regu"/>
              </a:rPr>
              <a:t>所以給定相同的電路架構以及</a:t>
            </a:r>
            <a:r>
              <a:rPr lang="en-US" altLang="zh-TW" sz="1800" b="0" i="0" u="none" strike="noStrike" baseline="0" dirty="0">
                <a:latin typeface="NimbusRomNo9L-Regu"/>
              </a:rPr>
              <a:t>I/O bound</a:t>
            </a:r>
            <a:r>
              <a:rPr lang="zh-TW" altLang="en-US" sz="1800" b="0" i="0" u="none" strike="noStrike" baseline="0" dirty="0">
                <a:latin typeface="NimbusRomNo9L-Regu"/>
              </a:rPr>
              <a:t>的位置，</a:t>
            </a:r>
            <a:r>
              <a:rPr lang="en-US" altLang="zh-TW" sz="1800" b="0" i="0" u="none" strike="noStrike" baseline="0" dirty="0">
                <a:latin typeface="NimbusRomNo9L-Regu"/>
              </a:rPr>
              <a:t>state of the equilibrium</a:t>
            </a:r>
            <a:r>
              <a:rPr lang="zh-TW" altLang="en-US" sz="1800" b="0" i="0" u="none" strike="noStrike" baseline="0" dirty="0">
                <a:latin typeface="NimbusRomNo9L-Regu"/>
              </a:rPr>
              <a:t>應該也要一樣。</a:t>
            </a:r>
            <a:endParaRPr lang="en-US" altLang="zh-TW" sz="1800" b="0" i="0" u="none" strike="noStrike" baseline="0" dirty="0">
              <a:latin typeface="NimbusRomNo9L-Regu"/>
            </a:endParaRPr>
          </a:p>
          <a:p>
            <a:pPr marL="158750" indent="0" algn="l">
              <a:buNone/>
            </a:pPr>
            <a:r>
              <a:rPr lang="en-US" altLang="zh-TW" sz="1800" b="0" i="0" u="none" strike="noStrike" baseline="0" dirty="0">
                <a:latin typeface="NimbusRomNo9L-Regu"/>
              </a:rPr>
              <a:t>	</a:t>
            </a:r>
            <a:endParaRPr lang="en-US" altLang="zh-TW" sz="1800" dirty="0"/>
          </a:p>
        </p:txBody>
      </p:sp>
    </p:spTree>
    <p:extLst>
      <p:ext uri="{BB962C8B-B14F-4D97-AF65-F5344CB8AC3E}">
        <p14:creationId xmlns:p14="http://schemas.microsoft.com/office/powerpoint/2010/main" val="8833544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9baafe93df_0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9baafe93df_0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altLang="zh-TW" sz="2400" dirty="0">
                <a:latin typeface="Times New Roman" panose="02020603050405020304" pitchFamily="18" charset="0"/>
                <a:cs typeface="Times New Roman" panose="02020603050405020304" pitchFamily="18" charset="0"/>
              </a:rPr>
              <a:t>MDP: </a:t>
            </a:r>
            <a:r>
              <a:rPr lang="zh-TW" altLang="en-US" sz="2400" dirty="0">
                <a:latin typeface="Times New Roman" panose="02020603050405020304" pitchFamily="18" charset="0"/>
                <a:cs typeface="Times New Roman" panose="02020603050405020304" pitchFamily="18" charset="0"/>
              </a:rPr>
              <a:t>一次只按照順序的</a:t>
            </a:r>
            <a:r>
              <a:rPr lang="en-US" altLang="zh-TW" sz="2400" dirty="0">
                <a:latin typeface="Times New Roman" panose="02020603050405020304" pitchFamily="18" charset="0"/>
                <a:cs typeface="Times New Roman" panose="02020603050405020304" pitchFamily="18" charset="0"/>
              </a:rPr>
              <a:t>place</a:t>
            </a:r>
            <a:r>
              <a:rPr lang="zh-TW" altLang="en-US" sz="2400" dirty="0">
                <a:latin typeface="Times New Roman" panose="02020603050405020304" pitchFamily="18" charset="0"/>
                <a:cs typeface="Times New Roman" panose="02020603050405020304" pitchFamily="18" charset="0"/>
              </a:rPr>
              <a:t>一個</a:t>
            </a:r>
            <a:r>
              <a:rPr lang="en-US" altLang="zh-TW" sz="2400" dirty="0">
                <a:latin typeface="Times New Roman" panose="02020603050405020304" pitchFamily="18" charset="0"/>
                <a:cs typeface="Times New Roman" panose="02020603050405020304" pitchFamily="18" charset="0"/>
              </a:rPr>
              <a:t>Macro</a:t>
            </a:r>
            <a:r>
              <a:rPr lang="zh-TW" altLang="en-US" sz="2400" dirty="0">
                <a:latin typeface="Times New Roman" panose="02020603050405020304" pitchFamily="18" charset="0"/>
                <a:cs typeface="Times New Roman" panose="02020603050405020304" pitchFamily="18" charset="0"/>
              </a:rPr>
              <a:t>。他會建一個</a:t>
            </a:r>
            <a:r>
              <a:rPr lang="en-US" altLang="zh-TW" sz="2400" dirty="0">
                <a:latin typeface="Times New Roman" panose="02020603050405020304" pitchFamily="18" charset="0"/>
                <a:cs typeface="Times New Roman" panose="02020603050405020304" pitchFamily="18" charset="0"/>
              </a:rPr>
              <a:t>Edge-GNN network</a:t>
            </a:r>
            <a:r>
              <a:rPr lang="zh-TW" altLang="en-US" sz="2400" dirty="0">
                <a:latin typeface="Times New Roman" panose="02020603050405020304" pitchFamily="18" charset="0"/>
                <a:cs typeface="Times New Roman" panose="02020603050405020304" pitchFamily="18" charset="0"/>
              </a:rPr>
              <a:t>，並且這個</a:t>
            </a:r>
            <a:r>
              <a:rPr lang="en-US" altLang="zh-TW" sz="2400" dirty="0">
                <a:latin typeface="Times New Roman" panose="02020603050405020304" pitchFamily="18" charset="0"/>
                <a:cs typeface="Times New Roman" panose="02020603050405020304" pitchFamily="18" charset="0"/>
              </a:rPr>
              <a:t>network</a:t>
            </a:r>
            <a:r>
              <a:rPr lang="zh-TW" altLang="en-US" sz="2400" dirty="0">
                <a:latin typeface="Times New Roman" panose="02020603050405020304" pitchFamily="18" charset="0"/>
                <a:cs typeface="Times New Roman" panose="02020603050405020304" pitchFamily="18" charset="0"/>
              </a:rPr>
              <a:t>會從現有的</a:t>
            </a:r>
            <a:r>
              <a:rPr lang="en-US" altLang="zh-TW" sz="2400" dirty="0">
                <a:latin typeface="Times New Roman" panose="02020603050405020304" pitchFamily="18" charset="0"/>
                <a:cs typeface="Times New Roman" panose="02020603050405020304" pitchFamily="18" charset="0"/>
              </a:rPr>
              <a:t>placement result</a:t>
            </a:r>
            <a:r>
              <a:rPr lang="zh-TW" altLang="en-US" sz="2400" dirty="0">
                <a:latin typeface="Times New Roman" panose="02020603050405020304" pitchFamily="18" charset="0"/>
                <a:cs typeface="Times New Roman" panose="02020603050405020304" pitchFamily="18" charset="0"/>
              </a:rPr>
              <a:t>學習，他的</a:t>
            </a:r>
            <a:r>
              <a:rPr lang="en-US" altLang="zh-TW" sz="2400" dirty="0">
                <a:latin typeface="Times New Roman" panose="02020603050405020304" pitchFamily="18" charset="0"/>
                <a:cs typeface="Times New Roman" panose="02020603050405020304" pitchFamily="18" charset="0"/>
              </a:rPr>
              <a:t>output</a:t>
            </a:r>
            <a:r>
              <a:rPr lang="zh-TW" altLang="en-US" sz="2400" dirty="0">
                <a:latin typeface="Times New Roman" panose="02020603050405020304" pitchFamily="18" charset="0"/>
                <a:cs typeface="Times New Roman" panose="02020603050405020304" pitchFamily="18" charset="0"/>
              </a:rPr>
              <a:t>就可以</a:t>
            </a:r>
            <a:r>
              <a:rPr lang="en-US" altLang="zh-TW" sz="2400" dirty="0">
                <a:latin typeface="Times New Roman" panose="02020603050405020304" pitchFamily="18" charset="0"/>
                <a:cs typeface="Times New Roman" panose="02020603050405020304" pitchFamily="18" charset="0"/>
              </a:rPr>
              <a:t>feed</a:t>
            </a:r>
            <a:r>
              <a:rPr lang="zh-TW" altLang="en-US" sz="2400" dirty="0">
                <a:latin typeface="Times New Roman" panose="02020603050405020304" pitchFamily="18" charset="0"/>
                <a:cs typeface="Times New Roman" panose="02020603050405020304" pitchFamily="18" charset="0"/>
              </a:rPr>
              <a:t>到</a:t>
            </a:r>
            <a:r>
              <a:rPr lang="en-US" altLang="zh-TW" sz="2400" dirty="0">
                <a:latin typeface="Times New Roman" panose="02020603050405020304" pitchFamily="18" charset="0"/>
                <a:cs typeface="Times New Roman" panose="02020603050405020304" pitchFamily="18" charset="0"/>
              </a:rPr>
              <a:t>CNN network</a:t>
            </a:r>
            <a:r>
              <a:rPr lang="zh-TW" altLang="en-US" sz="2400" dirty="0">
                <a:latin typeface="Times New Roman" panose="02020603050405020304" pitchFamily="18" charset="0"/>
                <a:cs typeface="Times New Roman" panose="02020603050405020304" pitchFamily="18" charset="0"/>
              </a:rPr>
              <a:t>來產生</a:t>
            </a:r>
            <a:r>
              <a:rPr lang="en-US" altLang="zh-TW" sz="2400" dirty="0">
                <a:latin typeface="Times New Roman" panose="02020603050405020304" pitchFamily="18" charset="0"/>
                <a:cs typeface="Times New Roman" panose="02020603050405020304" pitchFamily="18" charset="0"/>
              </a:rPr>
              <a:t>RL policy</a:t>
            </a:r>
            <a:r>
              <a:rPr lang="zh-TW" altLang="en-US" sz="2400" dirty="0">
                <a:latin typeface="Times New Roman" panose="02020603050405020304" pitchFamily="18" charset="0"/>
                <a:cs typeface="Times New Roman" panose="02020603050405020304" pitchFamily="18" charset="0"/>
              </a:rPr>
              <a:t>，那這個</a:t>
            </a:r>
            <a:r>
              <a:rPr lang="en-US" altLang="zh-TW" sz="1800" dirty="0">
                <a:latin typeface="Times New Roman" panose="02020603050405020304" pitchFamily="18" charset="0"/>
                <a:cs typeface="Times New Roman" panose="02020603050405020304" pitchFamily="18" charset="0"/>
              </a:rPr>
              <a:t>RL policy</a:t>
            </a:r>
            <a:r>
              <a:rPr lang="zh-TW" altLang="en-US" sz="1800" dirty="0">
                <a:latin typeface="Times New Roman" panose="02020603050405020304" pitchFamily="18" charset="0"/>
                <a:cs typeface="Times New Roman" panose="02020603050405020304" pitchFamily="18" charset="0"/>
              </a:rPr>
              <a:t>就可以給下一次的</a:t>
            </a:r>
            <a:r>
              <a:rPr lang="en-US" altLang="zh-TW" sz="1800" dirty="0">
                <a:latin typeface="Times New Roman" panose="02020603050405020304" pitchFamily="18" charset="0"/>
                <a:cs typeface="Times New Roman" panose="02020603050405020304" pitchFamily="18" charset="0"/>
              </a:rPr>
              <a:t>placement</a:t>
            </a:r>
            <a:r>
              <a:rPr lang="zh-TW" altLang="en-US" sz="1800" dirty="0">
                <a:latin typeface="Times New Roman" panose="02020603050405020304" pitchFamily="18" charset="0"/>
                <a:cs typeface="Times New Roman" panose="02020603050405020304" pitchFamily="18" charset="0"/>
              </a:rPr>
              <a:t>使用。</a:t>
            </a:r>
            <a:endParaRPr lang="en-US" altLang="zh-TW" sz="1800" dirty="0">
              <a:latin typeface="Times New Roman" panose="02020603050405020304" pitchFamily="18" charset="0"/>
              <a:cs typeface="Times New Roman" panose="02020603050405020304" pitchFamily="18" charset="0"/>
            </a:endParaRPr>
          </a:p>
          <a:p>
            <a:pPr algn="l"/>
            <a:endParaRPr lang="en-US" altLang="zh-TW" sz="1800" dirty="0">
              <a:latin typeface="Times New Roman" panose="02020603050405020304" pitchFamily="18" charset="0"/>
              <a:cs typeface="Times New Roman" panose="02020603050405020304" pitchFamily="18" charset="0"/>
            </a:endParaRPr>
          </a:p>
          <a:p>
            <a:pPr algn="l"/>
            <a:r>
              <a:rPr lang="en-US" altLang="zh-TW" sz="1800" dirty="0"/>
              <a:t>Node feature: macro</a:t>
            </a:r>
            <a:r>
              <a:rPr lang="zh-TW" altLang="en-US" sz="1800" dirty="0"/>
              <a:t>的</a:t>
            </a:r>
            <a:r>
              <a:rPr lang="en-US" altLang="zh-TW" sz="1800" dirty="0"/>
              <a:t>width</a:t>
            </a:r>
            <a:r>
              <a:rPr lang="zh-TW" altLang="en-US" sz="1800" dirty="0"/>
              <a:t>、</a:t>
            </a:r>
            <a:r>
              <a:rPr lang="en-US" altLang="zh-TW" sz="1800" dirty="0"/>
              <a:t>height</a:t>
            </a:r>
            <a:r>
              <a:rPr lang="zh-TW" altLang="en-US" sz="1800" dirty="0"/>
              <a:t>、</a:t>
            </a:r>
            <a:r>
              <a:rPr lang="en-US" altLang="zh-TW" sz="1800" dirty="0"/>
              <a:t>x</a:t>
            </a:r>
            <a:r>
              <a:rPr lang="zh-TW" altLang="en-US" sz="1800" dirty="0"/>
              <a:t>、</a:t>
            </a:r>
            <a:r>
              <a:rPr lang="en-US" altLang="zh-TW" sz="1800" dirty="0"/>
              <a:t>y</a:t>
            </a:r>
          </a:p>
          <a:p>
            <a:pPr algn="l"/>
            <a:endParaRPr lang="en-US" altLang="zh-TW" sz="1800" dirty="0"/>
          </a:p>
          <a:p>
            <a:pPr algn="l"/>
            <a:r>
              <a:rPr lang="en-US" altLang="zh-TW" sz="1800" dirty="0"/>
              <a:t>Edge feature: weight-&gt;</a:t>
            </a:r>
            <a:r>
              <a:rPr lang="zh-TW" altLang="en-US" sz="1800" dirty="0"/>
              <a:t>根據時間的重要性產生</a:t>
            </a:r>
            <a:r>
              <a:rPr lang="en-US" altLang="zh-TW" sz="1800" dirty="0"/>
              <a:t>weight</a:t>
            </a:r>
            <a:r>
              <a:rPr lang="zh-TW" altLang="en-US" sz="1800" dirty="0"/>
              <a:t>。</a:t>
            </a:r>
            <a:endParaRPr lang="en-US" altLang="zh-TW" sz="1800" dirty="0"/>
          </a:p>
          <a:p>
            <a:pPr algn="l"/>
            <a:endParaRPr lang="en-US" altLang="zh-TW" sz="1800" dirty="0"/>
          </a:p>
          <a:p>
            <a:pPr algn="l"/>
            <a:r>
              <a:rPr lang="en-US" altLang="zh-TW" sz="1800" dirty="0"/>
              <a:t>Generate net embeddings and update node embeddings</a:t>
            </a:r>
          </a:p>
        </p:txBody>
      </p:sp>
    </p:spTree>
    <p:extLst>
      <p:ext uri="{BB962C8B-B14F-4D97-AF65-F5344CB8AC3E}">
        <p14:creationId xmlns:p14="http://schemas.microsoft.com/office/powerpoint/2010/main" val="6043756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9baafe93df_0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9baafe93df_0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altLang="zh-TW" sz="2400" dirty="0" err="1">
                <a:latin typeface="Times New Roman" panose="02020603050405020304" pitchFamily="18" charset="0"/>
                <a:cs typeface="Times New Roman" panose="02020603050405020304" pitchFamily="18" charset="0"/>
              </a:rPr>
              <a:t>NVCell</a:t>
            </a:r>
            <a:r>
              <a:rPr lang="en-US" altLang="zh-TW" sz="2400" dirty="0">
                <a:latin typeface="Times New Roman" panose="02020603050405020304" pitchFamily="18" charset="0"/>
                <a:cs typeface="Times New Roman" panose="02020603050405020304" pitchFamily="18" charset="0"/>
              </a:rPr>
              <a:t>: </a:t>
            </a:r>
            <a:r>
              <a:rPr lang="en-US" altLang="zh-TW" sz="2400" dirty="0" err="1">
                <a:latin typeface="Times New Roman" panose="02020603050405020304" pitchFamily="18" charset="0"/>
                <a:cs typeface="Times New Roman" panose="02020603050405020304" pitchFamily="18" charset="0"/>
              </a:rPr>
              <a:t>nvidia</a:t>
            </a:r>
            <a:r>
              <a:rPr lang="zh-TW" altLang="en-US" sz="2400" dirty="0">
                <a:latin typeface="Times New Roman" panose="02020603050405020304" pitchFamily="18" charset="0"/>
                <a:cs typeface="Times New Roman" panose="02020603050405020304" pitchFamily="18" charset="0"/>
              </a:rPr>
              <a:t>所開發，</a:t>
            </a:r>
            <a:r>
              <a:rPr lang="zh-TW" altLang="en-US" sz="3200" b="0" i="0" dirty="0">
                <a:solidFill>
                  <a:srgbClr val="000000"/>
                </a:solidFill>
                <a:effectLst/>
                <a:latin typeface="Noto Sans TC"/>
              </a:rPr>
              <a:t>這套工具可以根據標準的處理單元佈局來自動產生晶片的設計圖，也可以用來檢驗人類員工設計出來的晶片佈局中有無錯誤。</a:t>
            </a:r>
            <a:endParaRPr lang="en-US" altLang="zh-TW" sz="3200" b="0" i="0" dirty="0">
              <a:solidFill>
                <a:srgbClr val="000000"/>
              </a:solidFill>
              <a:effectLst/>
              <a:latin typeface="Noto Sans TC"/>
            </a:endParaRPr>
          </a:p>
          <a:p>
            <a:pPr algn="l"/>
            <a:endParaRPr lang="en-US" altLang="zh-TW" sz="3200" b="0" i="0" dirty="0">
              <a:solidFill>
                <a:srgbClr val="000000"/>
              </a:solidFill>
              <a:effectLst/>
              <a:latin typeface="Noto Sans TC"/>
            </a:endParaRPr>
          </a:p>
          <a:p>
            <a:pPr algn="l"/>
            <a:r>
              <a:rPr lang="en-US" altLang="zh-TW" sz="1800" dirty="0">
                <a:latin typeface="Times New Roman" panose="02020603050405020304" pitchFamily="18" charset="0"/>
                <a:cs typeface="Times New Roman" panose="02020603050405020304" pitchFamily="18" charset="0"/>
              </a:rPr>
              <a:t>MDP: </a:t>
            </a:r>
            <a:r>
              <a:rPr lang="zh-TW" altLang="en-US" sz="1800" dirty="0">
                <a:latin typeface="Times New Roman" panose="02020603050405020304" pitchFamily="18" charset="0"/>
                <a:cs typeface="Times New Roman" panose="02020603050405020304" pitchFamily="18" charset="0"/>
              </a:rPr>
              <a:t>一次只從左到右擺一個裝置</a:t>
            </a:r>
            <a:r>
              <a:rPr lang="en-US" altLang="zh-TW" sz="1800" dirty="0">
                <a:latin typeface="Times New Roman" panose="02020603050405020304" pitchFamily="18" charset="0"/>
                <a:cs typeface="Times New Roman" panose="02020603050405020304" pitchFamily="18" charset="0"/>
              </a:rPr>
              <a:t>(device: NMOS, PMOS, I/O pin) </a:t>
            </a:r>
          </a:p>
          <a:p>
            <a:pPr algn="l"/>
            <a:endParaRPr lang="en-US" altLang="zh-TW" sz="1800" dirty="0">
              <a:latin typeface="Times New Roman" panose="02020603050405020304" pitchFamily="18" charset="0"/>
              <a:cs typeface="Times New Roman" panose="02020603050405020304" pitchFamily="18" charset="0"/>
            </a:endParaRPr>
          </a:p>
          <a:p>
            <a:pPr algn="l"/>
            <a:r>
              <a:rPr lang="zh-TW" altLang="en-US" sz="1800" dirty="0">
                <a:latin typeface="Times New Roman" panose="02020603050405020304" pitchFamily="18" charset="0"/>
                <a:cs typeface="Times New Roman" panose="02020603050405020304" pitchFamily="18" charset="0"/>
              </a:rPr>
              <a:t>這次</a:t>
            </a:r>
            <a:r>
              <a:rPr lang="en-US" altLang="zh-TW" sz="1800" dirty="0">
                <a:latin typeface="Times New Roman" panose="02020603050405020304" pitchFamily="18" charset="0"/>
                <a:cs typeface="Times New Roman" panose="02020603050405020304" pitchFamily="18" charset="0"/>
              </a:rPr>
              <a:t>placement</a:t>
            </a:r>
            <a:r>
              <a:rPr lang="zh-TW" altLang="en-US" sz="1800" dirty="0">
                <a:latin typeface="Times New Roman" panose="02020603050405020304" pitchFamily="18" charset="0"/>
                <a:cs typeface="Times New Roman" panose="02020603050405020304" pitchFamily="18" charset="0"/>
              </a:rPr>
              <a:t>的狀態會被表示為一張</a:t>
            </a:r>
            <a:r>
              <a:rPr lang="en-US" altLang="zh-TW" sz="1800" dirty="0">
                <a:latin typeface="Times New Roman" panose="02020603050405020304" pitchFamily="18" charset="0"/>
                <a:cs typeface="Times New Roman" panose="02020603050405020304" pitchFamily="18" charset="0"/>
              </a:rPr>
              <a:t>graph, </a:t>
            </a:r>
            <a:r>
              <a:rPr lang="zh-TW" altLang="en-US" sz="1800" dirty="0">
                <a:latin typeface="Times New Roman" panose="02020603050405020304" pitchFamily="18" charset="0"/>
                <a:cs typeface="Times New Roman" panose="02020603050405020304" pitchFamily="18" charset="0"/>
              </a:rPr>
              <a:t>然後會利用</a:t>
            </a:r>
            <a:r>
              <a:rPr lang="en-US" altLang="zh-TW" sz="1800" dirty="0">
                <a:latin typeface="Times New Roman" panose="02020603050405020304" pitchFamily="18" charset="0"/>
                <a:cs typeface="Times New Roman" panose="02020603050405020304" pitchFamily="18" charset="0"/>
              </a:rPr>
              <a:t>GNN</a:t>
            </a:r>
            <a:r>
              <a:rPr lang="zh-TW" altLang="en-US" sz="1800" dirty="0">
                <a:latin typeface="Times New Roman" panose="02020603050405020304" pitchFamily="18" charset="0"/>
                <a:cs typeface="Times New Roman" panose="02020603050405020304" pitchFamily="18" charset="0"/>
              </a:rPr>
              <a:t>來計算它的</a:t>
            </a:r>
            <a:r>
              <a:rPr lang="en-US" altLang="zh-TW" sz="1800" dirty="0">
                <a:latin typeface="Times New Roman" panose="02020603050405020304" pitchFamily="18" charset="0"/>
                <a:cs typeface="Times New Roman" panose="02020603050405020304" pitchFamily="18" charset="0"/>
              </a:rPr>
              <a:t>node embeddings. </a:t>
            </a:r>
            <a:r>
              <a:rPr lang="zh-TW" altLang="en-US" sz="1800" dirty="0">
                <a:latin typeface="Times New Roman" panose="02020603050405020304" pitchFamily="18" charset="0"/>
                <a:cs typeface="Times New Roman" panose="02020603050405020304" pitchFamily="18" charset="0"/>
              </a:rPr>
              <a:t>接著這些</a:t>
            </a:r>
            <a:r>
              <a:rPr lang="en-US" altLang="zh-TW" sz="1800" dirty="0">
                <a:latin typeface="Times New Roman" panose="02020603050405020304" pitchFamily="18" charset="0"/>
                <a:cs typeface="Times New Roman" panose="02020603050405020304" pitchFamily="18" charset="0"/>
              </a:rPr>
              <a:t>node embeddings</a:t>
            </a:r>
            <a:r>
              <a:rPr lang="zh-TW" altLang="en-US" sz="1800" dirty="0">
                <a:latin typeface="Times New Roman" panose="02020603050405020304" pitchFamily="18" charset="0"/>
                <a:cs typeface="Times New Roman" panose="02020603050405020304" pitchFamily="18" charset="0"/>
              </a:rPr>
              <a:t>會被用來計算</a:t>
            </a:r>
            <a:r>
              <a:rPr lang="en-US" altLang="zh-TW" sz="1800" dirty="0">
                <a:latin typeface="Times New Roman" panose="02020603050405020304" pitchFamily="18" charset="0"/>
                <a:cs typeface="Times New Roman" panose="02020603050405020304" pitchFamily="18" charset="0"/>
              </a:rPr>
              <a:t>RL</a:t>
            </a:r>
            <a:r>
              <a:rPr lang="zh-TW" altLang="en-US" sz="1800" dirty="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placement policy,</a:t>
            </a:r>
            <a:r>
              <a:rPr lang="zh-TW" altLang="en-US" sz="1800" dirty="0">
                <a:latin typeface="Times New Roman" panose="02020603050405020304" pitchFamily="18" charset="0"/>
                <a:cs typeface="Times New Roman" panose="02020603050405020304" pitchFamily="18" charset="0"/>
              </a:rPr>
              <a:t> 而</a:t>
            </a:r>
            <a:r>
              <a:rPr lang="en-US" altLang="zh-TW" sz="1800" dirty="0">
                <a:latin typeface="Times New Roman" panose="02020603050405020304" pitchFamily="18" charset="0"/>
                <a:cs typeface="Times New Roman" panose="02020603050405020304" pitchFamily="18" charset="0"/>
              </a:rPr>
              <a:t>RL</a:t>
            </a:r>
            <a:r>
              <a:rPr lang="zh-TW" altLang="en-US" sz="1800" dirty="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placement policy</a:t>
            </a:r>
            <a:r>
              <a:rPr lang="zh-TW" altLang="en-US" sz="1800" dirty="0">
                <a:latin typeface="Times New Roman" panose="02020603050405020304" pitchFamily="18" charset="0"/>
                <a:cs typeface="Times New Roman" panose="02020603050405020304" pitchFamily="18" charset="0"/>
              </a:rPr>
              <a:t>會被用來計算下一次</a:t>
            </a:r>
            <a:r>
              <a:rPr lang="en-US" altLang="zh-TW" sz="1800" dirty="0">
                <a:latin typeface="Times New Roman" panose="02020603050405020304" pitchFamily="18" charset="0"/>
                <a:cs typeface="Times New Roman" panose="02020603050405020304" pitchFamily="18" charset="0"/>
              </a:rPr>
              <a:t>device</a:t>
            </a:r>
            <a:r>
              <a:rPr lang="zh-TW" altLang="en-US" sz="1800" dirty="0">
                <a:latin typeface="Times New Roman" panose="02020603050405020304" pitchFamily="18" charset="0"/>
                <a:cs typeface="Times New Roman" panose="02020603050405020304" pitchFamily="18" charset="0"/>
              </a:rPr>
              <a:t>的</a:t>
            </a:r>
            <a:r>
              <a:rPr lang="en-US" altLang="zh-TW" sz="1800" dirty="0">
                <a:latin typeface="Times New Roman" panose="02020603050405020304" pitchFamily="18" charset="0"/>
                <a:cs typeface="Times New Roman" panose="02020603050405020304" pitchFamily="18" charset="0"/>
              </a:rPr>
              <a:t>placement</a:t>
            </a:r>
            <a:r>
              <a:rPr lang="zh-TW" altLang="en-US" sz="1800" dirty="0">
                <a:latin typeface="Times New Roman" panose="02020603050405020304" pitchFamily="18" charset="0"/>
                <a:cs typeface="Times New Roman" panose="02020603050405020304" pitchFamily="18" charset="0"/>
              </a:rPr>
              <a:t>位置。</a:t>
            </a:r>
            <a:endParaRPr lang="en-US" altLang="zh-TW"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46803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9baafe93df_0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9baafe93df_0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indent="-298450" algn="l"/>
            <a:r>
              <a:rPr lang="zh-TW" altLang="en-US" sz="1800" dirty="0">
                <a:latin typeface="Times New Roman" panose="02020603050405020304" pitchFamily="18" charset="0"/>
                <a:cs typeface="Times New Roman" panose="02020603050405020304" pitchFamily="18" charset="0"/>
              </a:rPr>
              <a:t>我們可以發現圖中有四種</a:t>
            </a:r>
            <a:r>
              <a:rPr lang="en-US" altLang="zh-TW" sz="1800" dirty="0">
                <a:latin typeface="Times New Roman" panose="02020603050405020304" pitchFamily="18" charset="0"/>
                <a:cs typeface="Times New Roman" panose="02020603050405020304" pitchFamily="18" charset="0"/>
              </a:rPr>
              <a:t>device node: net </a:t>
            </a:r>
            <a:r>
              <a:rPr lang="zh-TW" altLang="en-US" sz="1800" dirty="0">
                <a:latin typeface="Times New Roman" panose="02020603050405020304" pitchFamily="18" charset="0"/>
                <a:cs typeface="Times New Roman" panose="02020603050405020304" pitchFamily="18" charset="0"/>
              </a:rPr>
              <a:t>、</a:t>
            </a:r>
            <a:r>
              <a:rPr lang="en-US" altLang="zh-TW" sz="1800" dirty="0" err="1">
                <a:latin typeface="Times New Roman" panose="02020603050405020304" pitchFamily="18" charset="0"/>
                <a:cs typeface="Times New Roman" panose="02020603050405020304" pitchFamily="18" charset="0"/>
              </a:rPr>
              <a:t>pmos</a:t>
            </a:r>
            <a:r>
              <a:rPr lang="en-US" altLang="zh-TW" sz="1800" dirty="0">
                <a:latin typeface="Times New Roman" panose="02020603050405020304" pitchFamily="18" charset="0"/>
                <a:cs typeface="Times New Roman" panose="02020603050405020304" pitchFamily="18" charset="0"/>
              </a:rPr>
              <a:t> transistor</a:t>
            </a:r>
            <a:r>
              <a:rPr lang="zh-TW" altLang="en-US" sz="1800" dirty="0">
                <a:latin typeface="Times New Roman" panose="02020603050405020304" pitchFamily="18" charset="0"/>
                <a:cs typeface="Times New Roman" panose="02020603050405020304" pitchFamily="18" charset="0"/>
              </a:rPr>
              <a:t>、</a:t>
            </a:r>
            <a:r>
              <a:rPr lang="en-US" altLang="zh-TW" sz="1800" dirty="0" err="1">
                <a:latin typeface="Times New Roman" panose="02020603050405020304" pitchFamily="18" charset="0"/>
                <a:cs typeface="Times New Roman" panose="02020603050405020304" pitchFamily="18" charset="0"/>
              </a:rPr>
              <a:t>nmos</a:t>
            </a:r>
            <a:r>
              <a:rPr lang="en-US" altLang="zh-TW" sz="1800" dirty="0">
                <a:latin typeface="Times New Roman" panose="02020603050405020304" pitchFamily="18" charset="0"/>
                <a:cs typeface="Times New Roman" panose="02020603050405020304" pitchFamily="18" charset="0"/>
              </a:rPr>
              <a:t> transistor</a:t>
            </a:r>
            <a:r>
              <a:rPr lang="zh-TW" altLang="en-US" sz="1800" dirty="0">
                <a:latin typeface="Times New Roman" panose="02020603050405020304" pitchFamily="18" charset="0"/>
                <a:cs typeface="Times New Roman" panose="02020603050405020304" pitchFamily="18" charset="0"/>
              </a:rPr>
              <a:t>、</a:t>
            </a:r>
            <a:r>
              <a:rPr lang="en-US" altLang="zh-TW" sz="1800" dirty="0">
                <a:latin typeface="Times New Roman" panose="02020603050405020304" pitchFamily="18" charset="0"/>
                <a:cs typeface="Times New Roman" panose="02020603050405020304" pitchFamily="18" charset="0"/>
              </a:rPr>
              <a:t>dummy transistor</a:t>
            </a:r>
            <a:r>
              <a:rPr lang="zh-TW" altLang="en-US" sz="1800" dirty="0">
                <a:latin typeface="Times New Roman" panose="02020603050405020304" pitchFamily="18" charset="0"/>
                <a:cs typeface="Times New Roman" panose="02020603050405020304" pitchFamily="18" charset="0"/>
              </a:rPr>
              <a:t>，那其實還有一種是</a:t>
            </a:r>
            <a:r>
              <a:rPr lang="en-US" altLang="zh-TW" sz="1800" dirty="0">
                <a:latin typeface="Times New Roman" panose="02020603050405020304" pitchFamily="18" charset="0"/>
                <a:cs typeface="Times New Roman" panose="02020603050405020304" pitchFamily="18" charset="0"/>
              </a:rPr>
              <a:t>I/O pin.  </a:t>
            </a:r>
          </a:p>
          <a:p>
            <a:pPr marL="158750" indent="0" algn="l">
              <a:buNone/>
            </a:pPr>
            <a:r>
              <a:rPr lang="en-US" altLang="zh-TW" sz="1800" dirty="0">
                <a:latin typeface="Times New Roman" panose="02020603050405020304" pitchFamily="18" charset="0"/>
                <a:cs typeface="Times New Roman" panose="02020603050405020304" pitchFamily="18" charset="0"/>
              </a:rPr>
              <a:t>Dummy transistor </a:t>
            </a:r>
            <a:r>
              <a:rPr lang="zh-TW" altLang="en-US" sz="1800" dirty="0">
                <a:latin typeface="Times New Roman" panose="02020603050405020304" pitchFamily="18" charset="0"/>
                <a:cs typeface="Times New Roman" panose="02020603050405020304" pitchFamily="18" charset="0"/>
              </a:rPr>
              <a:t>的出現是因為相鄰的電晶體不能共享</a:t>
            </a:r>
            <a:r>
              <a:rPr lang="en-US" altLang="zh-TW" sz="1800" dirty="0">
                <a:latin typeface="Times New Roman" panose="02020603050405020304" pitchFamily="18" charset="0"/>
                <a:cs typeface="Times New Roman" panose="02020603050405020304" pitchFamily="18" charset="0"/>
              </a:rPr>
              <a:t>diffusion</a:t>
            </a:r>
            <a:r>
              <a:rPr lang="zh-TW" altLang="en-US" sz="1800" dirty="0">
                <a:latin typeface="Times New Roman" panose="02020603050405020304" pitchFamily="18" charset="0"/>
                <a:cs typeface="Times New Roman" panose="02020603050405020304" pitchFamily="18" charset="0"/>
              </a:rPr>
              <a:t>，所以會需要</a:t>
            </a:r>
            <a:r>
              <a:rPr lang="en-US" altLang="zh-TW" sz="1800" dirty="0">
                <a:latin typeface="Times New Roman" panose="02020603050405020304" pitchFamily="18" charset="0"/>
                <a:cs typeface="Times New Roman" panose="02020603050405020304" pitchFamily="18" charset="0"/>
              </a:rPr>
              <a:t>dummy transistor</a:t>
            </a:r>
            <a:r>
              <a:rPr lang="zh-TW" altLang="en-US" sz="1800" dirty="0">
                <a:latin typeface="Times New Roman" panose="02020603050405020304" pitchFamily="18" charset="0"/>
                <a:cs typeface="Times New Roman" panose="02020603050405020304" pitchFamily="18" charset="0"/>
              </a:rPr>
              <a:t>的存在。那我們也可以發現在</a:t>
            </a:r>
            <a:r>
              <a:rPr lang="en-US" altLang="zh-TW" sz="1800" dirty="0">
                <a:latin typeface="Times New Roman" panose="02020603050405020304" pitchFamily="18" charset="0"/>
                <a:cs typeface="Times New Roman" panose="02020603050405020304" pitchFamily="18" charset="0"/>
              </a:rPr>
              <a:t>dummy transistor</a:t>
            </a:r>
            <a:r>
              <a:rPr lang="zh-TW" altLang="en-US" sz="1800" dirty="0">
                <a:latin typeface="Times New Roman" panose="02020603050405020304" pitchFamily="18" charset="0"/>
                <a:cs typeface="Times New Roman" panose="02020603050405020304" pitchFamily="18" charset="0"/>
              </a:rPr>
              <a:t>以及其他的</a:t>
            </a:r>
            <a:r>
              <a:rPr lang="en-US" altLang="zh-TW" sz="1800" dirty="0">
                <a:latin typeface="Times New Roman" panose="02020603050405020304" pitchFamily="18" charset="0"/>
                <a:cs typeface="Times New Roman" panose="02020603050405020304" pitchFamily="18" charset="0"/>
              </a:rPr>
              <a:t>transistor</a:t>
            </a:r>
            <a:r>
              <a:rPr lang="zh-TW" altLang="en-US" sz="1800" dirty="0">
                <a:latin typeface="Times New Roman" panose="02020603050405020304" pitchFamily="18" charset="0"/>
                <a:cs typeface="Times New Roman" panose="02020603050405020304" pitchFamily="18" charset="0"/>
              </a:rPr>
              <a:t>之間也會有一個</a:t>
            </a:r>
            <a:r>
              <a:rPr lang="en-US" altLang="zh-TW" sz="1800" dirty="0">
                <a:latin typeface="Times New Roman" panose="02020603050405020304" pitchFamily="18" charset="0"/>
                <a:cs typeface="Times New Roman" panose="02020603050405020304" pitchFamily="18" charset="0"/>
              </a:rPr>
              <a:t>edge</a:t>
            </a:r>
            <a:r>
              <a:rPr lang="zh-TW" altLang="en-US" sz="1800" dirty="0">
                <a:latin typeface="Times New Roman" panose="02020603050405020304" pitchFamily="18" charset="0"/>
                <a:cs typeface="Times New Roman" panose="02020603050405020304" pitchFamily="18" charset="0"/>
              </a:rPr>
              <a:t>，那它其實是一個虛擬的</a:t>
            </a:r>
            <a:r>
              <a:rPr lang="en-US" altLang="zh-TW" sz="1800" dirty="0">
                <a:latin typeface="Times New Roman" panose="02020603050405020304" pitchFamily="18" charset="0"/>
                <a:cs typeface="Times New Roman" panose="02020603050405020304" pitchFamily="18" charset="0"/>
              </a:rPr>
              <a:t>edge</a:t>
            </a:r>
            <a:r>
              <a:rPr lang="zh-TW" altLang="en-US" sz="1800" dirty="0">
                <a:latin typeface="Times New Roman" panose="02020603050405020304" pitchFamily="18" charset="0"/>
                <a:cs typeface="Times New Roman" panose="02020603050405020304" pitchFamily="18" charset="0"/>
              </a:rPr>
              <a:t>，目的只是為了要讓</a:t>
            </a:r>
            <a:r>
              <a:rPr lang="en-US" altLang="zh-TW" sz="1800" dirty="0">
                <a:latin typeface="Times New Roman" panose="02020603050405020304" pitchFamily="18" charset="0"/>
                <a:cs typeface="Times New Roman" panose="02020603050405020304" pitchFamily="18" charset="0"/>
              </a:rPr>
              <a:t>GNN</a:t>
            </a:r>
            <a:r>
              <a:rPr lang="zh-TW" altLang="en-US" sz="1800" dirty="0">
                <a:latin typeface="Times New Roman" panose="02020603050405020304" pitchFamily="18" charset="0"/>
                <a:cs typeface="Times New Roman" panose="02020603050405020304" pitchFamily="18" charset="0"/>
              </a:rPr>
              <a:t>可以知道甚麼時候要插入</a:t>
            </a:r>
            <a:r>
              <a:rPr lang="en-US" altLang="zh-TW" sz="1800" dirty="0">
                <a:latin typeface="Times New Roman" panose="02020603050405020304" pitchFamily="18" charset="0"/>
                <a:cs typeface="Times New Roman" panose="02020603050405020304" pitchFamily="18" charset="0"/>
              </a:rPr>
              <a:t>dummy transistor</a:t>
            </a:r>
            <a:r>
              <a:rPr lang="zh-TW" altLang="en-US" sz="1800" dirty="0">
                <a:latin typeface="Times New Roman" panose="02020603050405020304" pitchFamily="18" charset="0"/>
                <a:cs typeface="Times New Roman" panose="02020603050405020304" pitchFamily="18" charset="0"/>
              </a:rPr>
              <a:t>。 我們也可以發現不同的</a:t>
            </a:r>
            <a:r>
              <a:rPr lang="en-US" altLang="zh-TW" sz="1800" dirty="0">
                <a:latin typeface="Times New Roman" panose="02020603050405020304" pitchFamily="18" charset="0"/>
                <a:cs typeface="Times New Roman" panose="02020603050405020304" pitchFamily="18" charset="0"/>
              </a:rPr>
              <a:t>node</a:t>
            </a:r>
            <a:r>
              <a:rPr lang="zh-TW" altLang="en-US" sz="1800" dirty="0">
                <a:latin typeface="Times New Roman" panose="02020603050405020304" pitchFamily="18" charset="0"/>
                <a:cs typeface="Times New Roman" panose="02020603050405020304" pitchFamily="18" charset="0"/>
              </a:rPr>
              <a:t>之間的</a:t>
            </a:r>
            <a:r>
              <a:rPr lang="en-US" altLang="zh-TW" sz="1800" dirty="0">
                <a:latin typeface="Times New Roman" panose="02020603050405020304" pitchFamily="18" charset="0"/>
                <a:cs typeface="Times New Roman" panose="02020603050405020304" pitchFamily="18" charset="0"/>
              </a:rPr>
              <a:t>edge</a:t>
            </a:r>
            <a:r>
              <a:rPr lang="zh-TW" altLang="en-US" sz="1800" dirty="0">
                <a:latin typeface="Times New Roman" panose="02020603050405020304" pitchFamily="18" charset="0"/>
                <a:cs typeface="Times New Roman" panose="02020603050405020304" pitchFamily="18" charset="0"/>
              </a:rPr>
              <a:t>種類也會不相同。</a:t>
            </a:r>
            <a:endParaRPr lang="en-US" altLang="zh-TW" sz="1800" dirty="0">
              <a:latin typeface="Times New Roman" panose="02020603050405020304" pitchFamily="18" charset="0"/>
              <a:cs typeface="Times New Roman" panose="02020603050405020304" pitchFamily="18" charset="0"/>
            </a:endParaRPr>
          </a:p>
          <a:p>
            <a:pPr marL="158750" indent="0" algn="l">
              <a:buNone/>
            </a:pPr>
            <a:endParaRPr lang="en-US" altLang="zh-TW" sz="1800" dirty="0">
              <a:latin typeface="Times New Roman" panose="02020603050405020304" pitchFamily="18" charset="0"/>
              <a:cs typeface="Times New Roman" panose="02020603050405020304" pitchFamily="18" charset="0"/>
            </a:endParaRPr>
          </a:p>
          <a:p>
            <a:pPr marL="457200" indent="-298450" algn="l"/>
            <a:r>
              <a:rPr lang="en-US" altLang="zh-TW" sz="2400" dirty="0">
                <a:latin typeface="Times New Roman" panose="02020603050405020304" pitchFamily="18" charset="0"/>
                <a:cs typeface="Times New Roman" panose="02020603050405020304" pitchFamily="18" charset="0"/>
              </a:rPr>
              <a:t>Propagation module : </a:t>
            </a:r>
            <a:r>
              <a:rPr lang="zh-TW" altLang="en-US" sz="2400" dirty="0">
                <a:latin typeface="Times New Roman" panose="02020603050405020304" pitchFamily="18" charset="0"/>
                <a:cs typeface="Times New Roman" panose="02020603050405020304" pitchFamily="18" charset="0"/>
              </a:rPr>
              <a:t>他會使用不同的</a:t>
            </a:r>
            <a:r>
              <a:rPr lang="en-US" altLang="zh-TW" sz="2400" dirty="0">
                <a:latin typeface="Times New Roman" panose="02020603050405020304" pitchFamily="18" charset="0"/>
                <a:cs typeface="Times New Roman" panose="02020603050405020304" pitchFamily="18" charset="0"/>
              </a:rPr>
              <a:t>edge</a:t>
            </a:r>
            <a:r>
              <a:rPr lang="zh-TW" altLang="en-US" sz="2400" dirty="0">
                <a:latin typeface="Times New Roman" panose="02020603050405020304" pitchFamily="18" charset="0"/>
                <a:cs typeface="Times New Roman" panose="02020603050405020304" pitchFamily="18" charset="0"/>
              </a:rPr>
              <a:t>的權重來合併不同</a:t>
            </a:r>
            <a:r>
              <a:rPr lang="en-US" altLang="zh-TW" sz="2400" dirty="0">
                <a:latin typeface="Times New Roman" panose="02020603050405020304" pitchFamily="18" charset="0"/>
                <a:cs typeface="Times New Roman" panose="02020603050405020304" pitchFamily="18" charset="0"/>
              </a:rPr>
              <a:t>neighboring node</a:t>
            </a:r>
            <a:r>
              <a:rPr lang="zh-TW" altLang="en-US" sz="2400" dirty="0">
                <a:latin typeface="Times New Roman" panose="02020603050405020304" pitchFamily="18" charset="0"/>
                <a:cs typeface="Times New Roman" panose="02020603050405020304" pitchFamily="18" charset="0"/>
              </a:rPr>
              <a:t>的</a:t>
            </a:r>
            <a:r>
              <a:rPr lang="en-US" altLang="zh-TW" sz="2400" dirty="0">
                <a:latin typeface="Times New Roman" panose="02020603050405020304" pitchFamily="18" charset="0"/>
                <a:cs typeface="Times New Roman" panose="02020603050405020304" pitchFamily="18" charset="0"/>
              </a:rPr>
              <a:t>node embeddings</a:t>
            </a:r>
            <a:r>
              <a:rPr lang="zh-TW" altLang="en-US" sz="2400" dirty="0">
                <a:latin typeface="Times New Roman" panose="02020603050405020304" pitchFamily="18" charset="0"/>
                <a:cs typeface="Times New Roman" panose="02020603050405020304" pitchFamily="18" charset="0"/>
              </a:rPr>
              <a:t>。 這種</a:t>
            </a:r>
            <a:r>
              <a:rPr lang="en-US" altLang="zh-TW" sz="2400" dirty="0">
                <a:latin typeface="Times New Roman" panose="02020603050405020304" pitchFamily="18" charset="0"/>
                <a:cs typeface="Times New Roman" panose="02020603050405020304" pitchFamily="18" charset="0"/>
              </a:rPr>
              <a:t>propagation module</a:t>
            </a:r>
            <a:r>
              <a:rPr lang="zh-TW" altLang="en-US" sz="2400" dirty="0">
                <a:latin typeface="Times New Roman" panose="02020603050405020304" pitchFamily="18" charset="0"/>
                <a:cs typeface="Times New Roman" panose="02020603050405020304" pitchFamily="18" charset="0"/>
              </a:rPr>
              <a:t>可以區分不同的</a:t>
            </a:r>
            <a:r>
              <a:rPr lang="en-US" altLang="zh-TW" sz="2400" dirty="0">
                <a:latin typeface="Times New Roman" panose="02020603050405020304" pitchFamily="18" charset="0"/>
                <a:cs typeface="Times New Roman" panose="02020603050405020304" pitchFamily="18" charset="0"/>
              </a:rPr>
              <a:t>subgraph pattern.</a:t>
            </a:r>
            <a:endParaRPr lang="en-US" altLang="zh-TW"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5247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9baafe93df_0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9baafe93df_0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altLang="zh-TW" sz="1800" dirty="0">
                <a:latin typeface="Times New Roman" panose="02020603050405020304" pitchFamily="18" charset="0"/>
                <a:cs typeface="Times New Roman" panose="02020603050405020304" pitchFamily="18" charset="0"/>
              </a:rPr>
              <a:t>Edge embeddings </a:t>
            </a:r>
            <a:r>
              <a:rPr lang="zh-TW" altLang="en-US" sz="1800" dirty="0">
                <a:latin typeface="Times New Roman" panose="02020603050405020304" pitchFamily="18" charset="0"/>
                <a:cs typeface="Times New Roman" panose="02020603050405020304" pitchFamily="18" charset="0"/>
              </a:rPr>
              <a:t>可以看做每一個</a:t>
            </a:r>
            <a:r>
              <a:rPr lang="en-US" altLang="zh-TW" sz="1800" dirty="0">
                <a:latin typeface="Times New Roman" panose="02020603050405020304" pitchFamily="18" charset="0"/>
                <a:cs typeface="Times New Roman" panose="02020603050405020304" pitchFamily="18" charset="0"/>
              </a:rPr>
              <a:t>edge</a:t>
            </a:r>
            <a:r>
              <a:rPr lang="zh-TW" altLang="en-US" sz="1800" dirty="0">
                <a:latin typeface="Times New Roman" panose="02020603050405020304" pitchFamily="18" charset="0"/>
                <a:cs typeface="Times New Roman" panose="02020603050405020304" pitchFamily="18" charset="0"/>
              </a:rPr>
              <a:t>的</a:t>
            </a:r>
            <a:r>
              <a:rPr lang="en-US" altLang="zh-TW" sz="1800" dirty="0">
                <a:latin typeface="Times New Roman" panose="02020603050405020304" pitchFamily="18" charset="0"/>
                <a:cs typeface="Times New Roman" panose="02020603050405020304" pitchFamily="18" charset="0"/>
              </a:rPr>
              <a:t>edge predictor,</a:t>
            </a:r>
            <a:r>
              <a:rPr lang="zh-TW" altLang="en-US" sz="1800" dirty="0">
                <a:latin typeface="Times New Roman" panose="02020603050405020304" pitchFamily="18" charset="0"/>
                <a:cs typeface="Times New Roman" panose="02020603050405020304" pitchFamily="18" charset="0"/>
              </a:rPr>
              <a:t>並且</a:t>
            </a:r>
            <a:r>
              <a:rPr lang="en-US" altLang="zh-TW" sz="1800" dirty="0">
                <a:latin typeface="Times New Roman" panose="02020603050405020304" pitchFamily="18" charset="0"/>
                <a:cs typeface="Times New Roman" panose="02020603050405020304" pitchFamily="18" charset="0"/>
              </a:rPr>
              <a:t>total wirelength</a:t>
            </a:r>
            <a:r>
              <a:rPr lang="zh-TW" altLang="en-US" sz="1800" dirty="0">
                <a:latin typeface="Times New Roman" panose="02020603050405020304" pitchFamily="18" charset="0"/>
                <a:cs typeface="Times New Roman" panose="02020603050405020304" pitchFamily="18" charset="0"/>
              </a:rPr>
              <a:t>可以由所有</a:t>
            </a:r>
            <a:r>
              <a:rPr lang="en-US" altLang="zh-TW" sz="1800" dirty="0">
                <a:latin typeface="Times New Roman" panose="02020603050405020304" pitchFamily="18" charset="0"/>
                <a:cs typeface="Times New Roman" panose="02020603050405020304" pitchFamily="18" charset="0"/>
              </a:rPr>
              <a:t>edge</a:t>
            </a:r>
            <a:r>
              <a:rPr lang="zh-TW" altLang="en-US" sz="1800" dirty="0">
                <a:latin typeface="Times New Roman" panose="02020603050405020304" pitchFamily="18" charset="0"/>
                <a:cs typeface="Times New Roman" panose="02020603050405020304" pitchFamily="18" charset="0"/>
              </a:rPr>
              <a:t>的預測值的平均來決定。</a:t>
            </a:r>
            <a:endParaRPr lang="en-US" altLang="zh-TW"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12704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9baafe93df_0_8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9baafe93df_0_8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9baafe93df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9baafe93df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9baafe93df_0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9baafe93df_0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altLang="zh-TW" sz="1800" dirty="0">
                <a:latin typeface="Times New Roman" panose="02020603050405020304" pitchFamily="18" charset="0"/>
                <a:cs typeface="Times New Roman" panose="02020603050405020304" pitchFamily="18" charset="0"/>
              </a:rPr>
              <a:t>1. feature</a:t>
            </a:r>
            <a:r>
              <a:rPr lang="zh-TW" altLang="en-US" sz="1800" dirty="0">
                <a:latin typeface="Times New Roman" panose="02020603050405020304" pitchFamily="18" charset="0"/>
                <a:cs typeface="Times New Roman" panose="02020603050405020304" pitchFamily="18" charset="0"/>
              </a:rPr>
              <a:t>的選擇、</a:t>
            </a:r>
            <a:r>
              <a:rPr lang="en-US" altLang="zh-TW" sz="1800" dirty="0">
                <a:latin typeface="Times New Roman" panose="02020603050405020304" pitchFamily="18" charset="0"/>
                <a:cs typeface="Times New Roman" panose="02020603050405020304" pitchFamily="18" charset="0"/>
              </a:rPr>
              <a:t>dataset</a:t>
            </a:r>
            <a:r>
              <a:rPr lang="zh-TW" altLang="en-US" sz="1800" dirty="0">
                <a:latin typeface="Times New Roman" panose="02020603050405020304" pitchFamily="18" charset="0"/>
                <a:cs typeface="Times New Roman" panose="02020603050405020304" pitchFamily="18" charset="0"/>
              </a:rPr>
              <a:t>的準備、模型架構調整</a:t>
            </a:r>
            <a:r>
              <a:rPr lang="en-US" altLang="zh-TW" sz="1800" dirty="0">
                <a:latin typeface="Times New Roman" panose="02020603050405020304" pitchFamily="18" charset="0"/>
                <a:cs typeface="Times New Roman" panose="02020603050405020304" pitchFamily="18" charset="0"/>
              </a:rPr>
              <a:t>…</a:t>
            </a:r>
          </a:p>
          <a:p>
            <a:pPr algn="l"/>
            <a:endParaRPr lang="en-US" altLang="zh-TW" sz="1800" dirty="0">
              <a:latin typeface="Times New Roman" panose="02020603050405020304" pitchFamily="18" charset="0"/>
              <a:cs typeface="Times New Roman" panose="02020603050405020304" pitchFamily="18" charset="0"/>
            </a:endParaRPr>
          </a:p>
          <a:p>
            <a:pPr algn="l"/>
            <a:r>
              <a:rPr lang="en-US" altLang="zh-TW" sz="1800" dirty="0">
                <a:latin typeface="Times New Roman" panose="02020603050405020304" pitchFamily="18" charset="0"/>
                <a:cs typeface="Times New Roman" panose="02020603050405020304" pitchFamily="18" charset="0"/>
              </a:rPr>
              <a:t>2.</a:t>
            </a:r>
            <a:r>
              <a:rPr lang="zh-TW" altLang="en-US" sz="3200" b="0" i="0" dirty="0">
                <a:solidFill>
                  <a:srgbClr val="292929"/>
                </a:solidFill>
                <a:effectLst/>
                <a:latin typeface="source-serif-pro"/>
              </a:rPr>
              <a:t>我們希望學到的 </a:t>
            </a:r>
            <a:r>
              <a:rPr lang="en-US" altLang="zh-TW" sz="3200" b="0" i="0" dirty="0">
                <a:solidFill>
                  <a:srgbClr val="292929"/>
                </a:solidFill>
                <a:effectLst/>
                <a:latin typeface="source-serif-pro"/>
              </a:rPr>
              <a:t>GNN </a:t>
            </a:r>
            <a:r>
              <a:rPr lang="zh-TW" altLang="en-US" sz="3200" b="0" i="0" dirty="0">
                <a:solidFill>
                  <a:srgbClr val="292929"/>
                </a:solidFill>
                <a:effectLst/>
                <a:latin typeface="source-serif-pro"/>
              </a:rPr>
              <a:t>具備的其中一個性質，是讓結構不同的圖，輸出不同的 </a:t>
            </a:r>
            <a:r>
              <a:rPr lang="en-US" altLang="zh-TW" sz="3200" b="0" i="0" dirty="0">
                <a:solidFill>
                  <a:srgbClr val="292929"/>
                </a:solidFill>
                <a:effectLst/>
                <a:latin typeface="source-serif-pro"/>
              </a:rPr>
              <a:t>Representation</a:t>
            </a:r>
            <a:r>
              <a:rPr lang="zh-TW" altLang="en-US" sz="3200" b="0" i="0" dirty="0">
                <a:solidFill>
                  <a:srgbClr val="292929"/>
                </a:solidFill>
                <a:effectLst/>
                <a:latin typeface="source-serif-pro"/>
              </a:rPr>
              <a:t>，才不會讓它把兩張不同的圖當成同一張搞混。 但是要判斷一張圖是否同構，是一個很難的問題。</a:t>
            </a:r>
            <a:endParaRPr lang="en-US" altLang="zh-TW" sz="3200" b="0" i="0" dirty="0">
              <a:solidFill>
                <a:srgbClr val="292929"/>
              </a:solidFill>
              <a:effectLst/>
              <a:latin typeface="source-serif-pro"/>
            </a:endParaRPr>
          </a:p>
          <a:p>
            <a:pPr algn="l"/>
            <a:r>
              <a:rPr lang="en-US" altLang="zh-TW" sz="3200" b="0" i="0" dirty="0">
                <a:solidFill>
                  <a:srgbClr val="292929"/>
                </a:solidFill>
                <a:effectLst/>
                <a:latin typeface="source-serif-pro"/>
                <a:cs typeface="Times New Roman" panose="02020603050405020304" pitchFamily="18" charset="0"/>
              </a:rPr>
              <a:t>    </a:t>
            </a:r>
            <a:r>
              <a:rPr lang="zh-TW" altLang="en-US" sz="3200" b="0" i="0" dirty="0">
                <a:solidFill>
                  <a:srgbClr val="292929"/>
                </a:solidFill>
                <a:effectLst/>
                <a:latin typeface="source-serif-pro"/>
                <a:cs typeface="Times New Roman" panose="02020603050405020304" pitchFamily="18" charset="0"/>
              </a:rPr>
              <a:t>有一片論文提到</a:t>
            </a:r>
            <a:r>
              <a:rPr lang="zh-TW" altLang="en-US" sz="3200" b="0" i="0" dirty="0">
                <a:solidFill>
                  <a:srgbClr val="292929"/>
                </a:solidFill>
                <a:effectLst/>
                <a:latin typeface="source-serif-pro"/>
              </a:rPr>
              <a:t>它證明了了所有的 </a:t>
            </a:r>
            <a:r>
              <a:rPr lang="en-US" altLang="zh-TW" sz="3200" b="0" i="0" dirty="0">
                <a:solidFill>
                  <a:srgbClr val="292929"/>
                </a:solidFill>
                <a:effectLst/>
                <a:latin typeface="source-serif-pro"/>
              </a:rPr>
              <a:t>GNN </a:t>
            </a:r>
            <a:r>
              <a:rPr lang="zh-TW" altLang="en-US" sz="3200" b="0" i="0" dirty="0">
                <a:solidFill>
                  <a:srgbClr val="292929"/>
                </a:solidFill>
                <a:effectLst/>
                <a:latin typeface="source-serif-pro"/>
              </a:rPr>
              <a:t>模型，在 </a:t>
            </a:r>
            <a:r>
              <a:rPr lang="en-US" altLang="zh-TW" sz="3200" b="1" i="0" dirty="0">
                <a:solidFill>
                  <a:srgbClr val="292929"/>
                </a:solidFill>
                <a:effectLst/>
                <a:latin typeface="source-serif-pro"/>
              </a:rPr>
              <a:t>Graph Isomorphism</a:t>
            </a:r>
            <a:r>
              <a:rPr lang="en-US" altLang="zh-TW" sz="3200" b="0" i="0" dirty="0">
                <a:solidFill>
                  <a:srgbClr val="292929"/>
                </a:solidFill>
                <a:effectLst/>
                <a:latin typeface="source-serif-pro"/>
              </a:rPr>
              <a:t> </a:t>
            </a:r>
            <a:r>
              <a:rPr lang="zh-TW" altLang="en-US" sz="3200" b="0" i="0" dirty="0">
                <a:solidFill>
                  <a:srgbClr val="292929"/>
                </a:solidFill>
                <a:effectLst/>
                <a:latin typeface="source-serif-pro"/>
              </a:rPr>
              <a:t>上，最多最多只能做到 </a:t>
            </a:r>
            <a:r>
              <a:rPr lang="en-US" altLang="zh-TW" sz="3200" b="1" i="0" dirty="0">
                <a:solidFill>
                  <a:srgbClr val="292929"/>
                </a:solidFill>
                <a:effectLst/>
                <a:latin typeface="source-serif-pro"/>
              </a:rPr>
              <a:t>WL-Test</a:t>
            </a:r>
            <a:r>
              <a:rPr lang="en-US" altLang="zh-TW" sz="3200" b="0" i="0" dirty="0">
                <a:solidFill>
                  <a:srgbClr val="292929"/>
                </a:solidFill>
                <a:effectLst/>
                <a:latin typeface="source-serif-pro"/>
              </a:rPr>
              <a:t> </a:t>
            </a:r>
            <a:r>
              <a:rPr lang="zh-TW" altLang="en-US" sz="3200" b="0" i="0" dirty="0">
                <a:solidFill>
                  <a:srgbClr val="292929"/>
                </a:solidFill>
                <a:effectLst/>
                <a:latin typeface="source-serif-pro"/>
              </a:rPr>
              <a:t>的程度。所以跟 </a:t>
            </a:r>
            <a:r>
              <a:rPr lang="en-US" altLang="zh-TW" sz="3200" b="1" i="0" dirty="0">
                <a:solidFill>
                  <a:srgbClr val="292929"/>
                </a:solidFill>
                <a:effectLst/>
                <a:latin typeface="source-serif-pro"/>
              </a:rPr>
              <a:t>WL-Test </a:t>
            </a:r>
            <a:r>
              <a:rPr lang="zh-TW" altLang="en-US" sz="3200" b="0" i="0" dirty="0">
                <a:solidFill>
                  <a:srgbClr val="292929"/>
                </a:solidFill>
                <a:effectLst/>
                <a:latin typeface="source-serif-pro"/>
              </a:rPr>
              <a:t>同等厲害的模型都好棒棒，比 </a:t>
            </a:r>
            <a:r>
              <a:rPr lang="en-US" altLang="zh-TW" sz="3200" b="1" i="0" dirty="0">
                <a:solidFill>
                  <a:srgbClr val="292929"/>
                </a:solidFill>
                <a:effectLst/>
                <a:latin typeface="source-serif-pro"/>
              </a:rPr>
              <a:t>WL-Test </a:t>
            </a:r>
            <a:r>
              <a:rPr lang="zh-TW" altLang="en-US" sz="3200" b="0" i="0" dirty="0">
                <a:solidFill>
                  <a:srgbClr val="292929"/>
                </a:solidFill>
                <a:effectLst/>
                <a:latin typeface="source-serif-pro"/>
              </a:rPr>
              <a:t>差的，至少在 </a:t>
            </a:r>
            <a:r>
              <a:rPr lang="en-US" altLang="zh-TW" sz="3200" b="1" i="0" dirty="0">
                <a:solidFill>
                  <a:srgbClr val="292929"/>
                </a:solidFill>
                <a:effectLst/>
                <a:latin typeface="source-serif-pro"/>
              </a:rPr>
              <a:t>Graph Isomorphism </a:t>
            </a:r>
            <a:r>
              <a:rPr lang="zh-TW" altLang="en-US" sz="3200" b="0" i="0" dirty="0">
                <a:solidFill>
                  <a:srgbClr val="292929"/>
                </a:solidFill>
                <a:effectLst/>
                <a:latin typeface="source-serif-pro"/>
              </a:rPr>
              <a:t>問題上就不太行。</a:t>
            </a:r>
            <a:endParaRPr lang="en-US" altLang="zh-TW" sz="3200" b="0" i="0" dirty="0">
              <a:solidFill>
                <a:srgbClr val="292929"/>
              </a:solidFill>
              <a:effectLst/>
              <a:latin typeface="source-serif-pro"/>
            </a:endParaRPr>
          </a:p>
          <a:p>
            <a:pPr algn="l"/>
            <a:endParaRPr lang="en-US" altLang="zh-TW" sz="3200" b="0" i="0" dirty="0">
              <a:solidFill>
                <a:srgbClr val="292929"/>
              </a:solidFill>
              <a:effectLst/>
              <a:latin typeface="source-serif-pro"/>
              <a:cs typeface="Times New Roman" panose="02020603050405020304" pitchFamily="18" charset="0"/>
            </a:endParaRPr>
          </a:p>
          <a:p>
            <a:pPr algn="l"/>
            <a:r>
              <a:rPr lang="en-US" altLang="zh-TW" sz="3200" b="0" i="0" dirty="0">
                <a:solidFill>
                  <a:srgbClr val="292929"/>
                </a:solidFill>
                <a:effectLst/>
                <a:latin typeface="source-serif-pro"/>
                <a:cs typeface="Times New Roman" panose="02020603050405020304" pitchFamily="18" charset="0"/>
              </a:rPr>
              <a:t>3. </a:t>
            </a:r>
            <a:r>
              <a:rPr lang="zh-TW" altLang="en-US" sz="3200" b="0" i="0" dirty="0">
                <a:solidFill>
                  <a:srgbClr val="292929"/>
                </a:solidFill>
                <a:effectLst/>
                <a:latin typeface="source-serif-pro"/>
                <a:cs typeface="Times New Roman" panose="02020603050405020304" pitchFamily="18" charset="0"/>
              </a:rPr>
              <a:t>在</a:t>
            </a:r>
            <a:r>
              <a:rPr lang="en-US" altLang="zh-TW" sz="3200" b="0" i="0" dirty="0">
                <a:solidFill>
                  <a:srgbClr val="292929"/>
                </a:solidFill>
                <a:effectLst/>
                <a:latin typeface="source-serif-pro"/>
                <a:cs typeface="Times New Roman" panose="02020603050405020304" pitchFamily="18" charset="0"/>
              </a:rPr>
              <a:t>sequential </a:t>
            </a:r>
            <a:r>
              <a:rPr lang="zh-TW" altLang="en-US" sz="3200" b="0" i="0" dirty="0">
                <a:solidFill>
                  <a:srgbClr val="292929"/>
                </a:solidFill>
                <a:effectLst/>
                <a:latin typeface="source-serif-pro"/>
                <a:cs typeface="Times New Roman" panose="02020603050405020304" pitchFamily="18" charset="0"/>
              </a:rPr>
              <a:t>的信息傳遞中，會很花費時間。但是現在已經有很多加速器，像是</a:t>
            </a:r>
            <a:r>
              <a:rPr lang="en-US" altLang="zh-TW" sz="3200" b="0" i="0" dirty="0">
                <a:solidFill>
                  <a:srgbClr val="292929"/>
                </a:solidFill>
                <a:effectLst/>
                <a:latin typeface="source-serif-pro"/>
                <a:cs typeface="Times New Roman" panose="02020603050405020304" pitchFamily="18" charset="0"/>
              </a:rPr>
              <a:t>Deep Graph library(DGL)</a:t>
            </a:r>
            <a:r>
              <a:rPr lang="zh-TW" altLang="en-US" sz="3200" b="0" i="0" dirty="0">
                <a:solidFill>
                  <a:srgbClr val="292929"/>
                </a:solidFill>
                <a:effectLst/>
                <a:latin typeface="source-serif-pro"/>
                <a:cs typeface="Times New Roman" panose="02020603050405020304" pitchFamily="18" charset="0"/>
              </a:rPr>
              <a:t>跟</a:t>
            </a:r>
            <a:r>
              <a:rPr lang="en-US" altLang="zh-TW" sz="3200" b="0" i="0" dirty="0" err="1">
                <a:solidFill>
                  <a:srgbClr val="292929"/>
                </a:solidFill>
                <a:effectLst/>
                <a:latin typeface="source-serif-pro"/>
                <a:cs typeface="Times New Roman" panose="02020603050405020304" pitchFamily="18" charset="0"/>
              </a:rPr>
              <a:t>Pytorch</a:t>
            </a:r>
            <a:r>
              <a:rPr lang="en-US" altLang="zh-TW" sz="3200" b="0" i="0" dirty="0">
                <a:solidFill>
                  <a:srgbClr val="292929"/>
                </a:solidFill>
                <a:effectLst/>
                <a:latin typeface="source-serif-pro"/>
                <a:cs typeface="Times New Roman" panose="02020603050405020304" pitchFamily="18" charset="0"/>
              </a:rPr>
              <a:t> Geometric</a:t>
            </a:r>
            <a:r>
              <a:rPr lang="zh-TW" altLang="en-US" sz="3200" b="0" i="0" dirty="0">
                <a:solidFill>
                  <a:srgbClr val="292929"/>
                </a:solidFill>
                <a:effectLst/>
                <a:latin typeface="source-serif-pro"/>
                <a:cs typeface="Times New Roman" panose="02020603050405020304" pitchFamily="18" charset="0"/>
              </a:rPr>
              <a:t>，都可以很大程度的降低運作時間。</a:t>
            </a:r>
            <a:endParaRPr lang="en-US" altLang="zh-TW" sz="3200" b="0" i="0" dirty="0">
              <a:solidFill>
                <a:srgbClr val="292929"/>
              </a:solidFill>
              <a:effectLst/>
              <a:latin typeface="source-serif-pro"/>
              <a:cs typeface="Times New Roman" panose="02020603050405020304" pitchFamily="18" charset="0"/>
            </a:endParaRPr>
          </a:p>
        </p:txBody>
      </p:sp>
    </p:spTree>
    <p:extLst>
      <p:ext uri="{BB962C8B-B14F-4D97-AF65-F5344CB8AC3E}">
        <p14:creationId xmlns:p14="http://schemas.microsoft.com/office/powerpoint/2010/main" val="26468226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9baafe93df_0_9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9baafe93df_0_9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9baafe93df_0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9baafe93df_0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ltLang="zh-TW" sz="4000" dirty="0">
                <a:latin typeface="Times New Roman" panose="02020603050405020304" pitchFamily="18" charset="0"/>
                <a:cs typeface="Times New Roman" panose="02020603050405020304" pitchFamily="18" charset="0"/>
              </a:rPr>
              <a:t>Graph supervised learning</a:t>
            </a:r>
            <a:r>
              <a:rPr lang="en-US" altLang="zh-TW" sz="3200" b="0" i="0" dirty="0">
                <a:solidFill>
                  <a:srgbClr val="292929"/>
                </a:solidFill>
                <a:effectLst/>
                <a:latin typeface="source-serif-pro"/>
                <a:cs typeface="Times New Roman" panose="02020603050405020304" pitchFamily="18" charset="0"/>
              </a:rPr>
              <a:t> : 1. </a:t>
            </a:r>
            <a:r>
              <a:rPr lang="zh-TW" altLang="en-US" sz="3200" b="0" i="0" dirty="0">
                <a:solidFill>
                  <a:srgbClr val="292929"/>
                </a:solidFill>
                <a:effectLst/>
                <a:latin typeface="source-serif-pro"/>
                <a:cs typeface="Times New Roman" panose="02020603050405020304" pitchFamily="18" charset="0"/>
              </a:rPr>
              <a:t>沒有足夠的</a:t>
            </a:r>
            <a:r>
              <a:rPr lang="en-US" altLang="zh-TW" sz="3200" b="0" i="0" dirty="0">
                <a:solidFill>
                  <a:srgbClr val="292929"/>
                </a:solidFill>
                <a:effectLst/>
                <a:latin typeface="source-serif-pro"/>
                <a:cs typeface="Times New Roman" panose="02020603050405020304" pitchFamily="18" charset="0"/>
              </a:rPr>
              <a:t>labeled data </a:t>
            </a:r>
            <a:r>
              <a:rPr lang="zh-TW" altLang="en-US" sz="3200" b="0" i="0" dirty="0">
                <a:solidFill>
                  <a:srgbClr val="292929"/>
                </a:solidFill>
                <a:effectLst/>
                <a:latin typeface="source-serif-pro"/>
                <a:cs typeface="Times New Roman" panose="02020603050405020304" pitchFamily="18" charset="0"/>
              </a:rPr>
              <a:t> </a:t>
            </a:r>
            <a:r>
              <a:rPr lang="en-US" altLang="zh-TW" sz="3200" b="0" i="0" dirty="0">
                <a:solidFill>
                  <a:srgbClr val="292929"/>
                </a:solidFill>
                <a:effectLst/>
                <a:latin typeface="source-serif-pro"/>
                <a:cs typeface="Times New Roman" panose="02020603050405020304" pitchFamily="18" charset="0"/>
              </a:rPr>
              <a:t>2. </a:t>
            </a:r>
            <a:r>
              <a:rPr lang="zh-TW" altLang="en-US" sz="3200" b="0" i="0" dirty="0">
                <a:solidFill>
                  <a:srgbClr val="292929"/>
                </a:solidFill>
                <a:effectLst/>
                <a:latin typeface="source-serif-pro"/>
                <a:cs typeface="Times New Roman" panose="02020603050405020304" pitchFamily="18" charset="0"/>
              </a:rPr>
              <a:t>因為過擬合導致</a:t>
            </a:r>
            <a:r>
              <a:rPr lang="en-US" altLang="zh-TW" sz="3200" b="0" i="0" dirty="0" err="1">
                <a:solidFill>
                  <a:srgbClr val="292929"/>
                </a:solidFill>
                <a:effectLst/>
                <a:latin typeface="source-serif-pro"/>
                <a:cs typeface="Times New Roman" panose="02020603050405020304" pitchFamily="18" charset="0"/>
              </a:rPr>
              <a:t>generlization</a:t>
            </a:r>
            <a:r>
              <a:rPr lang="zh-TW" altLang="en-US" sz="3200" b="0" i="0" dirty="0">
                <a:solidFill>
                  <a:srgbClr val="292929"/>
                </a:solidFill>
                <a:effectLst/>
                <a:latin typeface="source-serif-pro"/>
                <a:cs typeface="Times New Roman" panose="02020603050405020304" pitchFamily="18" charset="0"/>
              </a:rPr>
              <a:t>的能力變差</a:t>
            </a:r>
            <a:r>
              <a:rPr lang="en-US" altLang="zh-TW" sz="3200" b="0" i="0" dirty="0">
                <a:solidFill>
                  <a:srgbClr val="292929"/>
                </a:solidFill>
                <a:effectLst/>
                <a:latin typeface="source-serif-pro"/>
                <a:cs typeface="Times New Roman" panose="02020603050405020304" pitchFamily="18" charset="0"/>
              </a:rPr>
              <a:t>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altLang="zh-TW" sz="3200" b="0" i="0" dirty="0">
              <a:solidFill>
                <a:srgbClr val="292929"/>
              </a:solidFill>
              <a:effectLst/>
              <a:latin typeface="source-serif-pro"/>
              <a:cs typeface="Times New Roman" panose="02020603050405020304" pitchFamily="18"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ltLang="zh-TW" sz="3200" b="0" i="0" dirty="0">
                <a:solidFill>
                  <a:srgbClr val="292929"/>
                </a:solidFill>
                <a:effectLst/>
                <a:latin typeface="source-serif-pro"/>
                <a:cs typeface="Times New Roman" panose="02020603050405020304" pitchFamily="18" charset="0"/>
              </a:rPr>
              <a:t>SSL</a:t>
            </a:r>
            <a:r>
              <a:rPr lang="zh-TW" altLang="en-US" sz="3200" b="0" i="0" dirty="0">
                <a:solidFill>
                  <a:srgbClr val="292929"/>
                </a:solidFill>
                <a:effectLst/>
                <a:latin typeface="source-serif-pro"/>
                <a:cs typeface="Times New Roman" panose="02020603050405020304" pitchFamily="18" charset="0"/>
              </a:rPr>
              <a:t>會使用</a:t>
            </a:r>
            <a:r>
              <a:rPr lang="en-US" altLang="zh-TW" sz="3200" b="0" i="0" dirty="0">
                <a:solidFill>
                  <a:srgbClr val="292929"/>
                </a:solidFill>
                <a:effectLst/>
                <a:latin typeface="source-serif-pro"/>
                <a:cs typeface="Times New Roman" panose="02020603050405020304" pitchFamily="18" charset="0"/>
              </a:rPr>
              <a:t>dataset</a:t>
            </a:r>
            <a:r>
              <a:rPr lang="zh-TW" altLang="en-US" sz="3200" b="0" i="0" dirty="0">
                <a:solidFill>
                  <a:srgbClr val="292929"/>
                </a:solidFill>
                <a:effectLst/>
                <a:latin typeface="source-serif-pro"/>
                <a:cs typeface="Times New Roman" panose="02020603050405020304" pitchFamily="18" charset="0"/>
              </a:rPr>
              <a:t>本身的</a:t>
            </a:r>
            <a:r>
              <a:rPr lang="en-US" altLang="zh-TW" sz="3200" b="0" i="0" dirty="0">
                <a:solidFill>
                  <a:srgbClr val="292929"/>
                </a:solidFill>
                <a:effectLst/>
                <a:latin typeface="source-serif-pro"/>
                <a:cs typeface="Times New Roman" panose="02020603050405020304" pitchFamily="18" charset="0"/>
              </a:rPr>
              <a:t>loss </a:t>
            </a:r>
            <a:r>
              <a:rPr lang="en-US" altLang="zh-TW" sz="3200" b="0" i="0" dirty="0" err="1">
                <a:solidFill>
                  <a:srgbClr val="292929"/>
                </a:solidFill>
                <a:effectLst/>
                <a:latin typeface="source-serif-pro"/>
                <a:cs typeface="Times New Roman" panose="02020603050405020304" pitchFamily="18" charset="0"/>
              </a:rPr>
              <a:t>funciton</a:t>
            </a:r>
            <a:r>
              <a:rPr lang="en-US" altLang="zh-TW" sz="3200" b="0" i="0" dirty="0">
                <a:solidFill>
                  <a:srgbClr val="292929"/>
                </a:solidFill>
                <a:effectLst/>
                <a:latin typeface="source-serif-pro"/>
                <a:cs typeface="Times New Roman" panose="02020603050405020304" pitchFamily="18" charset="0"/>
              </a:rPr>
              <a:t>/supervision signals</a:t>
            </a:r>
            <a:r>
              <a:rPr lang="zh-TW" altLang="en-US" sz="3200" b="0" i="0" dirty="0">
                <a:solidFill>
                  <a:srgbClr val="292929"/>
                </a:solidFill>
                <a:effectLst/>
                <a:latin typeface="source-serif-pro"/>
                <a:cs typeface="Times New Roman" panose="02020603050405020304" pitchFamily="18" charset="0"/>
              </a:rPr>
              <a:t>，進而降低對手動標註的依賴，提供更好的表示的學習方式。</a:t>
            </a:r>
            <a:endParaRPr lang="en-US" altLang="zh-TW" sz="3200" b="0" i="0" dirty="0">
              <a:solidFill>
                <a:srgbClr val="292929"/>
              </a:solidFill>
              <a:effectLst/>
              <a:latin typeface="source-serif-pro"/>
              <a:cs typeface="Times New Roman" panose="02020603050405020304" pitchFamily="18"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altLang="zh-TW" sz="3200" b="0" i="0" dirty="0">
              <a:solidFill>
                <a:srgbClr val="292929"/>
              </a:solidFill>
              <a:effectLst/>
              <a:latin typeface="source-serif-pro"/>
              <a:cs typeface="Times New Roman" panose="02020603050405020304" pitchFamily="18"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ltLang="zh-TW" sz="3200" b="0" i="0" dirty="0">
                <a:solidFill>
                  <a:srgbClr val="292929"/>
                </a:solidFill>
                <a:effectLst/>
                <a:latin typeface="source-serif-pro"/>
                <a:cs typeface="Times New Roman" panose="02020603050405020304" pitchFamily="18" charset="0"/>
              </a:rPr>
              <a:t>1. </a:t>
            </a:r>
            <a:r>
              <a:rPr lang="zh-TW" altLang="en-US" sz="3200" b="0" i="0" dirty="0">
                <a:solidFill>
                  <a:srgbClr val="292929"/>
                </a:solidFill>
                <a:effectLst/>
                <a:latin typeface="source-serif-pro"/>
                <a:cs typeface="Times New Roman" panose="02020603050405020304" pitchFamily="18" charset="0"/>
              </a:rPr>
              <a:t>生成式的方法</a:t>
            </a:r>
            <a:r>
              <a:rPr lang="en-US" altLang="zh-TW" sz="3200" b="0" i="0" dirty="0">
                <a:solidFill>
                  <a:srgbClr val="292929"/>
                </a:solidFill>
                <a:effectLst/>
                <a:latin typeface="source-serif-pro"/>
                <a:cs typeface="Times New Roman" panose="02020603050405020304" pitchFamily="18" charset="0"/>
              </a:rPr>
              <a:t>:</a:t>
            </a:r>
            <a:r>
              <a:rPr lang="zh-TW" altLang="en-US" sz="3200" b="0" i="0" dirty="0">
                <a:solidFill>
                  <a:srgbClr val="292929"/>
                </a:solidFill>
                <a:effectLst/>
                <a:latin typeface="source-serif-pro"/>
                <a:cs typeface="Times New Roman" panose="02020603050405020304" pitchFamily="18" charset="0"/>
              </a:rPr>
              <a:t> 他會重構輸入的數據，並且將輸入數據做為</a:t>
            </a:r>
            <a:r>
              <a:rPr lang="en-US" altLang="zh-TW" sz="3200" b="0" i="0" dirty="0">
                <a:solidFill>
                  <a:srgbClr val="292929"/>
                </a:solidFill>
                <a:effectLst/>
                <a:latin typeface="source-serif-pro"/>
                <a:cs typeface="Times New Roman" panose="02020603050405020304" pitchFamily="18" charset="0"/>
              </a:rPr>
              <a:t>supervised</a:t>
            </a:r>
            <a:r>
              <a:rPr lang="zh-TW" altLang="en-US" sz="3200" b="0" i="0" dirty="0">
                <a:solidFill>
                  <a:srgbClr val="292929"/>
                </a:solidFill>
                <a:effectLst/>
                <a:latin typeface="source-serif-pro"/>
                <a:cs typeface="Times New Roman" panose="02020603050405020304" pitchFamily="18" charset="0"/>
              </a:rPr>
              <a:t>的信號。重構可以大致分為特徵重構以及結構重構</a:t>
            </a:r>
            <a:endParaRPr lang="en-US" altLang="zh-TW" sz="3200" b="0" i="0" dirty="0">
              <a:solidFill>
                <a:srgbClr val="292929"/>
              </a:solidFill>
              <a:effectLst/>
              <a:latin typeface="source-serif-pro"/>
              <a:cs typeface="Times New Roman" panose="02020603050405020304" pitchFamily="18"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altLang="zh-TW" sz="3200" b="0" i="0" dirty="0">
              <a:solidFill>
                <a:srgbClr val="292929"/>
              </a:solidFill>
              <a:effectLst/>
              <a:latin typeface="source-serif-pro"/>
              <a:cs typeface="Times New Roman" panose="02020603050405020304" pitchFamily="18"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ltLang="zh-TW" sz="3200" b="0" i="0" dirty="0">
                <a:solidFill>
                  <a:srgbClr val="292929"/>
                </a:solidFill>
                <a:effectLst/>
                <a:latin typeface="source-serif-pro"/>
                <a:cs typeface="Times New Roman" panose="02020603050405020304" pitchFamily="18" charset="0"/>
              </a:rPr>
              <a:t>2.</a:t>
            </a:r>
            <a:r>
              <a:rPr lang="zh-TW" altLang="en-US" sz="3200" b="0" i="0" dirty="0">
                <a:solidFill>
                  <a:srgbClr val="292929"/>
                </a:solidFill>
                <a:effectLst/>
                <a:latin typeface="source-serif-pro"/>
                <a:cs typeface="Times New Roman" panose="02020603050405020304" pitchFamily="18" charset="0"/>
              </a:rPr>
              <a:t> 輔助式的方法</a:t>
            </a:r>
            <a:r>
              <a:rPr lang="en-US" altLang="zh-TW" sz="3200" b="0" i="0" dirty="0">
                <a:solidFill>
                  <a:srgbClr val="292929"/>
                </a:solidFill>
                <a:effectLst/>
                <a:latin typeface="source-serif-pro"/>
                <a:cs typeface="Times New Roman" panose="02020603050405020304" pitchFamily="18" charset="0"/>
              </a:rPr>
              <a:t>:</a:t>
            </a:r>
            <a:r>
              <a:rPr lang="zh-TW" altLang="en-US" sz="3200" b="0" i="0" dirty="0">
                <a:solidFill>
                  <a:srgbClr val="292929"/>
                </a:solidFill>
                <a:effectLst/>
                <a:latin typeface="source-serif-pro"/>
                <a:cs typeface="Times New Roman" panose="02020603050405020304" pitchFamily="18" charset="0"/>
              </a:rPr>
              <a:t> 他會在</a:t>
            </a:r>
            <a:r>
              <a:rPr lang="en-US" altLang="zh-TW" sz="3200" b="0" i="0" dirty="0">
                <a:solidFill>
                  <a:srgbClr val="292929"/>
                </a:solidFill>
                <a:effectLst/>
                <a:latin typeface="source-serif-pro"/>
                <a:cs typeface="Times New Roman" panose="02020603050405020304" pitchFamily="18" charset="0"/>
              </a:rPr>
              <a:t>training loss</a:t>
            </a:r>
            <a:r>
              <a:rPr lang="zh-TW" altLang="en-US" sz="3200" b="0" i="0" dirty="0">
                <a:solidFill>
                  <a:srgbClr val="292929"/>
                </a:solidFill>
                <a:effectLst/>
                <a:latin typeface="source-serif-pro"/>
                <a:cs typeface="Times New Roman" panose="02020603050405020304" pitchFamily="18" charset="0"/>
              </a:rPr>
              <a:t>中加入額外的特性以及</a:t>
            </a:r>
            <a:r>
              <a:rPr lang="en-US" altLang="zh-TW" sz="3200" b="0" i="0" dirty="0">
                <a:solidFill>
                  <a:srgbClr val="292929"/>
                </a:solidFill>
                <a:effectLst/>
                <a:latin typeface="source-serif-pro"/>
                <a:cs typeface="Times New Roman" panose="02020603050405020304" pitchFamily="18" charset="0"/>
              </a:rPr>
              <a:t>topological graph</a:t>
            </a:r>
            <a:r>
              <a:rPr lang="zh-TW" altLang="en-US" sz="3200" b="0" i="0" dirty="0">
                <a:solidFill>
                  <a:srgbClr val="292929"/>
                </a:solidFill>
                <a:effectLst/>
                <a:latin typeface="source-serif-pro"/>
                <a:cs typeface="Times New Roman" panose="02020603050405020304" pitchFamily="18" charset="0"/>
              </a:rPr>
              <a:t>，以此來有效地為數據加入新的標籤。</a:t>
            </a:r>
            <a:endParaRPr lang="en-US" altLang="zh-TW" sz="3200" b="0" i="0" dirty="0">
              <a:solidFill>
                <a:srgbClr val="292929"/>
              </a:solidFill>
              <a:effectLst/>
              <a:latin typeface="source-serif-pro"/>
              <a:cs typeface="Times New Roman" panose="02020603050405020304" pitchFamily="18"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altLang="zh-TW" sz="3200" b="0" i="0" dirty="0">
              <a:solidFill>
                <a:srgbClr val="292929"/>
              </a:solidFill>
              <a:effectLst/>
              <a:latin typeface="source-serif-pro"/>
              <a:cs typeface="Times New Roman" panose="02020603050405020304" pitchFamily="18"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ltLang="zh-TW" sz="3200" b="0" i="0" dirty="0">
                <a:solidFill>
                  <a:srgbClr val="292929"/>
                </a:solidFill>
                <a:effectLst/>
                <a:latin typeface="source-serif-pro"/>
                <a:cs typeface="Times New Roman" panose="02020603050405020304" pitchFamily="18" charset="0"/>
              </a:rPr>
              <a:t>3.</a:t>
            </a:r>
            <a:r>
              <a:rPr lang="zh-TW" altLang="en-US" sz="3200" b="0" i="0" dirty="0">
                <a:solidFill>
                  <a:srgbClr val="292929"/>
                </a:solidFill>
                <a:effectLst/>
                <a:latin typeface="source-serif-pro"/>
                <a:cs typeface="Times New Roman" panose="02020603050405020304" pitchFamily="18" charset="0"/>
              </a:rPr>
              <a:t> 對比的方法</a:t>
            </a:r>
            <a:r>
              <a:rPr lang="en-US" altLang="zh-TW" sz="3200" b="0" i="0" dirty="0">
                <a:solidFill>
                  <a:srgbClr val="292929"/>
                </a:solidFill>
                <a:effectLst/>
                <a:latin typeface="source-serif-pro"/>
                <a:cs typeface="Times New Roman" panose="02020603050405020304" pitchFamily="18" charset="0"/>
              </a:rPr>
              <a:t>:</a:t>
            </a:r>
            <a:r>
              <a:rPr lang="en-US" altLang="zh-TW" sz="4000" b="0" i="0" dirty="0">
                <a:solidFill>
                  <a:srgbClr val="292929"/>
                </a:solidFill>
                <a:effectLst/>
                <a:latin typeface="Times New Roman" panose="02020603050405020304" pitchFamily="18" charset="0"/>
                <a:cs typeface="Times New Roman" panose="02020603050405020304" pitchFamily="18" charset="0"/>
              </a:rPr>
              <a:t> </a:t>
            </a:r>
            <a:r>
              <a:rPr lang="zh-TW" altLang="en-US" sz="4000" b="0" i="0" dirty="0">
                <a:solidFill>
                  <a:srgbClr val="292929"/>
                </a:solidFill>
                <a:effectLst/>
                <a:latin typeface="Times New Roman" panose="02020603050405020304" pitchFamily="18" charset="0"/>
                <a:cs typeface="Times New Roman" panose="02020603050405020304" pitchFamily="18" charset="0"/>
              </a:rPr>
              <a:t>強化相同圖的相似度，並且降低不同圖的相似程度</a:t>
            </a:r>
            <a:endParaRPr lang="en-US" altLang="zh-TW" sz="4000" b="0" i="0" dirty="0">
              <a:solidFill>
                <a:srgbClr val="292929"/>
              </a:solidFill>
              <a:effectLst/>
              <a:latin typeface="Times New Roman" panose="02020603050405020304" pitchFamily="18" charset="0"/>
              <a:cs typeface="Times New Roman" panose="02020603050405020304" pitchFamily="18"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altLang="zh-TW" sz="4000" b="0" i="0" dirty="0">
              <a:solidFill>
                <a:srgbClr val="292929"/>
              </a:solidFill>
              <a:effectLst/>
              <a:latin typeface="Times New Roman" panose="02020603050405020304" pitchFamily="18" charset="0"/>
              <a:cs typeface="Times New Roman" panose="02020603050405020304" pitchFamily="18"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ltLang="zh-TW" sz="4000" b="0" i="0" dirty="0">
                <a:solidFill>
                  <a:srgbClr val="292929"/>
                </a:solidFill>
                <a:effectLst/>
                <a:latin typeface="Times New Roman" panose="02020603050405020304" pitchFamily="18" charset="0"/>
                <a:cs typeface="Times New Roman" panose="02020603050405020304" pitchFamily="18" charset="0"/>
              </a:rPr>
              <a:t>4.</a:t>
            </a:r>
            <a:r>
              <a:rPr lang="zh-TW" altLang="en-US" sz="4000" b="0" i="0" dirty="0">
                <a:solidFill>
                  <a:srgbClr val="292929"/>
                </a:solidFill>
                <a:effectLst/>
                <a:latin typeface="Times New Roman" panose="02020603050405020304" pitchFamily="18" charset="0"/>
                <a:cs typeface="Times New Roman" panose="02020603050405020304" pitchFamily="18" charset="0"/>
              </a:rPr>
              <a:t> 混合的方法</a:t>
            </a:r>
            <a:r>
              <a:rPr lang="en-US" altLang="zh-TW" sz="4000" b="0" i="0" dirty="0">
                <a:solidFill>
                  <a:srgbClr val="292929"/>
                </a:solidFill>
                <a:effectLst/>
                <a:latin typeface="Times New Roman" panose="02020603050405020304" pitchFamily="18" charset="0"/>
                <a:cs typeface="Times New Roman" panose="02020603050405020304" pitchFamily="18" charset="0"/>
              </a:rPr>
              <a:t>:</a:t>
            </a:r>
            <a:r>
              <a:rPr lang="zh-TW" altLang="en-US" sz="3200" b="0" i="0" dirty="0">
                <a:solidFill>
                  <a:srgbClr val="292929"/>
                </a:solidFill>
                <a:effectLst/>
                <a:latin typeface="source-serif-pro"/>
                <a:cs typeface="Times New Roman" panose="02020603050405020304" pitchFamily="18" charset="0"/>
              </a:rPr>
              <a:t> 結合以上</a:t>
            </a:r>
            <a:r>
              <a:rPr lang="en-US" altLang="zh-TW" sz="3200" b="0" i="0" dirty="0">
                <a:solidFill>
                  <a:srgbClr val="292929"/>
                </a:solidFill>
                <a:effectLst/>
                <a:latin typeface="source-serif-pro"/>
                <a:cs typeface="Times New Roman" panose="02020603050405020304" pitchFamily="18" charset="0"/>
              </a:rPr>
              <a:t>3</a:t>
            </a:r>
            <a:r>
              <a:rPr lang="zh-TW" altLang="en-US" sz="3200" b="0" i="0" dirty="0">
                <a:solidFill>
                  <a:srgbClr val="292929"/>
                </a:solidFill>
                <a:effectLst/>
                <a:latin typeface="source-serif-pro"/>
                <a:cs typeface="Times New Roman" panose="02020603050405020304" pitchFamily="18" charset="0"/>
              </a:rPr>
              <a:t>種方法</a:t>
            </a:r>
            <a:endParaRPr lang="en-US" altLang="zh-TW" sz="4000" b="0" i="0" dirty="0">
              <a:solidFill>
                <a:srgbClr val="29292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9108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9baafe93df_0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9baafe93df_0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5848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9baafe93df_0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9baafe93df_0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a:latin typeface="Times New Roman" panose="02020603050405020304" pitchFamily="18" charset="0"/>
                <a:cs typeface="Times New Roman" panose="02020603050405020304" pitchFamily="18" charset="0"/>
              </a:rPr>
              <a:t>natural </a:t>
            </a:r>
            <a:r>
              <a:rPr lang="en-US" altLang="zh-TW" dirty="0" err="1">
                <a:latin typeface="Times New Roman" panose="02020603050405020304" pitchFamily="18" charset="0"/>
                <a:cs typeface="Times New Roman" panose="02020603050405020304" pitchFamily="18" charset="0"/>
              </a:rPr>
              <a:t>phenomenons</a:t>
            </a:r>
            <a:r>
              <a:rPr lang="en-US" altLang="zh-TW" dirty="0">
                <a:latin typeface="Times New Roman" panose="02020603050405020304" pitchFamily="18" charset="0"/>
                <a:cs typeface="Times New Roman" panose="02020603050405020304" pitchFamily="18" charset="0"/>
              </a:rPr>
              <a:t>: biochemical graphs(</a:t>
            </a:r>
            <a:r>
              <a:rPr lang="zh-TW" altLang="en-US" dirty="0">
                <a:latin typeface="Times New Roman" panose="02020603050405020304" pitchFamily="18" charset="0"/>
                <a:cs typeface="Times New Roman" panose="02020603050405020304" pitchFamily="18" charset="0"/>
              </a:rPr>
              <a:t>生物、化學的圖</a:t>
            </a:r>
            <a:r>
              <a:rPr lang="en-US" altLang="zh-TW" dirty="0">
                <a:latin typeface="Times New Roman" panose="02020603050405020304" pitchFamily="18" charset="0"/>
                <a:cs typeface="Times New Roman" panose="02020603050405020304" pitchFamily="18" charset="0"/>
              </a:rPr>
              <a:t>)</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a:t>
            </a:r>
          </a:p>
          <a:p>
            <a:pPr marL="0" lvl="0" indent="0" algn="l" rtl="0">
              <a:spcBef>
                <a:spcPts val="0"/>
              </a:spcBef>
              <a:spcAft>
                <a:spcPts val="0"/>
              </a:spcAft>
              <a:buNone/>
            </a:pPr>
            <a:endParaRPr lang="en-US"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zh-TW" altLang="en-US" dirty="0"/>
              <a:t>要回答這個問題之前，我們必須要先知道一個東西。</a:t>
            </a:r>
            <a:endParaRPr dirty="0"/>
          </a:p>
        </p:txBody>
      </p:sp>
    </p:spTree>
    <p:extLst>
      <p:ext uri="{BB962C8B-B14F-4D97-AF65-F5344CB8AC3E}">
        <p14:creationId xmlns:p14="http://schemas.microsoft.com/office/powerpoint/2010/main" val="2316390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9baafe93df_0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9baafe93df_0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基於物理信息的機器學習</a:t>
            </a:r>
            <a:endParaRPr lang="en-US" altLang="zh-TW" dirty="0"/>
          </a:p>
          <a:p>
            <a:pPr marL="0" lvl="0" indent="0" algn="l" rtl="0">
              <a:spcBef>
                <a:spcPts val="0"/>
              </a:spcBef>
              <a:spcAft>
                <a:spcPts val="0"/>
              </a:spcAft>
              <a:buNone/>
            </a:pPr>
            <a:r>
              <a:rPr lang="en-US" altLang="zh-TW" dirty="0">
                <a:latin typeface="Times New Roman" panose="02020603050405020304" pitchFamily="18" charset="0"/>
                <a:cs typeface="Times New Roman" panose="02020603050405020304" pitchFamily="18" charset="0"/>
              </a:rPr>
              <a:t>Physical Informed Machine Learning</a:t>
            </a:r>
            <a:r>
              <a:rPr lang="zh-TW" altLang="en-US" dirty="0"/>
              <a:t>將機器學習應用於</a:t>
            </a:r>
            <a:r>
              <a:rPr lang="en-US" altLang="zh-TW" dirty="0"/>
              <a:t>model</a:t>
            </a:r>
            <a:r>
              <a:rPr lang="zh-TW" altLang="en-US" dirty="0"/>
              <a:t>和預測多物理場和多尺度系統的動力學。例如，求解偏微分方程 </a:t>
            </a:r>
            <a:r>
              <a:rPr lang="en-US" altLang="zh-TW" dirty="0"/>
              <a:t>(PDE)</a:t>
            </a:r>
            <a:r>
              <a:rPr lang="zh-TW" altLang="en-US" dirty="0"/>
              <a:t>。</a:t>
            </a:r>
            <a:endParaRPr lang="en-US" altLang="zh-TW" dirty="0"/>
          </a:p>
          <a:p>
            <a:pPr marL="0" lvl="0" indent="0" algn="l" rtl="0">
              <a:spcBef>
                <a:spcPts val="0"/>
              </a:spcBef>
              <a:spcAft>
                <a:spcPts val="0"/>
              </a:spcAft>
              <a:buNone/>
            </a:pPr>
            <a:r>
              <a:rPr lang="zh-TW" altLang="en-US" dirty="0"/>
              <a:t>三個進行</a:t>
            </a:r>
            <a:r>
              <a:rPr lang="en-US" altLang="zh-TW" dirty="0">
                <a:latin typeface="Times New Roman" panose="02020603050405020304" pitchFamily="18" charset="0"/>
                <a:cs typeface="Times New Roman" panose="02020603050405020304" pitchFamily="18" charset="0"/>
              </a:rPr>
              <a:t>Physical Informed Machine Learning</a:t>
            </a:r>
            <a:r>
              <a:rPr lang="zh-TW" altLang="en-US" dirty="0">
                <a:latin typeface="Times New Roman" panose="02020603050405020304" pitchFamily="18" charset="0"/>
                <a:cs typeface="Times New Roman" panose="02020603050405020304" pitchFamily="18" charset="0"/>
              </a:rPr>
              <a:t>的主要原則。</a:t>
            </a:r>
            <a:endParaRPr lang="en-US" altLang="zh-TW" dirty="0">
              <a:latin typeface="Times New Roman" panose="02020603050405020304" pitchFamily="18" charset="0"/>
              <a:cs typeface="Times New Roman" panose="02020603050405020304" pitchFamily="18" charset="0"/>
            </a:endParaRPr>
          </a:p>
          <a:p>
            <a:pPr marL="228600" lvl="0" indent="-228600" algn="l" rtl="0">
              <a:spcBef>
                <a:spcPts val="0"/>
              </a:spcBef>
              <a:spcAft>
                <a:spcPts val="0"/>
              </a:spcAft>
              <a:buAutoNum type="arabicPeriod"/>
            </a:pPr>
            <a:r>
              <a:rPr lang="zh-TW" altLang="en-US" dirty="0">
                <a:latin typeface="Times New Roman" panose="02020603050405020304" pitchFamily="18" charset="0"/>
                <a:cs typeface="Times New Roman" panose="02020603050405020304" pitchFamily="18" charset="0"/>
              </a:rPr>
              <a:t>從蒐集到的資料來獲取</a:t>
            </a:r>
            <a:r>
              <a:rPr lang="en-US" altLang="zh-TW" dirty="0">
                <a:latin typeface="Times New Roman" panose="02020603050405020304" pitchFamily="18" charset="0"/>
                <a:cs typeface="Times New Roman" panose="02020603050405020304" pitchFamily="18" charset="0"/>
              </a:rPr>
              <a:t>observation bias</a:t>
            </a:r>
            <a:r>
              <a:rPr lang="zh-TW" altLang="en-US" dirty="0">
                <a:latin typeface="Times New Roman" panose="02020603050405020304" pitchFamily="18" charset="0"/>
                <a:cs typeface="Times New Roman" panose="02020603050405020304" pitchFamily="18" charset="0"/>
              </a:rPr>
              <a:t>具體化它的內在物理機制</a:t>
            </a:r>
            <a:endParaRPr lang="en-US" altLang="zh-TW" dirty="0">
              <a:latin typeface="Times New Roman" panose="02020603050405020304" pitchFamily="18" charset="0"/>
              <a:cs typeface="Times New Roman" panose="02020603050405020304" pitchFamily="18" charset="0"/>
            </a:endParaRPr>
          </a:p>
          <a:p>
            <a:pPr marL="228600" lvl="0" indent="-228600" algn="l" rtl="0">
              <a:spcBef>
                <a:spcPts val="0"/>
              </a:spcBef>
              <a:spcAft>
                <a:spcPts val="0"/>
              </a:spcAft>
              <a:buAutoNum type="arabicPeriod"/>
            </a:pPr>
            <a:r>
              <a:rPr lang="zh-TW" altLang="en-US" dirty="0">
                <a:latin typeface="Times New Roman" panose="02020603050405020304" pitchFamily="18" charset="0"/>
                <a:cs typeface="Times New Roman" panose="02020603050405020304" pitchFamily="18" charset="0"/>
              </a:rPr>
              <a:t>設定更具優先度的假設以及干預來制定</a:t>
            </a:r>
            <a:r>
              <a:rPr lang="en-US" altLang="zh-TW" dirty="0">
                <a:latin typeface="Times New Roman" panose="02020603050405020304" pitchFamily="18" charset="0"/>
                <a:cs typeface="Times New Roman" panose="02020603050405020304" pitchFamily="18" charset="0"/>
              </a:rPr>
              <a:t>inductive bias</a:t>
            </a:r>
          </a:p>
          <a:p>
            <a:pPr marL="228600" lvl="0" indent="-228600" algn="l" rtl="0">
              <a:spcBef>
                <a:spcPts val="0"/>
              </a:spcBef>
              <a:spcAft>
                <a:spcPts val="0"/>
              </a:spcAft>
              <a:buAutoNum type="arabicPeriod"/>
            </a:pPr>
            <a:r>
              <a:rPr lang="zh-TW" altLang="en-US" dirty="0">
                <a:latin typeface="Times New Roman" panose="02020603050405020304" pitchFamily="18" charset="0"/>
                <a:cs typeface="Times New Roman" panose="02020603050405020304" pitchFamily="18" charset="0"/>
              </a:rPr>
              <a:t>選擇</a:t>
            </a:r>
            <a:r>
              <a:rPr lang="en-US" altLang="zh-TW" dirty="0">
                <a:latin typeface="Times New Roman" panose="02020603050405020304" pitchFamily="18" charset="0"/>
                <a:cs typeface="Times New Roman" panose="02020603050405020304" pitchFamily="18" charset="0"/>
              </a:rPr>
              <a:t>Loss function</a:t>
            </a:r>
            <a:r>
              <a:rPr lang="zh-TW" altLang="en-US"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cs typeface="Times New Roman" panose="02020603050405020304" pitchFamily="18" charset="0"/>
              </a:rPr>
              <a:t>constraints</a:t>
            </a:r>
            <a:r>
              <a:rPr lang="zh-TW" altLang="en-US" dirty="0">
                <a:latin typeface="Times New Roman" panose="02020603050405020304" pitchFamily="18" charset="0"/>
                <a:cs typeface="Times New Roman" panose="02020603050405020304" pitchFamily="18" charset="0"/>
              </a:rPr>
              <a:t>或是</a:t>
            </a:r>
            <a:r>
              <a:rPr lang="en-US" altLang="zh-TW" dirty="0">
                <a:latin typeface="Times New Roman" panose="02020603050405020304" pitchFamily="18" charset="0"/>
                <a:cs typeface="Times New Roman" panose="02020603050405020304" pitchFamily="18" charset="0"/>
              </a:rPr>
              <a:t>Inference algorithm</a:t>
            </a:r>
            <a:r>
              <a:rPr lang="zh-TW" altLang="en-US" dirty="0">
                <a:latin typeface="Times New Roman" panose="02020603050405020304" pitchFamily="18" charset="0"/>
                <a:cs typeface="Times New Roman" panose="02020603050405020304" pitchFamily="18" charset="0"/>
              </a:rPr>
              <a:t>等等來做為</a:t>
            </a:r>
            <a:r>
              <a:rPr lang="en-US" altLang="zh-TW" dirty="0">
                <a:latin typeface="Times New Roman" panose="02020603050405020304" pitchFamily="18" charset="0"/>
                <a:cs typeface="Times New Roman" panose="02020603050405020304" pitchFamily="18" charset="0"/>
              </a:rPr>
              <a:t>learning bias.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709632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9baafe93df_0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9baafe93df_0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基於物理信息的機器學習</a:t>
            </a:r>
            <a:endParaRPr lang="en-US" altLang="zh-TW" dirty="0"/>
          </a:p>
          <a:p>
            <a:pPr marL="0" lvl="0" indent="0" algn="l" rtl="0">
              <a:spcBef>
                <a:spcPts val="0"/>
              </a:spcBef>
              <a:spcAft>
                <a:spcPts val="0"/>
              </a:spcAft>
              <a:buNone/>
            </a:pPr>
            <a:r>
              <a:rPr lang="en-US" altLang="zh-TW" dirty="0">
                <a:latin typeface="Times New Roman" panose="02020603050405020304" pitchFamily="18" charset="0"/>
                <a:cs typeface="Times New Roman" panose="02020603050405020304" pitchFamily="18" charset="0"/>
              </a:rPr>
              <a:t>Physical Informed Machine Learning</a:t>
            </a:r>
            <a:r>
              <a:rPr lang="zh-TW" altLang="en-US" dirty="0"/>
              <a:t>將機器學習應用於</a:t>
            </a:r>
            <a:r>
              <a:rPr lang="en-US" altLang="zh-TW" dirty="0"/>
              <a:t>model</a:t>
            </a:r>
            <a:r>
              <a:rPr lang="zh-TW" altLang="en-US" dirty="0"/>
              <a:t>和預測多物理場和多尺度系統的動力學。例如，求解偏微分方程 </a:t>
            </a:r>
            <a:r>
              <a:rPr lang="en-US" altLang="zh-TW" dirty="0"/>
              <a:t>(PDE)</a:t>
            </a:r>
            <a:r>
              <a:rPr lang="zh-TW" altLang="en-US" dirty="0"/>
              <a:t>。</a:t>
            </a:r>
            <a:endParaRPr lang="en-US" altLang="zh-TW" dirty="0"/>
          </a:p>
          <a:p>
            <a:pPr marL="0" lvl="0" indent="0" algn="l" rtl="0">
              <a:spcBef>
                <a:spcPts val="0"/>
              </a:spcBef>
              <a:spcAft>
                <a:spcPts val="0"/>
              </a:spcAft>
              <a:buNone/>
            </a:pPr>
            <a:r>
              <a:rPr lang="zh-TW" altLang="en-US" dirty="0"/>
              <a:t>三個進行</a:t>
            </a:r>
            <a:r>
              <a:rPr lang="en-US" altLang="zh-TW" dirty="0">
                <a:latin typeface="Times New Roman" panose="02020603050405020304" pitchFamily="18" charset="0"/>
                <a:cs typeface="Times New Roman" panose="02020603050405020304" pitchFamily="18" charset="0"/>
              </a:rPr>
              <a:t>Physical Informed Machine Learning</a:t>
            </a:r>
            <a:r>
              <a:rPr lang="zh-TW" altLang="en-US" dirty="0">
                <a:latin typeface="Times New Roman" panose="02020603050405020304" pitchFamily="18" charset="0"/>
                <a:cs typeface="Times New Roman" panose="02020603050405020304" pitchFamily="18" charset="0"/>
              </a:rPr>
              <a:t>的主要原則。</a:t>
            </a:r>
            <a:endParaRPr lang="en-US" altLang="zh-TW" dirty="0">
              <a:latin typeface="Times New Roman" panose="02020603050405020304" pitchFamily="18" charset="0"/>
              <a:cs typeface="Times New Roman" panose="02020603050405020304" pitchFamily="18" charset="0"/>
            </a:endParaRPr>
          </a:p>
          <a:p>
            <a:pPr marL="228600" lvl="0" indent="-228600" algn="l" rtl="0">
              <a:spcBef>
                <a:spcPts val="0"/>
              </a:spcBef>
              <a:spcAft>
                <a:spcPts val="0"/>
              </a:spcAft>
              <a:buAutoNum type="arabicPeriod"/>
            </a:pPr>
            <a:r>
              <a:rPr lang="zh-TW" altLang="en-US" dirty="0">
                <a:latin typeface="Times New Roman" panose="02020603050405020304" pitchFamily="18" charset="0"/>
                <a:cs typeface="Times New Roman" panose="02020603050405020304" pitchFamily="18" charset="0"/>
              </a:rPr>
              <a:t>從蒐集到的資料來獲取</a:t>
            </a:r>
            <a:r>
              <a:rPr lang="en-US" altLang="zh-TW" dirty="0">
                <a:latin typeface="Times New Roman" panose="02020603050405020304" pitchFamily="18" charset="0"/>
                <a:cs typeface="Times New Roman" panose="02020603050405020304" pitchFamily="18" charset="0"/>
              </a:rPr>
              <a:t>observation bias</a:t>
            </a:r>
            <a:r>
              <a:rPr lang="zh-TW" altLang="en-US" dirty="0">
                <a:latin typeface="Times New Roman" panose="02020603050405020304" pitchFamily="18" charset="0"/>
                <a:cs typeface="Times New Roman" panose="02020603050405020304" pitchFamily="18" charset="0"/>
              </a:rPr>
              <a:t>具體化它的內在物理機制</a:t>
            </a:r>
            <a:endParaRPr lang="en-US" altLang="zh-TW" dirty="0">
              <a:latin typeface="Times New Roman" panose="02020603050405020304" pitchFamily="18" charset="0"/>
              <a:cs typeface="Times New Roman" panose="02020603050405020304" pitchFamily="18" charset="0"/>
            </a:endParaRPr>
          </a:p>
          <a:p>
            <a:pPr marL="228600" lvl="0" indent="-228600" algn="l" rtl="0">
              <a:spcBef>
                <a:spcPts val="0"/>
              </a:spcBef>
              <a:spcAft>
                <a:spcPts val="0"/>
              </a:spcAft>
              <a:buAutoNum type="arabicPeriod"/>
            </a:pPr>
            <a:r>
              <a:rPr lang="zh-TW" altLang="en-US" dirty="0">
                <a:latin typeface="Times New Roman" panose="02020603050405020304" pitchFamily="18" charset="0"/>
                <a:cs typeface="Times New Roman" panose="02020603050405020304" pitchFamily="18" charset="0"/>
              </a:rPr>
              <a:t>設定更具優先度的假設以及干預來制定</a:t>
            </a:r>
            <a:r>
              <a:rPr lang="en-US" altLang="zh-TW" dirty="0">
                <a:latin typeface="Times New Roman" panose="02020603050405020304" pitchFamily="18" charset="0"/>
                <a:cs typeface="Times New Roman" panose="02020603050405020304" pitchFamily="18" charset="0"/>
              </a:rPr>
              <a:t>inductive bias</a:t>
            </a:r>
          </a:p>
          <a:p>
            <a:pPr marL="228600" lvl="0" indent="-228600" algn="l" rtl="0">
              <a:spcBef>
                <a:spcPts val="0"/>
              </a:spcBef>
              <a:spcAft>
                <a:spcPts val="0"/>
              </a:spcAft>
              <a:buAutoNum type="arabicPeriod"/>
            </a:pPr>
            <a:r>
              <a:rPr lang="zh-TW" altLang="en-US" dirty="0">
                <a:latin typeface="Times New Roman" panose="02020603050405020304" pitchFamily="18" charset="0"/>
                <a:cs typeface="Times New Roman" panose="02020603050405020304" pitchFamily="18" charset="0"/>
              </a:rPr>
              <a:t>選擇</a:t>
            </a:r>
            <a:r>
              <a:rPr lang="en-US" altLang="zh-TW" dirty="0">
                <a:latin typeface="Times New Roman" panose="02020603050405020304" pitchFamily="18" charset="0"/>
                <a:cs typeface="Times New Roman" panose="02020603050405020304" pitchFamily="18" charset="0"/>
              </a:rPr>
              <a:t>Loss function</a:t>
            </a:r>
            <a:r>
              <a:rPr lang="zh-TW" altLang="en-US"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cs typeface="Times New Roman" panose="02020603050405020304" pitchFamily="18" charset="0"/>
              </a:rPr>
              <a:t>constraints</a:t>
            </a:r>
            <a:r>
              <a:rPr lang="zh-TW" altLang="en-US" dirty="0">
                <a:latin typeface="Times New Roman" panose="02020603050405020304" pitchFamily="18" charset="0"/>
                <a:cs typeface="Times New Roman" panose="02020603050405020304" pitchFamily="18" charset="0"/>
              </a:rPr>
              <a:t>或是</a:t>
            </a:r>
            <a:r>
              <a:rPr lang="en-US" altLang="zh-TW" dirty="0">
                <a:latin typeface="Times New Roman" panose="02020603050405020304" pitchFamily="18" charset="0"/>
                <a:cs typeface="Times New Roman" panose="02020603050405020304" pitchFamily="18" charset="0"/>
              </a:rPr>
              <a:t>Inference algorithm</a:t>
            </a:r>
            <a:r>
              <a:rPr lang="zh-TW" altLang="en-US" dirty="0">
                <a:latin typeface="Times New Roman" panose="02020603050405020304" pitchFamily="18" charset="0"/>
                <a:cs typeface="Times New Roman" panose="02020603050405020304" pitchFamily="18" charset="0"/>
              </a:rPr>
              <a:t>等等來做為</a:t>
            </a:r>
            <a:r>
              <a:rPr lang="en-US" altLang="zh-TW" dirty="0">
                <a:latin typeface="Times New Roman" panose="02020603050405020304" pitchFamily="18" charset="0"/>
                <a:cs typeface="Times New Roman" panose="02020603050405020304" pitchFamily="18" charset="0"/>
              </a:rPr>
              <a:t>learning bias.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853662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9baafe93df_0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9baafe93df_0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74388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9baafe93df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9baafe93df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9baafe93df_0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9baafe93df_0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Query(</a:t>
            </a:r>
            <a:r>
              <a:rPr lang="zh-TW" altLang="en-US" dirty="0"/>
              <a:t>質疑</a:t>
            </a:r>
            <a:r>
              <a:rPr lang="en-US" altLang="zh-TW" dirty="0"/>
              <a:t>:error prone</a:t>
            </a:r>
            <a:r>
              <a:rPr lang="en-US" dirty="0"/>
              <a:t>)</a:t>
            </a:r>
            <a:r>
              <a:rPr lang="zh-TW" altLang="en-US" dirty="0"/>
              <a:t>、 </a:t>
            </a:r>
            <a:r>
              <a:rPr lang="en-US" altLang="zh-TW" dirty="0"/>
              <a:t>time-wasting</a:t>
            </a:r>
            <a:r>
              <a:rPr lang="zh-TW" altLang="en-US" dirty="0"/>
              <a:t>、</a:t>
            </a:r>
            <a:r>
              <a:rPr lang="en-US" altLang="zh-TW" dirty="0"/>
              <a:t>complex</a:t>
            </a:r>
          </a:p>
          <a:p>
            <a:pPr marL="171450" lvl="0" indent="-171450" algn="l" rtl="0">
              <a:spcBef>
                <a:spcPts val="0"/>
              </a:spcBef>
              <a:spcAft>
                <a:spcPts val="0"/>
              </a:spcAft>
            </a:pPr>
            <a:endParaRPr lang="en-US" altLang="zh-TW" dirty="0"/>
          </a:p>
          <a:p>
            <a:pPr marL="171450" lvl="0" indent="-171450" algn="l" rtl="0">
              <a:spcBef>
                <a:spcPts val="0"/>
              </a:spcBef>
              <a:spcAft>
                <a:spcPts val="0"/>
              </a:spcAft>
            </a:pPr>
            <a:r>
              <a:rPr lang="en-US" altLang="zh-TW" dirty="0">
                <a:latin typeface="Times New Roman" panose="02020603050405020304" pitchFamily="18" charset="0"/>
                <a:cs typeface="Times New Roman" panose="02020603050405020304" pitchFamily="18" charset="0"/>
              </a:rPr>
              <a:t>Supervised learning:</a:t>
            </a:r>
            <a:r>
              <a:rPr lang="zh-TW" altLang="en-US" b="0" i="0" dirty="0">
                <a:effectLst/>
                <a:latin typeface="TC"/>
              </a:rPr>
              <a:t>所有資料都被「標註」</a:t>
            </a:r>
            <a:r>
              <a:rPr lang="en-US" altLang="zh-TW" b="0" i="0" dirty="0">
                <a:effectLst/>
                <a:latin typeface="TC"/>
              </a:rPr>
              <a:t>(label)</a:t>
            </a:r>
            <a:r>
              <a:rPr lang="zh-TW" altLang="en-US" b="0" i="0" dirty="0">
                <a:effectLst/>
                <a:latin typeface="TC"/>
              </a:rPr>
              <a:t>，告訴機器相對應的值，以提供機器學習在輸出時判斷誤差使用</a:t>
            </a:r>
            <a:endParaRPr lang="en-US" altLang="zh-TW" b="0" i="0" dirty="0">
              <a:effectLst/>
              <a:latin typeface="TC"/>
            </a:endParaRPr>
          </a:p>
          <a:p>
            <a:pPr marL="171450" lvl="0" indent="-171450" algn="l" rtl="0">
              <a:spcBef>
                <a:spcPts val="0"/>
              </a:spcBef>
              <a:spcAft>
                <a:spcPts val="0"/>
              </a:spcAft>
            </a:pPr>
            <a:endParaRPr lang="en-US" altLang="zh-TW" b="0" i="0" dirty="0">
              <a:effectLst/>
              <a:latin typeface="TC"/>
            </a:endParaRPr>
          </a:p>
          <a:p>
            <a:pPr marL="171450" lvl="0" indent="-171450" algn="l" rtl="0">
              <a:spcBef>
                <a:spcPts val="0"/>
              </a:spcBef>
              <a:spcAft>
                <a:spcPts val="0"/>
              </a:spcAft>
            </a:pPr>
            <a:r>
              <a:rPr lang="en-US" altLang="zh-TW" dirty="0">
                <a:latin typeface="Times New Roman" panose="02020603050405020304" pitchFamily="18" charset="0"/>
                <a:cs typeface="Times New Roman" panose="02020603050405020304" pitchFamily="18" charset="0"/>
              </a:rPr>
              <a:t>Self-supervised learning: </a:t>
            </a:r>
            <a:r>
              <a:rPr lang="zh-TW" altLang="en-US" b="0" i="0" dirty="0">
                <a:solidFill>
                  <a:srgbClr val="303A3E"/>
                </a:solidFill>
                <a:effectLst/>
                <a:latin typeface="Noto Serif" panose="020B0604020202020204" pitchFamily="18" charset="0"/>
              </a:rPr>
              <a:t>在正式開始模型訓練前，需要大量沒有標註的資料讓機器進行「預訓練」，以培養它的基本能力。當機器有了基本能力後，學習的效率就會提高，例如要進行某項任務，只需要提供少量任務的標註資料，再微調</a:t>
            </a:r>
            <a:r>
              <a:rPr lang="en-US" altLang="zh-TW" b="0" i="0" dirty="0">
                <a:solidFill>
                  <a:srgbClr val="303A3E"/>
                </a:solidFill>
                <a:effectLst/>
                <a:latin typeface="Noto Serif" panose="020B0604020202020204" pitchFamily="18" charset="0"/>
              </a:rPr>
              <a:t>AI</a:t>
            </a:r>
            <a:r>
              <a:rPr lang="zh-TW" altLang="en-US" b="0" i="0" dirty="0">
                <a:solidFill>
                  <a:srgbClr val="303A3E"/>
                </a:solidFill>
                <a:effectLst/>
                <a:latin typeface="Noto Serif" panose="020B0604020202020204" pitchFamily="18" charset="0"/>
              </a:rPr>
              <a:t>就能快速進行該項任務。</a:t>
            </a:r>
            <a:endParaRPr lang="en-US" altLang="zh-TW" b="0" i="0" dirty="0">
              <a:solidFill>
                <a:srgbClr val="303A3E"/>
              </a:solidFill>
              <a:effectLst/>
              <a:latin typeface="Noto Serif" panose="020B0604020202020204" pitchFamily="18" charset="0"/>
            </a:endParaRPr>
          </a:p>
          <a:p>
            <a:pPr marL="171450" lvl="0" indent="-171450" algn="l" rtl="0">
              <a:spcBef>
                <a:spcPts val="0"/>
              </a:spcBef>
              <a:spcAft>
                <a:spcPts val="0"/>
              </a:spcAft>
            </a:pPr>
            <a:endParaRPr lang="en-US" altLang="zh-TW" b="0" i="0" dirty="0">
              <a:solidFill>
                <a:srgbClr val="303A3E"/>
              </a:solidFill>
              <a:effectLst/>
              <a:latin typeface="Noto Serif" panose="020B0604020202020204" pitchFamily="18" charset="0"/>
            </a:endParaRPr>
          </a:p>
          <a:p>
            <a:pPr marL="171450" lvl="0" indent="-171450" algn="l" rtl="0">
              <a:spcBef>
                <a:spcPts val="0"/>
              </a:spcBef>
              <a:spcAft>
                <a:spcPts val="0"/>
              </a:spcAft>
            </a:pPr>
            <a:r>
              <a:rPr lang="en-US" altLang="zh-TW" dirty="0">
                <a:latin typeface="Times New Roman" panose="02020603050405020304" pitchFamily="18" charset="0"/>
                <a:cs typeface="Times New Roman" panose="02020603050405020304" pitchFamily="18" charset="0"/>
              </a:rPr>
              <a:t>reinforcement learning: </a:t>
            </a:r>
            <a:r>
              <a:rPr lang="zh-TW" altLang="en-US" b="0" i="0" dirty="0">
                <a:effectLst/>
                <a:latin typeface="TC"/>
              </a:rPr>
              <a:t>我們不標註任何資料，但告訴它所採取的哪一步是正確、那一步是錯誤的，根據反饋的好壞，機器自行逐步修正、最終得到正確的結果。</a:t>
            </a:r>
            <a:endParaRPr lang="en-US" altLang="zh-TW" b="0" i="0" dirty="0">
              <a:effectLst/>
              <a:latin typeface="TC"/>
            </a:endParaRPr>
          </a:p>
          <a:p>
            <a:pPr marL="171450" lvl="0" indent="-171450" algn="l" rtl="0">
              <a:spcBef>
                <a:spcPts val="0"/>
              </a:spcBef>
              <a:spcAft>
                <a:spcPts val="0"/>
              </a:spcAft>
            </a:pPr>
            <a:endParaRPr lang="en-US" b="0" i="0" dirty="0">
              <a:effectLst/>
              <a:latin typeface="TC"/>
            </a:endParaRPr>
          </a:p>
          <a:p>
            <a:pPr marL="171450" lvl="0" indent="-171450" algn="l" rtl="0">
              <a:spcBef>
                <a:spcPts val="0"/>
              </a:spcBef>
              <a:spcAft>
                <a:spcPts val="0"/>
              </a:spcAft>
            </a:pPr>
            <a:endParaRPr dirty="0"/>
          </a:p>
        </p:txBody>
      </p:sp>
    </p:spTree>
    <p:extLst>
      <p:ext uri="{BB962C8B-B14F-4D97-AF65-F5344CB8AC3E}">
        <p14:creationId xmlns:p14="http://schemas.microsoft.com/office/powerpoint/2010/main" val="27465711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48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670681" y="2933522"/>
            <a:ext cx="4352100" cy="71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Font typeface="Roboto Condensed Light"/>
              <a:buNone/>
              <a:defRPr sz="1400">
                <a:latin typeface="Roboto Condensed Light"/>
                <a:ea typeface="Roboto Condensed Light"/>
                <a:cs typeface="Roboto Condensed Light"/>
                <a:sym typeface="Roboto Condensed Light"/>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4">
  <p:cSld name="CUSTOM_16">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7"/>
          <p:cNvSpPr txBox="1">
            <a:spLocks noGrp="1"/>
          </p:cNvSpPr>
          <p:nvPr>
            <p:ph type="ctrTitle"/>
          </p:nvPr>
        </p:nvSpPr>
        <p:spPr>
          <a:xfrm flipH="1">
            <a:off x="2260329" y="2193805"/>
            <a:ext cx="5195700" cy="19212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a:endParaRPr/>
          </a:p>
        </p:txBody>
      </p:sp>
      <p:sp>
        <p:nvSpPr>
          <p:cNvPr id="76" name="Google Shape;76;p17"/>
          <p:cNvSpPr txBox="1">
            <a:spLocks noGrp="1"/>
          </p:cNvSpPr>
          <p:nvPr>
            <p:ph type="title" idx="2" hasCustomPrompt="1"/>
          </p:nvPr>
        </p:nvSpPr>
        <p:spPr>
          <a:xfrm flipH="1">
            <a:off x="2260329" y="1881980"/>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77" name="Google Shape;77;p17"/>
          <p:cNvSpPr txBox="1">
            <a:spLocks noGrp="1"/>
          </p:cNvSpPr>
          <p:nvPr>
            <p:ph type="subTitle" idx="1"/>
          </p:nvPr>
        </p:nvSpPr>
        <p:spPr>
          <a:xfrm>
            <a:off x="2260329" y="3476054"/>
            <a:ext cx="4224900" cy="5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5">
  <p:cSld name="CUSTOM_17">
    <p:bg>
      <p:bgPr>
        <a:blipFill>
          <a:blip r:embed="rId2">
            <a:alphaModFix/>
          </a:blip>
          <a:stretch>
            <a:fillRect/>
          </a:stretch>
        </a:blipFill>
        <a:effectLst/>
      </p:bgPr>
    </p:bg>
    <p:spTree>
      <p:nvGrpSpPr>
        <p:cNvPr id="1" name="Shape 78"/>
        <p:cNvGrpSpPr/>
        <p:nvPr/>
      </p:nvGrpSpPr>
      <p:grpSpPr>
        <a:xfrm>
          <a:off x="0" y="0"/>
          <a:ext cx="0" cy="0"/>
          <a:chOff x="0" y="0"/>
          <a:chExt cx="0" cy="0"/>
        </a:xfrm>
      </p:grpSpPr>
      <p:sp>
        <p:nvSpPr>
          <p:cNvPr id="79" name="Google Shape;79;p18"/>
          <p:cNvSpPr txBox="1">
            <a:spLocks noGrp="1"/>
          </p:cNvSpPr>
          <p:nvPr>
            <p:ph type="ctrTitle"/>
          </p:nvPr>
        </p:nvSpPr>
        <p:spPr>
          <a:xfrm flipH="1">
            <a:off x="1698072" y="2178475"/>
            <a:ext cx="5195700" cy="192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3600"/>
              <a:buNone/>
              <a:defRPr sz="3600"/>
            </a:lvl1pPr>
            <a:lvl2pPr lvl="1" algn="r" rtl="0">
              <a:spcBef>
                <a:spcPts val="0"/>
              </a:spcBef>
              <a:spcAft>
                <a:spcPts val="0"/>
              </a:spcAft>
              <a:buClr>
                <a:srgbClr val="FFFFFF"/>
              </a:buClr>
              <a:buSzPts val="6500"/>
              <a:buNone/>
              <a:defRPr sz="6500">
                <a:solidFill>
                  <a:srgbClr val="FFFFFF"/>
                </a:solidFill>
              </a:defRPr>
            </a:lvl2pPr>
            <a:lvl3pPr lvl="2" algn="r" rtl="0">
              <a:spcBef>
                <a:spcPts val="0"/>
              </a:spcBef>
              <a:spcAft>
                <a:spcPts val="0"/>
              </a:spcAft>
              <a:buClr>
                <a:srgbClr val="FFFFFF"/>
              </a:buClr>
              <a:buSzPts val="6500"/>
              <a:buNone/>
              <a:defRPr sz="6500">
                <a:solidFill>
                  <a:srgbClr val="FFFFFF"/>
                </a:solidFill>
              </a:defRPr>
            </a:lvl3pPr>
            <a:lvl4pPr lvl="3" algn="r" rtl="0">
              <a:spcBef>
                <a:spcPts val="0"/>
              </a:spcBef>
              <a:spcAft>
                <a:spcPts val="0"/>
              </a:spcAft>
              <a:buClr>
                <a:srgbClr val="FFFFFF"/>
              </a:buClr>
              <a:buSzPts val="6500"/>
              <a:buNone/>
              <a:defRPr sz="6500">
                <a:solidFill>
                  <a:srgbClr val="FFFFFF"/>
                </a:solidFill>
              </a:defRPr>
            </a:lvl4pPr>
            <a:lvl5pPr lvl="4" algn="r" rtl="0">
              <a:spcBef>
                <a:spcPts val="0"/>
              </a:spcBef>
              <a:spcAft>
                <a:spcPts val="0"/>
              </a:spcAft>
              <a:buClr>
                <a:srgbClr val="FFFFFF"/>
              </a:buClr>
              <a:buSzPts val="6500"/>
              <a:buNone/>
              <a:defRPr sz="6500">
                <a:solidFill>
                  <a:srgbClr val="FFFFFF"/>
                </a:solidFill>
              </a:defRPr>
            </a:lvl5pPr>
            <a:lvl6pPr lvl="5" algn="r" rtl="0">
              <a:spcBef>
                <a:spcPts val="0"/>
              </a:spcBef>
              <a:spcAft>
                <a:spcPts val="0"/>
              </a:spcAft>
              <a:buClr>
                <a:srgbClr val="FFFFFF"/>
              </a:buClr>
              <a:buSzPts val="6500"/>
              <a:buNone/>
              <a:defRPr sz="6500">
                <a:solidFill>
                  <a:srgbClr val="FFFFFF"/>
                </a:solidFill>
              </a:defRPr>
            </a:lvl6pPr>
            <a:lvl7pPr lvl="6" algn="r" rtl="0">
              <a:spcBef>
                <a:spcPts val="0"/>
              </a:spcBef>
              <a:spcAft>
                <a:spcPts val="0"/>
              </a:spcAft>
              <a:buClr>
                <a:srgbClr val="FFFFFF"/>
              </a:buClr>
              <a:buSzPts val="6500"/>
              <a:buNone/>
              <a:defRPr sz="6500">
                <a:solidFill>
                  <a:srgbClr val="FFFFFF"/>
                </a:solidFill>
              </a:defRPr>
            </a:lvl7pPr>
            <a:lvl8pPr lvl="7" algn="r" rtl="0">
              <a:spcBef>
                <a:spcPts val="0"/>
              </a:spcBef>
              <a:spcAft>
                <a:spcPts val="0"/>
              </a:spcAft>
              <a:buClr>
                <a:srgbClr val="FFFFFF"/>
              </a:buClr>
              <a:buSzPts val="6500"/>
              <a:buNone/>
              <a:defRPr sz="6500">
                <a:solidFill>
                  <a:srgbClr val="FFFFFF"/>
                </a:solidFill>
              </a:defRPr>
            </a:lvl8pPr>
            <a:lvl9pPr lvl="8" algn="r" rtl="0">
              <a:spcBef>
                <a:spcPts val="0"/>
              </a:spcBef>
              <a:spcAft>
                <a:spcPts val="0"/>
              </a:spcAft>
              <a:buClr>
                <a:srgbClr val="FFFFFF"/>
              </a:buClr>
              <a:buSzPts val="6500"/>
              <a:buNone/>
              <a:defRPr sz="6500">
                <a:solidFill>
                  <a:srgbClr val="FFFFFF"/>
                </a:solidFill>
              </a:defRPr>
            </a:lvl9pPr>
          </a:lstStyle>
          <a:p>
            <a:endParaRPr/>
          </a:p>
        </p:txBody>
      </p:sp>
      <p:sp>
        <p:nvSpPr>
          <p:cNvPr id="80" name="Google Shape;80;p18"/>
          <p:cNvSpPr txBox="1">
            <a:spLocks noGrp="1"/>
          </p:cNvSpPr>
          <p:nvPr>
            <p:ph type="title" idx="2" hasCustomPrompt="1"/>
          </p:nvPr>
        </p:nvSpPr>
        <p:spPr>
          <a:xfrm flipH="1">
            <a:off x="3914472" y="1866650"/>
            <a:ext cx="29793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9600"/>
              <a:buNone/>
              <a:defRPr sz="9600"/>
            </a:lvl1pPr>
            <a:lvl2pPr lvl="1"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81" name="Google Shape;81;p18"/>
          <p:cNvSpPr txBox="1">
            <a:spLocks noGrp="1"/>
          </p:cNvSpPr>
          <p:nvPr>
            <p:ph type="subTitle" idx="1"/>
          </p:nvPr>
        </p:nvSpPr>
        <p:spPr>
          <a:xfrm>
            <a:off x="2668872" y="3476054"/>
            <a:ext cx="4224900" cy="53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4">
  <p:cSld name="CUSTOM_9">
    <p:bg>
      <p:bgPr>
        <a:blipFill>
          <a:blip r:embed="rId2">
            <a:alphaModFix/>
          </a:blip>
          <a:stretch>
            <a:fillRect/>
          </a:stretch>
        </a:blipFill>
        <a:effectLst/>
      </p:bgPr>
    </p:bg>
    <p:spTree>
      <p:nvGrpSpPr>
        <p:cNvPr id="1" name="Shape 125"/>
        <p:cNvGrpSpPr/>
        <p:nvPr/>
      </p:nvGrpSpPr>
      <p:grpSpPr>
        <a:xfrm>
          <a:off x="0" y="0"/>
          <a:ext cx="0" cy="0"/>
          <a:chOff x="0" y="0"/>
          <a:chExt cx="0" cy="0"/>
        </a:xfrm>
      </p:grpSpPr>
      <p:sp>
        <p:nvSpPr>
          <p:cNvPr id="126" name="Google Shape;126;p26"/>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mall numbers">
  <p:cSld name="CUSTOM_18">
    <p:bg>
      <p:bgPr>
        <a:blipFill>
          <a:blip r:embed="rId2">
            <a:alphaModFix/>
          </a:blip>
          <a:stretch>
            <a:fillRect/>
          </a:stretch>
        </a:blipFill>
        <a:effectLst/>
      </p:bgPr>
    </p:bg>
    <p:spTree>
      <p:nvGrpSpPr>
        <p:cNvPr id="1" name="Shape 127"/>
        <p:cNvGrpSpPr/>
        <p:nvPr/>
      </p:nvGrpSpPr>
      <p:grpSpPr>
        <a:xfrm>
          <a:off x="0" y="0"/>
          <a:ext cx="0" cy="0"/>
          <a:chOff x="0" y="0"/>
          <a:chExt cx="0" cy="0"/>
        </a:xfrm>
      </p:grpSpPr>
      <p:sp>
        <p:nvSpPr>
          <p:cNvPr id="128" name="Google Shape;128;p27"/>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29" name="Google Shape;129;p27"/>
          <p:cNvSpPr txBox="1">
            <a:spLocks noGrp="1"/>
          </p:cNvSpPr>
          <p:nvPr>
            <p:ph type="title" idx="2" hasCustomPrompt="1"/>
          </p:nvPr>
        </p:nvSpPr>
        <p:spPr>
          <a:xfrm>
            <a:off x="1086651" y="1475125"/>
            <a:ext cx="17952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4800"/>
              <a:buNone/>
              <a:defRPr sz="60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30" name="Google Shape;130;p27"/>
          <p:cNvSpPr txBox="1">
            <a:spLocks noGrp="1"/>
          </p:cNvSpPr>
          <p:nvPr>
            <p:ph type="subTitle" idx="1"/>
          </p:nvPr>
        </p:nvSpPr>
        <p:spPr>
          <a:xfrm flipH="1">
            <a:off x="3481677" y="1666454"/>
            <a:ext cx="3264900" cy="33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None/>
              <a:defRPr>
                <a:solidFill>
                  <a:schemeClr val="lt1"/>
                </a:solidFill>
              </a:defRPr>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
        <p:nvSpPr>
          <p:cNvPr id="131" name="Google Shape;131;p27"/>
          <p:cNvSpPr txBox="1">
            <a:spLocks noGrp="1"/>
          </p:cNvSpPr>
          <p:nvPr>
            <p:ph type="title" idx="3" hasCustomPrompt="1"/>
          </p:nvPr>
        </p:nvSpPr>
        <p:spPr>
          <a:xfrm>
            <a:off x="2298451" y="2475350"/>
            <a:ext cx="17637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4800"/>
              <a:buNone/>
              <a:defRPr sz="60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32" name="Google Shape;132;p27"/>
          <p:cNvSpPr txBox="1">
            <a:spLocks noGrp="1"/>
          </p:cNvSpPr>
          <p:nvPr>
            <p:ph type="subTitle" idx="4"/>
          </p:nvPr>
        </p:nvSpPr>
        <p:spPr>
          <a:xfrm flipH="1">
            <a:off x="4568051" y="2688425"/>
            <a:ext cx="3264900" cy="33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solidFill>
                  <a:schemeClr val="lt1"/>
                </a:solidFill>
              </a:defRPr>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
        <p:nvSpPr>
          <p:cNvPr id="133" name="Google Shape;133;p27"/>
          <p:cNvSpPr txBox="1">
            <a:spLocks noGrp="1"/>
          </p:cNvSpPr>
          <p:nvPr>
            <p:ph type="title" idx="5" hasCustomPrompt="1"/>
          </p:nvPr>
        </p:nvSpPr>
        <p:spPr>
          <a:xfrm>
            <a:off x="3353176" y="3513625"/>
            <a:ext cx="17952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4800"/>
              <a:buNone/>
              <a:defRPr sz="60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34" name="Google Shape;134;p27"/>
          <p:cNvSpPr txBox="1">
            <a:spLocks noGrp="1"/>
          </p:cNvSpPr>
          <p:nvPr>
            <p:ph type="subTitle" idx="6"/>
          </p:nvPr>
        </p:nvSpPr>
        <p:spPr>
          <a:xfrm flipH="1">
            <a:off x="5671490" y="3709941"/>
            <a:ext cx="3264900" cy="33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solidFill>
                  <a:schemeClr val="lt1"/>
                </a:solidFill>
              </a:defRPr>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a:endParaRPr/>
          </a:p>
        </p:txBody>
      </p:sp>
      <p:sp>
        <p:nvSpPr>
          <p:cNvPr id="13" name="Google Shape;13;p3"/>
          <p:cNvSpPr txBox="1">
            <a:spLocks noGrp="1"/>
          </p:cNvSpPr>
          <p:nvPr>
            <p:ph type="title" idx="2" hasCustomPrompt="1"/>
          </p:nvPr>
        </p:nvSpPr>
        <p:spPr>
          <a:xfrm flipH="1">
            <a:off x="1147579" y="2323850"/>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4" name="Google Shape;14;p3"/>
          <p:cNvSpPr txBox="1">
            <a:spLocks noGrp="1"/>
          </p:cNvSpPr>
          <p:nvPr>
            <p:ph type="subTitle" idx="1"/>
          </p:nvPr>
        </p:nvSpPr>
        <p:spPr>
          <a:xfrm>
            <a:off x="1147575" y="4028959"/>
            <a:ext cx="4224900" cy="5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0"/>
          <p:cNvSpPr txBox="1">
            <a:spLocks noGrp="1"/>
          </p:cNvSpPr>
          <p:nvPr>
            <p:ph type="ctrTitle"/>
          </p:nvPr>
        </p:nvSpPr>
        <p:spPr>
          <a:xfrm flipH="1">
            <a:off x="695425" y="1514475"/>
            <a:ext cx="3559800" cy="780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37" name="Google Shape;37;p10"/>
          <p:cNvSpPr txBox="1">
            <a:spLocks noGrp="1"/>
          </p:cNvSpPr>
          <p:nvPr>
            <p:ph type="subTitle" idx="1"/>
          </p:nvPr>
        </p:nvSpPr>
        <p:spPr>
          <a:xfrm flipH="1">
            <a:off x="1581025" y="2559200"/>
            <a:ext cx="2674200" cy="87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11"/>
          <p:cNvSpPr txBox="1">
            <a:spLocks noGrp="1"/>
          </p:cNvSpPr>
          <p:nvPr>
            <p:ph type="title" hasCustomPrompt="1"/>
          </p:nvPr>
        </p:nvSpPr>
        <p:spPr>
          <a:xfrm>
            <a:off x="2250675" y="1001350"/>
            <a:ext cx="6191100" cy="1963500"/>
          </a:xfrm>
          <a:prstGeom prst="rect">
            <a:avLst/>
          </a:prstGeom>
        </p:spPr>
        <p:txBody>
          <a:bodyPr spcFirstLastPara="1" wrap="square" lIns="91425" tIns="91425" rIns="91425" bIns="91425" anchor="b" anchorCtr="0">
            <a:noAutofit/>
          </a:bodyPr>
          <a:lstStyle>
            <a:lvl1pPr lvl="0" algn="r">
              <a:spcBef>
                <a:spcPts val="0"/>
              </a:spcBef>
              <a:spcAft>
                <a:spcPts val="0"/>
              </a:spcAft>
              <a:buSzPts val="12000"/>
              <a:buNone/>
              <a:defRPr sz="98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0" name="Google Shape;40;p11"/>
          <p:cNvSpPr txBox="1">
            <a:spLocks noGrp="1"/>
          </p:cNvSpPr>
          <p:nvPr>
            <p:ph type="body" idx="1"/>
          </p:nvPr>
        </p:nvSpPr>
        <p:spPr>
          <a:xfrm>
            <a:off x="2107950" y="2895050"/>
            <a:ext cx="6191100" cy="696000"/>
          </a:xfrm>
          <a:prstGeom prst="rect">
            <a:avLst/>
          </a:prstGeom>
        </p:spPr>
        <p:txBody>
          <a:bodyPr spcFirstLastPara="1" wrap="square" lIns="91425" tIns="91425" rIns="91425" bIns="91425" anchor="t" anchorCtr="0">
            <a:noAutofit/>
          </a:bodyPr>
          <a:lstStyle>
            <a:lvl1pPr marL="457200" lvl="0" indent="-304800" algn="r">
              <a:lnSpc>
                <a:spcPct val="100000"/>
              </a:lnSpc>
              <a:spcBef>
                <a:spcPts val="0"/>
              </a:spcBef>
              <a:spcAft>
                <a:spcPts val="0"/>
              </a:spcAft>
              <a:buSzPts val="1200"/>
              <a:buChar char="●"/>
              <a:defRPr sz="1600"/>
            </a:lvl1pPr>
            <a:lvl2pPr marL="914400" lvl="1" indent="-304800" algn="ctr">
              <a:spcBef>
                <a:spcPts val="0"/>
              </a:spcBef>
              <a:spcAft>
                <a:spcPts val="0"/>
              </a:spcAft>
              <a:buSzPts val="1200"/>
              <a:buChar char="○"/>
              <a:defRPr/>
            </a:lvl2pPr>
            <a:lvl3pPr marL="1371600" lvl="2" indent="-304800" algn="ctr">
              <a:spcBef>
                <a:spcPts val="1600"/>
              </a:spcBef>
              <a:spcAft>
                <a:spcPts val="0"/>
              </a:spcAft>
              <a:buSzPts val="1200"/>
              <a:buChar char="■"/>
              <a:defRPr/>
            </a:lvl3pPr>
            <a:lvl4pPr marL="1828800" lvl="3" indent="-304800" algn="ctr">
              <a:spcBef>
                <a:spcPts val="1600"/>
              </a:spcBef>
              <a:spcAft>
                <a:spcPts val="0"/>
              </a:spcAft>
              <a:buSzPts val="1200"/>
              <a:buChar char="●"/>
              <a:defRPr/>
            </a:lvl4pPr>
            <a:lvl5pPr marL="2286000" lvl="4" indent="-304800" algn="ctr">
              <a:spcBef>
                <a:spcPts val="1600"/>
              </a:spcBef>
              <a:spcAft>
                <a:spcPts val="0"/>
              </a:spcAft>
              <a:buSzPts val="1200"/>
              <a:buChar char="○"/>
              <a:defRPr/>
            </a:lvl5pPr>
            <a:lvl6pPr marL="2743200" lvl="5" indent="-304800" algn="ctr">
              <a:spcBef>
                <a:spcPts val="1600"/>
              </a:spcBef>
              <a:spcAft>
                <a:spcPts val="0"/>
              </a:spcAft>
              <a:buSzPts val="1200"/>
              <a:buChar char="■"/>
              <a:defRPr/>
            </a:lvl6pPr>
            <a:lvl7pPr marL="3200400" lvl="6" indent="-304800" algn="ctr">
              <a:spcBef>
                <a:spcPts val="1600"/>
              </a:spcBef>
              <a:spcAft>
                <a:spcPts val="0"/>
              </a:spcAft>
              <a:buSzPts val="1200"/>
              <a:buChar char="●"/>
              <a:defRPr/>
            </a:lvl7pPr>
            <a:lvl8pPr marL="3657600" lvl="7" indent="-304800" algn="ctr">
              <a:spcBef>
                <a:spcPts val="1600"/>
              </a:spcBef>
              <a:spcAft>
                <a:spcPts val="0"/>
              </a:spcAft>
              <a:buSzPts val="1200"/>
              <a:buChar char="○"/>
              <a:defRPr/>
            </a:lvl8pPr>
            <a:lvl9pPr marL="4114800" lvl="8" indent="-304800" algn="ctr">
              <a:spcBef>
                <a:spcPts val="1600"/>
              </a:spcBef>
              <a:spcAft>
                <a:spcPts val="1600"/>
              </a:spcAft>
              <a:buSzPts val="12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13"/>
          <p:cNvSpPr txBox="1">
            <a:spLocks noGrp="1"/>
          </p:cNvSpPr>
          <p:nvPr>
            <p:ph type="ctrTitle"/>
          </p:nvPr>
        </p:nvSpPr>
        <p:spPr>
          <a:xfrm>
            <a:off x="3385875" y="2098650"/>
            <a:ext cx="23724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44" name="Google Shape;44;p13"/>
          <p:cNvSpPr txBox="1">
            <a:spLocks noGrp="1"/>
          </p:cNvSpPr>
          <p:nvPr>
            <p:ph type="ctrTitle" idx="2"/>
          </p:nvPr>
        </p:nvSpPr>
        <p:spPr>
          <a:xfrm>
            <a:off x="390296" y="201653"/>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5" name="Google Shape;45;p13"/>
          <p:cNvSpPr txBox="1">
            <a:spLocks noGrp="1"/>
          </p:cNvSpPr>
          <p:nvPr>
            <p:ph type="subTitle" idx="1"/>
          </p:nvPr>
        </p:nvSpPr>
        <p:spPr>
          <a:xfrm>
            <a:off x="690446" y="580278"/>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46" name="Google Shape;46;p13"/>
          <p:cNvSpPr txBox="1">
            <a:spLocks noGrp="1"/>
          </p:cNvSpPr>
          <p:nvPr>
            <p:ph type="title" idx="3" hasCustomPrompt="1"/>
          </p:nvPr>
        </p:nvSpPr>
        <p:spPr>
          <a:xfrm>
            <a:off x="2118448" y="54444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7" name="Google Shape;47;p13"/>
          <p:cNvSpPr txBox="1">
            <a:spLocks noGrp="1"/>
          </p:cNvSpPr>
          <p:nvPr>
            <p:ph type="title" idx="4" hasCustomPrompt="1"/>
          </p:nvPr>
        </p:nvSpPr>
        <p:spPr>
          <a:xfrm>
            <a:off x="2105406" y="151580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8" name="Google Shape;48;p13"/>
          <p:cNvSpPr txBox="1">
            <a:spLocks noGrp="1"/>
          </p:cNvSpPr>
          <p:nvPr>
            <p:ph type="title" idx="5" hasCustomPrompt="1"/>
          </p:nvPr>
        </p:nvSpPr>
        <p:spPr>
          <a:xfrm>
            <a:off x="2105406" y="248716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9" name="Google Shape;49;p13"/>
          <p:cNvSpPr txBox="1">
            <a:spLocks noGrp="1"/>
          </p:cNvSpPr>
          <p:nvPr>
            <p:ph type="title" idx="6" hasCustomPrompt="1"/>
          </p:nvPr>
        </p:nvSpPr>
        <p:spPr>
          <a:xfrm>
            <a:off x="5922008" y="2092638"/>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0" name="Google Shape;50;p13"/>
          <p:cNvSpPr txBox="1">
            <a:spLocks noGrp="1"/>
          </p:cNvSpPr>
          <p:nvPr>
            <p:ph type="title" idx="7" hasCustomPrompt="1"/>
          </p:nvPr>
        </p:nvSpPr>
        <p:spPr>
          <a:xfrm>
            <a:off x="5922008" y="3112336"/>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1" name="Google Shape;51;p13"/>
          <p:cNvSpPr txBox="1">
            <a:spLocks noGrp="1"/>
          </p:cNvSpPr>
          <p:nvPr>
            <p:ph type="title" idx="8" hasCustomPrompt="1"/>
          </p:nvPr>
        </p:nvSpPr>
        <p:spPr>
          <a:xfrm>
            <a:off x="5922008" y="4132033"/>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2" name="Google Shape;52;p13"/>
          <p:cNvSpPr txBox="1">
            <a:spLocks noGrp="1"/>
          </p:cNvSpPr>
          <p:nvPr>
            <p:ph type="ctrTitle" idx="9"/>
          </p:nvPr>
        </p:nvSpPr>
        <p:spPr>
          <a:xfrm>
            <a:off x="390296" y="1167854"/>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53" name="Google Shape;53;p13"/>
          <p:cNvSpPr txBox="1">
            <a:spLocks noGrp="1"/>
          </p:cNvSpPr>
          <p:nvPr>
            <p:ph type="subTitle" idx="13"/>
          </p:nvPr>
        </p:nvSpPr>
        <p:spPr>
          <a:xfrm>
            <a:off x="690446" y="1546477"/>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54" name="Google Shape;54;p13"/>
          <p:cNvSpPr txBox="1">
            <a:spLocks noGrp="1"/>
          </p:cNvSpPr>
          <p:nvPr>
            <p:ph type="ctrTitle" idx="14"/>
          </p:nvPr>
        </p:nvSpPr>
        <p:spPr>
          <a:xfrm>
            <a:off x="390296" y="2141336"/>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55" name="Google Shape;55;p13"/>
          <p:cNvSpPr txBox="1">
            <a:spLocks noGrp="1"/>
          </p:cNvSpPr>
          <p:nvPr>
            <p:ph type="subTitle" idx="15"/>
          </p:nvPr>
        </p:nvSpPr>
        <p:spPr>
          <a:xfrm>
            <a:off x="690446" y="2519956"/>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56" name="Google Shape;56;p13"/>
          <p:cNvSpPr txBox="1">
            <a:spLocks noGrp="1"/>
          </p:cNvSpPr>
          <p:nvPr>
            <p:ph type="ctrTitle" idx="16"/>
          </p:nvPr>
        </p:nvSpPr>
        <p:spPr>
          <a:xfrm>
            <a:off x="6811558" y="1775180"/>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57" name="Google Shape;57;p13"/>
          <p:cNvSpPr txBox="1">
            <a:spLocks noGrp="1"/>
          </p:cNvSpPr>
          <p:nvPr>
            <p:ph type="subTitle" idx="17"/>
          </p:nvPr>
        </p:nvSpPr>
        <p:spPr>
          <a:xfrm>
            <a:off x="6811558" y="2153805"/>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58" name="Google Shape;58;p13"/>
          <p:cNvSpPr txBox="1">
            <a:spLocks noGrp="1"/>
          </p:cNvSpPr>
          <p:nvPr>
            <p:ph type="ctrTitle" idx="18"/>
          </p:nvPr>
        </p:nvSpPr>
        <p:spPr>
          <a:xfrm>
            <a:off x="6811558" y="2799095"/>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59" name="Google Shape;59;p13"/>
          <p:cNvSpPr txBox="1">
            <a:spLocks noGrp="1"/>
          </p:cNvSpPr>
          <p:nvPr>
            <p:ph type="subTitle" idx="19"/>
          </p:nvPr>
        </p:nvSpPr>
        <p:spPr>
          <a:xfrm>
            <a:off x="6811558" y="3177717"/>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60" name="Google Shape;60;p13"/>
          <p:cNvSpPr txBox="1">
            <a:spLocks noGrp="1"/>
          </p:cNvSpPr>
          <p:nvPr>
            <p:ph type="ctrTitle" idx="20"/>
          </p:nvPr>
        </p:nvSpPr>
        <p:spPr>
          <a:xfrm>
            <a:off x="6811558" y="3811353"/>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61" name="Google Shape;61;p13"/>
          <p:cNvSpPr txBox="1">
            <a:spLocks noGrp="1"/>
          </p:cNvSpPr>
          <p:nvPr>
            <p:ph type="subTitle" idx="21"/>
          </p:nvPr>
        </p:nvSpPr>
        <p:spPr>
          <a:xfrm>
            <a:off x="6811558" y="4189973"/>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CUSTOM_3">
    <p:bg>
      <p:bgPr>
        <a:blipFill>
          <a:blip r:embed="rId2">
            <a:alphaModFix/>
          </a:blip>
          <a:stretch>
            <a:fillRect/>
          </a:stretch>
        </a:blipFill>
        <a:effectLst/>
      </p:bgPr>
    </p:bg>
    <p:spTree>
      <p:nvGrpSpPr>
        <p:cNvPr id="1" name="Shape 62"/>
        <p:cNvGrpSpPr/>
        <p:nvPr/>
      </p:nvGrpSpPr>
      <p:grpSpPr>
        <a:xfrm>
          <a:off x="0" y="0"/>
          <a:ext cx="0" cy="0"/>
          <a:chOff x="0" y="0"/>
          <a:chExt cx="0" cy="0"/>
        </a:xfrm>
      </p:grpSpPr>
      <p:sp>
        <p:nvSpPr>
          <p:cNvPr id="63" name="Google Shape;63;p14"/>
          <p:cNvSpPr txBox="1">
            <a:spLocks noGrp="1"/>
          </p:cNvSpPr>
          <p:nvPr>
            <p:ph type="ctrTitle"/>
          </p:nvPr>
        </p:nvSpPr>
        <p:spPr>
          <a:xfrm flipH="1">
            <a:off x="2747779" y="2635675"/>
            <a:ext cx="5195700" cy="192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3600"/>
              <a:buNone/>
              <a:defRPr sz="3600"/>
            </a:lvl1pPr>
            <a:lvl2pPr lvl="1" algn="r" rtl="0">
              <a:spcBef>
                <a:spcPts val="0"/>
              </a:spcBef>
              <a:spcAft>
                <a:spcPts val="0"/>
              </a:spcAft>
              <a:buClr>
                <a:srgbClr val="FFFFFF"/>
              </a:buClr>
              <a:buSzPts val="6500"/>
              <a:buNone/>
              <a:defRPr sz="6500">
                <a:solidFill>
                  <a:srgbClr val="FFFFFF"/>
                </a:solidFill>
              </a:defRPr>
            </a:lvl2pPr>
            <a:lvl3pPr lvl="2" algn="r" rtl="0">
              <a:spcBef>
                <a:spcPts val="0"/>
              </a:spcBef>
              <a:spcAft>
                <a:spcPts val="0"/>
              </a:spcAft>
              <a:buClr>
                <a:srgbClr val="FFFFFF"/>
              </a:buClr>
              <a:buSzPts val="6500"/>
              <a:buNone/>
              <a:defRPr sz="6500">
                <a:solidFill>
                  <a:srgbClr val="FFFFFF"/>
                </a:solidFill>
              </a:defRPr>
            </a:lvl3pPr>
            <a:lvl4pPr lvl="3" algn="r" rtl="0">
              <a:spcBef>
                <a:spcPts val="0"/>
              </a:spcBef>
              <a:spcAft>
                <a:spcPts val="0"/>
              </a:spcAft>
              <a:buClr>
                <a:srgbClr val="FFFFFF"/>
              </a:buClr>
              <a:buSzPts val="6500"/>
              <a:buNone/>
              <a:defRPr sz="6500">
                <a:solidFill>
                  <a:srgbClr val="FFFFFF"/>
                </a:solidFill>
              </a:defRPr>
            </a:lvl4pPr>
            <a:lvl5pPr lvl="4" algn="r" rtl="0">
              <a:spcBef>
                <a:spcPts val="0"/>
              </a:spcBef>
              <a:spcAft>
                <a:spcPts val="0"/>
              </a:spcAft>
              <a:buClr>
                <a:srgbClr val="FFFFFF"/>
              </a:buClr>
              <a:buSzPts val="6500"/>
              <a:buNone/>
              <a:defRPr sz="6500">
                <a:solidFill>
                  <a:srgbClr val="FFFFFF"/>
                </a:solidFill>
              </a:defRPr>
            </a:lvl5pPr>
            <a:lvl6pPr lvl="5" algn="r" rtl="0">
              <a:spcBef>
                <a:spcPts val="0"/>
              </a:spcBef>
              <a:spcAft>
                <a:spcPts val="0"/>
              </a:spcAft>
              <a:buClr>
                <a:srgbClr val="FFFFFF"/>
              </a:buClr>
              <a:buSzPts val="6500"/>
              <a:buNone/>
              <a:defRPr sz="6500">
                <a:solidFill>
                  <a:srgbClr val="FFFFFF"/>
                </a:solidFill>
              </a:defRPr>
            </a:lvl6pPr>
            <a:lvl7pPr lvl="6" algn="r" rtl="0">
              <a:spcBef>
                <a:spcPts val="0"/>
              </a:spcBef>
              <a:spcAft>
                <a:spcPts val="0"/>
              </a:spcAft>
              <a:buClr>
                <a:srgbClr val="FFFFFF"/>
              </a:buClr>
              <a:buSzPts val="6500"/>
              <a:buNone/>
              <a:defRPr sz="6500">
                <a:solidFill>
                  <a:srgbClr val="FFFFFF"/>
                </a:solidFill>
              </a:defRPr>
            </a:lvl7pPr>
            <a:lvl8pPr lvl="7" algn="r" rtl="0">
              <a:spcBef>
                <a:spcPts val="0"/>
              </a:spcBef>
              <a:spcAft>
                <a:spcPts val="0"/>
              </a:spcAft>
              <a:buClr>
                <a:srgbClr val="FFFFFF"/>
              </a:buClr>
              <a:buSzPts val="6500"/>
              <a:buNone/>
              <a:defRPr sz="6500">
                <a:solidFill>
                  <a:srgbClr val="FFFFFF"/>
                </a:solidFill>
              </a:defRPr>
            </a:lvl8pPr>
            <a:lvl9pPr lvl="8" algn="r" rtl="0">
              <a:spcBef>
                <a:spcPts val="0"/>
              </a:spcBef>
              <a:spcAft>
                <a:spcPts val="0"/>
              </a:spcAft>
              <a:buClr>
                <a:srgbClr val="FFFFFF"/>
              </a:buClr>
              <a:buSzPts val="6500"/>
              <a:buNone/>
              <a:defRPr sz="6500">
                <a:solidFill>
                  <a:srgbClr val="FFFFFF"/>
                </a:solidFill>
              </a:defRPr>
            </a:lvl9pPr>
          </a:lstStyle>
          <a:p>
            <a:endParaRPr/>
          </a:p>
        </p:txBody>
      </p:sp>
      <p:sp>
        <p:nvSpPr>
          <p:cNvPr id="64" name="Google Shape;64;p14"/>
          <p:cNvSpPr txBox="1">
            <a:spLocks noGrp="1"/>
          </p:cNvSpPr>
          <p:nvPr>
            <p:ph type="title" idx="2" hasCustomPrompt="1"/>
          </p:nvPr>
        </p:nvSpPr>
        <p:spPr>
          <a:xfrm flipH="1">
            <a:off x="4964179" y="2323850"/>
            <a:ext cx="29793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9600"/>
              <a:buNone/>
              <a:defRPr sz="9600"/>
            </a:lvl1pPr>
            <a:lvl2pPr lvl="1"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a:spLocks noGrp="1"/>
          </p:cNvSpPr>
          <p:nvPr>
            <p:ph type="subTitle" idx="1"/>
          </p:nvPr>
        </p:nvSpPr>
        <p:spPr>
          <a:xfrm>
            <a:off x="3718579" y="4030481"/>
            <a:ext cx="4224900" cy="53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2">
  <p:cSld name="CUSTOM_4">
    <p:bg>
      <p:bgPr>
        <a:blipFill>
          <a:blip r:embed="rId2">
            <a:alphaModFix/>
          </a:blip>
          <a:stretch>
            <a:fillRect/>
          </a:stretch>
        </a:blip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ctrTitle"/>
          </p:nvPr>
        </p:nvSpPr>
        <p:spPr>
          <a:xfrm flipH="1">
            <a:off x="2754543" y="1347038"/>
            <a:ext cx="5195700" cy="192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3600"/>
              <a:buNone/>
              <a:defRPr sz="3600"/>
            </a:lvl1pPr>
            <a:lvl2pPr lvl="1" algn="r" rtl="0">
              <a:spcBef>
                <a:spcPts val="0"/>
              </a:spcBef>
              <a:spcAft>
                <a:spcPts val="0"/>
              </a:spcAft>
              <a:buClr>
                <a:srgbClr val="FFFFFF"/>
              </a:buClr>
              <a:buSzPts val="6500"/>
              <a:buNone/>
              <a:defRPr sz="6500">
                <a:solidFill>
                  <a:srgbClr val="FFFFFF"/>
                </a:solidFill>
              </a:defRPr>
            </a:lvl2pPr>
            <a:lvl3pPr lvl="2" algn="r" rtl="0">
              <a:spcBef>
                <a:spcPts val="0"/>
              </a:spcBef>
              <a:spcAft>
                <a:spcPts val="0"/>
              </a:spcAft>
              <a:buClr>
                <a:srgbClr val="FFFFFF"/>
              </a:buClr>
              <a:buSzPts val="6500"/>
              <a:buNone/>
              <a:defRPr sz="6500">
                <a:solidFill>
                  <a:srgbClr val="FFFFFF"/>
                </a:solidFill>
              </a:defRPr>
            </a:lvl3pPr>
            <a:lvl4pPr lvl="3" algn="r" rtl="0">
              <a:spcBef>
                <a:spcPts val="0"/>
              </a:spcBef>
              <a:spcAft>
                <a:spcPts val="0"/>
              </a:spcAft>
              <a:buClr>
                <a:srgbClr val="FFFFFF"/>
              </a:buClr>
              <a:buSzPts val="6500"/>
              <a:buNone/>
              <a:defRPr sz="6500">
                <a:solidFill>
                  <a:srgbClr val="FFFFFF"/>
                </a:solidFill>
              </a:defRPr>
            </a:lvl4pPr>
            <a:lvl5pPr lvl="4" algn="r" rtl="0">
              <a:spcBef>
                <a:spcPts val="0"/>
              </a:spcBef>
              <a:spcAft>
                <a:spcPts val="0"/>
              </a:spcAft>
              <a:buClr>
                <a:srgbClr val="FFFFFF"/>
              </a:buClr>
              <a:buSzPts val="6500"/>
              <a:buNone/>
              <a:defRPr sz="6500">
                <a:solidFill>
                  <a:srgbClr val="FFFFFF"/>
                </a:solidFill>
              </a:defRPr>
            </a:lvl5pPr>
            <a:lvl6pPr lvl="5" algn="r" rtl="0">
              <a:spcBef>
                <a:spcPts val="0"/>
              </a:spcBef>
              <a:spcAft>
                <a:spcPts val="0"/>
              </a:spcAft>
              <a:buClr>
                <a:srgbClr val="FFFFFF"/>
              </a:buClr>
              <a:buSzPts val="6500"/>
              <a:buNone/>
              <a:defRPr sz="6500">
                <a:solidFill>
                  <a:srgbClr val="FFFFFF"/>
                </a:solidFill>
              </a:defRPr>
            </a:lvl6pPr>
            <a:lvl7pPr lvl="6" algn="r" rtl="0">
              <a:spcBef>
                <a:spcPts val="0"/>
              </a:spcBef>
              <a:spcAft>
                <a:spcPts val="0"/>
              </a:spcAft>
              <a:buClr>
                <a:srgbClr val="FFFFFF"/>
              </a:buClr>
              <a:buSzPts val="6500"/>
              <a:buNone/>
              <a:defRPr sz="6500">
                <a:solidFill>
                  <a:srgbClr val="FFFFFF"/>
                </a:solidFill>
              </a:defRPr>
            </a:lvl7pPr>
            <a:lvl8pPr lvl="7" algn="r" rtl="0">
              <a:spcBef>
                <a:spcPts val="0"/>
              </a:spcBef>
              <a:spcAft>
                <a:spcPts val="0"/>
              </a:spcAft>
              <a:buClr>
                <a:srgbClr val="FFFFFF"/>
              </a:buClr>
              <a:buSzPts val="6500"/>
              <a:buNone/>
              <a:defRPr sz="6500">
                <a:solidFill>
                  <a:srgbClr val="FFFFFF"/>
                </a:solidFill>
              </a:defRPr>
            </a:lvl8pPr>
            <a:lvl9pPr lvl="8" algn="r" rtl="0">
              <a:spcBef>
                <a:spcPts val="0"/>
              </a:spcBef>
              <a:spcAft>
                <a:spcPts val="0"/>
              </a:spcAft>
              <a:buClr>
                <a:srgbClr val="FFFFFF"/>
              </a:buClr>
              <a:buSzPts val="6500"/>
              <a:buNone/>
              <a:defRPr sz="6500">
                <a:solidFill>
                  <a:srgbClr val="FFFFFF"/>
                </a:solidFill>
              </a:defRPr>
            </a:lvl9pPr>
          </a:lstStyle>
          <a:p>
            <a:endParaRPr/>
          </a:p>
        </p:txBody>
      </p:sp>
      <p:sp>
        <p:nvSpPr>
          <p:cNvPr id="68" name="Google Shape;68;p15"/>
          <p:cNvSpPr txBox="1">
            <a:spLocks noGrp="1"/>
          </p:cNvSpPr>
          <p:nvPr>
            <p:ph type="title" idx="2" hasCustomPrompt="1"/>
          </p:nvPr>
        </p:nvSpPr>
        <p:spPr>
          <a:xfrm flipH="1">
            <a:off x="4970943" y="1035213"/>
            <a:ext cx="29793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9600"/>
              <a:buNone/>
              <a:defRPr sz="9600"/>
            </a:lvl1pPr>
            <a:lvl2pPr lvl="1"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9" name="Google Shape;69;p15"/>
          <p:cNvSpPr txBox="1">
            <a:spLocks noGrp="1"/>
          </p:cNvSpPr>
          <p:nvPr>
            <p:ph type="subTitle" idx="1"/>
          </p:nvPr>
        </p:nvSpPr>
        <p:spPr>
          <a:xfrm>
            <a:off x="3725343" y="2742989"/>
            <a:ext cx="4224900" cy="53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400"/>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3">
  <p:cSld name="CUSTOM_5">
    <p:bg>
      <p:bgPr>
        <a:blipFill>
          <a:blip r:embed="rId2">
            <a:alphaModFix/>
          </a:blip>
          <a:stretch>
            <a:fillRect/>
          </a:stretch>
        </a:blip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ctrTitle"/>
          </p:nvPr>
        </p:nvSpPr>
        <p:spPr>
          <a:xfrm flipH="1">
            <a:off x="1180003" y="1347038"/>
            <a:ext cx="5195700" cy="19212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a:endParaRPr/>
          </a:p>
        </p:txBody>
      </p:sp>
      <p:sp>
        <p:nvSpPr>
          <p:cNvPr id="72" name="Google Shape;72;p16"/>
          <p:cNvSpPr txBox="1">
            <a:spLocks noGrp="1"/>
          </p:cNvSpPr>
          <p:nvPr>
            <p:ph type="title" idx="2" hasCustomPrompt="1"/>
          </p:nvPr>
        </p:nvSpPr>
        <p:spPr>
          <a:xfrm flipH="1">
            <a:off x="1180003" y="1035213"/>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73" name="Google Shape;73;p16"/>
          <p:cNvSpPr txBox="1">
            <a:spLocks noGrp="1"/>
          </p:cNvSpPr>
          <p:nvPr>
            <p:ph type="subTitle" idx="1"/>
          </p:nvPr>
        </p:nvSpPr>
        <p:spPr>
          <a:xfrm>
            <a:off x="1180003" y="2742989"/>
            <a:ext cx="4224900" cy="5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Exo 2"/>
              <a:buNone/>
              <a:defRPr sz="2800" b="1">
                <a:solidFill>
                  <a:srgbClr val="434343"/>
                </a:solidFill>
                <a:latin typeface="Exo 2"/>
                <a:ea typeface="Exo 2"/>
                <a:cs typeface="Exo 2"/>
                <a:sym typeface="Exo 2"/>
              </a:defRPr>
            </a:lvl1pPr>
            <a:lvl2pPr lvl="1">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2pPr>
            <a:lvl3pPr lvl="2">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3pPr>
            <a:lvl4pPr lvl="3">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4pPr>
            <a:lvl5pPr lvl="4">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5pPr>
            <a:lvl6pPr lvl="5">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6pPr>
            <a:lvl7pPr lvl="6">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7pPr>
            <a:lvl8pPr lvl="7">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8pPr>
            <a:lvl9pPr lvl="8">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1pPr>
            <a:lvl2pPr marL="914400" lvl="1"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2pPr>
            <a:lvl3pPr marL="1371600" lvl="2"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3pPr>
            <a:lvl4pPr marL="1828800" lvl="3"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4pPr>
            <a:lvl5pPr marL="2286000" lvl="4"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5pPr>
            <a:lvl6pPr marL="2743200" lvl="5"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6pPr>
            <a:lvl7pPr marL="3200400" lvl="6"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7pPr>
            <a:lvl8pPr marL="3657600" lvl="7"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8pPr>
            <a:lvl9pPr marL="4114800" lvl="8" indent="-304800">
              <a:lnSpc>
                <a:spcPct val="115000"/>
              </a:lnSpc>
              <a:spcBef>
                <a:spcPts val="1600"/>
              </a:spcBef>
              <a:spcAft>
                <a:spcPts val="160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slide" Target="slide14.xml"/><Relationship Id="rId7" Type="http://schemas.openxmlformats.org/officeDocument/2006/relationships/slide" Target="slide29.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slide" Target="slide23.xml"/><Relationship Id="rId5" Type="http://schemas.openxmlformats.org/officeDocument/2006/relationships/slide" Target="slide8.xml"/><Relationship Id="rId4" Type="http://schemas.openxmlformats.org/officeDocument/2006/relationships/slide" Target="slide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3"/>
          <p:cNvSpPr txBox="1">
            <a:spLocks noGrp="1"/>
          </p:cNvSpPr>
          <p:nvPr>
            <p:ph type="ctrTitle"/>
          </p:nvPr>
        </p:nvSpPr>
        <p:spPr>
          <a:xfrm>
            <a:off x="253314" y="1200649"/>
            <a:ext cx="8637372" cy="178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US" dirty="0"/>
              <a:t>Why are Graph Neural Networks Effective for</a:t>
            </a:r>
            <a:r>
              <a:rPr lang="zh-TW" altLang="en-US" dirty="0"/>
              <a:t> </a:t>
            </a:r>
            <a:r>
              <a:rPr lang="en-US" dirty="0"/>
              <a:t>EDA</a:t>
            </a:r>
            <a:endParaRPr dirty="0"/>
          </a:p>
        </p:txBody>
      </p:sp>
      <p:sp>
        <p:nvSpPr>
          <p:cNvPr id="152" name="Google Shape;152;p33"/>
          <p:cNvSpPr txBox="1">
            <a:spLocks noGrp="1"/>
          </p:cNvSpPr>
          <p:nvPr>
            <p:ph type="subTitle" idx="1"/>
          </p:nvPr>
        </p:nvSpPr>
        <p:spPr>
          <a:xfrm>
            <a:off x="3523549" y="3775606"/>
            <a:ext cx="5466344" cy="569620"/>
          </a:xfrm>
          <a:prstGeom prst="rect">
            <a:avLst/>
          </a:prstGeom>
        </p:spPr>
        <p:txBody>
          <a:bodyPr spcFirstLastPara="1" wrap="square" lIns="91425" tIns="91425" rIns="91425" bIns="91425" anchor="b" anchorCtr="0">
            <a:noAutofit/>
          </a:bodyPr>
          <a:lstStyle/>
          <a:p>
            <a:pPr marL="0" lvl="0" indent="0" algn="r" rtl="0">
              <a:lnSpc>
                <a:spcPct val="200000"/>
              </a:lnSpc>
              <a:spcBef>
                <a:spcPts val="0"/>
              </a:spcBef>
              <a:spcAft>
                <a:spcPts val="0"/>
              </a:spcAft>
              <a:buNone/>
            </a:pPr>
            <a:r>
              <a:rPr lang="en-US" dirty="0" err="1"/>
              <a:t>Haoxingr</a:t>
            </a:r>
            <a:r>
              <a:rPr lang="en-US" dirty="0"/>
              <a:t> Ren, </a:t>
            </a:r>
            <a:r>
              <a:rPr lang="en-US" dirty="0" err="1"/>
              <a:t>Siddarthan</a:t>
            </a:r>
            <a:r>
              <a:rPr lang="en-US" dirty="0"/>
              <a:t> Nath, Yanqing Zhang, Hao Chen, </a:t>
            </a:r>
            <a:r>
              <a:rPr lang="en-US" dirty="0" err="1"/>
              <a:t>Mingjie</a:t>
            </a:r>
            <a:r>
              <a:rPr lang="en-US" dirty="0"/>
              <a:t> Liu</a:t>
            </a:r>
          </a:p>
          <a:p>
            <a:pPr marL="0" lvl="0" indent="0" algn="r" rtl="0">
              <a:lnSpc>
                <a:spcPct val="200000"/>
              </a:lnSpc>
              <a:spcBef>
                <a:spcPts val="0"/>
              </a:spcBef>
              <a:spcAft>
                <a:spcPts val="0"/>
              </a:spcAft>
              <a:buNone/>
            </a:pPr>
            <a:r>
              <a:rPr lang="en-US" dirty="0"/>
              <a:t>NVIDIA Corporation, University of Texas at Austin </a:t>
            </a:r>
            <a:endParaRPr dirty="0"/>
          </a:p>
        </p:txBody>
      </p:sp>
      <p:cxnSp>
        <p:nvCxnSpPr>
          <p:cNvPr id="153" name="Google Shape;153;p33"/>
          <p:cNvCxnSpPr/>
          <p:nvPr/>
        </p:nvCxnSpPr>
        <p:spPr>
          <a:xfrm>
            <a:off x="6677025" y="3176000"/>
            <a:ext cx="2460000" cy="0"/>
          </a:xfrm>
          <a:prstGeom prst="straightConnector1">
            <a:avLst/>
          </a:prstGeom>
          <a:noFill/>
          <a:ln w="9525" cap="flat" cmpd="sng">
            <a:solidFill>
              <a:srgbClr val="434343"/>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53"/>
                                        </p:tgtEl>
                                        <p:attrNameLst>
                                          <p:attrName>style.visibility</p:attrName>
                                        </p:attrNameLst>
                                      </p:cBhvr>
                                      <p:to>
                                        <p:strVal val="visible"/>
                                      </p:to>
                                    </p:set>
                                    <p:anim calcmode="lin" valueType="num">
                                      <p:cBhvr additive="base">
                                        <p:cTn id="7" dur="500"/>
                                        <p:tgtEl>
                                          <p:spTgt spid="15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16" name="文字方塊 15">
            <a:extLst>
              <a:ext uri="{FF2B5EF4-FFF2-40B4-BE49-F238E27FC236}">
                <a16:creationId xmlns:a16="http://schemas.microsoft.com/office/drawing/2014/main" id="{0CD91118-27BE-3582-EB97-76E292B2DBFF}"/>
              </a:ext>
            </a:extLst>
          </p:cNvPr>
          <p:cNvSpPr txBox="1"/>
          <p:nvPr/>
        </p:nvSpPr>
        <p:spPr>
          <a:xfrm>
            <a:off x="1772326" y="1155310"/>
            <a:ext cx="6812583" cy="3413883"/>
          </a:xfrm>
          <a:prstGeom prst="rect">
            <a:avLst/>
          </a:prstGeom>
          <a:noFill/>
        </p:spPr>
        <p:txBody>
          <a:bodyPr wrap="square" rtlCol="0">
            <a:spAutoFit/>
          </a:bodyPr>
          <a:lstStyle/>
          <a:p>
            <a:pPr marL="285750" lvl="1" indent="-285750">
              <a:lnSpc>
                <a:spcPct val="25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Computational module :</a:t>
            </a:r>
          </a:p>
          <a:p>
            <a:pPr lvl="1">
              <a:lnSpc>
                <a:spcPct val="250000"/>
              </a:lnSpc>
            </a:pPr>
            <a:r>
              <a:rPr lang="en-US" altLang="zh-TW" dirty="0">
                <a:latin typeface="Times New Roman" panose="02020603050405020304" pitchFamily="18" charset="0"/>
                <a:cs typeface="Times New Roman" panose="02020603050405020304" pitchFamily="18" charset="0"/>
              </a:rPr>
              <a:t>          </a:t>
            </a:r>
            <a:r>
              <a:rPr lang="en-US" altLang="zh-TW" b="1" dirty="0">
                <a:latin typeface="Times New Roman" panose="02020603050405020304" pitchFamily="18" charset="0"/>
                <a:cs typeface="Times New Roman" panose="02020603050405020304" pitchFamily="18" charset="0"/>
              </a:rPr>
              <a:t>1. Propagation module: </a:t>
            </a:r>
          </a:p>
          <a:p>
            <a:pPr lvl="1">
              <a:lnSpc>
                <a:spcPct val="150000"/>
              </a:lnSpc>
            </a:pPr>
            <a:r>
              <a:rPr lang="en-US" altLang="zh-TW" dirty="0">
                <a:latin typeface="Times New Roman" panose="02020603050405020304" pitchFamily="18" charset="0"/>
                <a:cs typeface="Times New Roman" panose="02020603050405020304" pitchFamily="18" charset="0"/>
              </a:rPr>
              <a:t>                  </a:t>
            </a:r>
            <a:r>
              <a:rPr lang="en-US" altLang="zh-TW" sz="1200" dirty="0">
                <a:latin typeface="Times New Roman" panose="02020603050405020304" pitchFamily="18" charset="0"/>
                <a:cs typeface="Times New Roman" panose="02020603050405020304" pitchFamily="18" charset="0"/>
              </a:rPr>
              <a:t>Propagate the info between nodes, where aggregated information can capture both feature and </a:t>
            </a:r>
          </a:p>
          <a:p>
            <a:pPr lvl="1">
              <a:lnSpc>
                <a:spcPct val="150000"/>
              </a:lnSpc>
            </a:pPr>
            <a:r>
              <a:rPr lang="en-US" altLang="zh-TW" sz="1200" dirty="0">
                <a:latin typeface="Times New Roman" panose="02020603050405020304" pitchFamily="18" charset="0"/>
                <a:cs typeface="Times New Roman" panose="02020603050405020304" pitchFamily="18" charset="0"/>
              </a:rPr>
              <a:t>                     topology feature. </a:t>
            </a:r>
          </a:p>
          <a:p>
            <a:pPr lvl="1">
              <a:lnSpc>
                <a:spcPct val="250000"/>
              </a:lnSpc>
            </a:pPr>
            <a:r>
              <a:rPr lang="en-US" altLang="zh-TW" dirty="0">
                <a:latin typeface="Times New Roman" panose="02020603050405020304" pitchFamily="18" charset="0"/>
                <a:cs typeface="Times New Roman" panose="02020603050405020304" pitchFamily="18" charset="0"/>
              </a:rPr>
              <a:t>          </a:t>
            </a:r>
            <a:r>
              <a:rPr lang="en-US" altLang="zh-TW" b="1" dirty="0">
                <a:latin typeface="Times New Roman" panose="02020603050405020304" pitchFamily="18" charset="0"/>
                <a:cs typeface="Times New Roman" panose="02020603050405020304" pitchFamily="18" charset="0"/>
              </a:rPr>
              <a:t>2. Sampling module:</a:t>
            </a:r>
          </a:p>
          <a:p>
            <a:pPr lvl="1">
              <a:lnSpc>
                <a:spcPct val="150000"/>
              </a:lnSpc>
            </a:pPr>
            <a:r>
              <a:rPr lang="en-US" altLang="zh-TW" b="1" dirty="0">
                <a:latin typeface="Times New Roman" panose="02020603050405020304" pitchFamily="18" charset="0"/>
                <a:cs typeface="Times New Roman" panose="02020603050405020304" pitchFamily="18" charset="0"/>
              </a:rPr>
              <a:t>                  </a:t>
            </a:r>
            <a:r>
              <a:rPr lang="en-US" altLang="zh-TW" sz="1200" dirty="0">
                <a:latin typeface="Times New Roman" panose="02020603050405020304" pitchFamily="18" charset="0"/>
                <a:cs typeface="Times New Roman" panose="02020603050405020304" pitchFamily="18" charset="0"/>
              </a:rPr>
              <a:t>Samples the neighboring nodes if contain large number of neighbor nodes.</a:t>
            </a:r>
          </a:p>
          <a:p>
            <a:pPr lvl="1">
              <a:lnSpc>
                <a:spcPct val="250000"/>
              </a:lnSpc>
            </a:pPr>
            <a:r>
              <a:rPr lang="en-US" altLang="zh-TW" b="1" dirty="0">
                <a:latin typeface="Times New Roman" panose="02020603050405020304" pitchFamily="18" charset="0"/>
                <a:cs typeface="Times New Roman" panose="02020603050405020304" pitchFamily="18" charset="0"/>
              </a:rPr>
              <a:t>          3. Pooling module:</a:t>
            </a:r>
          </a:p>
          <a:p>
            <a:pPr lvl="1">
              <a:lnSpc>
                <a:spcPct val="150000"/>
              </a:lnSpc>
            </a:pPr>
            <a:r>
              <a:rPr lang="en-US" altLang="zh-TW" sz="1200" b="1" dirty="0">
                <a:latin typeface="Times New Roman" panose="02020603050405020304" pitchFamily="18" charset="0"/>
                <a:cs typeface="Times New Roman" panose="02020603050405020304" pitchFamily="18" charset="0"/>
              </a:rPr>
              <a:t>                     </a:t>
            </a:r>
            <a:r>
              <a:rPr lang="en-US" altLang="zh-TW" sz="1200" dirty="0">
                <a:latin typeface="Times New Roman" panose="02020603050405020304" pitchFamily="18" charset="0"/>
                <a:cs typeface="Times New Roman" panose="02020603050405020304" pitchFamily="18" charset="0"/>
              </a:rPr>
              <a:t>Collect subgraph or entire graph level information from nodes.</a:t>
            </a:r>
            <a:endParaRPr lang="en-US" altLang="zh-TW" sz="1200" b="1" dirty="0">
              <a:latin typeface="Times New Roman" panose="02020603050405020304" pitchFamily="18" charset="0"/>
              <a:cs typeface="Times New Roman" panose="02020603050405020304" pitchFamily="18" charset="0"/>
            </a:endParaRPr>
          </a:p>
        </p:txBody>
      </p:sp>
      <p:sp>
        <p:nvSpPr>
          <p:cNvPr id="2" name="文字方塊 1">
            <a:extLst>
              <a:ext uri="{FF2B5EF4-FFF2-40B4-BE49-F238E27FC236}">
                <a16:creationId xmlns:a16="http://schemas.microsoft.com/office/drawing/2014/main" id="{89580A07-A1E9-88F2-FBDE-3F960F5DB696}"/>
              </a:ext>
            </a:extLst>
          </p:cNvPr>
          <p:cNvSpPr txBox="1"/>
          <p:nvPr/>
        </p:nvSpPr>
        <p:spPr>
          <a:xfrm>
            <a:off x="1395805" y="486251"/>
            <a:ext cx="3499676" cy="400110"/>
          </a:xfrm>
          <a:prstGeom prst="rect">
            <a:avLst/>
          </a:prstGeom>
          <a:noFill/>
        </p:spPr>
        <p:txBody>
          <a:bodyPr wrap="none" rtlCol="0">
            <a:spAutoFit/>
          </a:bodyPr>
          <a:lstStyle/>
          <a:p>
            <a:r>
              <a:rPr lang="en-US" altLang="zh-TW" sz="2000" dirty="0">
                <a:latin typeface="Exo 2" panose="02020500000000000000" charset="0"/>
              </a:rPr>
              <a:t>Graph Neural Network(GNN)</a:t>
            </a:r>
            <a:endParaRPr lang="zh-TW" altLang="en-US" sz="2000" dirty="0">
              <a:latin typeface="Exo 2" panose="02020500000000000000" charset="0"/>
            </a:endParaRPr>
          </a:p>
        </p:txBody>
      </p:sp>
      <p:cxnSp>
        <p:nvCxnSpPr>
          <p:cNvPr id="3" name="Google Shape;194;p36">
            <a:extLst>
              <a:ext uri="{FF2B5EF4-FFF2-40B4-BE49-F238E27FC236}">
                <a16:creationId xmlns:a16="http://schemas.microsoft.com/office/drawing/2014/main" id="{1C793A7A-B159-979A-D550-714A31CDA79A}"/>
              </a:ext>
            </a:extLst>
          </p:cNvPr>
          <p:cNvCxnSpPr>
            <a:cxnSpLocks/>
          </p:cNvCxnSpPr>
          <p:nvPr/>
        </p:nvCxnSpPr>
        <p:spPr>
          <a:xfrm>
            <a:off x="36015" y="1020835"/>
            <a:ext cx="4967791" cy="0"/>
          </a:xfrm>
          <a:prstGeom prst="straightConnector1">
            <a:avLst/>
          </a:prstGeom>
          <a:noFill/>
          <a:ln w="9525" cap="flat" cmpd="sng">
            <a:solidFill>
              <a:srgbClr val="434343"/>
            </a:solidFill>
            <a:prstDash val="solid"/>
            <a:round/>
            <a:headEnd type="none" w="med" len="med"/>
            <a:tailEnd type="none" w="med" len="med"/>
          </a:ln>
        </p:spPr>
      </p:cxnSp>
    </p:spTree>
    <p:extLst>
      <p:ext uri="{BB962C8B-B14F-4D97-AF65-F5344CB8AC3E}">
        <p14:creationId xmlns:p14="http://schemas.microsoft.com/office/powerpoint/2010/main" val="223801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16" name="文字方塊 15">
            <a:extLst>
              <a:ext uri="{FF2B5EF4-FFF2-40B4-BE49-F238E27FC236}">
                <a16:creationId xmlns:a16="http://schemas.microsoft.com/office/drawing/2014/main" id="{0CD91118-27BE-3582-EB97-76E292B2DBFF}"/>
              </a:ext>
            </a:extLst>
          </p:cNvPr>
          <p:cNvSpPr txBox="1"/>
          <p:nvPr/>
        </p:nvSpPr>
        <p:spPr>
          <a:xfrm>
            <a:off x="2169015" y="1319568"/>
            <a:ext cx="6812583" cy="3823932"/>
          </a:xfrm>
          <a:prstGeom prst="rect">
            <a:avLst/>
          </a:prstGeom>
          <a:noFill/>
        </p:spPr>
        <p:txBody>
          <a:bodyPr wrap="square" rtlCol="0">
            <a:spAutoFit/>
          </a:bodyPr>
          <a:lstStyle/>
          <a:p>
            <a:pPr marL="285750" lvl="1" indent="-285750">
              <a:lnSpc>
                <a:spcPct val="25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GNN architecture : GCN</a:t>
            </a:r>
            <a:r>
              <a:rPr lang="zh-TW" altLang="en-US" dirty="0">
                <a:latin typeface="Times New Roman" panose="02020603050405020304" pitchFamily="18" charset="0"/>
                <a:cs typeface="Times New Roman" panose="02020603050405020304" pitchFamily="18" charset="0"/>
              </a:rPr>
              <a:t>、 </a:t>
            </a:r>
            <a:r>
              <a:rPr lang="en-US" altLang="zh-TW" dirty="0" err="1">
                <a:latin typeface="Times New Roman" panose="02020603050405020304" pitchFamily="18" charset="0"/>
                <a:cs typeface="Times New Roman" panose="02020603050405020304" pitchFamily="18" charset="0"/>
              </a:rPr>
              <a:t>GraphSage</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GAT …</a:t>
            </a:r>
          </a:p>
          <a:p>
            <a:pPr marL="285750" lvl="1" indent="-285750">
              <a:lnSpc>
                <a:spcPct val="30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Propagation module:</a:t>
            </a:r>
          </a:p>
          <a:p>
            <a:pPr lvl="1">
              <a:lnSpc>
                <a:spcPct val="200000"/>
              </a:lnSpc>
            </a:pPr>
            <a:r>
              <a:rPr lang="en-US" altLang="zh-TW" sz="1200" dirty="0">
                <a:latin typeface="Times New Roman" panose="02020603050405020304" pitchFamily="18" charset="0"/>
                <a:cs typeface="Times New Roman" panose="02020603050405020304" pitchFamily="18" charset="0"/>
              </a:rPr>
              <a:t>          </a:t>
            </a:r>
            <a:r>
              <a:rPr lang="en-US" altLang="zh-TW" sz="1200" b="1" dirty="0">
                <a:latin typeface="Times New Roman" panose="02020603050405020304" pitchFamily="18" charset="0"/>
                <a:cs typeface="Times New Roman" panose="02020603050405020304" pitchFamily="18" charset="0"/>
              </a:rPr>
              <a:t>GCN:</a:t>
            </a:r>
            <a:r>
              <a:rPr lang="en-US" altLang="zh-TW" sz="1200" dirty="0">
                <a:latin typeface="Times New Roman" panose="02020603050405020304" pitchFamily="18" charset="0"/>
                <a:cs typeface="Times New Roman" panose="02020603050405020304" pitchFamily="18" charset="0"/>
              </a:rPr>
              <a:t> spectral operator.</a:t>
            </a:r>
          </a:p>
          <a:p>
            <a:pPr lvl="1">
              <a:lnSpc>
                <a:spcPct val="200000"/>
              </a:lnSpc>
            </a:pPr>
            <a:r>
              <a:rPr lang="en-US" altLang="zh-TW" sz="1200" dirty="0">
                <a:latin typeface="Times New Roman" panose="02020603050405020304" pitchFamily="18" charset="0"/>
                <a:cs typeface="Times New Roman" panose="02020603050405020304" pitchFamily="18" charset="0"/>
              </a:rPr>
              <a:t>          </a:t>
            </a:r>
            <a:r>
              <a:rPr lang="en-US" altLang="zh-TW" sz="1200" b="1" dirty="0">
                <a:latin typeface="Times New Roman" panose="02020603050405020304" pitchFamily="18" charset="0"/>
                <a:cs typeface="Times New Roman" panose="02020603050405020304" pitchFamily="18" charset="0"/>
              </a:rPr>
              <a:t>GAT: </a:t>
            </a:r>
            <a:r>
              <a:rPr lang="en-US" altLang="zh-TW" sz="1200" dirty="0">
                <a:latin typeface="Times New Roman" panose="02020603050405020304" pitchFamily="18" charset="0"/>
                <a:cs typeface="Times New Roman" panose="02020603050405020304" pitchFamily="18" charset="0"/>
              </a:rPr>
              <a:t>attention-convolution based spatial convolution operator.</a:t>
            </a:r>
          </a:p>
          <a:p>
            <a:pPr marL="171450" lvl="2" indent="-171450">
              <a:lnSpc>
                <a:spcPct val="30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   Sampling module:</a:t>
            </a:r>
          </a:p>
          <a:p>
            <a:pPr algn="l">
              <a:lnSpc>
                <a:spcPct val="150000"/>
              </a:lnSpc>
            </a:pPr>
            <a:r>
              <a:rPr lang="en-US" altLang="zh-TW" sz="1200" dirty="0">
                <a:latin typeface="Times New Roman" panose="02020603050405020304" pitchFamily="18" charset="0"/>
                <a:cs typeface="Times New Roman" panose="02020603050405020304" pitchFamily="18" charset="0"/>
              </a:rPr>
              <a:t>          </a:t>
            </a:r>
            <a:r>
              <a:rPr lang="en-US" altLang="zh-TW" sz="1200" b="1" dirty="0">
                <a:latin typeface="Times New Roman" panose="02020603050405020304" pitchFamily="18" charset="0"/>
                <a:cs typeface="Times New Roman" panose="02020603050405020304" pitchFamily="18" charset="0"/>
              </a:rPr>
              <a:t>GCN</a:t>
            </a:r>
            <a:r>
              <a:rPr lang="zh-TW" altLang="en-US" sz="1200" b="1" dirty="0">
                <a:latin typeface="Times New Roman" panose="02020603050405020304" pitchFamily="18" charset="0"/>
                <a:cs typeface="Times New Roman" panose="02020603050405020304" pitchFamily="18" charset="0"/>
              </a:rPr>
              <a:t>、 </a:t>
            </a:r>
            <a:r>
              <a:rPr lang="en-US" altLang="zh-TW" sz="1200" b="1" dirty="0">
                <a:latin typeface="Times New Roman" panose="02020603050405020304" pitchFamily="18" charset="0"/>
                <a:cs typeface="Times New Roman" panose="02020603050405020304" pitchFamily="18" charset="0"/>
              </a:rPr>
              <a:t>GAT: </a:t>
            </a:r>
            <a:r>
              <a:rPr lang="en-US" altLang="zh-TW" sz="1200" i="0" u="none" strike="noStrike" baseline="0" dirty="0">
                <a:latin typeface="Times New Roman" panose="02020603050405020304" pitchFamily="18" charset="0"/>
                <a:cs typeface="Times New Roman" panose="02020603050405020304" pitchFamily="18" charset="0"/>
              </a:rPr>
              <a:t>collect all neighbors from each node.</a:t>
            </a:r>
          </a:p>
          <a:p>
            <a:pPr algn="l">
              <a:lnSpc>
                <a:spcPct val="150000"/>
              </a:lnSpc>
            </a:pPr>
            <a:r>
              <a:rPr lang="en-US" altLang="zh-TW" sz="1200" b="1" dirty="0">
                <a:latin typeface="Times New Roman" panose="02020603050405020304" pitchFamily="18" charset="0"/>
                <a:cs typeface="Times New Roman" panose="02020603050405020304" pitchFamily="18" charset="0"/>
              </a:rPr>
              <a:t>          </a:t>
            </a:r>
            <a:r>
              <a:rPr lang="en-US" altLang="zh-TW" sz="1200" b="1" dirty="0" err="1">
                <a:latin typeface="Times New Roman" panose="02020603050405020304" pitchFamily="18" charset="0"/>
                <a:cs typeface="Times New Roman" panose="02020603050405020304" pitchFamily="18" charset="0"/>
              </a:rPr>
              <a:t>GraphSage</a:t>
            </a:r>
            <a:r>
              <a:rPr lang="en-US" altLang="zh-TW" sz="1200" b="1" dirty="0">
                <a:latin typeface="Times New Roman" panose="02020603050405020304" pitchFamily="18" charset="0"/>
                <a:cs typeface="Times New Roman" panose="02020603050405020304" pitchFamily="18" charset="0"/>
              </a:rPr>
              <a:t>: </a:t>
            </a:r>
            <a:r>
              <a:rPr lang="en-US" altLang="zh-TW" sz="1200" i="0" u="none" strike="noStrike" baseline="0" dirty="0">
                <a:latin typeface="Times New Roman" panose="02020603050405020304" pitchFamily="18" charset="0"/>
                <a:cs typeface="Times New Roman" panose="02020603050405020304" pitchFamily="18" charset="0"/>
              </a:rPr>
              <a:t>samples a fixed-size</a:t>
            </a:r>
            <a:r>
              <a:rPr lang="en-US" altLang="zh-TW" sz="1200" dirty="0">
                <a:latin typeface="Times New Roman" panose="02020603050405020304" pitchFamily="18" charset="0"/>
                <a:cs typeface="Times New Roman" panose="02020603050405020304" pitchFamily="18" charset="0"/>
              </a:rPr>
              <a:t>d </a:t>
            </a:r>
            <a:r>
              <a:rPr lang="en-US" altLang="zh-TW" sz="1200" i="0" u="none" strike="noStrike" baseline="0" dirty="0">
                <a:latin typeface="Times New Roman" panose="02020603050405020304" pitchFamily="18" charset="0"/>
                <a:cs typeface="Times New Roman" panose="02020603050405020304" pitchFamily="18" charset="0"/>
              </a:rPr>
              <a:t>set of neighbors from each node.</a:t>
            </a:r>
            <a:endParaRPr lang="en-US" altLang="zh-TW" sz="1200" dirty="0">
              <a:latin typeface="Times New Roman" panose="02020603050405020304" pitchFamily="18" charset="0"/>
              <a:cs typeface="Times New Roman" panose="02020603050405020304" pitchFamily="18" charset="0"/>
            </a:endParaRPr>
          </a:p>
          <a:p>
            <a:pPr marL="285750" lvl="1" indent="-285750">
              <a:lnSpc>
                <a:spcPct val="150000"/>
              </a:lnSpc>
              <a:buFont typeface="Arial" panose="020B0604020202020204" pitchFamily="34" charset="0"/>
              <a:buChar char="•"/>
            </a:pPr>
            <a:endParaRPr lang="en-US" altLang="zh-TW" dirty="0">
              <a:latin typeface="Times New Roman" panose="02020603050405020304" pitchFamily="18" charset="0"/>
              <a:cs typeface="Times New Roman" panose="02020603050405020304" pitchFamily="18" charset="0"/>
            </a:endParaRPr>
          </a:p>
          <a:p>
            <a:pPr lvl="1">
              <a:lnSpc>
                <a:spcPct val="150000"/>
              </a:lnSpc>
            </a:pPr>
            <a:r>
              <a:rPr lang="en-US" altLang="zh-TW" dirty="0">
                <a:latin typeface="Times New Roman" panose="02020603050405020304" pitchFamily="18" charset="0"/>
                <a:cs typeface="Times New Roman" panose="02020603050405020304" pitchFamily="18" charset="0"/>
              </a:rPr>
              <a:t>        </a:t>
            </a:r>
          </a:p>
        </p:txBody>
      </p:sp>
      <p:sp>
        <p:nvSpPr>
          <p:cNvPr id="2" name="文字方塊 1">
            <a:extLst>
              <a:ext uri="{FF2B5EF4-FFF2-40B4-BE49-F238E27FC236}">
                <a16:creationId xmlns:a16="http://schemas.microsoft.com/office/drawing/2014/main" id="{89580A07-A1E9-88F2-FBDE-3F960F5DB696}"/>
              </a:ext>
            </a:extLst>
          </p:cNvPr>
          <p:cNvSpPr txBox="1"/>
          <p:nvPr/>
        </p:nvSpPr>
        <p:spPr>
          <a:xfrm>
            <a:off x="1395805" y="486251"/>
            <a:ext cx="3499676" cy="400110"/>
          </a:xfrm>
          <a:prstGeom prst="rect">
            <a:avLst/>
          </a:prstGeom>
          <a:noFill/>
        </p:spPr>
        <p:txBody>
          <a:bodyPr wrap="none" rtlCol="0">
            <a:spAutoFit/>
          </a:bodyPr>
          <a:lstStyle/>
          <a:p>
            <a:r>
              <a:rPr lang="en-US" altLang="zh-TW" sz="2000" dirty="0">
                <a:latin typeface="Exo 2" panose="02020500000000000000" charset="0"/>
              </a:rPr>
              <a:t>Graph Neural Network(GNN)</a:t>
            </a:r>
            <a:endParaRPr lang="zh-TW" altLang="en-US" sz="2000" dirty="0">
              <a:latin typeface="Exo 2" panose="02020500000000000000" charset="0"/>
            </a:endParaRPr>
          </a:p>
        </p:txBody>
      </p:sp>
      <p:cxnSp>
        <p:nvCxnSpPr>
          <p:cNvPr id="3" name="Google Shape;194;p36">
            <a:extLst>
              <a:ext uri="{FF2B5EF4-FFF2-40B4-BE49-F238E27FC236}">
                <a16:creationId xmlns:a16="http://schemas.microsoft.com/office/drawing/2014/main" id="{1C793A7A-B159-979A-D550-714A31CDA79A}"/>
              </a:ext>
            </a:extLst>
          </p:cNvPr>
          <p:cNvCxnSpPr>
            <a:cxnSpLocks/>
          </p:cNvCxnSpPr>
          <p:nvPr/>
        </p:nvCxnSpPr>
        <p:spPr>
          <a:xfrm>
            <a:off x="36015" y="1020835"/>
            <a:ext cx="4967791" cy="0"/>
          </a:xfrm>
          <a:prstGeom prst="straightConnector1">
            <a:avLst/>
          </a:prstGeom>
          <a:noFill/>
          <a:ln w="9525" cap="flat" cmpd="sng">
            <a:solidFill>
              <a:srgbClr val="434343"/>
            </a:solidFill>
            <a:prstDash val="solid"/>
            <a:round/>
            <a:headEnd type="none" w="med" len="med"/>
            <a:tailEnd type="none" w="med" len="med"/>
          </a:ln>
        </p:spPr>
      </p:cxnSp>
    </p:spTree>
    <p:extLst>
      <p:ext uri="{BB962C8B-B14F-4D97-AF65-F5344CB8AC3E}">
        <p14:creationId xmlns:p14="http://schemas.microsoft.com/office/powerpoint/2010/main" val="409991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16" name="文字方塊 15">
            <a:extLst>
              <a:ext uri="{FF2B5EF4-FFF2-40B4-BE49-F238E27FC236}">
                <a16:creationId xmlns:a16="http://schemas.microsoft.com/office/drawing/2014/main" id="{0CD91118-27BE-3582-EB97-76E292B2DBFF}"/>
              </a:ext>
            </a:extLst>
          </p:cNvPr>
          <p:cNvSpPr txBox="1"/>
          <p:nvPr/>
        </p:nvSpPr>
        <p:spPr>
          <a:xfrm>
            <a:off x="1220960" y="1790863"/>
            <a:ext cx="6702079" cy="1669496"/>
          </a:xfrm>
          <a:prstGeom prst="rect">
            <a:avLst/>
          </a:prstGeom>
          <a:noFill/>
        </p:spPr>
        <p:txBody>
          <a:bodyPr wrap="square" rtlCol="0">
            <a:spAutoFit/>
          </a:bodyPr>
          <a:lstStyle/>
          <a:p>
            <a:pPr marL="285750" lvl="2" indent="-285750">
              <a:lnSpc>
                <a:spcPct val="15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Given a finite</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training set, we have to rely on some assumptions(inductive bias) about the solution space to generalize to new input data.</a:t>
            </a:r>
          </a:p>
          <a:p>
            <a:pPr marL="285750" lvl="2" indent="-285750">
              <a:lnSpc>
                <a:spcPct val="30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The inductive bias will encourage the learning algorithm to prioritize solution with </a:t>
            </a:r>
          </a:p>
          <a:p>
            <a:pPr lvl="1">
              <a:lnSpc>
                <a:spcPct val="150000"/>
              </a:lnSpc>
            </a:pPr>
            <a:r>
              <a:rPr lang="en-US" altLang="zh-TW" dirty="0">
                <a:latin typeface="Times New Roman" panose="02020603050405020304" pitchFamily="18" charset="0"/>
                <a:cs typeface="Times New Roman" panose="02020603050405020304" pitchFamily="18" charset="0"/>
              </a:rPr>
              <a:t>       certain properties.</a:t>
            </a:r>
          </a:p>
        </p:txBody>
      </p:sp>
      <p:sp>
        <p:nvSpPr>
          <p:cNvPr id="2" name="文字方塊 1">
            <a:extLst>
              <a:ext uri="{FF2B5EF4-FFF2-40B4-BE49-F238E27FC236}">
                <a16:creationId xmlns:a16="http://schemas.microsoft.com/office/drawing/2014/main" id="{89580A07-A1E9-88F2-FBDE-3F960F5DB696}"/>
              </a:ext>
            </a:extLst>
          </p:cNvPr>
          <p:cNvSpPr txBox="1"/>
          <p:nvPr/>
        </p:nvSpPr>
        <p:spPr>
          <a:xfrm>
            <a:off x="1395805" y="486251"/>
            <a:ext cx="1806905" cy="400110"/>
          </a:xfrm>
          <a:prstGeom prst="rect">
            <a:avLst/>
          </a:prstGeom>
          <a:noFill/>
        </p:spPr>
        <p:txBody>
          <a:bodyPr wrap="none" rtlCol="0">
            <a:spAutoFit/>
          </a:bodyPr>
          <a:lstStyle/>
          <a:p>
            <a:r>
              <a:rPr lang="en-US" altLang="zh-TW" sz="2000" dirty="0">
                <a:latin typeface="Exo 2" panose="02020500000000000000" charset="0"/>
              </a:rPr>
              <a:t>Inductive Bias</a:t>
            </a:r>
            <a:endParaRPr lang="zh-TW" altLang="en-US" sz="2000" dirty="0">
              <a:latin typeface="Exo 2" panose="02020500000000000000" charset="0"/>
            </a:endParaRPr>
          </a:p>
        </p:txBody>
      </p:sp>
      <p:cxnSp>
        <p:nvCxnSpPr>
          <p:cNvPr id="3" name="Google Shape;194;p36">
            <a:extLst>
              <a:ext uri="{FF2B5EF4-FFF2-40B4-BE49-F238E27FC236}">
                <a16:creationId xmlns:a16="http://schemas.microsoft.com/office/drawing/2014/main" id="{1C793A7A-B159-979A-D550-714A31CDA79A}"/>
              </a:ext>
            </a:extLst>
          </p:cNvPr>
          <p:cNvCxnSpPr>
            <a:cxnSpLocks/>
          </p:cNvCxnSpPr>
          <p:nvPr/>
        </p:nvCxnSpPr>
        <p:spPr>
          <a:xfrm>
            <a:off x="36015" y="1020835"/>
            <a:ext cx="4967791" cy="0"/>
          </a:xfrm>
          <a:prstGeom prst="straightConnector1">
            <a:avLst/>
          </a:prstGeom>
          <a:noFill/>
          <a:ln w="9525" cap="flat" cmpd="sng">
            <a:solidFill>
              <a:srgbClr val="434343"/>
            </a:solidFill>
            <a:prstDash val="solid"/>
            <a:round/>
            <a:headEnd type="none" w="med" len="med"/>
            <a:tailEnd type="none" w="med" len="med"/>
          </a:ln>
        </p:spPr>
      </p:cxnSp>
    </p:spTree>
    <p:extLst>
      <p:ext uri="{BB962C8B-B14F-4D97-AF65-F5344CB8AC3E}">
        <p14:creationId xmlns:p14="http://schemas.microsoft.com/office/powerpoint/2010/main" val="2029681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16" name="文字方塊 15">
            <a:extLst>
              <a:ext uri="{FF2B5EF4-FFF2-40B4-BE49-F238E27FC236}">
                <a16:creationId xmlns:a16="http://schemas.microsoft.com/office/drawing/2014/main" id="{0CD91118-27BE-3582-EB97-76E292B2DBFF}"/>
              </a:ext>
            </a:extLst>
          </p:cNvPr>
          <p:cNvSpPr txBox="1"/>
          <p:nvPr/>
        </p:nvSpPr>
        <p:spPr>
          <a:xfrm>
            <a:off x="1501060" y="1513864"/>
            <a:ext cx="6702079" cy="2398221"/>
          </a:xfrm>
          <a:prstGeom prst="rect">
            <a:avLst/>
          </a:prstGeom>
          <a:noFill/>
        </p:spPr>
        <p:txBody>
          <a:bodyPr wrap="square" rtlCol="0">
            <a:spAutoFit/>
          </a:bodyPr>
          <a:lstStyle/>
          <a:p>
            <a:pPr marL="285750" lvl="2" indent="-285750">
              <a:lnSpc>
                <a:spcPct val="25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CNN:</a:t>
            </a:r>
          </a:p>
          <a:p>
            <a:pPr lvl="2">
              <a:lnSpc>
                <a:spcPct val="150000"/>
              </a:lnSpc>
            </a:pPr>
            <a:r>
              <a:rPr lang="en-US" altLang="zh-TW" sz="1200" dirty="0">
                <a:latin typeface="Times New Roman" panose="02020603050405020304" pitchFamily="18" charset="0"/>
                <a:cs typeface="Times New Roman" panose="02020603050405020304" pitchFamily="18" charset="0"/>
              </a:rPr>
              <a:t>           </a:t>
            </a:r>
            <a:r>
              <a:rPr lang="zh-TW" altLang="en-US" sz="800" dirty="0">
                <a:latin typeface="Times New Roman" panose="02020603050405020304" pitchFamily="18" charset="0"/>
                <a:cs typeface="Times New Roman" panose="02020603050405020304" pitchFamily="18" charset="0"/>
              </a:rPr>
              <a:t>●</a:t>
            </a:r>
            <a:r>
              <a:rPr lang="en-US" altLang="zh-TW" sz="800" b="1" dirty="0">
                <a:latin typeface="Times New Roman" panose="02020603050405020304" pitchFamily="18" charset="0"/>
                <a:cs typeface="Times New Roman" panose="02020603050405020304" pitchFamily="18" charset="0"/>
              </a:rPr>
              <a:t>  </a:t>
            </a:r>
            <a:r>
              <a:rPr lang="en-US" altLang="zh-TW" sz="1200" b="1" dirty="0">
                <a:latin typeface="Times New Roman" panose="02020603050405020304" pitchFamily="18" charset="0"/>
                <a:cs typeface="Times New Roman" panose="02020603050405020304" pitchFamily="18" charset="0"/>
              </a:rPr>
              <a:t>Spatial translation equivariance</a:t>
            </a:r>
            <a:endParaRPr lang="en-US" altLang="zh-TW" sz="1200" dirty="0">
              <a:latin typeface="Times New Roman" panose="02020603050405020304" pitchFamily="18" charset="0"/>
              <a:cs typeface="Times New Roman" panose="02020603050405020304" pitchFamily="18" charset="0"/>
            </a:endParaRPr>
          </a:p>
          <a:p>
            <a:pPr lvl="2">
              <a:lnSpc>
                <a:spcPct val="150000"/>
              </a:lnSpc>
            </a:pPr>
            <a:r>
              <a:rPr lang="en-US" altLang="zh-TW" sz="1200" dirty="0">
                <a:latin typeface="Times New Roman" panose="02020603050405020304" pitchFamily="18" charset="0"/>
                <a:cs typeface="Times New Roman" panose="02020603050405020304" pitchFamily="18" charset="0"/>
              </a:rPr>
              <a:t> </a:t>
            </a:r>
            <a:r>
              <a:rPr lang="zh-TW" altLang="en-US" sz="1200" dirty="0">
                <a:latin typeface="Times New Roman" panose="02020603050405020304" pitchFamily="18" charset="0"/>
                <a:cs typeface="Times New Roman" panose="02020603050405020304" pitchFamily="18" charset="0"/>
              </a:rPr>
              <a:t>          </a:t>
            </a:r>
            <a:r>
              <a:rPr lang="zh-TW" altLang="en-US" sz="800" dirty="0">
                <a:latin typeface="Times New Roman" panose="02020603050405020304" pitchFamily="18" charset="0"/>
                <a:cs typeface="Times New Roman" panose="02020603050405020304" pitchFamily="18" charset="0"/>
              </a:rPr>
              <a:t>●  </a:t>
            </a:r>
            <a:r>
              <a:rPr lang="en-US" altLang="zh-TW" sz="1200" b="1" dirty="0">
                <a:latin typeface="Times New Roman" panose="02020603050405020304" pitchFamily="18" charset="0"/>
                <a:cs typeface="Times New Roman" panose="02020603050405020304" pitchFamily="18" charset="0"/>
              </a:rPr>
              <a:t>Composition</a:t>
            </a:r>
          </a:p>
          <a:p>
            <a:pPr marL="285750" lvl="2" indent="-285750">
              <a:lnSpc>
                <a:spcPct val="30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GNN</a:t>
            </a:r>
          </a:p>
          <a:p>
            <a:pPr lvl="1">
              <a:lnSpc>
                <a:spcPct val="150000"/>
              </a:lnSpc>
            </a:pPr>
            <a:r>
              <a:rPr lang="en-US" altLang="zh-TW" dirty="0">
                <a:latin typeface="Times New Roman" panose="02020603050405020304" pitchFamily="18" charset="0"/>
                <a:cs typeface="Times New Roman" panose="02020603050405020304" pitchFamily="18" charset="0"/>
              </a:rPr>
              <a:t>       </a:t>
            </a:r>
            <a:r>
              <a:rPr lang="zh-TW" altLang="en-US" dirty="0">
                <a:latin typeface="Times New Roman" panose="02020603050405020304" pitchFamily="18" charset="0"/>
                <a:cs typeface="Times New Roman" panose="02020603050405020304" pitchFamily="18" charset="0"/>
              </a:rPr>
              <a:t>  </a:t>
            </a:r>
            <a:r>
              <a:rPr lang="zh-TW" altLang="en-US" sz="800" dirty="0">
                <a:latin typeface="Times New Roman" panose="02020603050405020304" pitchFamily="18" charset="0"/>
                <a:cs typeface="Times New Roman" panose="02020603050405020304" pitchFamily="18" charset="0"/>
              </a:rPr>
              <a:t>●</a:t>
            </a:r>
            <a:r>
              <a:rPr lang="zh-TW" altLang="en-US" sz="1200" dirty="0">
                <a:latin typeface="Times New Roman" panose="02020603050405020304" pitchFamily="18" charset="0"/>
                <a:cs typeface="Times New Roman" panose="02020603050405020304" pitchFamily="18" charset="0"/>
              </a:rPr>
              <a:t> </a:t>
            </a:r>
            <a:r>
              <a:rPr lang="en-US" altLang="zh-TW" sz="1200" b="1" dirty="0">
                <a:latin typeface="Times New Roman" panose="02020603050405020304" pitchFamily="18" charset="0"/>
                <a:cs typeface="Times New Roman" panose="02020603050405020304" pitchFamily="18" charset="0"/>
              </a:rPr>
              <a:t>Equivariance over nodes and edges</a:t>
            </a:r>
          </a:p>
          <a:p>
            <a:pPr lvl="1">
              <a:lnSpc>
                <a:spcPct val="150000"/>
              </a:lnSpc>
            </a:pPr>
            <a:r>
              <a:rPr lang="zh-TW" altLang="en-US" sz="1200" b="1" dirty="0">
                <a:latin typeface="Times New Roman" panose="02020603050405020304" pitchFamily="18" charset="0"/>
                <a:cs typeface="Times New Roman" panose="02020603050405020304" pitchFamily="18" charset="0"/>
              </a:rPr>
              <a:t>           </a:t>
            </a:r>
            <a:r>
              <a:rPr lang="zh-TW" altLang="en-US" sz="800" b="1" dirty="0">
                <a:latin typeface="Times New Roman" panose="02020603050405020304" pitchFamily="18" charset="0"/>
                <a:cs typeface="Times New Roman" panose="02020603050405020304" pitchFamily="18" charset="0"/>
              </a:rPr>
              <a:t>● </a:t>
            </a:r>
            <a:r>
              <a:rPr lang="en-US" altLang="zh-TW" sz="1200" b="1" dirty="0">
                <a:latin typeface="Times New Roman" panose="02020603050405020304" pitchFamily="18" charset="0"/>
                <a:cs typeface="Times New Roman" panose="02020603050405020304" pitchFamily="18" charset="0"/>
              </a:rPr>
              <a:t>Permutation invariant</a:t>
            </a:r>
          </a:p>
        </p:txBody>
      </p:sp>
      <p:sp>
        <p:nvSpPr>
          <p:cNvPr id="2" name="文字方塊 1">
            <a:extLst>
              <a:ext uri="{FF2B5EF4-FFF2-40B4-BE49-F238E27FC236}">
                <a16:creationId xmlns:a16="http://schemas.microsoft.com/office/drawing/2014/main" id="{89580A07-A1E9-88F2-FBDE-3F960F5DB696}"/>
              </a:ext>
            </a:extLst>
          </p:cNvPr>
          <p:cNvSpPr txBox="1"/>
          <p:nvPr/>
        </p:nvSpPr>
        <p:spPr>
          <a:xfrm>
            <a:off x="1395805" y="486251"/>
            <a:ext cx="1806905" cy="400110"/>
          </a:xfrm>
          <a:prstGeom prst="rect">
            <a:avLst/>
          </a:prstGeom>
          <a:noFill/>
        </p:spPr>
        <p:txBody>
          <a:bodyPr wrap="none" rtlCol="0">
            <a:spAutoFit/>
          </a:bodyPr>
          <a:lstStyle/>
          <a:p>
            <a:r>
              <a:rPr lang="en-US" altLang="zh-TW" sz="2000" dirty="0">
                <a:latin typeface="Exo 2" panose="02020500000000000000" charset="0"/>
              </a:rPr>
              <a:t>Inductive Bias</a:t>
            </a:r>
            <a:endParaRPr lang="zh-TW" altLang="en-US" sz="2000" dirty="0">
              <a:latin typeface="Exo 2" panose="02020500000000000000" charset="0"/>
            </a:endParaRPr>
          </a:p>
        </p:txBody>
      </p:sp>
      <p:cxnSp>
        <p:nvCxnSpPr>
          <p:cNvPr id="3" name="Google Shape;194;p36">
            <a:extLst>
              <a:ext uri="{FF2B5EF4-FFF2-40B4-BE49-F238E27FC236}">
                <a16:creationId xmlns:a16="http://schemas.microsoft.com/office/drawing/2014/main" id="{1C793A7A-B159-979A-D550-714A31CDA79A}"/>
              </a:ext>
            </a:extLst>
          </p:cNvPr>
          <p:cNvCxnSpPr>
            <a:cxnSpLocks/>
          </p:cNvCxnSpPr>
          <p:nvPr/>
        </p:nvCxnSpPr>
        <p:spPr>
          <a:xfrm>
            <a:off x="36015" y="1020835"/>
            <a:ext cx="4967791" cy="0"/>
          </a:xfrm>
          <a:prstGeom prst="straightConnector1">
            <a:avLst/>
          </a:prstGeom>
          <a:noFill/>
          <a:ln w="9525" cap="flat" cmpd="sng">
            <a:solidFill>
              <a:srgbClr val="434343"/>
            </a:solidFill>
            <a:prstDash val="solid"/>
            <a:round/>
            <a:headEnd type="none" w="med" len="med"/>
            <a:tailEnd type="none" w="med" len="med"/>
          </a:ln>
        </p:spPr>
      </p:cxnSp>
    </p:spTree>
    <p:extLst>
      <p:ext uri="{BB962C8B-B14F-4D97-AF65-F5344CB8AC3E}">
        <p14:creationId xmlns:p14="http://schemas.microsoft.com/office/powerpoint/2010/main" val="1145876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4"/>
          <p:cNvSpPr txBox="1">
            <a:spLocks noGrp="1"/>
          </p:cNvSpPr>
          <p:nvPr>
            <p:ph type="ctrTitle"/>
          </p:nvPr>
        </p:nvSpPr>
        <p:spPr>
          <a:xfrm flipH="1">
            <a:off x="1919634" y="1347038"/>
            <a:ext cx="6030609" cy="192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altLang="zh-TW" dirty="0"/>
              <a:t>GNN for Design Analysis</a:t>
            </a:r>
          </a:p>
        </p:txBody>
      </p:sp>
      <p:sp>
        <p:nvSpPr>
          <p:cNvPr id="346" name="Google Shape;346;p44"/>
          <p:cNvSpPr txBox="1">
            <a:spLocks noGrp="1"/>
          </p:cNvSpPr>
          <p:nvPr>
            <p:ph type="title" idx="2"/>
          </p:nvPr>
        </p:nvSpPr>
        <p:spPr>
          <a:xfrm flipH="1">
            <a:off x="4970943" y="1035213"/>
            <a:ext cx="2979300" cy="754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cxnSp>
        <p:nvCxnSpPr>
          <p:cNvPr id="347" name="Google Shape;347;p44"/>
          <p:cNvCxnSpPr/>
          <p:nvPr/>
        </p:nvCxnSpPr>
        <p:spPr>
          <a:xfrm>
            <a:off x="7626825" y="2744700"/>
            <a:ext cx="1560600" cy="0"/>
          </a:xfrm>
          <a:prstGeom prst="straightConnector1">
            <a:avLst/>
          </a:prstGeom>
          <a:noFill/>
          <a:ln w="9525" cap="flat" cmpd="sng">
            <a:solidFill>
              <a:srgbClr val="434343"/>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47"/>
                                        </p:tgtEl>
                                        <p:attrNameLst>
                                          <p:attrName>style.visibility</p:attrName>
                                        </p:attrNameLst>
                                      </p:cBhvr>
                                      <p:to>
                                        <p:strVal val="visible"/>
                                      </p:to>
                                    </p:set>
                                    <p:anim calcmode="lin" valueType="num">
                                      <p:cBhvr additive="base">
                                        <p:cTn id="7" dur="1000"/>
                                        <p:tgtEl>
                                          <p:spTgt spid="347"/>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46"/>
                                        </p:tgtEl>
                                        <p:attrNameLst>
                                          <p:attrName>style.visibility</p:attrName>
                                        </p:attrNameLst>
                                      </p:cBhvr>
                                      <p:to>
                                        <p:strVal val="visible"/>
                                      </p:to>
                                    </p:set>
                                    <p:animEffect transition="in" filter="fade">
                                      <p:cBhvr>
                                        <p:cTn id="11" dur="800"/>
                                        <p:tgtEl>
                                          <p:spTgt spid="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16" name="文字方塊 15">
            <a:extLst>
              <a:ext uri="{FF2B5EF4-FFF2-40B4-BE49-F238E27FC236}">
                <a16:creationId xmlns:a16="http://schemas.microsoft.com/office/drawing/2014/main" id="{0CD91118-27BE-3582-EB97-76E292B2DBFF}"/>
              </a:ext>
            </a:extLst>
          </p:cNvPr>
          <p:cNvSpPr txBox="1"/>
          <p:nvPr/>
        </p:nvSpPr>
        <p:spPr>
          <a:xfrm>
            <a:off x="1501060" y="1513864"/>
            <a:ext cx="6702079" cy="2558201"/>
          </a:xfrm>
          <a:prstGeom prst="rect">
            <a:avLst/>
          </a:prstGeom>
          <a:noFill/>
        </p:spPr>
        <p:txBody>
          <a:bodyPr wrap="square" rtlCol="0">
            <a:spAutoFit/>
          </a:bodyPr>
          <a:lstStyle/>
          <a:p>
            <a:pPr marL="285750" lvl="2" indent="-285750">
              <a:lnSpc>
                <a:spcPct val="15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The amount and frequency of switching activity is valuable for power analysis, power and timing aware physical analysis, IR-drop analysis, and signal integrity timing. </a:t>
            </a:r>
          </a:p>
          <a:p>
            <a:pPr marL="285750" lvl="2" indent="-285750">
              <a:lnSpc>
                <a:spcPct val="30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Gate-level simulation is considered the most accurate way to get switching activity.</a:t>
            </a:r>
          </a:p>
          <a:p>
            <a:pPr marL="285750" lvl="2" indent="-285750">
              <a:lnSpc>
                <a:spcPct val="30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GRANNITE is a supervised learning-based switching activity estimator (SAE).</a:t>
            </a:r>
          </a:p>
          <a:p>
            <a:pPr marL="285750" lvl="2" indent="-285750">
              <a:lnSpc>
                <a:spcPct val="30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Many aspect of the design correlates well with the actual switching. </a:t>
            </a:r>
          </a:p>
        </p:txBody>
      </p:sp>
      <p:sp>
        <p:nvSpPr>
          <p:cNvPr id="2" name="文字方塊 1">
            <a:extLst>
              <a:ext uri="{FF2B5EF4-FFF2-40B4-BE49-F238E27FC236}">
                <a16:creationId xmlns:a16="http://schemas.microsoft.com/office/drawing/2014/main" id="{89580A07-A1E9-88F2-FBDE-3F960F5DB696}"/>
              </a:ext>
            </a:extLst>
          </p:cNvPr>
          <p:cNvSpPr txBox="1"/>
          <p:nvPr/>
        </p:nvSpPr>
        <p:spPr>
          <a:xfrm>
            <a:off x="1395805" y="486251"/>
            <a:ext cx="3155031" cy="400110"/>
          </a:xfrm>
          <a:prstGeom prst="rect">
            <a:avLst/>
          </a:prstGeom>
          <a:noFill/>
        </p:spPr>
        <p:txBody>
          <a:bodyPr wrap="none" rtlCol="0">
            <a:spAutoFit/>
          </a:bodyPr>
          <a:lstStyle/>
          <a:p>
            <a:r>
              <a:rPr lang="en-US" altLang="zh-TW" sz="2000" dirty="0">
                <a:latin typeface="Exo 2" panose="02020500000000000000" charset="0"/>
              </a:rPr>
              <a:t>Switching Activity Prediction</a:t>
            </a:r>
            <a:endParaRPr lang="zh-TW" altLang="en-US" sz="2000" dirty="0">
              <a:latin typeface="Exo 2" panose="02020500000000000000" charset="0"/>
            </a:endParaRPr>
          </a:p>
        </p:txBody>
      </p:sp>
      <p:cxnSp>
        <p:nvCxnSpPr>
          <p:cNvPr id="3" name="Google Shape;194;p36">
            <a:extLst>
              <a:ext uri="{FF2B5EF4-FFF2-40B4-BE49-F238E27FC236}">
                <a16:creationId xmlns:a16="http://schemas.microsoft.com/office/drawing/2014/main" id="{1C793A7A-B159-979A-D550-714A31CDA79A}"/>
              </a:ext>
            </a:extLst>
          </p:cNvPr>
          <p:cNvCxnSpPr>
            <a:cxnSpLocks/>
          </p:cNvCxnSpPr>
          <p:nvPr/>
        </p:nvCxnSpPr>
        <p:spPr>
          <a:xfrm>
            <a:off x="36015" y="1020835"/>
            <a:ext cx="4967791" cy="0"/>
          </a:xfrm>
          <a:prstGeom prst="straightConnector1">
            <a:avLst/>
          </a:prstGeom>
          <a:noFill/>
          <a:ln w="9525" cap="flat" cmpd="sng">
            <a:solidFill>
              <a:srgbClr val="434343"/>
            </a:solidFill>
            <a:prstDash val="solid"/>
            <a:round/>
            <a:headEnd type="none" w="med" len="med"/>
            <a:tailEnd type="none" w="med" len="med"/>
          </a:ln>
        </p:spPr>
      </p:cxnSp>
    </p:spTree>
    <p:extLst>
      <p:ext uri="{BB962C8B-B14F-4D97-AF65-F5344CB8AC3E}">
        <p14:creationId xmlns:p14="http://schemas.microsoft.com/office/powerpoint/2010/main" val="163436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 name="文字方塊 1">
            <a:extLst>
              <a:ext uri="{FF2B5EF4-FFF2-40B4-BE49-F238E27FC236}">
                <a16:creationId xmlns:a16="http://schemas.microsoft.com/office/drawing/2014/main" id="{89580A07-A1E9-88F2-FBDE-3F960F5DB696}"/>
              </a:ext>
            </a:extLst>
          </p:cNvPr>
          <p:cNvSpPr txBox="1"/>
          <p:nvPr/>
        </p:nvSpPr>
        <p:spPr>
          <a:xfrm>
            <a:off x="1395805" y="486251"/>
            <a:ext cx="3155031" cy="400110"/>
          </a:xfrm>
          <a:prstGeom prst="rect">
            <a:avLst/>
          </a:prstGeom>
          <a:noFill/>
        </p:spPr>
        <p:txBody>
          <a:bodyPr wrap="none" rtlCol="0">
            <a:spAutoFit/>
          </a:bodyPr>
          <a:lstStyle/>
          <a:p>
            <a:r>
              <a:rPr lang="en-US" altLang="zh-TW" sz="2000" dirty="0">
                <a:latin typeface="Exo 2" panose="02020500000000000000" charset="0"/>
              </a:rPr>
              <a:t>Switching Activity Prediction</a:t>
            </a:r>
            <a:endParaRPr lang="zh-TW" altLang="en-US" sz="2000" dirty="0">
              <a:latin typeface="Exo 2" panose="02020500000000000000" charset="0"/>
            </a:endParaRPr>
          </a:p>
        </p:txBody>
      </p:sp>
      <p:cxnSp>
        <p:nvCxnSpPr>
          <p:cNvPr id="3" name="Google Shape;194;p36">
            <a:extLst>
              <a:ext uri="{FF2B5EF4-FFF2-40B4-BE49-F238E27FC236}">
                <a16:creationId xmlns:a16="http://schemas.microsoft.com/office/drawing/2014/main" id="{1C793A7A-B159-979A-D550-714A31CDA79A}"/>
              </a:ext>
            </a:extLst>
          </p:cNvPr>
          <p:cNvCxnSpPr>
            <a:cxnSpLocks/>
          </p:cNvCxnSpPr>
          <p:nvPr/>
        </p:nvCxnSpPr>
        <p:spPr>
          <a:xfrm>
            <a:off x="36015" y="1020835"/>
            <a:ext cx="4967791" cy="0"/>
          </a:xfrm>
          <a:prstGeom prst="straightConnector1">
            <a:avLst/>
          </a:prstGeom>
          <a:noFill/>
          <a:ln w="9525" cap="flat" cmpd="sng">
            <a:solidFill>
              <a:srgbClr val="434343"/>
            </a:solidFill>
            <a:prstDash val="solid"/>
            <a:round/>
            <a:headEnd type="none" w="med" len="med"/>
            <a:tailEnd type="none" w="med" len="med"/>
          </a:ln>
        </p:spPr>
      </p:cxnSp>
      <p:pic>
        <p:nvPicPr>
          <p:cNvPr id="5" name="圖片 4">
            <a:extLst>
              <a:ext uri="{FF2B5EF4-FFF2-40B4-BE49-F238E27FC236}">
                <a16:creationId xmlns:a16="http://schemas.microsoft.com/office/drawing/2014/main" id="{C4119C31-A8AA-07D0-87D9-EB76E3E8699A}"/>
              </a:ext>
            </a:extLst>
          </p:cNvPr>
          <p:cNvPicPr>
            <a:picLocks noChangeAspect="1"/>
          </p:cNvPicPr>
          <p:nvPr/>
        </p:nvPicPr>
        <p:blipFill rotWithShape="1">
          <a:blip r:embed="rId3"/>
          <a:srcRect b="2896"/>
          <a:stretch/>
        </p:blipFill>
        <p:spPr>
          <a:xfrm>
            <a:off x="5196996" y="74465"/>
            <a:ext cx="3848427" cy="4994569"/>
          </a:xfrm>
          <a:prstGeom prst="rect">
            <a:avLst/>
          </a:prstGeom>
        </p:spPr>
      </p:pic>
      <p:sp>
        <p:nvSpPr>
          <p:cNvPr id="6" name="文字方塊 5">
            <a:extLst>
              <a:ext uri="{FF2B5EF4-FFF2-40B4-BE49-F238E27FC236}">
                <a16:creationId xmlns:a16="http://schemas.microsoft.com/office/drawing/2014/main" id="{DDE464F5-DC5A-B230-5C3C-F86444CBFD60}"/>
              </a:ext>
            </a:extLst>
          </p:cNvPr>
          <p:cNvSpPr txBox="1"/>
          <p:nvPr/>
        </p:nvSpPr>
        <p:spPr>
          <a:xfrm>
            <a:off x="285569" y="1194496"/>
            <a:ext cx="4814832" cy="2638992"/>
          </a:xfrm>
          <a:prstGeom prst="rect">
            <a:avLst/>
          </a:prstGeom>
          <a:noFill/>
        </p:spPr>
        <p:txBody>
          <a:bodyPr wrap="square" rtlCol="0">
            <a:spAutoFit/>
          </a:bodyPr>
          <a:lstStyle/>
          <a:p>
            <a:pPr marL="285750" lvl="2" indent="-285750">
              <a:lnSpc>
                <a:spcPct val="15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To combat logic reconvergence issue, the combinational gate’s input pin and the </a:t>
            </a:r>
            <a:r>
              <a:rPr lang="en-US" altLang="zh-TW" dirty="0" err="1">
                <a:latin typeface="Times New Roman" panose="02020603050405020304" pitchFamily="18" charset="0"/>
                <a:cs typeface="Times New Roman" panose="02020603050405020304" pitchFamily="18" charset="0"/>
              </a:rPr>
              <a:t>boolean</a:t>
            </a:r>
            <a:r>
              <a:rPr lang="en-US" altLang="zh-TW" dirty="0">
                <a:latin typeface="Times New Roman" panose="02020603050405020304" pitchFamily="18" charset="0"/>
                <a:cs typeface="Times New Roman" panose="02020603050405020304" pitchFamily="18" charset="0"/>
              </a:rPr>
              <a:t> functions are seen as a node.</a:t>
            </a:r>
          </a:p>
          <a:p>
            <a:pPr marL="285750" lvl="2" indent="-285750">
              <a:lnSpc>
                <a:spcPct val="150000"/>
              </a:lnSpc>
              <a:buFont typeface="Arial" panose="020B0604020202020204" pitchFamily="34" charset="0"/>
              <a:buChar char="•"/>
            </a:pPr>
            <a:endParaRPr lang="en-US" altLang="zh-TW" dirty="0">
              <a:latin typeface="Times New Roman" panose="02020603050405020304" pitchFamily="18" charset="0"/>
              <a:cs typeface="Times New Roman" panose="02020603050405020304" pitchFamily="18" charset="0"/>
            </a:endParaRPr>
          </a:p>
          <a:p>
            <a:pPr marL="285750" lvl="2" indent="-285750">
              <a:lnSpc>
                <a:spcPct val="15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The propagate module is similar to </a:t>
            </a:r>
            <a:r>
              <a:rPr lang="en-US" altLang="zh-TW" dirty="0" err="1">
                <a:latin typeface="Times New Roman" panose="02020603050405020304" pitchFamily="18" charset="0"/>
                <a:cs typeface="Times New Roman" panose="02020603050405020304" pitchFamily="18" charset="0"/>
              </a:rPr>
              <a:t>GraphSAGE</a:t>
            </a:r>
            <a:r>
              <a:rPr lang="en-US" altLang="zh-TW" dirty="0">
                <a:latin typeface="Times New Roman" panose="02020603050405020304" pitchFamily="18" charset="0"/>
                <a:cs typeface="Times New Roman" panose="02020603050405020304" pitchFamily="18" charset="0"/>
              </a:rPr>
              <a:t>, which is vital for the inductive bias to understand different pin’s unique functionality. </a:t>
            </a:r>
          </a:p>
          <a:p>
            <a:pPr marL="285750" lvl="2" indent="-285750">
              <a:lnSpc>
                <a:spcPct val="150000"/>
              </a:lnSpc>
              <a:buFont typeface="Arial" panose="020B0604020202020204" pitchFamily="34" charset="0"/>
              <a:buChar char="•"/>
            </a:pPr>
            <a:endParaRPr lang="en-US" altLang="zh-TW" dirty="0">
              <a:latin typeface="Times New Roman" panose="02020603050405020304" pitchFamily="18" charset="0"/>
              <a:cs typeface="Times New Roman" panose="02020603050405020304" pitchFamily="18" charset="0"/>
            </a:endParaRPr>
          </a:p>
          <a:p>
            <a:pPr marL="285750" lvl="2" indent="-285750">
              <a:lnSpc>
                <a:spcPct val="15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Average error = 5.3% for power analysis, 18.7x speed up.</a:t>
            </a:r>
          </a:p>
        </p:txBody>
      </p:sp>
    </p:spTree>
    <p:extLst>
      <p:ext uri="{BB962C8B-B14F-4D97-AF65-F5344CB8AC3E}">
        <p14:creationId xmlns:p14="http://schemas.microsoft.com/office/powerpoint/2010/main" val="1770432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16" name="文字方塊 15">
            <a:extLst>
              <a:ext uri="{FF2B5EF4-FFF2-40B4-BE49-F238E27FC236}">
                <a16:creationId xmlns:a16="http://schemas.microsoft.com/office/drawing/2014/main" id="{0CD91118-27BE-3582-EB97-76E292B2DBFF}"/>
              </a:ext>
            </a:extLst>
          </p:cNvPr>
          <p:cNvSpPr txBox="1"/>
          <p:nvPr/>
        </p:nvSpPr>
        <p:spPr>
          <a:xfrm>
            <a:off x="1501060" y="1513864"/>
            <a:ext cx="6702079" cy="2558201"/>
          </a:xfrm>
          <a:prstGeom prst="rect">
            <a:avLst/>
          </a:prstGeom>
          <a:noFill/>
        </p:spPr>
        <p:txBody>
          <a:bodyPr wrap="square" rtlCol="0">
            <a:spAutoFit/>
          </a:bodyPr>
          <a:lstStyle/>
          <a:p>
            <a:pPr marL="285750" lvl="2" indent="-285750">
              <a:lnSpc>
                <a:spcPct val="15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The amount and frequency of switching activity is valuable for power analysis, power and timing aware physical analysis, IR-drop analysis, and signal integrity timing. </a:t>
            </a:r>
          </a:p>
          <a:p>
            <a:pPr marL="285750" lvl="2" indent="-285750">
              <a:lnSpc>
                <a:spcPct val="30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Gate-level simulation is considered the most accurate way to get switching activity.</a:t>
            </a:r>
          </a:p>
          <a:p>
            <a:pPr marL="285750" lvl="2" indent="-285750">
              <a:lnSpc>
                <a:spcPct val="30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GRANNITE is a supervised learning-based switching activity estimator (SAE).</a:t>
            </a:r>
          </a:p>
          <a:p>
            <a:pPr marL="285750" lvl="2" indent="-285750">
              <a:lnSpc>
                <a:spcPct val="30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Many aspect of the design correlates well with the actual switching. </a:t>
            </a:r>
          </a:p>
        </p:txBody>
      </p:sp>
      <p:sp>
        <p:nvSpPr>
          <p:cNvPr id="2" name="文字方塊 1">
            <a:extLst>
              <a:ext uri="{FF2B5EF4-FFF2-40B4-BE49-F238E27FC236}">
                <a16:creationId xmlns:a16="http://schemas.microsoft.com/office/drawing/2014/main" id="{89580A07-A1E9-88F2-FBDE-3F960F5DB696}"/>
              </a:ext>
            </a:extLst>
          </p:cNvPr>
          <p:cNvSpPr txBox="1"/>
          <p:nvPr/>
        </p:nvSpPr>
        <p:spPr>
          <a:xfrm>
            <a:off x="1395805" y="486251"/>
            <a:ext cx="3155031" cy="400110"/>
          </a:xfrm>
          <a:prstGeom prst="rect">
            <a:avLst/>
          </a:prstGeom>
          <a:noFill/>
        </p:spPr>
        <p:txBody>
          <a:bodyPr wrap="none" rtlCol="0">
            <a:spAutoFit/>
          </a:bodyPr>
          <a:lstStyle/>
          <a:p>
            <a:r>
              <a:rPr lang="en-US" altLang="zh-TW" sz="2000" dirty="0">
                <a:latin typeface="Exo 2" panose="02020500000000000000" charset="0"/>
              </a:rPr>
              <a:t>Switching Activity Prediction</a:t>
            </a:r>
            <a:endParaRPr lang="zh-TW" altLang="en-US" sz="2000" dirty="0">
              <a:latin typeface="Exo 2" panose="02020500000000000000" charset="0"/>
            </a:endParaRPr>
          </a:p>
        </p:txBody>
      </p:sp>
      <p:cxnSp>
        <p:nvCxnSpPr>
          <p:cNvPr id="3" name="Google Shape;194;p36">
            <a:extLst>
              <a:ext uri="{FF2B5EF4-FFF2-40B4-BE49-F238E27FC236}">
                <a16:creationId xmlns:a16="http://schemas.microsoft.com/office/drawing/2014/main" id="{1C793A7A-B159-979A-D550-714A31CDA79A}"/>
              </a:ext>
            </a:extLst>
          </p:cNvPr>
          <p:cNvCxnSpPr>
            <a:cxnSpLocks/>
          </p:cNvCxnSpPr>
          <p:nvPr/>
        </p:nvCxnSpPr>
        <p:spPr>
          <a:xfrm>
            <a:off x="36015" y="1020835"/>
            <a:ext cx="4967791" cy="0"/>
          </a:xfrm>
          <a:prstGeom prst="straightConnector1">
            <a:avLst/>
          </a:prstGeom>
          <a:noFill/>
          <a:ln w="9525" cap="flat" cmpd="sng">
            <a:solidFill>
              <a:srgbClr val="434343"/>
            </a:solidFill>
            <a:prstDash val="solid"/>
            <a:round/>
            <a:headEnd type="none" w="med" len="med"/>
            <a:tailEnd type="none" w="med" len="med"/>
          </a:ln>
        </p:spPr>
      </p:cxnSp>
    </p:spTree>
    <p:extLst>
      <p:ext uri="{BB962C8B-B14F-4D97-AF65-F5344CB8AC3E}">
        <p14:creationId xmlns:p14="http://schemas.microsoft.com/office/powerpoint/2010/main" val="2665986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16" name="文字方塊 15">
            <a:extLst>
              <a:ext uri="{FF2B5EF4-FFF2-40B4-BE49-F238E27FC236}">
                <a16:creationId xmlns:a16="http://schemas.microsoft.com/office/drawing/2014/main" id="{0CD91118-27BE-3582-EB97-76E292B2DBFF}"/>
              </a:ext>
            </a:extLst>
          </p:cNvPr>
          <p:cNvSpPr txBox="1"/>
          <p:nvPr/>
        </p:nvSpPr>
        <p:spPr>
          <a:xfrm>
            <a:off x="1077101" y="1103240"/>
            <a:ext cx="7642940" cy="2592826"/>
          </a:xfrm>
          <a:prstGeom prst="rect">
            <a:avLst/>
          </a:prstGeom>
          <a:noFill/>
        </p:spPr>
        <p:txBody>
          <a:bodyPr wrap="square" rtlCol="0">
            <a:spAutoFit/>
          </a:bodyPr>
          <a:lstStyle/>
          <a:p>
            <a:pPr marL="285750" lvl="2" indent="-285750">
              <a:lnSpc>
                <a:spcPct val="30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For custom circuits, various geometrical constraints is applied for better post-layout performance.</a:t>
            </a:r>
          </a:p>
          <a:p>
            <a:pPr marL="285750" lvl="2" indent="-285750">
              <a:lnSpc>
                <a:spcPct val="30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Traditionally, sensitivity analysis is the way to find matching pairs. But it is inefficient.</a:t>
            </a:r>
          </a:p>
          <a:p>
            <a:pPr marL="285750" lvl="2" indent="-285750">
              <a:lnSpc>
                <a:spcPct val="300000"/>
              </a:lnSpc>
              <a:buFont typeface="Arial" panose="020B0604020202020204" pitchFamily="34" charset="0"/>
              <a:buChar char="•"/>
            </a:pPr>
            <a:r>
              <a:rPr lang="en-US" altLang="zh-TW" b="1" dirty="0">
                <a:latin typeface="Times New Roman" panose="02020603050405020304" pitchFamily="18" charset="0"/>
                <a:cs typeface="Times New Roman" panose="02020603050405020304" pitchFamily="18" charset="0"/>
              </a:rPr>
              <a:t>GNN-based method</a:t>
            </a:r>
            <a:r>
              <a:rPr lang="en-US" altLang="zh-TW" dirty="0">
                <a:latin typeface="Times New Roman" panose="02020603050405020304" pitchFamily="18" charset="0"/>
                <a:cs typeface="Times New Roman" panose="02020603050405020304" pitchFamily="18" charset="0"/>
              </a:rPr>
              <a:t>: </a:t>
            </a:r>
          </a:p>
          <a:p>
            <a:pPr lvl="2">
              <a:lnSpc>
                <a:spcPct val="150000"/>
              </a:lnSpc>
            </a:pPr>
            <a:r>
              <a:rPr lang="en-US" altLang="zh-TW" sz="1200" i="1" dirty="0">
                <a:latin typeface="Times New Roman" panose="02020603050405020304" pitchFamily="18" charset="0"/>
                <a:cs typeface="Times New Roman" panose="02020603050405020304" pitchFamily="18" charset="0"/>
              </a:rPr>
              <a:t>           Inductive bias: </a:t>
            </a:r>
            <a:r>
              <a:rPr lang="en-US" altLang="zh-TW" sz="1200" dirty="0">
                <a:latin typeface="Times New Roman" panose="02020603050405020304" pitchFamily="18" charset="0"/>
                <a:cs typeface="Times New Roman" panose="02020603050405020304" pitchFamily="18" charset="0"/>
              </a:rPr>
              <a:t>circuit objects need matching consist of related circuit sub-structure and neighboring local                </a:t>
            </a:r>
          </a:p>
          <a:p>
            <a:pPr lvl="2">
              <a:lnSpc>
                <a:spcPct val="150000"/>
              </a:lnSpc>
            </a:pPr>
            <a:r>
              <a:rPr lang="en-US" altLang="zh-TW" sz="1200" dirty="0">
                <a:latin typeface="Times New Roman" panose="02020603050405020304" pitchFamily="18" charset="0"/>
                <a:cs typeface="Times New Roman" panose="02020603050405020304" pitchFamily="18" charset="0"/>
              </a:rPr>
              <a:t>                                    connections</a:t>
            </a:r>
            <a:r>
              <a:rPr lang="en-US" altLang="zh-TW" dirty="0">
                <a:latin typeface="Times New Roman" panose="02020603050405020304" pitchFamily="18" charset="0"/>
                <a:cs typeface="Times New Roman" panose="02020603050405020304" pitchFamily="18" charset="0"/>
              </a:rPr>
              <a:t>. </a:t>
            </a:r>
          </a:p>
        </p:txBody>
      </p:sp>
      <p:sp>
        <p:nvSpPr>
          <p:cNvPr id="2" name="文字方塊 1">
            <a:extLst>
              <a:ext uri="{FF2B5EF4-FFF2-40B4-BE49-F238E27FC236}">
                <a16:creationId xmlns:a16="http://schemas.microsoft.com/office/drawing/2014/main" id="{89580A07-A1E9-88F2-FBDE-3F960F5DB696}"/>
              </a:ext>
            </a:extLst>
          </p:cNvPr>
          <p:cNvSpPr txBox="1"/>
          <p:nvPr/>
        </p:nvSpPr>
        <p:spPr>
          <a:xfrm>
            <a:off x="1395805" y="486251"/>
            <a:ext cx="3222357" cy="400110"/>
          </a:xfrm>
          <a:prstGeom prst="rect">
            <a:avLst/>
          </a:prstGeom>
          <a:noFill/>
        </p:spPr>
        <p:txBody>
          <a:bodyPr wrap="none" rtlCol="0">
            <a:spAutoFit/>
          </a:bodyPr>
          <a:lstStyle/>
          <a:p>
            <a:r>
              <a:rPr lang="en-US" altLang="zh-TW" sz="2000" dirty="0">
                <a:latin typeface="Exo 2" panose="02020500000000000000" charset="0"/>
              </a:rPr>
              <a:t>Layout Symmetry Prediction</a:t>
            </a:r>
            <a:endParaRPr lang="zh-TW" altLang="en-US" sz="2000" dirty="0">
              <a:latin typeface="Exo 2" panose="02020500000000000000" charset="0"/>
            </a:endParaRPr>
          </a:p>
        </p:txBody>
      </p:sp>
      <p:cxnSp>
        <p:nvCxnSpPr>
          <p:cNvPr id="3" name="Google Shape;194;p36">
            <a:extLst>
              <a:ext uri="{FF2B5EF4-FFF2-40B4-BE49-F238E27FC236}">
                <a16:creationId xmlns:a16="http://schemas.microsoft.com/office/drawing/2014/main" id="{1C793A7A-B159-979A-D550-714A31CDA79A}"/>
              </a:ext>
            </a:extLst>
          </p:cNvPr>
          <p:cNvCxnSpPr>
            <a:cxnSpLocks/>
          </p:cNvCxnSpPr>
          <p:nvPr/>
        </p:nvCxnSpPr>
        <p:spPr>
          <a:xfrm>
            <a:off x="36015" y="1020835"/>
            <a:ext cx="4967791" cy="0"/>
          </a:xfrm>
          <a:prstGeom prst="straightConnector1">
            <a:avLst/>
          </a:prstGeom>
          <a:noFill/>
          <a:ln w="9525" cap="flat" cmpd="sng">
            <a:solidFill>
              <a:srgbClr val="434343"/>
            </a:solidFill>
            <a:prstDash val="solid"/>
            <a:round/>
            <a:headEnd type="none" w="med" len="med"/>
            <a:tailEnd type="none" w="med" len="med"/>
          </a:ln>
        </p:spPr>
      </p:cxnSp>
    </p:spTree>
    <p:extLst>
      <p:ext uri="{BB962C8B-B14F-4D97-AF65-F5344CB8AC3E}">
        <p14:creationId xmlns:p14="http://schemas.microsoft.com/office/powerpoint/2010/main" val="971116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16" name="文字方塊 15">
            <a:extLst>
              <a:ext uri="{FF2B5EF4-FFF2-40B4-BE49-F238E27FC236}">
                <a16:creationId xmlns:a16="http://schemas.microsoft.com/office/drawing/2014/main" id="{0CD91118-27BE-3582-EB97-76E292B2DBFF}"/>
              </a:ext>
            </a:extLst>
          </p:cNvPr>
          <p:cNvSpPr txBox="1"/>
          <p:nvPr/>
        </p:nvSpPr>
        <p:spPr>
          <a:xfrm>
            <a:off x="1077101" y="1083645"/>
            <a:ext cx="7642940" cy="3204532"/>
          </a:xfrm>
          <a:prstGeom prst="rect">
            <a:avLst/>
          </a:prstGeom>
          <a:noFill/>
        </p:spPr>
        <p:txBody>
          <a:bodyPr wrap="square" rtlCol="0">
            <a:spAutoFit/>
          </a:bodyPr>
          <a:lstStyle/>
          <a:p>
            <a:pPr marL="285750" lvl="2" indent="-285750">
              <a:lnSpc>
                <a:spcPct val="30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The circuit is modeled as heterogeneous graphs.</a:t>
            </a:r>
          </a:p>
          <a:p>
            <a:pPr marL="285750" lvl="2" indent="-285750">
              <a:lnSpc>
                <a:spcPct val="30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Perform unsupervised learning on the graph.</a:t>
            </a:r>
          </a:p>
          <a:p>
            <a:pPr marL="285750" lvl="2" indent="-285750">
              <a:lnSpc>
                <a:spcPct val="30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15.8%</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F1-score improvement on system level constraint and 218x speed up.</a:t>
            </a:r>
          </a:p>
          <a:p>
            <a:pPr marL="285750" lvl="2" indent="-285750">
              <a:lnSpc>
                <a:spcPct val="30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9.8% F1-score improvement with </a:t>
            </a:r>
            <a:r>
              <a:rPr lang="en-US" altLang="zh-TW" dirty="0" err="1">
                <a:latin typeface="Times New Roman" panose="02020603050405020304" pitchFamily="18" charset="0"/>
                <a:cs typeface="Times New Roman" panose="02020603050405020304" pitchFamily="18" charset="0"/>
              </a:rPr>
              <a:t>subsecond</a:t>
            </a:r>
            <a:r>
              <a:rPr lang="en-US" altLang="zh-TW" dirty="0">
                <a:latin typeface="Times New Roman" panose="02020603050405020304" pitchFamily="18" charset="0"/>
                <a:cs typeface="Times New Roman" panose="02020603050405020304" pitchFamily="18" charset="0"/>
              </a:rPr>
              <a:t> runtime for device level constraint extraction.</a:t>
            </a:r>
          </a:p>
          <a:p>
            <a:pPr lvl="2">
              <a:lnSpc>
                <a:spcPct val="300000"/>
              </a:lnSpc>
            </a:pPr>
            <a:endParaRPr lang="en-US" altLang="zh-TW" dirty="0">
              <a:latin typeface="Times New Roman" panose="02020603050405020304" pitchFamily="18" charset="0"/>
              <a:cs typeface="Times New Roman" panose="02020603050405020304" pitchFamily="18" charset="0"/>
            </a:endParaRPr>
          </a:p>
        </p:txBody>
      </p:sp>
      <p:sp>
        <p:nvSpPr>
          <p:cNvPr id="2" name="文字方塊 1">
            <a:extLst>
              <a:ext uri="{FF2B5EF4-FFF2-40B4-BE49-F238E27FC236}">
                <a16:creationId xmlns:a16="http://schemas.microsoft.com/office/drawing/2014/main" id="{89580A07-A1E9-88F2-FBDE-3F960F5DB696}"/>
              </a:ext>
            </a:extLst>
          </p:cNvPr>
          <p:cNvSpPr txBox="1"/>
          <p:nvPr/>
        </p:nvSpPr>
        <p:spPr>
          <a:xfrm>
            <a:off x="1395805" y="486251"/>
            <a:ext cx="3222357" cy="400110"/>
          </a:xfrm>
          <a:prstGeom prst="rect">
            <a:avLst/>
          </a:prstGeom>
          <a:noFill/>
        </p:spPr>
        <p:txBody>
          <a:bodyPr wrap="none" rtlCol="0">
            <a:spAutoFit/>
          </a:bodyPr>
          <a:lstStyle/>
          <a:p>
            <a:r>
              <a:rPr lang="en-US" altLang="zh-TW" sz="2000" dirty="0">
                <a:latin typeface="Exo 2" panose="02020500000000000000" charset="0"/>
              </a:rPr>
              <a:t>Layout Symmetry Prediction</a:t>
            </a:r>
            <a:endParaRPr lang="zh-TW" altLang="en-US" sz="2000" dirty="0">
              <a:latin typeface="Exo 2" panose="02020500000000000000" charset="0"/>
            </a:endParaRPr>
          </a:p>
        </p:txBody>
      </p:sp>
      <p:cxnSp>
        <p:nvCxnSpPr>
          <p:cNvPr id="3" name="Google Shape;194;p36">
            <a:extLst>
              <a:ext uri="{FF2B5EF4-FFF2-40B4-BE49-F238E27FC236}">
                <a16:creationId xmlns:a16="http://schemas.microsoft.com/office/drawing/2014/main" id="{1C793A7A-B159-979A-D550-714A31CDA79A}"/>
              </a:ext>
            </a:extLst>
          </p:cNvPr>
          <p:cNvCxnSpPr>
            <a:cxnSpLocks/>
          </p:cNvCxnSpPr>
          <p:nvPr/>
        </p:nvCxnSpPr>
        <p:spPr>
          <a:xfrm>
            <a:off x="36015" y="1020835"/>
            <a:ext cx="4967791" cy="0"/>
          </a:xfrm>
          <a:prstGeom prst="straightConnector1">
            <a:avLst/>
          </a:prstGeom>
          <a:noFill/>
          <a:ln w="9525" cap="flat" cmpd="sng">
            <a:solidFill>
              <a:srgbClr val="434343"/>
            </a:solidFill>
            <a:prstDash val="solid"/>
            <a:round/>
            <a:headEnd type="none" w="med" len="med"/>
            <a:tailEnd type="none" w="med" len="med"/>
          </a:ln>
        </p:spPr>
      </p:cxnSp>
      <p:pic>
        <p:nvPicPr>
          <p:cNvPr id="5" name="圖片 4">
            <a:extLst>
              <a:ext uri="{FF2B5EF4-FFF2-40B4-BE49-F238E27FC236}">
                <a16:creationId xmlns:a16="http://schemas.microsoft.com/office/drawing/2014/main" id="{660478A9-6EB0-5288-CF72-FF2043FE6169}"/>
              </a:ext>
            </a:extLst>
          </p:cNvPr>
          <p:cNvPicPr>
            <a:picLocks noChangeAspect="1"/>
          </p:cNvPicPr>
          <p:nvPr/>
        </p:nvPicPr>
        <p:blipFill>
          <a:blip r:embed="rId3"/>
          <a:stretch>
            <a:fillRect/>
          </a:stretch>
        </p:blipFill>
        <p:spPr>
          <a:xfrm>
            <a:off x="5497684" y="486251"/>
            <a:ext cx="3222357" cy="1674713"/>
          </a:xfrm>
          <a:prstGeom prst="rect">
            <a:avLst/>
          </a:prstGeom>
        </p:spPr>
      </p:pic>
    </p:spTree>
    <p:extLst>
      <p:ext uri="{BB962C8B-B14F-4D97-AF65-F5344CB8AC3E}">
        <p14:creationId xmlns:p14="http://schemas.microsoft.com/office/powerpoint/2010/main" val="3706015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5"/>
          <p:cNvSpPr txBox="1">
            <a:spLocks noGrp="1"/>
          </p:cNvSpPr>
          <p:nvPr>
            <p:ph type="ctrTitle"/>
          </p:nvPr>
        </p:nvSpPr>
        <p:spPr>
          <a:xfrm>
            <a:off x="3385875" y="2098650"/>
            <a:ext cx="2372400" cy="94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Table of Contents</a:t>
            </a:r>
            <a:endParaRPr dirty="0"/>
          </a:p>
        </p:txBody>
      </p:sp>
      <p:sp>
        <p:nvSpPr>
          <p:cNvPr id="166" name="Google Shape;166;p35">
            <a:hlinkClick r:id="rId3" action="ppaction://hlinksldjump"/>
          </p:cNvPr>
          <p:cNvSpPr txBox="1">
            <a:spLocks noGrp="1"/>
          </p:cNvSpPr>
          <p:nvPr>
            <p:ph type="title" idx="5"/>
          </p:nvPr>
        </p:nvSpPr>
        <p:spPr>
          <a:xfrm>
            <a:off x="2105406" y="2513715"/>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sp>
        <p:nvSpPr>
          <p:cNvPr id="167" name="Google Shape;167;p35"/>
          <p:cNvSpPr txBox="1">
            <a:spLocks noGrp="1"/>
          </p:cNvSpPr>
          <p:nvPr>
            <p:ph type="ctrTitle" idx="2"/>
          </p:nvPr>
        </p:nvSpPr>
        <p:spPr>
          <a:xfrm>
            <a:off x="540446" y="500754"/>
            <a:ext cx="1974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 dirty="0"/>
              <a:t>Introduction</a:t>
            </a:r>
            <a:endParaRPr dirty="0"/>
          </a:p>
        </p:txBody>
      </p:sp>
      <p:sp>
        <p:nvSpPr>
          <p:cNvPr id="169" name="Google Shape;169;p35">
            <a:hlinkClick r:id="rId4" action="ppaction://hlinksldjump"/>
          </p:cNvPr>
          <p:cNvSpPr txBox="1">
            <a:spLocks noGrp="1"/>
          </p:cNvSpPr>
          <p:nvPr>
            <p:ph type="title" idx="3"/>
          </p:nvPr>
        </p:nvSpPr>
        <p:spPr>
          <a:xfrm>
            <a:off x="2118448" y="570995"/>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170" name="Google Shape;170;p35">
            <a:hlinkClick r:id="rId5" action="ppaction://hlinksldjump"/>
          </p:cNvPr>
          <p:cNvSpPr txBox="1">
            <a:spLocks noGrp="1"/>
          </p:cNvSpPr>
          <p:nvPr>
            <p:ph type="title" idx="4"/>
          </p:nvPr>
        </p:nvSpPr>
        <p:spPr>
          <a:xfrm>
            <a:off x="2105406" y="1542355"/>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171" name="Google Shape;171;p35">
            <a:hlinkClick r:id="rId6" action="ppaction://hlinksldjump"/>
          </p:cNvPr>
          <p:cNvSpPr txBox="1">
            <a:spLocks noGrp="1"/>
          </p:cNvSpPr>
          <p:nvPr>
            <p:ph type="title" idx="6"/>
          </p:nvPr>
        </p:nvSpPr>
        <p:spPr>
          <a:xfrm>
            <a:off x="5922008" y="2119185"/>
            <a:ext cx="10722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172" name="Google Shape;172;p35">
            <a:hlinkClick r:id="rId7" action="ppaction://hlinksldjump"/>
          </p:cNvPr>
          <p:cNvSpPr txBox="1">
            <a:spLocks noGrp="1"/>
          </p:cNvSpPr>
          <p:nvPr>
            <p:ph type="title" idx="7"/>
          </p:nvPr>
        </p:nvSpPr>
        <p:spPr>
          <a:xfrm>
            <a:off x="5922008" y="3138883"/>
            <a:ext cx="10722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173" name="Google Shape;173;p35">
            <a:hlinkClick r:id="" action="ppaction://noaction"/>
          </p:cNvPr>
          <p:cNvSpPr txBox="1">
            <a:spLocks noGrp="1"/>
          </p:cNvSpPr>
          <p:nvPr>
            <p:ph type="title" idx="8"/>
          </p:nvPr>
        </p:nvSpPr>
        <p:spPr>
          <a:xfrm>
            <a:off x="5922008" y="4158581"/>
            <a:ext cx="10722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174" name="Google Shape;174;p35"/>
          <p:cNvSpPr txBox="1">
            <a:spLocks noGrp="1"/>
          </p:cNvSpPr>
          <p:nvPr>
            <p:ph type="ctrTitle" idx="9"/>
          </p:nvPr>
        </p:nvSpPr>
        <p:spPr>
          <a:xfrm>
            <a:off x="540446" y="1479942"/>
            <a:ext cx="1974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Background</a:t>
            </a:r>
            <a:endParaRPr dirty="0"/>
          </a:p>
        </p:txBody>
      </p:sp>
      <p:sp>
        <p:nvSpPr>
          <p:cNvPr id="176" name="Google Shape;176;p35"/>
          <p:cNvSpPr txBox="1">
            <a:spLocks noGrp="1"/>
          </p:cNvSpPr>
          <p:nvPr>
            <p:ph type="ctrTitle" idx="14"/>
          </p:nvPr>
        </p:nvSpPr>
        <p:spPr>
          <a:xfrm>
            <a:off x="88366" y="2451302"/>
            <a:ext cx="242638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GNN for Design Analysis</a:t>
            </a:r>
            <a:endParaRPr dirty="0"/>
          </a:p>
        </p:txBody>
      </p:sp>
      <p:sp>
        <p:nvSpPr>
          <p:cNvPr id="178" name="Google Shape;178;p35"/>
          <p:cNvSpPr txBox="1">
            <a:spLocks noGrp="1"/>
          </p:cNvSpPr>
          <p:nvPr>
            <p:ph type="ctrTitle" idx="16"/>
          </p:nvPr>
        </p:nvSpPr>
        <p:spPr>
          <a:xfrm>
            <a:off x="6629404" y="2024515"/>
            <a:ext cx="2795819"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GNN for Design Optimization</a:t>
            </a:r>
            <a:endParaRPr dirty="0"/>
          </a:p>
        </p:txBody>
      </p:sp>
      <p:sp>
        <p:nvSpPr>
          <p:cNvPr id="180" name="Google Shape;180;p35"/>
          <p:cNvSpPr txBox="1">
            <a:spLocks noGrp="1"/>
          </p:cNvSpPr>
          <p:nvPr>
            <p:ph type="ctrTitle" idx="18"/>
          </p:nvPr>
        </p:nvSpPr>
        <p:spPr>
          <a:xfrm>
            <a:off x="6629404" y="3091515"/>
            <a:ext cx="19743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Challenge</a:t>
            </a:r>
            <a:endParaRPr dirty="0"/>
          </a:p>
        </p:txBody>
      </p:sp>
      <p:sp>
        <p:nvSpPr>
          <p:cNvPr id="182" name="Google Shape;182;p35"/>
          <p:cNvSpPr txBox="1">
            <a:spLocks noGrp="1"/>
          </p:cNvSpPr>
          <p:nvPr>
            <p:ph type="ctrTitle" idx="20"/>
          </p:nvPr>
        </p:nvSpPr>
        <p:spPr>
          <a:xfrm>
            <a:off x="6629404" y="4111213"/>
            <a:ext cx="19743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tLang="zh-TW" dirty="0"/>
              <a:t>Conclusion</a:t>
            </a:r>
            <a:endParaRPr dirty="0"/>
          </a:p>
        </p:txBody>
      </p:sp>
      <p:cxnSp>
        <p:nvCxnSpPr>
          <p:cNvPr id="184" name="Google Shape;184;p35"/>
          <p:cNvCxnSpPr/>
          <p:nvPr/>
        </p:nvCxnSpPr>
        <p:spPr>
          <a:xfrm>
            <a:off x="3297225" y="0"/>
            <a:ext cx="0" cy="2393700"/>
          </a:xfrm>
          <a:prstGeom prst="straightConnector1">
            <a:avLst/>
          </a:prstGeom>
          <a:noFill/>
          <a:ln w="9525" cap="flat" cmpd="sng">
            <a:solidFill>
              <a:srgbClr val="595959"/>
            </a:solidFill>
            <a:prstDash val="solid"/>
            <a:round/>
            <a:headEnd type="none" w="med" len="med"/>
            <a:tailEnd type="none" w="med" len="med"/>
          </a:ln>
        </p:spPr>
      </p:cxnSp>
      <p:cxnSp>
        <p:nvCxnSpPr>
          <p:cNvPr id="185" name="Google Shape;185;p35"/>
          <p:cNvCxnSpPr/>
          <p:nvPr/>
        </p:nvCxnSpPr>
        <p:spPr>
          <a:xfrm>
            <a:off x="5861950" y="3131400"/>
            <a:ext cx="0" cy="2030100"/>
          </a:xfrm>
          <a:prstGeom prst="straightConnector1">
            <a:avLst/>
          </a:prstGeom>
          <a:noFill/>
          <a:ln w="9525" cap="flat" cmpd="sng">
            <a:solidFill>
              <a:srgbClr val="595959"/>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84"/>
                                        </p:tgtEl>
                                        <p:attrNameLst>
                                          <p:attrName>style.visibility</p:attrName>
                                        </p:attrNameLst>
                                      </p:cBhvr>
                                      <p:to>
                                        <p:strVal val="visible"/>
                                      </p:to>
                                    </p:set>
                                    <p:anim calcmode="lin" valueType="num">
                                      <p:cBhvr additive="base">
                                        <p:cTn id="7" dur="500"/>
                                        <p:tgtEl>
                                          <p:spTgt spid="184"/>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85"/>
                                        </p:tgtEl>
                                        <p:attrNameLst>
                                          <p:attrName>style.visibility</p:attrName>
                                        </p:attrNameLst>
                                      </p:cBhvr>
                                      <p:to>
                                        <p:strVal val="visible"/>
                                      </p:to>
                                    </p:set>
                                    <p:anim calcmode="lin" valueType="num">
                                      <p:cBhvr additive="base">
                                        <p:cTn id="10" dur="500"/>
                                        <p:tgtEl>
                                          <p:spTgt spid="185"/>
                                        </p:tgtEl>
                                        <p:attrNameLst>
                                          <p:attrName>ppt_y</p:attrName>
                                        </p:attrNameLst>
                                      </p:cBhvr>
                                      <p:tavLst>
                                        <p:tav tm="0">
                                          <p:val>
                                            <p:strVal val="#ppt_y+1"/>
                                          </p:val>
                                        </p:tav>
                                        <p:tav tm="100000">
                                          <p:val>
                                            <p:strVal val="#ppt_y"/>
                                          </p:val>
                                        </p:tav>
                                      </p:tavLst>
                                    </p:anim>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66"/>
                                        </p:tgtEl>
                                        <p:attrNameLst>
                                          <p:attrName>style.visibility</p:attrName>
                                        </p:attrNameLst>
                                      </p:cBhvr>
                                      <p:to>
                                        <p:strVal val="visible"/>
                                      </p:to>
                                    </p:set>
                                    <p:animEffect transition="in" filter="fade">
                                      <p:cBhvr>
                                        <p:cTn id="14" dur="500"/>
                                        <p:tgtEl>
                                          <p:spTgt spid="166"/>
                                        </p:tgtEl>
                                      </p:cBhvr>
                                    </p:animEffect>
                                  </p:childTnLst>
                                </p:cTn>
                              </p:par>
                              <p:par>
                                <p:cTn id="15" presetID="10" presetClass="entr" presetSubtype="0" fill="hold" nodeType="withEffect">
                                  <p:stCondLst>
                                    <p:cond delay="0"/>
                                  </p:stCondLst>
                                  <p:childTnLst>
                                    <p:set>
                                      <p:cBhvr>
                                        <p:cTn id="16" dur="1" fill="hold">
                                          <p:stCondLst>
                                            <p:cond delay="0"/>
                                          </p:stCondLst>
                                        </p:cTn>
                                        <p:tgtEl>
                                          <p:spTgt spid="169"/>
                                        </p:tgtEl>
                                        <p:attrNameLst>
                                          <p:attrName>style.visibility</p:attrName>
                                        </p:attrNameLst>
                                      </p:cBhvr>
                                      <p:to>
                                        <p:strVal val="visible"/>
                                      </p:to>
                                    </p:set>
                                    <p:animEffect transition="in" filter="fade">
                                      <p:cBhvr>
                                        <p:cTn id="17" dur="500"/>
                                        <p:tgtEl>
                                          <p:spTgt spid="169"/>
                                        </p:tgtEl>
                                      </p:cBhvr>
                                    </p:animEffect>
                                  </p:childTnLst>
                                </p:cTn>
                              </p:par>
                              <p:par>
                                <p:cTn id="18" presetID="10" presetClass="entr" presetSubtype="0" fill="hold" nodeType="withEffect">
                                  <p:stCondLst>
                                    <p:cond delay="0"/>
                                  </p:stCondLst>
                                  <p:childTnLst>
                                    <p:set>
                                      <p:cBhvr>
                                        <p:cTn id="19" dur="1" fill="hold">
                                          <p:stCondLst>
                                            <p:cond delay="0"/>
                                          </p:stCondLst>
                                        </p:cTn>
                                        <p:tgtEl>
                                          <p:spTgt spid="170"/>
                                        </p:tgtEl>
                                        <p:attrNameLst>
                                          <p:attrName>style.visibility</p:attrName>
                                        </p:attrNameLst>
                                      </p:cBhvr>
                                      <p:to>
                                        <p:strVal val="visible"/>
                                      </p:to>
                                    </p:set>
                                    <p:animEffect transition="in" filter="fade">
                                      <p:cBhvr>
                                        <p:cTn id="20" dur="500"/>
                                        <p:tgtEl>
                                          <p:spTgt spid="170"/>
                                        </p:tgtEl>
                                      </p:cBhvr>
                                    </p:animEffect>
                                  </p:childTnLst>
                                </p:cTn>
                              </p:par>
                              <p:par>
                                <p:cTn id="21" presetID="10" presetClass="entr" presetSubtype="0" fill="hold" nodeType="withEffect">
                                  <p:stCondLst>
                                    <p:cond delay="0"/>
                                  </p:stCondLst>
                                  <p:childTnLst>
                                    <p:set>
                                      <p:cBhvr>
                                        <p:cTn id="22" dur="1" fill="hold">
                                          <p:stCondLst>
                                            <p:cond delay="0"/>
                                          </p:stCondLst>
                                        </p:cTn>
                                        <p:tgtEl>
                                          <p:spTgt spid="171"/>
                                        </p:tgtEl>
                                        <p:attrNameLst>
                                          <p:attrName>style.visibility</p:attrName>
                                        </p:attrNameLst>
                                      </p:cBhvr>
                                      <p:to>
                                        <p:strVal val="visible"/>
                                      </p:to>
                                    </p:set>
                                    <p:animEffect transition="in" filter="fade">
                                      <p:cBhvr>
                                        <p:cTn id="23" dur="500"/>
                                        <p:tgtEl>
                                          <p:spTgt spid="171"/>
                                        </p:tgtEl>
                                      </p:cBhvr>
                                    </p:animEffect>
                                  </p:childTnLst>
                                </p:cTn>
                              </p:par>
                              <p:par>
                                <p:cTn id="24" presetID="10" presetClass="entr" presetSubtype="0" fill="hold" nodeType="withEffect">
                                  <p:stCondLst>
                                    <p:cond delay="0"/>
                                  </p:stCondLst>
                                  <p:childTnLst>
                                    <p:set>
                                      <p:cBhvr>
                                        <p:cTn id="25" dur="1" fill="hold">
                                          <p:stCondLst>
                                            <p:cond delay="0"/>
                                          </p:stCondLst>
                                        </p:cTn>
                                        <p:tgtEl>
                                          <p:spTgt spid="172"/>
                                        </p:tgtEl>
                                        <p:attrNameLst>
                                          <p:attrName>style.visibility</p:attrName>
                                        </p:attrNameLst>
                                      </p:cBhvr>
                                      <p:to>
                                        <p:strVal val="visible"/>
                                      </p:to>
                                    </p:set>
                                    <p:animEffect transition="in" filter="fade">
                                      <p:cBhvr>
                                        <p:cTn id="26" dur="500"/>
                                        <p:tgtEl>
                                          <p:spTgt spid="172"/>
                                        </p:tgtEl>
                                      </p:cBhvr>
                                    </p:animEffect>
                                  </p:childTnLst>
                                </p:cTn>
                              </p:par>
                              <p:par>
                                <p:cTn id="27" presetID="10" presetClass="entr" presetSubtype="0" fill="hold" nodeType="withEffect">
                                  <p:stCondLst>
                                    <p:cond delay="0"/>
                                  </p:stCondLst>
                                  <p:childTnLst>
                                    <p:set>
                                      <p:cBhvr>
                                        <p:cTn id="28" dur="1" fill="hold">
                                          <p:stCondLst>
                                            <p:cond delay="0"/>
                                          </p:stCondLst>
                                        </p:cTn>
                                        <p:tgtEl>
                                          <p:spTgt spid="173"/>
                                        </p:tgtEl>
                                        <p:attrNameLst>
                                          <p:attrName>style.visibility</p:attrName>
                                        </p:attrNameLst>
                                      </p:cBhvr>
                                      <p:to>
                                        <p:strVal val="visible"/>
                                      </p:to>
                                    </p:set>
                                    <p:animEffect transition="in" filter="fade">
                                      <p:cBhvr>
                                        <p:cTn id="29" dur="5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16" name="文字方塊 15">
            <a:extLst>
              <a:ext uri="{FF2B5EF4-FFF2-40B4-BE49-F238E27FC236}">
                <a16:creationId xmlns:a16="http://schemas.microsoft.com/office/drawing/2014/main" id="{0CD91118-27BE-3582-EB97-76E292B2DBFF}"/>
              </a:ext>
            </a:extLst>
          </p:cNvPr>
          <p:cNvSpPr txBox="1"/>
          <p:nvPr/>
        </p:nvSpPr>
        <p:spPr>
          <a:xfrm>
            <a:off x="1182336" y="1456431"/>
            <a:ext cx="7642940" cy="2782941"/>
          </a:xfrm>
          <a:prstGeom prst="rect">
            <a:avLst/>
          </a:prstGeom>
          <a:noFill/>
        </p:spPr>
        <p:txBody>
          <a:bodyPr wrap="square" rtlCol="0">
            <a:spAutoFit/>
          </a:bodyPr>
          <a:lstStyle/>
          <a:p>
            <a:pPr marL="285750" lvl="2" indent="-285750">
              <a:lnSpc>
                <a:spcPct val="15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Fast and accurate timing prediction is essential for timing-driven placement since the accurate timing information is only available after routing.</a:t>
            </a:r>
          </a:p>
          <a:p>
            <a:pPr marL="285750" lvl="2" indent="-285750">
              <a:lnSpc>
                <a:spcPct val="30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Methods available</a:t>
            </a:r>
          </a:p>
          <a:p>
            <a:pPr lvl="2">
              <a:lnSpc>
                <a:spcPct val="150000"/>
              </a:lnSpc>
            </a:pPr>
            <a:r>
              <a:rPr lang="en-US" altLang="zh-TW" dirty="0">
                <a:latin typeface="Times New Roman" panose="02020603050405020304" pitchFamily="18" charset="0"/>
                <a:cs typeface="Times New Roman" panose="02020603050405020304" pitchFamily="18" charset="0"/>
              </a:rPr>
              <a:t>          </a:t>
            </a:r>
            <a:r>
              <a:rPr lang="en-US" altLang="zh-TW" sz="1200" dirty="0">
                <a:latin typeface="Times New Roman" panose="02020603050405020304" pitchFamily="18" charset="0"/>
                <a:cs typeface="Times New Roman" panose="02020603050405020304" pitchFamily="18" charset="0"/>
              </a:rPr>
              <a:t>1. Wire load model</a:t>
            </a:r>
          </a:p>
          <a:p>
            <a:pPr lvl="2">
              <a:lnSpc>
                <a:spcPct val="150000"/>
              </a:lnSpc>
            </a:pPr>
            <a:r>
              <a:rPr lang="en-US" altLang="zh-TW" sz="1200" dirty="0">
                <a:latin typeface="Times New Roman" panose="02020603050405020304" pitchFamily="18" charset="0"/>
                <a:cs typeface="Times New Roman" panose="02020603050405020304" pitchFamily="18" charset="0"/>
              </a:rPr>
              <a:t>            2. Differentiable wire delay model</a:t>
            </a:r>
          </a:p>
          <a:p>
            <a:pPr lvl="2">
              <a:lnSpc>
                <a:spcPct val="150000"/>
              </a:lnSpc>
            </a:pPr>
            <a:r>
              <a:rPr lang="en-US" altLang="zh-TW" sz="1200" dirty="0">
                <a:latin typeface="Times New Roman" panose="02020603050405020304" pitchFamily="18" charset="0"/>
                <a:cs typeface="Times New Roman" panose="02020603050405020304" pitchFamily="18" charset="0"/>
              </a:rPr>
              <a:t>            3. Random forest tree model</a:t>
            </a:r>
          </a:p>
          <a:p>
            <a:pPr lvl="2">
              <a:lnSpc>
                <a:spcPct val="150000"/>
              </a:lnSpc>
            </a:pPr>
            <a:r>
              <a:rPr lang="en-US" altLang="zh-TW" sz="1200" dirty="0">
                <a:latin typeface="Times New Roman" panose="02020603050405020304" pitchFamily="18" charset="0"/>
                <a:cs typeface="Times New Roman" panose="02020603050405020304" pitchFamily="18" charset="0"/>
              </a:rPr>
              <a:t>            4. end-to-end timing prediction model</a:t>
            </a:r>
          </a:p>
          <a:p>
            <a:pPr lvl="2">
              <a:lnSpc>
                <a:spcPct val="150000"/>
              </a:lnSpc>
            </a:pPr>
            <a:r>
              <a:rPr lang="en-US" altLang="zh-TW" sz="1200" dirty="0">
                <a:latin typeface="Times New Roman" panose="02020603050405020304" pitchFamily="18" charset="0"/>
                <a:cs typeface="Times New Roman" panose="02020603050405020304" pitchFamily="18" charset="0"/>
              </a:rPr>
              <a:t>            5. local net delay</a:t>
            </a:r>
            <a:r>
              <a:rPr lang="en-US" altLang="zh-TW" sz="1200">
                <a:latin typeface="Times New Roman" panose="02020603050405020304" pitchFamily="18" charset="0"/>
                <a:cs typeface="Times New Roman" panose="02020603050405020304" pitchFamily="18" charset="0"/>
              </a:rPr>
              <a:t>/slew </a:t>
            </a:r>
            <a:r>
              <a:rPr lang="en-US" altLang="zh-TW" sz="1200" dirty="0">
                <a:latin typeface="Times New Roman" panose="02020603050405020304" pitchFamily="18" charset="0"/>
                <a:cs typeface="Times New Roman" panose="02020603050405020304" pitchFamily="18" charset="0"/>
              </a:rPr>
              <a:t>prediction model</a:t>
            </a:r>
          </a:p>
        </p:txBody>
      </p:sp>
      <p:sp>
        <p:nvSpPr>
          <p:cNvPr id="2" name="文字方塊 1">
            <a:extLst>
              <a:ext uri="{FF2B5EF4-FFF2-40B4-BE49-F238E27FC236}">
                <a16:creationId xmlns:a16="http://schemas.microsoft.com/office/drawing/2014/main" id="{89580A07-A1E9-88F2-FBDE-3F960F5DB696}"/>
              </a:ext>
            </a:extLst>
          </p:cNvPr>
          <p:cNvSpPr txBox="1"/>
          <p:nvPr/>
        </p:nvSpPr>
        <p:spPr>
          <a:xfrm>
            <a:off x="1395805" y="486251"/>
            <a:ext cx="2528256" cy="400110"/>
          </a:xfrm>
          <a:prstGeom prst="rect">
            <a:avLst/>
          </a:prstGeom>
          <a:noFill/>
        </p:spPr>
        <p:txBody>
          <a:bodyPr wrap="none" rtlCol="0">
            <a:spAutoFit/>
          </a:bodyPr>
          <a:lstStyle/>
          <a:p>
            <a:r>
              <a:rPr lang="en-US" altLang="zh-TW" sz="2000" dirty="0">
                <a:latin typeface="Exo 2" panose="02020500000000000000" charset="0"/>
              </a:rPr>
              <a:t>Static Time Prediction </a:t>
            </a:r>
            <a:endParaRPr lang="zh-TW" altLang="en-US" sz="2000" dirty="0">
              <a:latin typeface="Exo 2" panose="02020500000000000000" charset="0"/>
            </a:endParaRPr>
          </a:p>
        </p:txBody>
      </p:sp>
      <p:cxnSp>
        <p:nvCxnSpPr>
          <p:cNvPr id="3" name="Google Shape;194;p36">
            <a:extLst>
              <a:ext uri="{FF2B5EF4-FFF2-40B4-BE49-F238E27FC236}">
                <a16:creationId xmlns:a16="http://schemas.microsoft.com/office/drawing/2014/main" id="{1C793A7A-B159-979A-D550-714A31CDA79A}"/>
              </a:ext>
            </a:extLst>
          </p:cNvPr>
          <p:cNvCxnSpPr>
            <a:cxnSpLocks/>
          </p:cNvCxnSpPr>
          <p:nvPr/>
        </p:nvCxnSpPr>
        <p:spPr>
          <a:xfrm>
            <a:off x="36015" y="1020835"/>
            <a:ext cx="4967791" cy="0"/>
          </a:xfrm>
          <a:prstGeom prst="straightConnector1">
            <a:avLst/>
          </a:prstGeom>
          <a:noFill/>
          <a:ln w="9525" cap="flat" cmpd="sng">
            <a:solidFill>
              <a:srgbClr val="434343"/>
            </a:solidFill>
            <a:prstDash val="solid"/>
            <a:round/>
            <a:headEnd type="none" w="med" len="med"/>
            <a:tailEnd type="none" w="med" len="med"/>
          </a:ln>
        </p:spPr>
      </p:cxnSp>
    </p:spTree>
    <p:extLst>
      <p:ext uri="{BB962C8B-B14F-4D97-AF65-F5344CB8AC3E}">
        <p14:creationId xmlns:p14="http://schemas.microsoft.com/office/powerpoint/2010/main" val="1209167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 name="文字方塊 1">
            <a:extLst>
              <a:ext uri="{FF2B5EF4-FFF2-40B4-BE49-F238E27FC236}">
                <a16:creationId xmlns:a16="http://schemas.microsoft.com/office/drawing/2014/main" id="{89580A07-A1E9-88F2-FBDE-3F960F5DB696}"/>
              </a:ext>
            </a:extLst>
          </p:cNvPr>
          <p:cNvSpPr txBox="1"/>
          <p:nvPr/>
        </p:nvSpPr>
        <p:spPr>
          <a:xfrm>
            <a:off x="1395805" y="486251"/>
            <a:ext cx="2528256" cy="400110"/>
          </a:xfrm>
          <a:prstGeom prst="rect">
            <a:avLst/>
          </a:prstGeom>
          <a:noFill/>
        </p:spPr>
        <p:txBody>
          <a:bodyPr wrap="none" rtlCol="0">
            <a:spAutoFit/>
          </a:bodyPr>
          <a:lstStyle/>
          <a:p>
            <a:r>
              <a:rPr lang="en-US" altLang="zh-TW" sz="2000" dirty="0">
                <a:latin typeface="Exo 2" panose="02020500000000000000" charset="0"/>
              </a:rPr>
              <a:t>Static Time Prediction </a:t>
            </a:r>
            <a:endParaRPr lang="zh-TW" altLang="en-US" sz="2000" dirty="0">
              <a:latin typeface="Exo 2" panose="02020500000000000000" charset="0"/>
            </a:endParaRPr>
          </a:p>
        </p:txBody>
      </p:sp>
      <p:cxnSp>
        <p:nvCxnSpPr>
          <p:cNvPr id="3" name="Google Shape;194;p36">
            <a:extLst>
              <a:ext uri="{FF2B5EF4-FFF2-40B4-BE49-F238E27FC236}">
                <a16:creationId xmlns:a16="http://schemas.microsoft.com/office/drawing/2014/main" id="{1C793A7A-B159-979A-D550-714A31CDA79A}"/>
              </a:ext>
            </a:extLst>
          </p:cNvPr>
          <p:cNvCxnSpPr>
            <a:cxnSpLocks/>
          </p:cNvCxnSpPr>
          <p:nvPr/>
        </p:nvCxnSpPr>
        <p:spPr>
          <a:xfrm>
            <a:off x="36015" y="1020835"/>
            <a:ext cx="4967791" cy="0"/>
          </a:xfrm>
          <a:prstGeom prst="straightConnector1">
            <a:avLst/>
          </a:prstGeom>
          <a:noFill/>
          <a:ln w="9525" cap="flat" cmpd="sng">
            <a:solidFill>
              <a:srgbClr val="434343"/>
            </a:solidFill>
            <a:prstDash val="solid"/>
            <a:round/>
            <a:headEnd type="none" w="med" len="med"/>
            <a:tailEnd type="none" w="med" len="med"/>
          </a:ln>
        </p:spPr>
      </p:cxnSp>
      <p:sp>
        <p:nvSpPr>
          <p:cNvPr id="5" name="文字方塊 4">
            <a:extLst>
              <a:ext uri="{FF2B5EF4-FFF2-40B4-BE49-F238E27FC236}">
                <a16:creationId xmlns:a16="http://schemas.microsoft.com/office/drawing/2014/main" id="{A19B78E2-416E-28FA-3EA5-30B4C691156B}"/>
              </a:ext>
            </a:extLst>
          </p:cNvPr>
          <p:cNvSpPr txBox="1"/>
          <p:nvPr/>
        </p:nvSpPr>
        <p:spPr>
          <a:xfrm>
            <a:off x="750530" y="1384585"/>
            <a:ext cx="7642940" cy="2136611"/>
          </a:xfrm>
          <a:prstGeom prst="rect">
            <a:avLst/>
          </a:prstGeom>
          <a:noFill/>
        </p:spPr>
        <p:txBody>
          <a:bodyPr wrap="square" rtlCol="0">
            <a:spAutoFit/>
          </a:bodyPr>
          <a:lstStyle/>
          <a:p>
            <a:pPr marL="285750" lvl="2" indent="-285750">
              <a:lnSpc>
                <a:spcPct val="15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Consist of two parts:</a:t>
            </a:r>
          </a:p>
          <a:p>
            <a:pPr lvl="2">
              <a:lnSpc>
                <a:spcPct val="150000"/>
              </a:lnSpc>
            </a:pPr>
            <a:r>
              <a:rPr lang="en-US" altLang="zh-TW" sz="1200" dirty="0">
                <a:latin typeface="Times New Roman" panose="02020603050405020304" pitchFamily="18" charset="0"/>
                <a:cs typeface="Times New Roman" panose="02020603050405020304" pitchFamily="18" charset="0"/>
              </a:rPr>
              <a:t>          1. Net embedding model</a:t>
            </a:r>
          </a:p>
          <a:p>
            <a:pPr lvl="2">
              <a:lnSpc>
                <a:spcPct val="150000"/>
              </a:lnSpc>
            </a:pPr>
            <a:r>
              <a:rPr lang="en-US" altLang="zh-TW" sz="1200" dirty="0">
                <a:latin typeface="Times New Roman" panose="02020603050405020304" pitchFamily="18" charset="0"/>
                <a:cs typeface="Times New Roman" panose="02020603050405020304" pitchFamily="18" charset="0"/>
              </a:rPr>
              <a:t>          2. Delay propagation model</a:t>
            </a:r>
          </a:p>
          <a:p>
            <a:pPr marL="171450" lvl="2" indent="-171450">
              <a:lnSpc>
                <a:spcPct val="30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The circuit is represented as heterogeneous graphs:</a:t>
            </a:r>
          </a:p>
          <a:p>
            <a:pPr lvl="2">
              <a:lnSpc>
                <a:spcPct val="150000"/>
              </a:lnSpc>
            </a:pPr>
            <a:r>
              <a:rPr lang="en-US" altLang="zh-TW" sz="1200" dirty="0">
                <a:latin typeface="Times New Roman" panose="02020603050405020304" pitchFamily="18" charset="0"/>
                <a:cs typeface="Times New Roman" panose="02020603050405020304" pitchFamily="18" charset="0"/>
              </a:rPr>
              <a:t>          1. logic gate pin -&gt; node (PI &amp; PO are different type)</a:t>
            </a:r>
          </a:p>
          <a:p>
            <a:pPr lvl="2">
              <a:lnSpc>
                <a:spcPct val="150000"/>
              </a:lnSpc>
            </a:pPr>
            <a:r>
              <a:rPr lang="en-US" altLang="zh-TW" sz="1200" dirty="0">
                <a:latin typeface="Times New Roman" panose="02020603050405020304" pitchFamily="18" charset="0"/>
                <a:cs typeface="Times New Roman" panose="02020603050405020304" pitchFamily="18" charset="0"/>
              </a:rPr>
              <a:t>          2. net edge(PO</a:t>
            </a:r>
            <a:r>
              <a:rPr lang="zh-TW" altLang="en-US" sz="1200" dirty="0">
                <a:latin typeface="Times New Roman" panose="02020603050405020304" pitchFamily="18" charset="0"/>
                <a:cs typeface="Times New Roman" panose="02020603050405020304" pitchFamily="18" charset="0"/>
              </a:rPr>
              <a:t> </a:t>
            </a:r>
            <a:r>
              <a:rPr lang="en-US" altLang="zh-TW" sz="1200" dirty="0">
                <a:latin typeface="Times New Roman" panose="02020603050405020304" pitchFamily="18" charset="0"/>
                <a:cs typeface="Times New Roman" panose="02020603050405020304" pitchFamily="18" charset="0"/>
              </a:rPr>
              <a:t>with PI), cell edge(PI with PO)</a:t>
            </a:r>
          </a:p>
        </p:txBody>
      </p:sp>
      <p:pic>
        <p:nvPicPr>
          <p:cNvPr id="7" name="圖片 6">
            <a:extLst>
              <a:ext uri="{FF2B5EF4-FFF2-40B4-BE49-F238E27FC236}">
                <a16:creationId xmlns:a16="http://schemas.microsoft.com/office/drawing/2014/main" id="{5431093F-EA87-DD9C-259E-11582EFB29C6}"/>
              </a:ext>
            </a:extLst>
          </p:cNvPr>
          <p:cNvPicPr>
            <a:picLocks noChangeAspect="1"/>
          </p:cNvPicPr>
          <p:nvPr/>
        </p:nvPicPr>
        <p:blipFill>
          <a:blip r:embed="rId3"/>
          <a:stretch>
            <a:fillRect/>
          </a:stretch>
        </p:blipFill>
        <p:spPr>
          <a:xfrm>
            <a:off x="5003806" y="744710"/>
            <a:ext cx="3935768" cy="4025217"/>
          </a:xfrm>
          <a:prstGeom prst="rect">
            <a:avLst/>
          </a:prstGeom>
        </p:spPr>
      </p:pic>
    </p:spTree>
    <p:extLst>
      <p:ext uri="{BB962C8B-B14F-4D97-AF65-F5344CB8AC3E}">
        <p14:creationId xmlns:p14="http://schemas.microsoft.com/office/powerpoint/2010/main" val="28558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 name="文字方塊 1">
            <a:extLst>
              <a:ext uri="{FF2B5EF4-FFF2-40B4-BE49-F238E27FC236}">
                <a16:creationId xmlns:a16="http://schemas.microsoft.com/office/drawing/2014/main" id="{89580A07-A1E9-88F2-FBDE-3F960F5DB696}"/>
              </a:ext>
            </a:extLst>
          </p:cNvPr>
          <p:cNvSpPr txBox="1"/>
          <p:nvPr/>
        </p:nvSpPr>
        <p:spPr>
          <a:xfrm>
            <a:off x="1395805" y="486251"/>
            <a:ext cx="2528256" cy="400110"/>
          </a:xfrm>
          <a:prstGeom prst="rect">
            <a:avLst/>
          </a:prstGeom>
          <a:noFill/>
        </p:spPr>
        <p:txBody>
          <a:bodyPr wrap="none" rtlCol="0">
            <a:spAutoFit/>
          </a:bodyPr>
          <a:lstStyle/>
          <a:p>
            <a:r>
              <a:rPr lang="en-US" altLang="zh-TW" sz="2000" dirty="0">
                <a:latin typeface="Exo 2" panose="02020500000000000000" charset="0"/>
              </a:rPr>
              <a:t>Static Time Prediction </a:t>
            </a:r>
            <a:endParaRPr lang="zh-TW" altLang="en-US" sz="2000" dirty="0">
              <a:latin typeface="Exo 2" panose="02020500000000000000" charset="0"/>
            </a:endParaRPr>
          </a:p>
        </p:txBody>
      </p:sp>
      <p:cxnSp>
        <p:nvCxnSpPr>
          <p:cNvPr id="3" name="Google Shape;194;p36">
            <a:extLst>
              <a:ext uri="{FF2B5EF4-FFF2-40B4-BE49-F238E27FC236}">
                <a16:creationId xmlns:a16="http://schemas.microsoft.com/office/drawing/2014/main" id="{1C793A7A-B159-979A-D550-714A31CDA79A}"/>
              </a:ext>
            </a:extLst>
          </p:cNvPr>
          <p:cNvCxnSpPr>
            <a:cxnSpLocks/>
          </p:cNvCxnSpPr>
          <p:nvPr/>
        </p:nvCxnSpPr>
        <p:spPr>
          <a:xfrm>
            <a:off x="36015" y="1020835"/>
            <a:ext cx="4967791" cy="0"/>
          </a:xfrm>
          <a:prstGeom prst="straightConnector1">
            <a:avLst/>
          </a:prstGeom>
          <a:noFill/>
          <a:ln w="9525" cap="flat" cmpd="sng">
            <a:solidFill>
              <a:srgbClr val="434343"/>
            </a:solidFill>
            <a:prstDash val="solid"/>
            <a:round/>
            <a:headEnd type="none" w="med" len="med"/>
            <a:tailEnd type="none" w="med" len="med"/>
          </a:ln>
        </p:spPr>
      </p:cxnSp>
      <p:sp>
        <p:nvSpPr>
          <p:cNvPr id="5" name="文字方塊 4">
            <a:extLst>
              <a:ext uri="{FF2B5EF4-FFF2-40B4-BE49-F238E27FC236}">
                <a16:creationId xmlns:a16="http://schemas.microsoft.com/office/drawing/2014/main" id="{A19B78E2-416E-28FA-3EA5-30B4C691156B}"/>
              </a:ext>
            </a:extLst>
          </p:cNvPr>
          <p:cNvSpPr txBox="1"/>
          <p:nvPr/>
        </p:nvSpPr>
        <p:spPr>
          <a:xfrm>
            <a:off x="750530" y="1737002"/>
            <a:ext cx="7642940" cy="1669496"/>
          </a:xfrm>
          <a:prstGeom prst="rect">
            <a:avLst/>
          </a:prstGeom>
          <a:noFill/>
        </p:spPr>
        <p:txBody>
          <a:bodyPr wrap="square" rtlCol="0">
            <a:spAutoFit/>
          </a:bodyPr>
          <a:lstStyle/>
          <a:p>
            <a:pPr marL="285750" lvl="2" indent="-285750">
              <a:lnSpc>
                <a:spcPct val="30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The net embedding model is improved compares with the feature-based random forest model </a:t>
            </a:r>
          </a:p>
          <a:p>
            <a:pPr marL="285750" indent="-285750" algn="l">
              <a:lnSpc>
                <a:spcPct val="30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The DAG-GNN</a:t>
            </a:r>
            <a:r>
              <a:rPr lang="zh-TW" altLang="en-US" dirty="0">
                <a:latin typeface="Times New Roman" panose="02020603050405020304" pitchFamily="18" charset="0"/>
                <a:cs typeface="Times New Roman" panose="02020603050405020304" pitchFamily="18" charset="0"/>
              </a:rPr>
              <a:t> </a:t>
            </a:r>
            <a:r>
              <a:rPr lang="en-US" altLang="zh-TW" b="0" i="0" u="none" strike="noStrike" baseline="0" dirty="0">
                <a:latin typeface="Times New Roman" panose="02020603050405020304" pitchFamily="18" charset="0"/>
                <a:cs typeface="Times New Roman" panose="02020603050405020304" pitchFamily="18" charset="0"/>
              </a:rPr>
              <a:t>effectively leverages the problem structure and inductive graph bias on timing </a:t>
            </a:r>
          </a:p>
          <a:p>
            <a:pPr algn="l">
              <a:lnSpc>
                <a:spcPct val="150000"/>
              </a:lnSpc>
            </a:pPr>
            <a:r>
              <a:rPr lang="en-US" altLang="zh-TW" dirty="0">
                <a:latin typeface="Times New Roman" panose="02020603050405020304" pitchFamily="18" charset="0"/>
                <a:cs typeface="Times New Roman" panose="02020603050405020304" pitchFamily="18" charset="0"/>
              </a:rPr>
              <a:t>       </a:t>
            </a:r>
            <a:r>
              <a:rPr lang="en-US" altLang="zh-TW" b="0" i="0" u="none" strike="noStrike" baseline="0" dirty="0">
                <a:latin typeface="Times New Roman" panose="02020603050405020304" pitchFamily="18" charset="0"/>
                <a:cs typeface="Times New Roman" panose="02020603050405020304" pitchFamily="18" charset="0"/>
              </a:rPr>
              <a:t>graphs.</a:t>
            </a:r>
            <a:endParaRPr lang="en-US" altLang="zh-TW"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1046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6" name="Google Shape;436;p48"/>
          <p:cNvSpPr txBox="1">
            <a:spLocks noGrp="1"/>
          </p:cNvSpPr>
          <p:nvPr>
            <p:ph type="ctrTitle"/>
          </p:nvPr>
        </p:nvSpPr>
        <p:spPr>
          <a:xfrm flipH="1">
            <a:off x="1180002" y="1347038"/>
            <a:ext cx="6976929" cy="192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TW" dirty="0"/>
              <a:t>GNN for Design Optimization</a:t>
            </a:r>
          </a:p>
        </p:txBody>
      </p:sp>
      <p:sp>
        <p:nvSpPr>
          <p:cNvPr id="437" name="Google Shape;437;p48"/>
          <p:cNvSpPr txBox="1">
            <a:spLocks noGrp="1"/>
          </p:cNvSpPr>
          <p:nvPr>
            <p:ph type="title" idx="2"/>
          </p:nvPr>
        </p:nvSpPr>
        <p:spPr>
          <a:xfrm flipH="1">
            <a:off x="1180003" y="1035213"/>
            <a:ext cx="2979300" cy="75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cxnSp>
        <p:nvCxnSpPr>
          <p:cNvPr id="439" name="Google Shape;439;p48"/>
          <p:cNvCxnSpPr/>
          <p:nvPr/>
        </p:nvCxnSpPr>
        <p:spPr>
          <a:xfrm>
            <a:off x="0" y="2737950"/>
            <a:ext cx="1676700" cy="0"/>
          </a:xfrm>
          <a:prstGeom prst="straightConnector1">
            <a:avLst/>
          </a:prstGeom>
          <a:noFill/>
          <a:ln w="9525" cap="flat" cmpd="sng">
            <a:solidFill>
              <a:srgbClr val="434343"/>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39"/>
                                        </p:tgtEl>
                                        <p:attrNameLst>
                                          <p:attrName>style.visibility</p:attrName>
                                        </p:attrNameLst>
                                      </p:cBhvr>
                                      <p:to>
                                        <p:strVal val="visible"/>
                                      </p:to>
                                    </p:set>
                                    <p:anim calcmode="lin" valueType="num">
                                      <p:cBhvr additive="base">
                                        <p:cTn id="7" dur="500"/>
                                        <p:tgtEl>
                                          <p:spTgt spid="439"/>
                                        </p:tgtEl>
                                        <p:attrNameLst>
                                          <p:attrName>ppt_x</p:attrName>
                                        </p:attrNameLst>
                                      </p:cBhvr>
                                      <p:tavLst>
                                        <p:tav tm="0">
                                          <p:val>
                                            <p:strVal val="#ppt_x-1"/>
                                          </p:val>
                                        </p:tav>
                                        <p:tav tm="100000">
                                          <p:val>
                                            <p:strVal val="#ppt_x"/>
                                          </p:val>
                                        </p:tav>
                                      </p:tavLst>
                                    </p:anim>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37"/>
                                        </p:tgtEl>
                                        <p:attrNameLst>
                                          <p:attrName>style.visibility</p:attrName>
                                        </p:attrNameLst>
                                      </p:cBhvr>
                                      <p:to>
                                        <p:strVal val="visible"/>
                                      </p:to>
                                    </p:set>
                                    <p:animEffect transition="in" filter="fade">
                                      <p:cBhvr>
                                        <p:cTn id="11" dur="500"/>
                                        <p:tgtEl>
                                          <p:spTgt spid="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16" name="文字方塊 15">
            <a:extLst>
              <a:ext uri="{FF2B5EF4-FFF2-40B4-BE49-F238E27FC236}">
                <a16:creationId xmlns:a16="http://schemas.microsoft.com/office/drawing/2014/main" id="{0CD91118-27BE-3582-EB97-76E292B2DBFF}"/>
              </a:ext>
            </a:extLst>
          </p:cNvPr>
          <p:cNvSpPr txBox="1"/>
          <p:nvPr/>
        </p:nvSpPr>
        <p:spPr>
          <a:xfrm>
            <a:off x="1182336" y="1436837"/>
            <a:ext cx="7642940" cy="2638992"/>
          </a:xfrm>
          <a:prstGeom prst="rect">
            <a:avLst/>
          </a:prstGeom>
          <a:noFill/>
        </p:spPr>
        <p:txBody>
          <a:bodyPr wrap="square" rtlCol="0">
            <a:spAutoFit/>
          </a:bodyPr>
          <a:lstStyle/>
          <a:p>
            <a:pPr marL="285750" lvl="2" indent="-285750">
              <a:lnSpc>
                <a:spcPct val="300000"/>
              </a:lnSpc>
              <a:buFont typeface="Arial" panose="020B0604020202020204" pitchFamily="34" charset="0"/>
              <a:buChar char="•"/>
            </a:pPr>
            <a:r>
              <a:rPr lang="en-US" altLang="zh-TW" b="1" dirty="0">
                <a:latin typeface="Times New Roman" panose="02020603050405020304" pitchFamily="18" charset="0"/>
                <a:cs typeface="Times New Roman" panose="02020603050405020304" pitchFamily="18" charset="0"/>
              </a:rPr>
              <a:t>Type: </a:t>
            </a:r>
            <a:r>
              <a:rPr lang="en-US" altLang="zh-TW" dirty="0">
                <a:latin typeface="Times New Roman" panose="02020603050405020304" pitchFamily="18" charset="0"/>
                <a:cs typeface="Times New Roman" panose="02020603050405020304" pitchFamily="18" charset="0"/>
              </a:rPr>
              <a:t>macro placement, cell placement, transistor placement, </a:t>
            </a:r>
            <a:r>
              <a:rPr lang="en-US" altLang="zh-TW" dirty="0" err="1">
                <a:latin typeface="Times New Roman" panose="02020603050405020304" pitchFamily="18" charset="0"/>
                <a:cs typeface="Times New Roman" panose="02020603050405020304" pitchFamily="18" charset="0"/>
              </a:rPr>
              <a:t>etc</a:t>
            </a:r>
            <a:r>
              <a:rPr lang="en-US" altLang="zh-TW" dirty="0">
                <a:latin typeface="Times New Roman" panose="02020603050405020304" pitchFamily="18" charset="0"/>
                <a:cs typeface="Times New Roman" panose="02020603050405020304" pitchFamily="18" charset="0"/>
              </a:rPr>
              <a:t>…</a:t>
            </a:r>
          </a:p>
          <a:p>
            <a:pPr marL="285750" lvl="2" indent="-285750">
              <a:lnSpc>
                <a:spcPct val="300000"/>
              </a:lnSpc>
              <a:buFont typeface="Arial" panose="020B0604020202020204" pitchFamily="34" charset="0"/>
              <a:buChar char="•"/>
            </a:pPr>
            <a:r>
              <a:rPr lang="en-US" altLang="zh-TW" b="1" dirty="0">
                <a:latin typeface="Times New Roman" panose="02020603050405020304" pitchFamily="18" charset="0"/>
                <a:cs typeface="Times New Roman" panose="02020603050405020304" pitchFamily="18" charset="0"/>
              </a:rPr>
              <a:t>Inductive bias: </a:t>
            </a:r>
            <a:r>
              <a:rPr lang="en-US" altLang="zh-TW" dirty="0">
                <a:latin typeface="Times New Roman" panose="02020603050405020304" pitchFamily="18" charset="0"/>
                <a:cs typeface="Times New Roman" panose="02020603050405020304" pitchFamily="18" charset="0"/>
              </a:rPr>
              <a:t>similar circuit should have similar placement.</a:t>
            </a:r>
          </a:p>
          <a:p>
            <a:pPr marL="285750" lvl="2" indent="-285750">
              <a:lnSpc>
                <a:spcPct val="30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The paper mentions the placement at macro and transistor level:</a:t>
            </a:r>
          </a:p>
          <a:p>
            <a:pPr lvl="2">
              <a:lnSpc>
                <a:spcPct val="150000"/>
              </a:lnSpc>
            </a:pPr>
            <a:r>
              <a:rPr lang="en-US" altLang="zh-TW" sz="1200" dirty="0">
                <a:latin typeface="Times New Roman" panose="02020603050405020304" pitchFamily="18" charset="0"/>
                <a:cs typeface="Times New Roman" panose="02020603050405020304" pitchFamily="18" charset="0"/>
              </a:rPr>
              <a:t>          1. Adopt Reinforcement learning as optimization framework to optimize placement.</a:t>
            </a:r>
          </a:p>
          <a:p>
            <a:pPr lvl="2">
              <a:lnSpc>
                <a:spcPct val="150000"/>
              </a:lnSpc>
            </a:pPr>
            <a:r>
              <a:rPr lang="en-US" altLang="zh-TW" sz="1200" dirty="0">
                <a:latin typeface="Times New Roman" panose="02020603050405020304" pitchFamily="18" charset="0"/>
                <a:cs typeface="Times New Roman" panose="02020603050405020304" pitchFamily="18" charset="0"/>
              </a:rPr>
              <a:t>          2. Use GNN as feature extractor to learn information for the circuit graph.</a:t>
            </a:r>
          </a:p>
        </p:txBody>
      </p:sp>
      <p:sp>
        <p:nvSpPr>
          <p:cNvPr id="2" name="文字方塊 1">
            <a:extLst>
              <a:ext uri="{FF2B5EF4-FFF2-40B4-BE49-F238E27FC236}">
                <a16:creationId xmlns:a16="http://schemas.microsoft.com/office/drawing/2014/main" id="{89580A07-A1E9-88F2-FBDE-3F960F5DB696}"/>
              </a:ext>
            </a:extLst>
          </p:cNvPr>
          <p:cNvSpPr txBox="1"/>
          <p:nvPr/>
        </p:nvSpPr>
        <p:spPr>
          <a:xfrm>
            <a:off x="2519910" y="585240"/>
            <a:ext cx="1292341" cy="400110"/>
          </a:xfrm>
          <a:prstGeom prst="rect">
            <a:avLst/>
          </a:prstGeom>
          <a:noFill/>
        </p:spPr>
        <p:txBody>
          <a:bodyPr wrap="none" rtlCol="0">
            <a:spAutoFit/>
          </a:bodyPr>
          <a:lstStyle/>
          <a:p>
            <a:r>
              <a:rPr lang="en-US" altLang="zh-TW" sz="2000" dirty="0">
                <a:latin typeface="Exo 2" panose="02020500000000000000" charset="0"/>
              </a:rPr>
              <a:t>Placement</a:t>
            </a:r>
            <a:endParaRPr lang="zh-TW" altLang="en-US" sz="2000" dirty="0">
              <a:latin typeface="Exo 2" panose="02020500000000000000" charset="0"/>
            </a:endParaRPr>
          </a:p>
        </p:txBody>
      </p:sp>
      <p:cxnSp>
        <p:nvCxnSpPr>
          <p:cNvPr id="3" name="Google Shape;194;p36">
            <a:extLst>
              <a:ext uri="{FF2B5EF4-FFF2-40B4-BE49-F238E27FC236}">
                <a16:creationId xmlns:a16="http://schemas.microsoft.com/office/drawing/2014/main" id="{1C793A7A-B159-979A-D550-714A31CDA79A}"/>
              </a:ext>
            </a:extLst>
          </p:cNvPr>
          <p:cNvCxnSpPr>
            <a:cxnSpLocks/>
          </p:cNvCxnSpPr>
          <p:nvPr/>
        </p:nvCxnSpPr>
        <p:spPr>
          <a:xfrm>
            <a:off x="36015" y="1020835"/>
            <a:ext cx="4967791" cy="0"/>
          </a:xfrm>
          <a:prstGeom prst="straightConnector1">
            <a:avLst/>
          </a:prstGeom>
          <a:noFill/>
          <a:ln w="9525" cap="flat" cmpd="sng">
            <a:solidFill>
              <a:srgbClr val="434343"/>
            </a:solidFill>
            <a:prstDash val="solid"/>
            <a:round/>
            <a:headEnd type="none" w="med" len="med"/>
            <a:tailEnd type="none" w="med" len="med"/>
          </a:ln>
        </p:spPr>
      </p:cxnSp>
    </p:spTree>
    <p:extLst>
      <p:ext uri="{BB962C8B-B14F-4D97-AF65-F5344CB8AC3E}">
        <p14:creationId xmlns:p14="http://schemas.microsoft.com/office/powerpoint/2010/main" val="924244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16" name="文字方塊 15">
            <a:extLst>
              <a:ext uri="{FF2B5EF4-FFF2-40B4-BE49-F238E27FC236}">
                <a16:creationId xmlns:a16="http://schemas.microsoft.com/office/drawing/2014/main" id="{0CD91118-27BE-3582-EB97-76E292B2DBFF}"/>
              </a:ext>
            </a:extLst>
          </p:cNvPr>
          <p:cNvSpPr txBox="1"/>
          <p:nvPr/>
        </p:nvSpPr>
        <p:spPr>
          <a:xfrm>
            <a:off x="1182336" y="1456431"/>
            <a:ext cx="7642940" cy="2482859"/>
          </a:xfrm>
          <a:prstGeom prst="rect">
            <a:avLst/>
          </a:prstGeom>
          <a:noFill/>
        </p:spPr>
        <p:txBody>
          <a:bodyPr wrap="square" rtlCol="0">
            <a:spAutoFit/>
          </a:bodyPr>
          <a:lstStyle/>
          <a:p>
            <a:pPr marL="285750" lvl="2" indent="-285750">
              <a:lnSpc>
                <a:spcPct val="30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Cast as Markov Decision Process(MDP).</a:t>
            </a:r>
          </a:p>
          <a:p>
            <a:pPr marL="285750" lvl="2" indent="-285750">
              <a:lnSpc>
                <a:spcPct val="30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Edge-CNN network:</a:t>
            </a:r>
          </a:p>
          <a:p>
            <a:pPr lvl="2">
              <a:lnSpc>
                <a:spcPct val="150000"/>
              </a:lnSpc>
            </a:pPr>
            <a:r>
              <a:rPr lang="en-US" altLang="zh-TW" dirty="0">
                <a:latin typeface="Times New Roman" panose="02020603050405020304" pitchFamily="18" charset="0"/>
                <a:cs typeface="Times New Roman" panose="02020603050405020304" pitchFamily="18" charset="0"/>
              </a:rPr>
              <a:t>            1. Cell cluster or macro need to be placed -&gt; node.</a:t>
            </a:r>
          </a:p>
          <a:p>
            <a:pPr lvl="2">
              <a:lnSpc>
                <a:spcPct val="150000"/>
              </a:lnSpc>
            </a:pPr>
            <a:r>
              <a:rPr lang="en-US" altLang="zh-TW" dirty="0">
                <a:latin typeface="Times New Roman" panose="02020603050405020304" pitchFamily="18" charset="0"/>
                <a:cs typeface="Times New Roman" panose="02020603050405020304" pitchFamily="18" charset="0"/>
              </a:rPr>
              <a:t>            2. Propagation module: combine the node features and edge features.</a:t>
            </a:r>
          </a:p>
          <a:p>
            <a:pPr marL="285750" lvl="2" indent="-285750">
              <a:lnSpc>
                <a:spcPct val="300000"/>
              </a:lnSpc>
              <a:buFont typeface="Arial" panose="020B0604020202020204" pitchFamily="34" charset="0"/>
              <a:buChar char="•"/>
            </a:pPr>
            <a:endParaRPr lang="en-US" altLang="zh-TW" sz="1200" dirty="0">
              <a:latin typeface="Times New Roman" panose="02020603050405020304" pitchFamily="18" charset="0"/>
              <a:cs typeface="Times New Roman" panose="02020603050405020304" pitchFamily="18" charset="0"/>
            </a:endParaRPr>
          </a:p>
        </p:txBody>
      </p:sp>
      <p:sp>
        <p:nvSpPr>
          <p:cNvPr id="2" name="文字方塊 1">
            <a:extLst>
              <a:ext uri="{FF2B5EF4-FFF2-40B4-BE49-F238E27FC236}">
                <a16:creationId xmlns:a16="http://schemas.microsoft.com/office/drawing/2014/main" id="{89580A07-A1E9-88F2-FBDE-3F960F5DB696}"/>
              </a:ext>
            </a:extLst>
          </p:cNvPr>
          <p:cNvSpPr txBox="1"/>
          <p:nvPr/>
        </p:nvSpPr>
        <p:spPr>
          <a:xfrm>
            <a:off x="1309568" y="552582"/>
            <a:ext cx="3262432" cy="400110"/>
          </a:xfrm>
          <a:prstGeom prst="rect">
            <a:avLst/>
          </a:prstGeom>
          <a:noFill/>
        </p:spPr>
        <p:txBody>
          <a:bodyPr wrap="none" rtlCol="0">
            <a:spAutoFit/>
          </a:bodyPr>
          <a:lstStyle/>
          <a:p>
            <a:r>
              <a:rPr lang="en-US" altLang="zh-TW" sz="2000" dirty="0">
                <a:latin typeface="Exo 2" panose="02020500000000000000" charset="0"/>
              </a:rPr>
              <a:t>Placement: Macro placement</a:t>
            </a:r>
            <a:endParaRPr lang="zh-TW" altLang="en-US" sz="2000" dirty="0">
              <a:latin typeface="Exo 2" panose="02020500000000000000" charset="0"/>
            </a:endParaRPr>
          </a:p>
        </p:txBody>
      </p:sp>
      <p:cxnSp>
        <p:nvCxnSpPr>
          <p:cNvPr id="3" name="Google Shape;194;p36">
            <a:extLst>
              <a:ext uri="{FF2B5EF4-FFF2-40B4-BE49-F238E27FC236}">
                <a16:creationId xmlns:a16="http://schemas.microsoft.com/office/drawing/2014/main" id="{1C793A7A-B159-979A-D550-714A31CDA79A}"/>
              </a:ext>
            </a:extLst>
          </p:cNvPr>
          <p:cNvCxnSpPr>
            <a:cxnSpLocks/>
          </p:cNvCxnSpPr>
          <p:nvPr/>
        </p:nvCxnSpPr>
        <p:spPr>
          <a:xfrm>
            <a:off x="36015" y="1020835"/>
            <a:ext cx="4967791" cy="0"/>
          </a:xfrm>
          <a:prstGeom prst="straightConnector1">
            <a:avLst/>
          </a:prstGeom>
          <a:noFill/>
          <a:ln w="9525" cap="flat" cmpd="sng">
            <a:solidFill>
              <a:srgbClr val="434343"/>
            </a:solidFill>
            <a:prstDash val="solid"/>
            <a:round/>
            <a:headEnd type="none" w="med" len="med"/>
            <a:tailEnd type="none" w="med" len="med"/>
          </a:ln>
        </p:spPr>
      </p:cxnSp>
    </p:spTree>
    <p:extLst>
      <p:ext uri="{BB962C8B-B14F-4D97-AF65-F5344CB8AC3E}">
        <p14:creationId xmlns:p14="http://schemas.microsoft.com/office/powerpoint/2010/main" val="4091049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16" name="文字方塊 15">
            <a:extLst>
              <a:ext uri="{FF2B5EF4-FFF2-40B4-BE49-F238E27FC236}">
                <a16:creationId xmlns:a16="http://schemas.microsoft.com/office/drawing/2014/main" id="{0CD91118-27BE-3582-EB97-76E292B2DBFF}"/>
              </a:ext>
            </a:extLst>
          </p:cNvPr>
          <p:cNvSpPr txBox="1"/>
          <p:nvPr/>
        </p:nvSpPr>
        <p:spPr>
          <a:xfrm>
            <a:off x="1309568" y="1615815"/>
            <a:ext cx="7642940" cy="1911870"/>
          </a:xfrm>
          <a:prstGeom prst="rect">
            <a:avLst/>
          </a:prstGeom>
          <a:noFill/>
        </p:spPr>
        <p:txBody>
          <a:bodyPr wrap="square" rtlCol="0">
            <a:spAutoFit/>
          </a:bodyPr>
          <a:lstStyle/>
          <a:p>
            <a:pPr marL="285750" lvl="2" indent="-285750">
              <a:lnSpc>
                <a:spcPct val="300000"/>
              </a:lnSpc>
              <a:buFont typeface="Arial" panose="020B0604020202020204" pitchFamily="34" charset="0"/>
              <a:buChar char="•"/>
            </a:pPr>
            <a:r>
              <a:rPr lang="en-US" altLang="zh-TW" dirty="0" err="1">
                <a:latin typeface="Times New Roman" panose="02020603050405020304" pitchFamily="18" charset="0"/>
                <a:cs typeface="Times New Roman" panose="02020603050405020304" pitchFamily="18" charset="0"/>
              </a:rPr>
              <a:t>NVCell</a:t>
            </a:r>
            <a:r>
              <a:rPr lang="en-US" altLang="zh-TW" dirty="0">
                <a:latin typeface="Times New Roman" panose="02020603050405020304" pitchFamily="18" charset="0"/>
                <a:cs typeface="Times New Roman" panose="02020603050405020304" pitchFamily="18" charset="0"/>
              </a:rPr>
              <a:t> </a:t>
            </a:r>
          </a:p>
          <a:p>
            <a:pPr marL="285750" lvl="2" indent="-285750">
              <a:lnSpc>
                <a:spcPct val="30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Cast as Markov Decision Process(MDP).</a:t>
            </a:r>
          </a:p>
          <a:p>
            <a:pPr marL="285750" lvl="2" indent="-285750">
              <a:lnSpc>
                <a:spcPct val="300000"/>
              </a:lnSpc>
              <a:buFont typeface="Arial" panose="020B0604020202020204" pitchFamily="34" charset="0"/>
              <a:buChar char="•"/>
            </a:pPr>
            <a:endParaRPr lang="en-US" altLang="zh-TW" dirty="0">
              <a:latin typeface="Times New Roman" panose="02020603050405020304" pitchFamily="18" charset="0"/>
              <a:cs typeface="Times New Roman" panose="02020603050405020304" pitchFamily="18" charset="0"/>
            </a:endParaRPr>
          </a:p>
        </p:txBody>
      </p:sp>
      <p:sp>
        <p:nvSpPr>
          <p:cNvPr id="2" name="文字方塊 1">
            <a:extLst>
              <a:ext uri="{FF2B5EF4-FFF2-40B4-BE49-F238E27FC236}">
                <a16:creationId xmlns:a16="http://schemas.microsoft.com/office/drawing/2014/main" id="{89580A07-A1E9-88F2-FBDE-3F960F5DB696}"/>
              </a:ext>
            </a:extLst>
          </p:cNvPr>
          <p:cNvSpPr txBox="1"/>
          <p:nvPr/>
        </p:nvSpPr>
        <p:spPr>
          <a:xfrm>
            <a:off x="1309568" y="552582"/>
            <a:ext cx="3631122" cy="400110"/>
          </a:xfrm>
          <a:prstGeom prst="rect">
            <a:avLst/>
          </a:prstGeom>
          <a:noFill/>
        </p:spPr>
        <p:txBody>
          <a:bodyPr wrap="none" rtlCol="0">
            <a:spAutoFit/>
          </a:bodyPr>
          <a:lstStyle/>
          <a:p>
            <a:r>
              <a:rPr lang="en-US" altLang="zh-TW" sz="2000" dirty="0">
                <a:latin typeface="Exo 2" panose="02020500000000000000" charset="0"/>
              </a:rPr>
              <a:t>Placement: Transistor placement</a:t>
            </a:r>
            <a:endParaRPr lang="zh-TW" altLang="en-US" sz="2000" dirty="0">
              <a:latin typeface="Exo 2" panose="02020500000000000000" charset="0"/>
            </a:endParaRPr>
          </a:p>
        </p:txBody>
      </p:sp>
      <p:cxnSp>
        <p:nvCxnSpPr>
          <p:cNvPr id="3" name="Google Shape;194;p36">
            <a:extLst>
              <a:ext uri="{FF2B5EF4-FFF2-40B4-BE49-F238E27FC236}">
                <a16:creationId xmlns:a16="http://schemas.microsoft.com/office/drawing/2014/main" id="{1C793A7A-B159-979A-D550-714A31CDA79A}"/>
              </a:ext>
            </a:extLst>
          </p:cNvPr>
          <p:cNvCxnSpPr>
            <a:cxnSpLocks/>
          </p:cNvCxnSpPr>
          <p:nvPr/>
        </p:nvCxnSpPr>
        <p:spPr>
          <a:xfrm>
            <a:off x="36015" y="1020835"/>
            <a:ext cx="4967791" cy="0"/>
          </a:xfrm>
          <a:prstGeom prst="straightConnector1">
            <a:avLst/>
          </a:prstGeom>
          <a:noFill/>
          <a:ln w="9525" cap="flat" cmpd="sng">
            <a:solidFill>
              <a:srgbClr val="434343"/>
            </a:solidFill>
            <a:prstDash val="solid"/>
            <a:round/>
            <a:headEnd type="none" w="med" len="med"/>
            <a:tailEnd type="none" w="med" len="med"/>
          </a:ln>
        </p:spPr>
      </p:cxnSp>
    </p:spTree>
    <p:extLst>
      <p:ext uri="{BB962C8B-B14F-4D97-AF65-F5344CB8AC3E}">
        <p14:creationId xmlns:p14="http://schemas.microsoft.com/office/powerpoint/2010/main" val="292407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 name="文字方塊 1">
            <a:extLst>
              <a:ext uri="{FF2B5EF4-FFF2-40B4-BE49-F238E27FC236}">
                <a16:creationId xmlns:a16="http://schemas.microsoft.com/office/drawing/2014/main" id="{89580A07-A1E9-88F2-FBDE-3F960F5DB696}"/>
              </a:ext>
            </a:extLst>
          </p:cNvPr>
          <p:cNvSpPr txBox="1"/>
          <p:nvPr/>
        </p:nvSpPr>
        <p:spPr>
          <a:xfrm>
            <a:off x="1309568" y="552582"/>
            <a:ext cx="3631122" cy="400110"/>
          </a:xfrm>
          <a:prstGeom prst="rect">
            <a:avLst/>
          </a:prstGeom>
          <a:noFill/>
        </p:spPr>
        <p:txBody>
          <a:bodyPr wrap="none" rtlCol="0">
            <a:spAutoFit/>
          </a:bodyPr>
          <a:lstStyle/>
          <a:p>
            <a:r>
              <a:rPr lang="en-US" altLang="zh-TW" sz="2000" dirty="0">
                <a:latin typeface="Exo 2" panose="02020500000000000000" charset="0"/>
              </a:rPr>
              <a:t>Placement: Transistor placement</a:t>
            </a:r>
            <a:endParaRPr lang="zh-TW" altLang="en-US" sz="2000" dirty="0">
              <a:latin typeface="Exo 2" panose="02020500000000000000" charset="0"/>
            </a:endParaRPr>
          </a:p>
        </p:txBody>
      </p:sp>
      <p:cxnSp>
        <p:nvCxnSpPr>
          <p:cNvPr id="3" name="Google Shape;194;p36">
            <a:extLst>
              <a:ext uri="{FF2B5EF4-FFF2-40B4-BE49-F238E27FC236}">
                <a16:creationId xmlns:a16="http://schemas.microsoft.com/office/drawing/2014/main" id="{1C793A7A-B159-979A-D550-714A31CDA79A}"/>
              </a:ext>
            </a:extLst>
          </p:cNvPr>
          <p:cNvCxnSpPr>
            <a:cxnSpLocks/>
          </p:cNvCxnSpPr>
          <p:nvPr/>
        </p:nvCxnSpPr>
        <p:spPr>
          <a:xfrm>
            <a:off x="36015" y="1020835"/>
            <a:ext cx="4967791" cy="0"/>
          </a:xfrm>
          <a:prstGeom prst="straightConnector1">
            <a:avLst/>
          </a:prstGeom>
          <a:noFill/>
          <a:ln w="9525" cap="flat" cmpd="sng">
            <a:solidFill>
              <a:srgbClr val="434343"/>
            </a:solidFill>
            <a:prstDash val="solid"/>
            <a:round/>
            <a:headEnd type="none" w="med" len="med"/>
            <a:tailEnd type="none" w="med" len="med"/>
          </a:ln>
        </p:spPr>
      </p:cxnSp>
      <p:pic>
        <p:nvPicPr>
          <p:cNvPr id="5" name="圖片 4">
            <a:extLst>
              <a:ext uri="{FF2B5EF4-FFF2-40B4-BE49-F238E27FC236}">
                <a16:creationId xmlns:a16="http://schemas.microsoft.com/office/drawing/2014/main" id="{47B11E0A-3233-8784-DBC0-1CB1F6803109}"/>
              </a:ext>
            </a:extLst>
          </p:cNvPr>
          <p:cNvPicPr>
            <a:picLocks noChangeAspect="1"/>
          </p:cNvPicPr>
          <p:nvPr/>
        </p:nvPicPr>
        <p:blipFill>
          <a:blip r:embed="rId3"/>
          <a:stretch>
            <a:fillRect/>
          </a:stretch>
        </p:blipFill>
        <p:spPr>
          <a:xfrm>
            <a:off x="247661" y="1299416"/>
            <a:ext cx="3885949" cy="2396247"/>
          </a:xfrm>
          <a:prstGeom prst="rect">
            <a:avLst/>
          </a:prstGeom>
        </p:spPr>
      </p:pic>
      <p:sp>
        <p:nvSpPr>
          <p:cNvPr id="6" name="文字方塊 5">
            <a:extLst>
              <a:ext uri="{FF2B5EF4-FFF2-40B4-BE49-F238E27FC236}">
                <a16:creationId xmlns:a16="http://schemas.microsoft.com/office/drawing/2014/main" id="{503220F8-B45F-0FF3-F345-D9E569DF2FF3}"/>
              </a:ext>
            </a:extLst>
          </p:cNvPr>
          <p:cNvSpPr txBox="1"/>
          <p:nvPr/>
        </p:nvSpPr>
        <p:spPr>
          <a:xfrm>
            <a:off x="4341082" y="1088979"/>
            <a:ext cx="4802918" cy="3167662"/>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Placement feature: </a:t>
            </a:r>
          </a:p>
          <a:p>
            <a:pPr>
              <a:lnSpc>
                <a:spcPct val="150000"/>
              </a:lnSpc>
            </a:pPr>
            <a:r>
              <a:rPr lang="en-US" altLang="zh-TW" dirty="0">
                <a:latin typeface="Times New Roman" panose="02020603050405020304" pitchFamily="18" charset="0"/>
                <a:cs typeface="Times New Roman" panose="02020603050405020304" pitchFamily="18" charset="0"/>
              </a:rPr>
              <a:t>         </a:t>
            </a:r>
            <a:r>
              <a:rPr lang="en-US" altLang="zh-TW" sz="1200" dirty="0">
                <a:latin typeface="Times New Roman" panose="02020603050405020304" pitchFamily="18" charset="0"/>
                <a:cs typeface="Times New Roman" panose="02020603050405020304" pitchFamily="18" charset="0"/>
              </a:rPr>
              <a:t>{0} :</a:t>
            </a:r>
            <a:r>
              <a:rPr lang="zh-TW" altLang="en-US" sz="1200" dirty="0">
                <a:latin typeface="Times New Roman" panose="02020603050405020304" pitchFamily="18" charset="0"/>
                <a:cs typeface="Times New Roman" panose="02020603050405020304" pitchFamily="18" charset="0"/>
              </a:rPr>
              <a:t> </a:t>
            </a:r>
            <a:r>
              <a:rPr lang="en-US" altLang="zh-TW" sz="1200" dirty="0">
                <a:latin typeface="Times New Roman" panose="02020603050405020304" pitchFamily="18" charset="0"/>
                <a:cs typeface="Times New Roman" panose="02020603050405020304" pitchFamily="18" charset="0"/>
              </a:rPr>
              <a:t>the</a:t>
            </a:r>
            <a:r>
              <a:rPr lang="zh-TW" altLang="en-US" sz="1200" dirty="0">
                <a:latin typeface="Times New Roman" panose="02020603050405020304" pitchFamily="18" charset="0"/>
                <a:cs typeface="Times New Roman" panose="02020603050405020304" pitchFamily="18" charset="0"/>
              </a:rPr>
              <a:t> </a:t>
            </a:r>
            <a:r>
              <a:rPr lang="en-US" altLang="zh-TW" sz="1200" dirty="0">
                <a:latin typeface="Times New Roman" panose="02020603050405020304" pitchFamily="18" charset="0"/>
                <a:cs typeface="Times New Roman" panose="02020603050405020304" pitchFamily="18" charset="0"/>
              </a:rPr>
              <a:t>device</a:t>
            </a:r>
            <a:r>
              <a:rPr lang="zh-TW" altLang="en-US" sz="1200" dirty="0">
                <a:latin typeface="Times New Roman" panose="02020603050405020304" pitchFamily="18" charset="0"/>
                <a:cs typeface="Times New Roman" panose="02020603050405020304" pitchFamily="18" charset="0"/>
              </a:rPr>
              <a:t> </a:t>
            </a:r>
            <a:r>
              <a:rPr lang="en-US" altLang="zh-TW" sz="1200" dirty="0">
                <a:latin typeface="Times New Roman" panose="02020603050405020304" pitchFamily="18" charset="0"/>
                <a:cs typeface="Times New Roman" panose="02020603050405020304" pitchFamily="18" charset="0"/>
              </a:rPr>
              <a:t>is</a:t>
            </a:r>
            <a:r>
              <a:rPr lang="zh-TW" altLang="en-US" sz="1200" dirty="0">
                <a:latin typeface="Times New Roman" panose="02020603050405020304" pitchFamily="18" charset="0"/>
                <a:cs typeface="Times New Roman" panose="02020603050405020304" pitchFamily="18" charset="0"/>
              </a:rPr>
              <a:t> </a:t>
            </a:r>
            <a:r>
              <a:rPr lang="en-US" altLang="zh-TW" sz="1200" dirty="0">
                <a:latin typeface="Times New Roman" panose="02020603050405020304" pitchFamily="18" charset="0"/>
                <a:cs typeface="Times New Roman" panose="02020603050405020304" pitchFamily="18" charset="0"/>
              </a:rPr>
              <a:t>not placed yet</a:t>
            </a:r>
          </a:p>
          <a:p>
            <a:pPr>
              <a:lnSpc>
                <a:spcPct val="150000"/>
              </a:lnSpc>
            </a:pPr>
            <a:r>
              <a:rPr lang="en-US" altLang="zh-TW" sz="1200" dirty="0">
                <a:latin typeface="Times New Roman" panose="02020603050405020304" pitchFamily="18" charset="0"/>
                <a:cs typeface="Times New Roman" panose="02020603050405020304" pitchFamily="18" charset="0"/>
              </a:rPr>
              <a:t>           {1} : the device is placed previously</a:t>
            </a:r>
          </a:p>
          <a:p>
            <a:pPr>
              <a:lnSpc>
                <a:spcPct val="150000"/>
              </a:lnSpc>
            </a:pPr>
            <a:r>
              <a:rPr lang="en-US" altLang="zh-TW" sz="1200" dirty="0">
                <a:latin typeface="Times New Roman" panose="02020603050405020304" pitchFamily="18" charset="0"/>
                <a:cs typeface="Times New Roman" panose="02020603050405020304" pitchFamily="18" charset="0"/>
              </a:rPr>
              <a:t>           {2} : the device is placed now</a:t>
            </a:r>
          </a:p>
          <a:p>
            <a:pPr>
              <a:lnSpc>
                <a:spcPct val="150000"/>
              </a:lnSpc>
            </a:pPr>
            <a:endParaRPr lang="en-US" altLang="zh-TW" sz="1200" dirty="0">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Inductive bias of the placement feature design:</a:t>
            </a:r>
          </a:p>
          <a:p>
            <a:pPr>
              <a:lnSpc>
                <a:spcPct val="150000"/>
              </a:lnSpc>
            </a:pPr>
            <a:r>
              <a:rPr lang="en-US" altLang="zh-TW" sz="1200" dirty="0">
                <a:latin typeface="Times New Roman" panose="02020603050405020304" pitchFamily="18" charset="0"/>
                <a:cs typeface="Times New Roman" panose="02020603050405020304" pitchFamily="18" charset="0"/>
              </a:rPr>
              <a:t>           The device placed subsequently have high correlation to each other</a:t>
            </a:r>
          </a:p>
          <a:p>
            <a:pPr marL="171450" indent="-171450">
              <a:lnSpc>
                <a:spcPct val="30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Propagation module of this GNN: </a:t>
            </a:r>
          </a:p>
          <a:p>
            <a:pPr>
              <a:lnSpc>
                <a:spcPct val="150000"/>
              </a:lnSpc>
            </a:pPr>
            <a:r>
              <a:rPr lang="en-US" altLang="zh-TW" sz="1200" dirty="0">
                <a:latin typeface="Times New Roman" panose="02020603050405020304" pitchFamily="18" charset="0"/>
                <a:cs typeface="Times New Roman" panose="02020603050405020304" pitchFamily="18" charset="0"/>
              </a:rPr>
              <a:t>           Continuous kernel-based convolutional operator</a:t>
            </a:r>
            <a:endParaRPr lang="zh-TW"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3459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16" name="文字方塊 15">
            <a:extLst>
              <a:ext uri="{FF2B5EF4-FFF2-40B4-BE49-F238E27FC236}">
                <a16:creationId xmlns:a16="http://schemas.microsoft.com/office/drawing/2014/main" id="{0CD91118-27BE-3582-EB97-76E292B2DBFF}"/>
              </a:ext>
            </a:extLst>
          </p:cNvPr>
          <p:cNvSpPr txBox="1"/>
          <p:nvPr/>
        </p:nvSpPr>
        <p:spPr>
          <a:xfrm>
            <a:off x="750530" y="1495165"/>
            <a:ext cx="7642940" cy="1911870"/>
          </a:xfrm>
          <a:prstGeom prst="rect">
            <a:avLst/>
          </a:prstGeom>
          <a:noFill/>
        </p:spPr>
        <p:txBody>
          <a:bodyPr wrap="square" rtlCol="0">
            <a:spAutoFit/>
          </a:bodyPr>
          <a:lstStyle/>
          <a:p>
            <a:pPr marL="285750" lvl="2" indent="-285750">
              <a:lnSpc>
                <a:spcPct val="30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The inductive bias of placement can also be treated as the constraint of the model.</a:t>
            </a:r>
          </a:p>
          <a:p>
            <a:pPr marL="285750" lvl="2" indent="-285750">
              <a:lnSpc>
                <a:spcPct val="30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The Edge-CNN edge embeddings can be used to predict the total wirelength of the final placement. </a:t>
            </a:r>
          </a:p>
          <a:p>
            <a:pPr marL="285750" lvl="2" indent="-285750">
              <a:lnSpc>
                <a:spcPct val="30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The wirelength can be treated as the value function for the PPO RL algorithm.  </a:t>
            </a:r>
          </a:p>
        </p:txBody>
      </p:sp>
      <p:sp>
        <p:nvSpPr>
          <p:cNvPr id="2" name="文字方塊 1">
            <a:extLst>
              <a:ext uri="{FF2B5EF4-FFF2-40B4-BE49-F238E27FC236}">
                <a16:creationId xmlns:a16="http://schemas.microsoft.com/office/drawing/2014/main" id="{89580A07-A1E9-88F2-FBDE-3F960F5DB696}"/>
              </a:ext>
            </a:extLst>
          </p:cNvPr>
          <p:cNvSpPr txBox="1"/>
          <p:nvPr/>
        </p:nvSpPr>
        <p:spPr>
          <a:xfrm>
            <a:off x="1309568" y="552582"/>
            <a:ext cx="3631122" cy="400110"/>
          </a:xfrm>
          <a:prstGeom prst="rect">
            <a:avLst/>
          </a:prstGeom>
          <a:noFill/>
        </p:spPr>
        <p:txBody>
          <a:bodyPr wrap="none" rtlCol="0">
            <a:spAutoFit/>
          </a:bodyPr>
          <a:lstStyle/>
          <a:p>
            <a:r>
              <a:rPr lang="en-US" altLang="zh-TW" sz="2000" dirty="0">
                <a:latin typeface="Exo 2" panose="02020500000000000000" charset="0"/>
              </a:rPr>
              <a:t>Placement: Transistor placement</a:t>
            </a:r>
            <a:endParaRPr lang="zh-TW" altLang="en-US" sz="2000" dirty="0">
              <a:latin typeface="Exo 2" panose="02020500000000000000" charset="0"/>
            </a:endParaRPr>
          </a:p>
        </p:txBody>
      </p:sp>
      <p:cxnSp>
        <p:nvCxnSpPr>
          <p:cNvPr id="3" name="Google Shape;194;p36">
            <a:extLst>
              <a:ext uri="{FF2B5EF4-FFF2-40B4-BE49-F238E27FC236}">
                <a16:creationId xmlns:a16="http://schemas.microsoft.com/office/drawing/2014/main" id="{1C793A7A-B159-979A-D550-714A31CDA79A}"/>
              </a:ext>
            </a:extLst>
          </p:cNvPr>
          <p:cNvCxnSpPr>
            <a:cxnSpLocks/>
          </p:cNvCxnSpPr>
          <p:nvPr/>
        </p:nvCxnSpPr>
        <p:spPr>
          <a:xfrm>
            <a:off x="36015" y="1020835"/>
            <a:ext cx="4967791" cy="0"/>
          </a:xfrm>
          <a:prstGeom prst="straightConnector1">
            <a:avLst/>
          </a:prstGeom>
          <a:noFill/>
          <a:ln w="9525" cap="flat" cmpd="sng">
            <a:solidFill>
              <a:srgbClr val="434343"/>
            </a:solidFill>
            <a:prstDash val="solid"/>
            <a:round/>
            <a:headEnd type="none" w="med" len="med"/>
            <a:tailEnd type="none" w="med" len="med"/>
          </a:ln>
        </p:spPr>
      </p:cxnSp>
    </p:spTree>
    <p:extLst>
      <p:ext uri="{BB962C8B-B14F-4D97-AF65-F5344CB8AC3E}">
        <p14:creationId xmlns:p14="http://schemas.microsoft.com/office/powerpoint/2010/main" val="49645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8" name="Google Shape;478;p51"/>
          <p:cNvSpPr txBox="1">
            <a:spLocks noGrp="1"/>
          </p:cNvSpPr>
          <p:nvPr>
            <p:ph type="ctrTitle"/>
          </p:nvPr>
        </p:nvSpPr>
        <p:spPr>
          <a:xfrm flipH="1">
            <a:off x="2260329" y="2193805"/>
            <a:ext cx="5195700" cy="1921200"/>
          </a:xfrm>
          <a:prstGeom prst="rect">
            <a:avLst/>
          </a:prstGeom>
        </p:spPr>
        <p:txBody>
          <a:bodyPr spcFirstLastPara="1" wrap="square" lIns="91425" tIns="91425" rIns="91425" bIns="91425" anchor="ctr" anchorCtr="0">
            <a:noAutofit/>
          </a:bodyPr>
          <a:lstStyle/>
          <a:p>
            <a:r>
              <a:rPr lang="en-US"/>
              <a:t>Challenge</a:t>
            </a:r>
            <a:endParaRPr dirty="0"/>
          </a:p>
        </p:txBody>
      </p:sp>
      <p:sp>
        <p:nvSpPr>
          <p:cNvPr id="479" name="Google Shape;479;p51"/>
          <p:cNvSpPr txBox="1">
            <a:spLocks noGrp="1"/>
          </p:cNvSpPr>
          <p:nvPr>
            <p:ph type="title" idx="2"/>
          </p:nvPr>
        </p:nvSpPr>
        <p:spPr>
          <a:xfrm flipH="1">
            <a:off x="2260329" y="1881980"/>
            <a:ext cx="2979300" cy="75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cxnSp>
        <p:nvCxnSpPr>
          <p:cNvPr id="481" name="Google Shape;481;p51"/>
          <p:cNvCxnSpPr/>
          <p:nvPr/>
        </p:nvCxnSpPr>
        <p:spPr>
          <a:xfrm>
            <a:off x="2162075" y="-35700"/>
            <a:ext cx="0" cy="2382600"/>
          </a:xfrm>
          <a:prstGeom prst="straightConnector1">
            <a:avLst/>
          </a:prstGeom>
          <a:noFill/>
          <a:ln w="9525" cap="flat" cmpd="sng">
            <a:solidFill>
              <a:srgbClr val="595959"/>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481"/>
                                        </p:tgtEl>
                                        <p:attrNameLst>
                                          <p:attrName>style.visibility</p:attrName>
                                        </p:attrNameLst>
                                      </p:cBhvr>
                                      <p:to>
                                        <p:strVal val="visible"/>
                                      </p:to>
                                    </p:set>
                                    <p:anim calcmode="lin" valueType="num">
                                      <p:cBhvr additive="base">
                                        <p:cTn id="7" dur="1000"/>
                                        <p:tgtEl>
                                          <p:spTgt spid="481"/>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79"/>
                                        </p:tgtEl>
                                        <p:attrNameLst>
                                          <p:attrName>style.visibility</p:attrName>
                                        </p:attrNameLst>
                                      </p:cBhvr>
                                      <p:to>
                                        <p:strVal val="visible"/>
                                      </p:to>
                                    </p:set>
                                    <p:animEffect transition="in" filter="fade">
                                      <p:cBhvr>
                                        <p:cTn id="11" dur="800"/>
                                        <p:tgtEl>
                                          <p:spTgt spid="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Google Shape;191;p36"/>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Introduction</a:t>
            </a:r>
            <a:endParaRPr dirty="0"/>
          </a:p>
        </p:txBody>
      </p:sp>
      <p:sp>
        <p:nvSpPr>
          <p:cNvPr id="192" name="Google Shape;192;p36"/>
          <p:cNvSpPr txBox="1">
            <a:spLocks noGrp="1"/>
          </p:cNvSpPr>
          <p:nvPr>
            <p:ph type="title" idx="2"/>
          </p:nvPr>
        </p:nvSpPr>
        <p:spPr>
          <a:xfrm flipH="1">
            <a:off x="1147579" y="2323850"/>
            <a:ext cx="2979300" cy="75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cxnSp>
        <p:nvCxnSpPr>
          <p:cNvPr id="194" name="Google Shape;194;p36"/>
          <p:cNvCxnSpPr/>
          <p:nvPr/>
        </p:nvCxnSpPr>
        <p:spPr>
          <a:xfrm>
            <a:off x="0" y="4028275"/>
            <a:ext cx="1561500" cy="0"/>
          </a:xfrm>
          <a:prstGeom prst="straightConnector1">
            <a:avLst/>
          </a:prstGeom>
          <a:noFill/>
          <a:ln w="9525" cap="flat" cmpd="sng">
            <a:solidFill>
              <a:srgbClr val="434343"/>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94"/>
                                        </p:tgtEl>
                                        <p:attrNameLst>
                                          <p:attrName>style.visibility</p:attrName>
                                        </p:attrNameLst>
                                      </p:cBhvr>
                                      <p:to>
                                        <p:strVal val="visible"/>
                                      </p:to>
                                    </p:set>
                                    <p:anim calcmode="lin" valueType="num">
                                      <p:cBhvr additive="base">
                                        <p:cTn id="7" dur="500"/>
                                        <p:tgtEl>
                                          <p:spTgt spid="194"/>
                                        </p:tgtEl>
                                        <p:attrNameLst>
                                          <p:attrName>ppt_x</p:attrName>
                                        </p:attrNameLst>
                                      </p:cBhvr>
                                      <p:tavLst>
                                        <p:tav tm="0">
                                          <p:val>
                                            <p:strVal val="#ppt_x-1"/>
                                          </p:val>
                                        </p:tav>
                                        <p:tav tm="100000">
                                          <p:val>
                                            <p:strVal val="#ppt_x"/>
                                          </p:val>
                                        </p:tav>
                                      </p:tavLst>
                                    </p:anim>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2"/>
                                        </p:tgtEl>
                                        <p:attrNameLst>
                                          <p:attrName>style.visibility</p:attrName>
                                        </p:attrNameLst>
                                      </p:cBhvr>
                                      <p:to>
                                        <p:strVal val="visible"/>
                                      </p:to>
                                    </p:set>
                                    <p:animEffect transition="in" filter="fade">
                                      <p:cBhvr>
                                        <p:cTn id="11" dur="5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16" name="文字方塊 15">
            <a:extLst>
              <a:ext uri="{FF2B5EF4-FFF2-40B4-BE49-F238E27FC236}">
                <a16:creationId xmlns:a16="http://schemas.microsoft.com/office/drawing/2014/main" id="{0CD91118-27BE-3582-EB97-76E292B2DBFF}"/>
              </a:ext>
            </a:extLst>
          </p:cNvPr>
          <p:cNvSpPr txBox="1"/>
          <p:nvPr/>
        </p:nvSpPr>
        <p:spPr>
          <a:xfrm>
            <a:off x="750530" y="1475570"/>
            <a:ext cx="7642940" cy="1911870"/>
          </a:xfrm>
          <a:prstGeom prst="rect">
            <a:avLst/>
          </a:prstGeom>
          <a:noFill/>
        </p:spPr>
        <p:txBody>
          <a:bodyPr wrap="square" rtlCol="0">
            <a:spAutoFit/>
          </a:bodyPr>
          <a:lstStyle/>
          <a:p>
            <a:pPr marL="285750" lvl="2" indent="-285750">
              <a:lnSpc>
                <a:spcPct val="30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Some are common for machine learning</a:t>
            </a:r>
          </a:p>
          <a:p>
            <a:pPr marL="285750" lvl="2" indent="-285750">
              <a:lnSpc>
                <a:spcPct val="30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Graph isomorphism:  </a:t>
            </a:r>
            <a:r>
              <a:rPr lang="en-US" altLang="zh-TW" dirty="0" err="1">
                <a:latin typeface="Times New Roman" panose="02020603050405020304" pitchFamily="18" charset="0"/>
                <a:cs typeface="Times New Roman" panose="02020603050405020304" pitchFamily="18" charset="0"/>
              </a:rPr>
              <a:t>Weisfeiler</a:t>
            </a:r>
            <a:r>
              <a:rPr lang="en-US" altLang="zh-TW" dirty="0">
                <a:latin typeface="Times New Roman" panose="02020603050405020304" pitchFamily="18" charset="0"/>
                <a:cs typeface="Times New Roman" panose="02020603050405020304" pitchFamily="18" charset="0"/>
              </a:rPr>
              <a:t>-Lehman isomorphism test</a:t>
            </a:r>
            <a:r>
              <a:rPr lang="zh-TW" altLang="en-US"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cs typeface="Times New Roman" panose="02020603050405020304" pitchFamily="18" charset="0"/>
              </a:rPr>
              <a:t>Graph Isomorphism Network (GIN)</a:t>
            </a:r>
          </a:p>
          <a:p>
            <a:pPr marL="285750" lvl="2" indent="-285750">
              <a:lnSpc>
                <a:spcPct val="30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Time consuming</a:t>
            </a:r>
          </a:p>
        </p:txBody>
      </p:sp>
      <p:sp>
        <p:nvSpPr>
          <p:cNvPr id="2" name="文字方塊 1">
            <a:extLst>
              <a:ext uri="{FF2B5EF4-FFF2-40B4-BE49-F238E27FC236}">
                <a16:creationId xmlns:a16="http://schemas.microsoft.com/office/drawing/2014/main" id="{89580A07-A1E9-88F2-FBDE-3F960F5DB696}"/>
              </a:ext>
            </a:extLst>
          </p:cNvPr>
          <p:cNvSpPr txBox="1"/>
          <p:nvPr/>
        </p:nvSpPr>
        <p:spPr>
          <a:xfrm>
            <a:off x="1309568" y="552582"/>
            <a:ext cx="1859805" cy="400110"/>
          </a:xfrm>
          <a:prstGeom prst="rect">
            <a:avLst/>
          </a:prstGeom>
          <a:noFill/>
        </p:spPr>
        <p:txBody>
          <a:bodyPr wrap="none" rtlCol="0">
            <a:spAutoFit/>
          </a:bodyPr>
          <a:lstStyle/>
          <a:p>
            <a:r>
              <a:rPr lang="en-US" altLang="zh-TW" sz="2000" dirty="0">
                <a:latin typeface="Exo 2" panose="02020500000000000000" charset="0"/>
              </a:rPr>
              <a:t>GNN Challenges</a:t>
            </a:r>
            <a:endParaRPr lang="zh-TW" altLang="en-US" sz="2000" dirty="0">
              <a:latin typeface="Exo 2" panose="02020500000000000000" charset="0"/>
            </a:endParaRPr>
          </a:p>
        </p:txBody>
      </p:sp>
      <p:cxnSp>
        <p:nvCxnSpPr>
          <p:cNvPr id="3" name="Google Shape;194;p36">
            <a:extLst>
              <a:ext uri="{FF2B5EF4-FFF2-40B4-BE49-F238E27FC236}">
                <a16:creationId xmlns:a16="http://schemas.microsoft.com/office/drawing/2014/main" id="{1C793A7A-B159-979A-D550-714A31CDA79A}"/>
              </a:ext>
            </a:extLst>
          </p:cNvPr>
          <p:cNvCxnSpPr>
            <a:cxnSpLocks/>
          </p:cNvCxnSpPr>
          <p:nvPr/>
        </p:nvCxnSpPr>
        <p:spPr>
          <a:xfrm>
            <a:off x="36015" y="1020835"/>
            <a:ext cx="4967791" cy="0"/>
          </a:xfrm>
          <a:prstGeom prst="straightConnector1">
            <a:avLst/>
          </a:prstGeom>
          <a:noFill/>
          <a:ln w="9525" cap="flat" cmpd="sng">
            <a:solidFill>
              <a:srgbClr val="434343"/>
            </a:solidFill>
            <a:prstDash val="solid"/>
            <a:round/>
            <a:headEnd type="none" w="med" len="med"/>
            <a:tailEnd type="none" w="med" len="med"/>
          </a:ln>
        </p:spPr>
      </p:cxnSp>
    </p:spTree>
    <p:extLst>
      <p:ext uri="{BB962C8B-B14F-4D97-AF65-F5344CB8AC3E}">
        <p14:creationId xmlns:p14="http://schemas.microsoft.com/office/powerpoint/2010/main" val="63591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54"/>
          <p:cNvSpPr txBox="1">
            <a:spLocks noGrp="1"/>
          </p:cNvSpPr>
          <p:nvPr>
            <p:ph type="ctrTitle"/>
          </p:nvPr>
        </p:nvSpPr>
        <p:spPr>
          <a:xfrm flipH="1">
            <a:off x="1698072" y="2178475"/>
            <a:ext cx="5195700" cy="192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altLang="zh-TW" dirty="0"/>
              <a:t>Conclusion</a:t>
            </a:r>
            <a:endParaRPr lang="en-US" dirty="0"/>
          </a:p>
        </p:txBody>
      </p:sp>
      <p:sp>
        <p:nvSpPr>
          <p:cNvPr id="616" name="Google Shape;616;p54"/>
          <p:cNvSpPr txBox="1">
            <a:spLocks noGrp="1"/>
          </p:cNvSpPr>
          <p:nvPr>
            <p:ph type="title" idx="2"/>
          </p:nvPr>
        </p:nvSpPr>
        <p:spPr>
          <a:xfrm flipH="1">
            <a:off x="3914472" y="1866650"/>
            <a:ext cx="2979300" cy="754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06</a:t>
            </a:r>
            <a:endParaRPr/>
          </a:p>
        </p:txBody>
      </p:sp>
      <p:cxnSp>
        <p:nvCxnSpPr>
          <p:cNvPr id="618" name="Google Shape;618;p54"/>
          <p:cNvCxnSpPr/>
          <p:nvPr/>
        </p:nvCxnSpPr>
        <p:spPr>
          <a:xfrm>
            <a:off x="7015900" y="-35700"/>
            <a:ext cx="0" cy="2382600"/>
          </a:xfrm>
          <a:prstGeom prst="straightConnector1">
            <a:avLst/>
          </a:prstGeom>
          <a:noFill/>
          <a:ln w="9525" cap="flat" cmpd="sng">
            <a:solidFill>
              <a:srgbClr val="595959"/>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618"/>
                                        </p:tgtEl>
                                        <p:attrNameLst>
                                          <p:attrName>style.visibility</p:attrName>
                                        </p:attrNameLst>
                                      </p:cBhvr>
                                      <p:to>
                                        <p:strVal val="visible"/>
                                      </p:to>
                                    </p:set>
                                    <p:anim calcmode="lin" valueType="num">
                                      <p:cBhvr additive="base">
                                        <p:cTn id="7" dur="1000"/>
                                        <p:tgtEl>
                                          <p:spTgt spid="618"/>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616"/>
                                        </p:tgtEl>
                                        <p:attrNameLst>
                                          <p:attrName>style.visibility</p:attrName>
                                        </p:attrNameLst>
                                      </p:cBhvr>
                                      <p:to>
                                        <p:strVal val="visible"/>
                                      </p:to>
                                    </p:set>
                                    <p:animEffect transition="in" filter="fade">
                                      <p:cBhvr>
                                        <p:cTn id="11" dur="800"/>
                                        <p:tgtEl>
                                          <p:spTgt spid="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16" name="文字方塊 15">
            <a:extLst>
              <a:ext uri="{FF2B5EF4-FFF2-40B4-BE49-F238E27FC236}">
                <a16:creationId xmlns:a16="http://schemas.microsoft.com/office/drawing/2014/main" id="{0CD91118-27BE-3582-EB97-76E292B2DBFF}"/>
              </a:ext>
            </a:extLst>
          </p:cNvPr>
          <p:cNvSpPr txBox="1"/>
          <p:nvPr/>
        </p:nvSpPr>
        <p:spPr>
          <a:xfrm>
            <a:off x="750530" y="1475570"/>
            <a:ext cx="7642940" cy="2367443"/>
          </a:xfrm>
          <a:prstGeom prst="rect">
            <a:avLst/>
          </a:prstGeom>
          <a:noFill/>
        </p:spPr>
        <p:txBody>
          <a:bodyPr wrap="square" rtlCol="0">
            <a:spAutoFit/>
          </a:bodyPr>
          <a:lstStyle/>
          <a:p>
            <a:pPr marL="285750" lvl="2" indent="-285750">
              <a:lnSpc>
                <a:spcPct val="30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Graph self-supervised learning</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(SSL)</a:t>
            </a:r>
          </a:p>
          <a:p>
            <a:pPr lvl="2">
              <a:lnSpc>
                <a:spcPct val="150000"/>
              </a:lnSpc>
            </a:pPr>
            <a:r>
              <a:rPr lang="en-US" altLang="zh-TW" sz="1200" dirty="0">
                <a:latin typeface="Times New Roman" panose="02020603050405020304" pitchFamily="18" charset="0"/>
                <a:cs typeface="Times New Roman" panose="02020603050405020304" pitchFamily="18" charset="0"/>
              </a:rPr>
              <a:t>               1. Generation-based method</a:t>
            </a:r>
          </a:p>
          <a:p>
            <a:pPr lvl="2">
              <a:lnSpc>
                <a:spcPct val="150000"/>
              </a:lnSpc>
            </a:pPr>
            <a:r>
              <a:rPr lang="en-US" altLang="zh-TW" sz="1200" dirty="0">
                <a:latin typeface="Times New Roman" panose="02020603050405020304" pitchFamily="18" charset="0"/>
                <a:cs typeface="Times New Roman" panose="02020603050405020304" pitchFamily="18" charset="0"/>
              </a:rPr>
              <a:t>               2. Auxiliary property-based method</a:t>
            </a:r>
          </a:p>
          <a:p>
            <a:pPr lvl="2">
              <a:lnSpc>
                <a:spcPct val="150000"/>
              </a:lnSpc>
            </a:pPr>
            <a:r>
              <a:rPr lang="en-US" altLang="zh-TW" sz="1200" dirty="0">
                <a:latin typeface="Times New Roman" panose="02020603050405020304" pitchFamily="18" charset="0"/>
                <a:cs typeface="Times New Roman" panose="02020603050405020304" pitchFamily="18" charset="0"/>
              </a:rPr>
              <a:t>               3. Contrast-based method</a:t>
            </a:r>
          </a:p>
          <a:p>
            <a:pPr lvl="2">
              <a:lnSpc>
                <a:spcPct val="150000"/>
              </a:lnSpc>
            </a:pPr>
            <a:r>
              <a:rPr lang="en-US" altLang="zh-TW" sz="1200" dirty="0">
                <a:latin typeface="Times New Roman" panose="02020603050405020304" pitchFamily="18" charset="0"/>
                <a:cs typeface="Times New Roman" panose="02020603050405020304" pitchFamily="18" charset="0"/>
              </a:rPr>
              <a:t>               4. Hybrid method</a:t>
            </a:r>
          </a:p>
          <a:p>
            <a:pPr lvl="2">
              <a:lnSpc>
                <a:spcPct val="150000"/>
              </a:lnSpc>
            </a:pPr>
            <a:endParaRPr lang="en-US" altLang="zh-TW" sz="1200" dirty="0">
              <a:latin typeface="Times New Roman" panose="02020603050405020304" pitchFamily="18" charset="0"/>
              <a:cs typeface="Times New Roman" panose="02020603050405020304" pitchFamily="18" charset="0"/>
            </a:endParaRPr>
          </a:p>
          <a:p>
            <a:pPr marL="171450" lvl="2" indent="-171450">
              <a:lnSpc>
                <a:spcPct val="150000"/>
              </a:lnSpc>
              <a:buFont typeface="Arial" panose="020B0604020202020204" pitchFamily="34" charset="0"/>
              <a:buChar char="•"/>
            </a:pPr>
            <a:r>
              <a:rPr lang="en-US" altLang="zh-TW" sz="1200" dirty="0">
                <a:latin typeface="Times New Roman" panose="02020603050405020304" pitchFamily="18" charset="0"/>
                <a:cs typeface="Times New Roman" panose="02020603050405020304" pitchFamily="18" charset="0"/>
              </a:rPr>
              <a:t>Think more about the inductive bias will achieve better solution of the problem.</a:t>
            </a:r>
          </a:p>
        </p:txBody>
      </p:sp>
      <p:sp>
        <p:nvSpPr>
          <p:cNvPr id="2" name="文字方塊 1">
            <a:extLst>
              <a:ext uri="{FF2B5EF4-FFF2-40B4-BE49-F238E27FC236}">
                <a16:creationId xmlns:a16="http://schemas.microsoft.com/office/drawing/2014/main" id="{89580A07-A1E9-88F2-FBDE-3F960F5DB696}"/>
              </a:ext>
            </a:extLst>
          </p:cNvPr>
          <p:cNvSpPr txBox="1"/>
          <p:nvPr/>
        </p:nvSpPr>
        <p:spPr>
          <a:xfrm>
            <a:off x="1309568" y="552582"/>
            <a:ext cx="1978427" cy="400110"/>
          </a:xfrm>
          <a:prstGeom prst="rect">
            <a:avLst/>
          </a:prstGeom>
          <a:noFill/>
        </p:spPr>
        <p:txBody>
          <a:bodyPr wrap="none" rtlCol="0">
            <a:spAutoFit/>
          </a:bodyPr>
          <a:lstStyle/>
          <a:p>
            <a:r>
              <a:rPr lang="en-US" altLang="zh-TW" sz="2000" dirty="0">
                <a:latin typeface="Exo 2" panose="02020500000000000000" charset="0"/>
              </a:rPr>
              <a:t>More about GNN</a:t>
            </a:r>
            <a:endParaRPr lang="zh-TW" altLang="en-US" sz="2000" dirty="0">
              <a:latin typeface="Exo 2" panose="02020500000000000000" charset="0"/>
            </a:endParaRPr>
          </a:p>
        </p:txBody>
      </p:sp>
      <p:cxnSp>
        <p:nvCxnSpPr>
          <p:cNvPr id="3" name="Google Shape;194;p36">
            <a:extLst>
              <a:ext uri="{FF2B5EF4-FFF2-40B4-BE49-F238E27FC236}">
                <a16:creationId xmlns:a16="http://schemas.microsoft.com/office/drawing/2014/main" id="{1C793A7A-B159-979A-D550-714A31CDA79A}"/>
              </a:ext>
            </a:extLst>
          </p:cNvPr>
          <p:cNvCxnSpPr>
            <a:cxnSpLocks/>
          </p:cNvCxnSpPr>
          <p:nvPr/>
        </p:nvCxnSpPr>
        <p:spPr>
          <a:xfrm>
            <a:off x="36015" y="1020835"/>
            <a:ext cx="4967791" cy="0"/>
          </a:xfrm>
          <a:prstGeom prst="straightConnector1">
            <a:avLst/>
          </a:prstGeom>
          <a:noFill/>
          <a:ln w="9525" cap="flat" cmpd="sng">
            <a:solidFill>
              <a:srgbClr val="434343"/>
            </a:solidFill>
            <a:prstDash val="solid"/>
            <a:round/>
            <a:headEnd type="none" w="med" len="med"/>
            <a:tailEnd type="none" w="med" len="med"/>
          </a:ln>
        </p:spPr>
      </p:cxnSp>
    </p:spTree>
    <p:extLst>
      <p:ext uri="{BB962C8B-B14F-4D97-AF65-F5344CB8AC3E}">
        <p14:creationId xmlns:p14="http://schemas.microsoft.com/office/powerpoint/2010/main" val="4627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cxnSp>
        <p:nvCxnSpPr>
          <p:cNvPr id="657" name="Google Shape;657;p55"/>
          <p:cNvCxnSpPr/>
          <p:nvPr/>
        </p:nvCxnSpPr>
        <p:spPr>
          <a:xfrm rot="10800000">
            <a:off x="3290125" y="4228975"/>
            <a:ext cx="0" cy="937800"/>
          </a:xfrm>
          <a:prstGeom prst="straightConnector1">
            <a:avLst/>
          </a:prstGeom>
          <a:noFill/>
          <a:ln w="9525" cap="flat" cmpd="sng">
            <a:solidFill>
              <a:srgbClr val="434343"/>
            </a:solidFill>
            <a:prstDash val="solid"/>
            <a:round/>
            <a:headEnd type="none" w="med" len="med"/>
            <a:tailEnd type="none" w="med" len="med"/>
          </a:ln>
        </p:spPr>
      </p:cxnSp>
      <p:sp>
        <p:nvSpPr>
          <p:cNvPr id="4" name="Google Shape;662;p56">
            <a:extLst>
              <a:ext uri="{FF2B5EF4-FFF2-40B4-BE49-F238E27FC236}">
                <a16:creationId xmlns:a16="http://schemas.microsoft.com/office/drawing/2014/main" id="{2E621CCB-847A-8474-1442-314CDCE6D625}"/>
              </a:ext>
            </a:extLst>
          </p:cNvPr>
          <p:cNvSpPr txBox="1">
            <a:spLocks noGrp="1"/>
          </p:cNvSpPr>
          <p:nvPr>
            <p:ph type="ctrTitle"/>
          </p:nvPr>
        </p:nvSpPr>
        <p:spPr>
          <a:xfrm flipH="1">
            <a:off x="286721" y="1889100"/>
            <a:ext cx="8570557" cy="136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THANK YOU FOR LISTENING!</a:t>
            </a:r>
            <a:endParaRPr sz="4800" dirty="0"/>
          </a:p>
        </p:txBody>
      </p:sp>
    </p:spTree>
    <p:extLst>
      <p:ext uri="{BB962C8B-B14F-4D97-AF65-F5344CB8AC3E}">
        <p14:creationId xmlns:p14="http://schemas.microsoft.com/office/powerpoint/2010/main" val="737024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57"/>
                                        </p:tgtEl>
                                        <p:attrNameLst>
                                          <p:attrName>style.visibility</p:attrName>
                                        </p:attrNameLst>
                                      </p:cBhvr>
                                      <p:to>
                                        <p:strVal val="visible"/>
                                      </p:to>
                                    </p:set>
                                    <p:anim calcmode="lin" valueType="num">
                                      <p:cBhvr additive="base">
                                        <p:cTn id="7" dur="1000"/>
                                        <p:tgtEl>
                                          <p:spTgt spid="6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16" name="文字方塊 15">
            <a:extLst>
              <a:ext uri="{FF2B5EF4-FFF2-40B4-BE49-F238E27FC236}">
                <a16:creationId xmlns:a16="http://schemas.microsoft.com/office/drawing/2014/main" id="{0CD91118-27BE-3582-EB97-76E292B2DBFF}"/>
              </a:ext>
            </a:extLst>
          </p:cNvPr>
          <p:cNvSpPr txBox="1"/>
          <p:nvPr/>
        </p:nvSpPr>
        <p:spPr>
          <a:xfrm>
            <a:off x="1577491" y="1481162"/>
            <a:ext cx="6812583" cy="2692853"/>
          </a:xfrm>
          <a:prstGeom prst="rect">
            <a:avLst/>
          </a:prstGeom>
          <a:noFill/>
        </p:spPr>
        <p:txBody>
          <a:bodyPr wrap="square" rtlCol="0">
            <a:spAutoFit/>
          </a:bodyPr>
          <a:lstStyle/>
          <a:p>
            <a:pPr marL="285750" lvl="1" indent="-285750">
              <a:lnSpc>
                <a:spcPct val="25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Graph Neural Network (GNN)  is a deep learning model on graphs.</a:t>
            </a:r>
          </a:p>
          <a:p>
            <a:pPr marL="285750" lvl="1" indent="-285750">
              <a:lnSpc>
                <a:spcPct val="25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GNN was first proposed to deal with natural </a:t>
            </a:r>
            <a:r>
              <a:rPr lang="en-US" altLang="zh-TW" dirty="0" err="1">
                <a:latin typeface="Times New Roman" panose="02020603050405020304" pitchFamily="18" charset="0"/>
                <a:cs typeface="Times New Roman" panose="02020603050405020304" pitchFamily="18" charset="0"/>
              </a:rPr>
              <a:t>phenomenons</a:t>
            </a:r>
            <a:r>
              <a:rPr lang="en-US" altLang="zh-TW" dirty="0">
                <a:latin typeface="Times New Roman" panose="02020603050405020304" pitchFamily="18" charset="0"/>
                <a:cs typeface="Times New Roman" panose="02020603050405020304" pitchFamily="18" charset="0"/>
              </a:rPr>
              <a:t>.</a:t>
            </a:r>
          </a:p>
          <a:p>
            <a:pPr marL="285750" lvl="1" indent="-285750">
              <a:lnSpc>
                <a:spcPct val="25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VLSI data is deliberately generated, but get a surge of success in GNN domain.(why?)</a:t>
            </a:r>
          </a:p>
          <a:p>
            <a:pPr lvl="5">
              <a:lnSpc>
                <a:spcPct val="250000"/>
              </a:lnSpc>
            </a:pPr>
            <a:endParaRPr lang="en-US" altLang="zh-TW" dirty="0">
              <a:latin typeface="Times New Roman" panose="02020603050405020304" pitchFamily="18" charset="0"/>
              <a:cs typeface="Times New Roman" panose="02020603050405020304" pitchFamily="18" charset="0"/>
            </a:endParaRPr>
          </a:p>
          <a:p>
            <a:pPr marL="285750" lvl="5" indent="-285750">
              <a:lnSpc>
                <a:spcPct val="250000"/>
              </a:lnSpc>
              <a:buFont typeface="Arial" panose="020B0604020202020204" pitchFamily="34" charset="0"/>
              <a:buChar char="•"/>
            </a:pP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973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16" name="文字方塊 15">
            <a:extLst>
              <a:ext uri="{FF2B5EF4-FFF2-40B4-BE49-F238E27FC236}">
                <a16:creationId xmlns:a16="http://schemas.microsoft.com/office/drawing/2014/main" id="{0CD91118-27BE-3582-EB97-76E292B2DBFF}"/>
              </a:ext>
            </a:extLst>
          </p:cNvPr>
          <p:cNvSpPr txBox="1"/>
          <p:nvPr/>
        </p:nvSpPr>
        <p:spPr>
          <a:xfrm>
            <a:off x="710471" y="995769"/>
            <a:ext cx="8611148" cy="2796728"/>
          </a:xfrm>
          <a:prstGeom prst="rect">
            <a:avLst/>
          </a:prstGeom>
          <a:noFill/>
        </p:spPr>
        <p:txBody>
          <a:bodyPr wrap="square" rtlCol="0">
            <a:spAutoFit/>
          </a:bodyPr>
          <a:lstStyle/>
          <a:p>
            <a:pPr lvl="1">
              <a:lnSpc>
                <a:spcPct val="200000"/>
              </a:lnSpc>
            </a:pPr>
            <a:r>
              <a:rPr lang="zh-TW" altLang="en-US" sz="1600"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Physical Informed Machine Learning :</a:t>
            </a:r>
          </a:p>
          <a:p>
            <a:pPr lvl="1">
              <a:lnSpc>
                <a:spcPct val="300000"/>
              </a:lnSpc>
            </a:pPr>
            <a:r>
              <a:rPr lang="en-US" altLang="zh-TW" dirty="0">
                <a:latin typeface="Times New Roman" panose="02020603050405020304" pitchFamily="18" charset="0"/>
                <a:cs typeface="Times New Roman" panose="02020603050405020304" pitchFamily="18" charset="0"/>
              </a:rPr>
              <a:t>    </a:t>
            </a:r>
            <a:r>
              <a:rPr lang="en-US" altLang="zh-TW" sz="1300" dirty="0">
                <a:latin typeface="Times New Roman" panose="02020603050405020304" pitchFamily="18" charset="0"/>
                <a:cs typeface="Times New Roman" panose="02020603050405020304" pitchFamily="18" charset="0"/>
              </a:rPr>
              <a:t>1. Introduce observational bias directly through data that embody the underlying physics.</a:t>
            </a:r>
          </a:p>
          <a:p>
            <a:pPr lvl="1">
              <a:lnSpc>
                <a:spcPct val="300000"/>
              </a:lnSpc>
            </a:pPr>
            <a:r>
              <a:rPr lang="en-US" altLang="zh-TW" sz="1300" dirty="0">
                <a:latin typeface="Times New Roman" panose="02020603050405020304" pitchFamily="18" charset="0"/>
                <a:cs typeface="Times New Roman" panose="02020603050405020304" pitchFamily="18" charset="0"/>
              </a:rPr>
              <a:t>    2. Incorporate inductive biases corresponding to prior assumption by tailored interventions to an ML model architecture.</a:t>
            </a:r>
          </a:p>
          <a:p>
            <a:pPr lvl="1">
              <a:lnSpc>
                <a:spcPct val="300000"/>
              </a:lnSpc>
            </a:pPr>
            <a:r>
              <a:rPr lang="en-US" altLang="zh-TW" sz="1300" dirty="0">
                <a:latin typeface="Times New Roman" panose="02020603050405020304" pitchFamily="18" charset="0"/>
                <a:cs typeface="Times New Roman" panose="02020603050405020304" pitchFamily="18" charset="0"/>
              </a:rPr>
              <a:t>    3.</a:t>
            </a:r>
            <a:r>
              <a:rPr lang="zh-TW" altLang="en-US" sz="1300" dirty="0">
                <a:latin typeface="Times New Roman" panose="02020603050405020304" pitchFamily="18" charset="0"/>
                <a:cs typeface="Times New Roman" panose="02020603050405020304" pitchFamily="18" charset="0"/>
              </a:rPr>
              <a:t> </a:t>
            </a:r>
            <a:r>
              <a:rPr lang="en-US" altLang="zh-TW" sz="1300" dirty="0">
                <a:latin typeface="Times New Roman" panose="02020603050405020304" pitchFamily="18" charset="0"/>
                <a:cs typeface="Times New Roman" panose="02020603050405020304" pitchFamily="18" charset="0"/>
              </a:rPr>
              <a:t>Introduce appropriate choice of loss function, constraints and inference algorithms as  learning bias.</a:t>
            </a:r>
          </a:p>
          <a:p>
            <a:pPr lvl="1">
              <a:lnSpc>
                <a:spcPct val="200000"/>
              </a:lnSpc>
            </a:pPr>
            <a:endParaRPr lang="en-US" altLang="zh-TW"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6135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16" name="文字方塊 15">
            <a:extLst>
              <a:ext uri="{FF2B5EF4-FFF2-40B4-BE49-F238E27FC236}">
                <a16:creationId xmlns:a16="http://schemas.microsoft.com/office/drawing/2014/main" id="{0CD91118-27BE-3582-EB97-76E292B2DBFF}"/>
              </a:ext>
            </a:extLst>
          </p:cNvPr>
          <p:cNvSpPr txBox="1"/>
          <p:nvPr/>
        </p:nvSpPr>
        <p:spPr>
          <a:xfrm>
            <a:off x="710471" y="995769"/>
            <a:ext cx="8611148" cy="2796728"/>
          </a:xfrm>
          <a:prstGeom prst="rect">
            <a:avLst/>
          </a:prstGeom>
          <a:noFill/>
        </p:spPr>
        <p:txBody>
          <a:bodyPr wrap="square" rtlCol="0">
            <a:spAutoFit/>
          </a:bodyPr>
          <a:lstStyle/>
          <a:p>
            <a:pPr lvl="1">
              <a:lnSpc>
                <a:spcPct val="200000"/>
              </a:lnSpc>
            </a:pPr>
            <a:r>
              <a:rPr lang="zh-TW" altLang="en-US" sz="1600"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Physical Informed Machine Learning :</a:t>
            </a:r>
          </a:p>
          <a:p>
            <a:pPr lvl="1">
              <a:lnSpc>
                <a:spcPct val="300000"/>
              </a:lnSpc>
            </a:pPr>
            <a:r>
              <a:rPr lang="en-US" altLang="zh-TW" dirty="0">
                <a:latin typeface="Times New Roman" panose="02020603050405020304" pitchFamily="18" charset="0"/>
                <a:cs typeface="Times New Roman" panose="02020603050405020304" pitchFamily="18" charset="0"/>
              </a:rPr>
              <a:t>    </a:t>
            </a:r>
            <a:r>
              <a:rPr lang="en-US" altLang="zh-TW" sz="1300" dirty="0">
                <a:latin typeface="Times New Roman" panose="02020603050405020304" pitchFamily="18" charset="0"/>
                <a:cs typeface="Times New Roman" panose="02020603050405020304" pitchFamily="18" charset="0"/>
              </a:rPr>
              <a:t>1. Introduce observational bias directly through data that embody the underlying physics.</a:t>
            </a:r>
          </a:p>
          <a:p>
            <a:pPr lvl="1">
              <a:lnSpc>
                <a:spcPct val="300000"/>
              </a:lnSpc>
            </a:pPr>
            <a:r>
              <a:rPr lang="en-US" altLang="zh-TW" sz="1300" dirty="0">
                <a:latin typeface="Times New Roman" panose="02020603050405020304" pitchFamily="18" charset="0"/>
                <a:cs typeface="Times New Roman" panose="02020603050405020304" pitchFamily="18" charset="0"/>
              </a:rPr>
              <a:t>    </a:t>
            </a:r>
            <a:r>
              <a:rPr lang="en-US" altLang="zh-TW" sz="1300" dirty="0">
                <a:solidFill>
                  <a:srgbClr val="FF0000"/>
                </a:solidFill>
                <a:latin typeface="Times New Roman" panose="02020603050405020304" pitchFamily="18" charset="0"/>
                <a:cs typeface="Times New Roman" panose="02020603050405020304" pitchFamily="18" charset="0"/>
              </a:rPr>
              <a:t>2. Incorporate inductive biases corresponding to prior assumption by tailored interventions to an ML model architecture.</a:t>
            </a:r>
          </a:p>
          <a:p>
            <a:pPr lvl="1">
              <a:lnSpc>
                <a:spcPct val="300000"/>
              </a:lnSpc>
            </a:pPr>
            <a:r>
              <a:rPr lang="en-US" altLang="zh-TW" sz="1300" dirty="0">
                <a:latin typeface="Times New Roman" panose="02020603050405020304" pitchFamily="18" charset="0"/>
                <a:cs typeface="Times New Roman" panose="02020603050405020304" pitchFamily="18" charset="0"/>
              </a:rPr>
              <a:t>    3.</a:t>
            </a:r>
            <a:r>
              <a:rPr lang="zh-TW" altLang="en-US" sz="1300" dirty="0">
                <a:latin typeface="Times New Roman" panose="02020603050405020304" pitchFamily="18" charset="0"/>
                <a:cs typeface="Times New Roman" panose="02020603050405020304" pitchFamily="18" charset="0"/>
              </a:rPr>
              <a:t> </a:t>
            </a:r>
            <a:r>
              <a:rPr lang="en-US" altLang="zh-TW" sz="1300" dirty="0">
                <a:latin typeface="Times New Roman" panose="02020603050405020304" pitchFamily="18" charset="0"/>
                <a:cs typeface="Times New Roman" panose="02020603050405020304" pitchFamily="18" charset="0"/>
              </a:rPr>
              <a:t>Introduce appropriate choice of loss function, constraints and inference algorithms as  learning bias.</a:t>
            </a:r>
          </a:p>
          <a:p>
            <a:pPr lvl="1">
              <a:lnSpc>
                <a:spcPct val="200000"/>
              </a:lnSpc>
            </a:pPr>
            <a:endParaRPr lang="en-US" altLang="zh-TW"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1540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16" name="文字方塊 15">
            <a:extLst>
              <a:ext uri="{FF2B5EF4-FFF2-40B4-BE49-F238E27FC236}">
                <a16:creationId xmlns:a16="http://schemas.microsoft.com/office/drawing/2014/main" id="{0CD91118-27BE-3582-EB97-76E292B2DBFF}"/>
              </a:ext>
            </a:extLst>
          </p:cNvPr>
          <p:cNvSpPr txBox="1"/>
          <p:nvPr/>
        </p:nvSpPr>
        <p:spPr>
          <a:xfrm>
            <a:off x="1597515" y="1763932"/>
            <a:ext cx="6812583" cy="1615635"/>
          </a:xfrm>
          <a:prstGeom prst="rect">
            <a:avLst/>
          </a:prstGeom>
          <a:noFill/>
        </p:spPr>
        <p:txBody>
          <a:bodyPr wrap="square" rtlCol="0">
            <a:spAutoFit/>
          </a:bodyPr>
          <a:lstStyle/>
          <a:p>
            <a:pPr marL="285750" lvl="1" indent="-285750">
              <a:lnSpc>
                <a:spcPct val="25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Carefully analyze the inductive bias of the VLSI design automation problem.  </a:t>
            </a:r>
          </a:p>
          <a:p>
            <a:pPr marL="285750" lvl="1" indent="-285750">
              <a:lnSpc>
                <a:spcPct val="25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Construct the graphs and GNN architecture according to the inductive bias.</a:t>
            </a:r>
          </a:p>
          <a:p>
            <a:pPr marL="285750" lvl="5" indent="-285750">
              <a:lnSpc>
                <a:spcPct val="250000"/>
              </a:lnSpc>
              <a:buFont typeface="Arial" panose="020B0604020202020204" pitchFamily="34" charset="0"/>
              <a:buChar char="•"/>
            </a:pP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9470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9"/>
          <p:cNvSpPr txBox="1">
            <a:spLocks noGrp="1"/>
          </p:cNvSpPr>
          <p:nvPr>
            <p:ph type="ctrTitle"/>
          </p:nvPr>
        </p:nvSpPr>
        <p:spPr>
          <a:xfrm flipH="1">
            <a:off x="2747779" y="2635675"/>
            <a:ext cx="5195700" cy="192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altLang="zh-TW" dirty="0"/>
              <a:t>Background</a:t>
            </a:r>
          </a:p>
        </p:txBody>
      </p:sp>
      <p:sp>
        <p:nvSpPr>
          <p:cNvPr id="235" name="Google Shape;235;p39"/>
          <p:cNvSpPr txBox="1">
            <a:spLocks noGrp="1"/>
          </p:cNvSpPr>
          <p:nvPr>
            <p:ph type="title" idx="2"/>
          </p:nvPr>
        </p:nvSpPr>
        <p:spPr>
          <a:xfrm flipH="1">
            <a:off x="4964179" y="2323850"/>
            <a:ext cx="2979300" cy="754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cxnSp>
        <p:nvCxnSpPr>
          <p:cNvPr id="236" name="Google Shape;236;p39"/>
          <p:cNvCxnSpPr/>
          <p:nvPr/>
        </p:nvCxnSpPr>
        <p:spPr>
          <a:xfrm>
            <a:off x="7578325" y="4028400"/>
            <a:ext cx="1565700" cy="0"/>
          </a:xfrm>
          <a:prstGeom prst="straightConnector1">
            <a:avLst/>
          </a:prstGeom>
          <a:noFill/>
          <a:ln w="9525" cap="flat" cmpd="sng">
            <a:solidFill>
              <a:srgbClr val="434343"/>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36"/>
                                        </p:tgtEl>
                                        <p:attrNameLst>
                                          <p:attrName>style.visibility</p:attrName>
                                        </p:attrNameLst>
                                      </p:cBhvr>
                                      <p:to>
                                        <p:strVal val="visible"/>
                                      </p:to>
                                    </p:set>
                                    <p:anim calcmode="lin" valueType="num">
                                      <p:cBhvr additive="base">
                                        <p:cTn id="7" dur="500"/>
                                        <p:tgtEl>
                                          <p:spTgt spid="236"/>
                                        </p:tgtEl>
                                        <p:attrNameLst>
                                          <p:attrName>ppt_x</p:attrName>
                                        </p:attrNameLst>
                                      </p:cBhvr>
                                      <p:tavLst>
                                        <p:tav tm="0">
                                          <p:val>
                                            <p:strVal val="#ppt_x+1"/>
                                          </p:val>
                                        </p:tav>
                                        <p:tav tm="100000">
                                          <p:val>
                                            <p:strVal val="#ppt_x"/>
                                          </p:val>
                                        </p:tav>
                                      </p:tavLst>
                                    </p:anim>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35"/>
                                        </p:tgtEl>
                                        <p:attrNameLst>
                                          <p:attrName>style.visibility</p:attrName>
                                        </p:attrNameLst>
                                      </p:cBhvr>
                                      <p:to>
                                        <p:strVal val="visible"/>
                                      </p:to>
                                    </p:set>
                                    <p:animEffect transition="in" filter="fade">
                                      <p:cBhvr>
                                        <p:cTn id="11" dur="5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16" name="文字方塊 15">
            <a:extLst>
              <a:ext uri="{FF2B5EF4-FFF2-40B4-BE49-F238E27FC236}">
                <a16:creationId xmlns:a16="http://schemas.microsoft.com/office/drawing/2014/main" id="{0CD91118-27BE-3582-EB97-76E292B2DBFF}"/>
              </a:ext>
            </a:extLst>
          </p:cNvPr>
          <p:cNvSpPr txBox="1"/>
          <p:nvPr/>
        </p:nvSpPr>
        <p:spPr>
          <a:xfrm>
            <a:off x="1165708" y="1391981"/>
            <a:ext cx="6812583" cy="2638992"/>
          </a:xfrm>
          <a:prstGeom prst="rect">
            <a:avLst/>
          </a:prstGeom>
          <a:noFill/>
        </p:spPr>
        <p:txBody>
          <a:bodyPr wrap="square" rtlCol="0">
            <a:spAutoFit/>
          </a:bodyPr>
          <a:lstStyle/>
          <a:p>
            <a:pPr marL="285750" lvl="1" indent="-285750">
              <a:lnSpc>
                <a:spcPct val="25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Traditionally, the data scientists have to hand encode features.</a:t>
            </a:r>
          </a:p>
          <a:p>
            <a:pPr marL="285750" lvl="1" indent="-285750">
              <a:lnSpc>
                <a:spcPct val="25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GNN can learn features from the graph representation.</a:t>
            </a:r>
          </a:p>
          <a:p>
            <a:pPr marL="285750" lvl="1" indent="-285750">
              <a:lnSpc>
                <a:spcPct val="25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Graph representation can be trained directly with : </a:t>
            </a:r>
          </a:p>
          <a:p>
            <a:pPr lvl="1">
              <a:lnSpc>
                <a:spcPct val="150000"/>
              </a:lnSpc>
            </a:pPr>
            <a:r>
              <a:rPr lang="en-US" altLang="zh-TW" dirty="0">
                <a:latin typeface="Times New Roman" panose="02020603050405020304" pitchFamily="18" charset="0"/>
                <a:cs typeface="Times New Roman" panose="02020603050405020304" pitchFamily="18" charset="0"/>
              </a:rPr>
              <a:t>        1. Supervised learning</a:t>
            </a:r>
          </a:p>
          <a:p>
            <a:pPr lvl="1">
              <a:lnSpc>
                <a:spcPct val="150000"/>
              </a:lnSpc>
            </a:pPr>
            <a:r>
              <a:rPr lang="en-US" altLang="zh-TW" dirty="0">
                <a:latin typeface="Times New Roman" panose="02020603050405020304" pitchFamily="18" charset="0"/>
                <a:cs typeface="Times New Roman" panose="02020603050405020304" pitchFamily="18" charset="0"/>
              </a:rPr>
              <a:t>        2. Self-supervised learning</a:t>
            </a:r>
          </a:p>
          <a:p>
            <a:pPr lvl="6">
              <a:lnSpc>
                <a:spcPct val="150000"/>
              </a:lnSpc>
            </a:pP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3. reinforcement learning</a:t>
            </a:r>
          </a:p>
        </p:txBody>
      </p:sp>
      <p:sp>
        <p:nvSpPr>
          <p:cNvPr id="2" name="文字方塊 1">
            <a:extLst>
              <a:ext uri="{FF2B5EF4-FFF2-40B4-BE49-F238E27FC236}">
                <a16:creationId xmlns:a16="http://schemas.microsoft.com/office/drawing/2014/main" id="{89580A07-A1E9-88F2-FBDE-3F960F5DB696}"/>
              </a:ext>
            </a:extLst>
          </p:cNvPr>
          <p:cNvSpPr txBox="1"/>
          <p:nvPr/>
        </p:nvSpPr>
        <p:spPr>
          <a:xfrm>
            <a:off x="1395805" y="486251"/>
            <a:ext cx="3499676" cy="400110"/>
          </a:xfrm>
          <a:prstGeom prst="rect">
            <a:avLst/>
          </a:prstGeom>
          <a:noFill/>
        </p:spPr>
        <p:txBody>
          <a:bodyPr wrap="none" rtlCol="0">
            <a:spAutoFit/>
          </a:bodyPr>
          <a:lstStyle/>
          <a:p>
            <a:r>
              <a:rPr lang="en-US" altLang="zh-TW" sz="2000" dirty="0">
                <a:latin typeface="Exo 2" panose="02020500000000000000" charset="0"/>
              </a:rPr>
              <a:t>Graph Neural Network(GNN)</a:t>
            </a:r>
            <a:endParaRPr lang="zh-TW" altLang="en-US" sz="2000" dirty="0">
              <a:latin typeface="Exo 2" panose="02020500000000000000" charset="0"/>
            </a:endParaRPr>
          </a:p>
        </p:txBody>
      </p:sp>
      <p:cxnSp>
        <p:nvCxnSpPr>
          <p:cNvPr id="3" name="Google Shape;194;p36">
            <a:extLst>
              <a:ext uri="{FF2B5EF4-FFF2-40B4-BE49-F238E27FC236}">
                <a16:creationId xmlns:a16="http://schemas.microsoft.com/office/drawing/2014/main" id="{1C793A7A-B159-979A-D550-714A31CDA79A}"/>
              </a:ext>
            </a:extLst>
          </p:cNvPr>
          <p:cNvCxnSpPr>
            <a:cxnSpLocks/>
          </p:cNvCxnSpPr>
          <p:nvPr/>
        </p:nvCxnSpPr>
        <p:spPr>
          <a:xfrm>
            <a:off x="36015" y="1020835"/>
            <a:ext cx="4967791" cy="0"/>
          </a:xfrm>
          <a:prstGeom prst="straightConnector1">
            <a:avLst/>
          </a:prstGeom>
          <a:noFill/>
          <a:ln w="9525" cap="flat" cmpd="sng">
            <a:solidFill>
              <a:srgbClr val="434343"/>
            </a:solidFill>
            <a:prstDash val="solid"/>
            <a:round/>
            <a:headEnd type="none" w="med" len="med"/>
            <a:tailEnd type="none" w="med" len="med"/>
          </a:ln>
        </p:spPr>
      </p:cxnSp>
      <p:sp>
        <p:nvSpPr>
          <p:cNvPr id="5" name="文字方塊 4">
            <a:extLst>
              <a:ext uri="{FF2B5EF4-FFF2-40B4-BE49-F238E27FC236}">
                <a16:creationId xmlns:a16="http://schemas.microsoft.com/office/drawing/2014/main" id="{81C9660D-343B-2AF5-6533-170003DBC34A}"/>
              </a:ext>
            </a:extLst>
          </p:cNvPr>
          <p:cNvSpPr txBox="1"/>
          <p:nvPr/>
        </p:nvSpPr>
        <p:spPr>
          <a:xfrm>
            <a:off x="5680351" y="2625539"/>
            <a:ext cx="2898550" cy="1600438"/>
          </a:xfrm>
          <a:prstGeom prst="rect">
            <a:avLst/>
          </a:prstGeom>
          <a:noFill/>
        </p:spPr>
        <p:txBody>
          <a:bodyPr wrap="none" rtlCol="0">
            <a:spAutoFit/>
          </a:bodyPr>
          <a:lstStyle/>
          <a:p>
            <a:pPr marL="285750" lvl="6" indent="-285750">
              <a:lnSpc>
                <a:spcPct val="15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The predict targets are always at :</a:t>
            </a:r>
          </a:p>
          <a:p>
            <a:pPr lvl="6">
              <a:lnSpc>
                <a:spcPct val="150000"/>
              </a:lnSpc>
            </a:pPr>
            <a:r>
              <a:rPr lang="en-US" altLang="zh-TW" dirty="0">
                <a:latin typeface="Times New Roman" panose="02020603050405020304" pitchFamily="18" charset="0"/>
                <a:cs typeface="Times New Roman" panose="02020603050405020304" pitchFamily="18" charset="0"/>
              </a:rPr>
              <a:t>        1. Node-level</a:t>
            </a:r>
          </a:p>
          <a:p>
            <a:pPr lvl="6">
              <a:lnSpc>
                <a:spcPct val="150000"/>
              </a:lnSpc>
            </a:pPr>
            <a:r>
              <a:rPr lang="en-US" altLang="zh-TW" dirty="0">
                <a:latin typeface="Times New Roman" panose="02020603050405020304" pitchFamily="18" charset="0"/>
                <a:cs typeface="Times New Roman" panose="02020603050405020304" pitchFamily="18" charset="0"/>
              </a:rPr>
              <a:t>        2. Link-level</a:t>
            </a:r>
          </a:p>
          <a:p>
            <a:pPr lvl="6">
              <a:lnSpc>
                <a:spcPct val="150000"/>
              </a:lnSpc>
            </a:pPr>
            <a:r>
              <a:rPr lang="en-US" altLang="zh-TW" dirty="0">
                <a:latin typeface="Times New Roman" panose="02020603050405020304" pitchFamily="18" charset="0"/>
                <a:cs typeface="Times New Roman" panose="02020603050405020304" pitchFamily="18" charset="0"/>
              </a:rPr>
              <a:t>        3. graph-level</a:t>
            </a:r>
            <a:endParaRPr lang="zh-TW" altLang="en-US" dirty="0">
              <a:latin typeface="Times New Roman" panose="02020603050405020304" pitchFamily="18" charset="0"/>
              <a:cs typeface="Times New Roman" panose="02020603050405020304" pitchFamily="18" charset="0"/>
            </a:endParaRPr>
          </a:p>
          <a:p>
            <a:endParaRPr lang="zh-TW" altLang="en-US" dirty="0"/>
          </a:p>
        </p:txBody>
      </p:sp>
    </p:spTree>
    <p:extLst>
      <p:ext uri="{BB962C8B-B14F-4D97-AF65-F5344CB8AC3E}">
        <p14:creationId xmlns:p14="http://schemas.microsoft.com/office/powerpoint/2010/main" val="3411846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ch Newsletter XL by Slidesgo">
  <a:themeElements>
    <a:clrScheme name="Simple Light">
      <a:dk1>
        <a:srgbClr val="000000"/>
      </a:dk1>
      <a:lt1>
        <a:srgbClr val="FFFFFF"/>
      </a:lt1>
      <a:dk2>
        <a:srgbClr val="595959"/>
      </a:dk2>
      <a:lt2>
        <a:srgbClr val="EEEEEE"/>
      </a:lt2>
      <a:accent1>
        <a:srgbClr val="F3F3F3"/>
      </a:accent1>
      <a:accent2>
        <a:srgbClr val="D9D9D9"/>
      </a:accent2>
      <a:accent3>
        <a:srgbClr val="B7B7B7"/>
      </a:accent3>
      <a:accent4>
        <a:srgbClr val="999999"/>
      </a:accent4>
      <a:accent5>
        <a:srgbClr val="666666"/>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1771</TotalTime>
  <Words>3206</Words>
  <Application>Microsoft Office PowerPoint</Application>
  <PresentationFormat>如螢幕大小 (16:9)</PresentationFormat>
  <Paragraphs>294</Paragraphs>
  <Slides>33</Slides>
  <Notes>33</Notes>
  <HiddenSlides>0</HiddenSlides>
  <MMClips>0</MMClips>
  <ScaleCrop>false</ScaleCrop>
  <HeadingPairs>
    <vt:vector size="6" baseType="variant">
      <vt:variant>
        <vt:lpstr>使用字型</vt:lpstr>
      </vt:variant>
      <vt:variant>
        <vt:i4>12</vt:i4>
      </vt:variant>
      <vt:variant>
        <vt:lpstr>佈景主題</vt:lpstr>
      </vt:variant>
      <vt:variant>
        <vt:i4>1</vt:i4>
      </vt:variant>
      <vt:variant>
        <vt:lpstr>投影片標題</vt:lpstr>
      </vt:variant>
      <vt:variant>
        <vt:i4>33</vt:i4>
      </vt:variant>
    </vt:vector>
  </HeadingPairs>
  <TitlesOfParts>
    <vt:vector size="46" baseType="lpstr">
      <vt:lpstr>Exo 2</vt:lpstr>
      <vt:lpstr>Fira Sans Extra Condensed Medium</vt:lpstr>
      <vt:lpstr>NimbusRomNo9L-Regu</vt:lpstr>
      <vt:lpstr>Noto Sans TC</vt:lpstr>
      <vt:lpstr>Söhne</vt:lpstr>
      <vt:lpstr>source-serif-pro</vt:lpstr>
      <vt:lpstr>TC</vt:lpstr>
      <vt:lpstr>Arial</vt:lpstr>
      <vt:lpstr>Arial</vt:lpstr>
      <vt:lpstr>Noto Serif</vt:lpstr>
      <vt:lpstr>Roboto Condensed Light</vt:lpstr>
      <vt:lpstr>Times New Roman</vt:lpstr>
      <vt:lpstr>Tech Newsletter XL by Slidesgo</vt:lpstr>
      <vt:lpstr>Why are Graph Neural Networks Effective for EDA</vt:lpstr>
      <vt:lpstr>Table of Contents</vt:lpstr>
      <vt:lpstr>Introduction</vt:lpstr>
      <vt:lpstr>PowerPoint 簡報</vt:lpstr>
      <vt:lpstr>PowerPoint 簡報</vt:lpstr>
      <vt:lpstr>PowerPoint 簡報</vt:lpstr>
      <vt:lpstr>PowerPoint 簡報</vt:lpstr>
      <vt:lpstr>Background</vt:lpstr>
      <vt:lpstr>PowerPoint 簡報</vt:lpstr>
      <vt:lpstr>PowerPoint 簡報</vt:lpstr>
      <vt:lpstr>PowerPoint 簡報</vt:lpstr>
      <vt:lpstr>PowerPoint 簡報</vt:lpstr>
      <vt:lpstr>PowerPoint 簡報</vt:lpstr>
      <vt:lpstr>GNN for Design Analysis</vt:lpstr>
      <vt:lpstr>PowerPoint 簡報</vt:lpstr>
      <vt:lpstr>PowerPoint 簡報</vt:lpstr>
      <vt:lpstr>PowerPoint 簡報</vt:lpstr>
      <vt:lpstr>PowerPoint 簡報</vt:lpstr>
      <vt:lpstr>PowerPoint 簡報</vt:lpstr>
      <vt:lpstr>PowerPoint 簡報</vt:lpstr>
      <vt:lpstr>PowerPoint 簡報</vt:lpstr>
      <vt:lpstr>PowerPoint 簡報</vt:lpstr>
      <vt:lpstr>GNN for Design Optimization</vt:lpstr>
      <vt:lpstr>PowerPoint 簡報</vt:lpstr>
      <vt:lpstr>PowerPoint 簡報</vt:lpstr>
      <vt:lpstr>PowerPoint 簡報</vt:lpstr>
      <vt:lpstr>PowerPoint 簡報</vt:lpstr>
      <vt:lpstr>PowerPoint 簡報</vt:lpstr>
      <vt:lpstr>Challenge</vt:lpstr>
      <vt:lpstr>PowerPoint 簡報</vt:lpstr>
      <vt:lpstr>Conclusion</vt:lpstr>
      <vt:lpstr>PowerPoint 簡報</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are Graph Neural Networks Effective for EDA</dc:title>
  <cp:lastModifiedBy>謝旻峰</cp:lastModifiedBy>
  <cp:revision>297</cp:revision>
  <dcterms:modified xsi:type="dcterms:W3CDTF">2023-01-30T08:05:06Z</dcterms:modified>
</cp:coreProperties>
</file>