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99" r:id="rId3"/>
    <p:sldId id="300" r:id="rId4"/>
    <p:sldId id="302" r:id="rId5"/>
    <p:sldId id="303" r:id="rId6"/>
    <p:sldId id="301" r:id="rId7"/>
    <p:sldId id="304" r:id="rId8"/>
    <p:sldId id="305" r:id="rId9"/>
    <p:sldId id="306" r:id="rId10"/>
    <p:sldId id="307" r:id="rId11"/>
    <p:sldId id="308" r:id="rId12"/>
    <p:sldId id="309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上海鐳達晶元智慧科技有限公司</a:t>
            </a:r>
            <a:endParaRPr lang="en-US" altLang="zh-TW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復旦大學專用積體電路與系統國家重點實驗室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圖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inner point (</a:t>
            </a:r>
            <a:r>
              <a:rPr lang="zh-TW" altLang="en-US" dirty="0"/>
              <a:t>藍色點</a:t>
            </a:r>
            <a:r>
              <a:rPr lang="en-US" altLang="zh-TW" dirty="0"/>
              <a:t>)</a:t>
            </a:r>
            <a:r>
              <a:rPr lang="zh-TW" altLang="en-US" dirty="0"/>
              <a:t>比較稀疏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HPWL</a:t>
            </a:r>
            <a:r>
              <a:rPr lang="zh-TW" altLang="en-US" dirty="0"/>
              <a:t>低，但是</a:t>
            </a:r>
            <a:r>
              <a:rPr lang="en-US" altLang="zh-TW" dirty="0"/>
              <a:t>StWL</a:t>
            </a:r>
            <a:r>
              <a:rPr lang="zh-TW" altLang="en-US" dirty="0"/>
              <a:t>高 </a:t>
            </a:r>
            <a:r>
              <a:rPr lang="en-US" altLang="zh-TW" dirty="0"/>
              <a:t>(</a:t>
            </a:r>
            <a:r>
              <a:rPr lang="zh-TW" altLang="en-US" dirty="0"/>
              <a:t>因為她的</a:t>
            </a:r>
            <a:r>
              <a:rPr lang="en-US" altLang="zh-TW" dirty="0"/>
              <a:t>steiner tree</a:t>
            </a:r>
            <a:r>
              <a:rPr lang="zh-TW" altLang="en-US" dirty="0"/>
              <a:t>遍布整個</a:t>
            </a:r>
            <a:r>
              <a:rPr lang="en-US" altLang="zh-TW" dirty="0"/>
              <a:t>bounding box)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圖</a:t>
            </a:r>
            <a:r>
              <a:rPr lang="en-US" altLang="zh-TW" dirty="0"/>
              <a:t>b</a:t>
            </a:r>
            <a:r>
              <a:rPr lang="zh-TW" altLang="en-US" dirty="0"/>
              <a:t>的</a:t>
            </a:r>
            <a:r>
              <a:rPr lang="en-US" altLang="zh-TW" dirty="0"/>
              <a:t>inner point (</a:t>
            </a:r>
            <a:r>
              <a:rPr lang="zh-TW" altLang="en-US" dirty="0"/>
              <a:t>藍色點</a:t>
            </a:r>
            <a:r>
              <a:rPr lang="en-US" altLang="zh-TW" dirty="0"/>
              <a:t>)</a:t>
            </a:r>
            <a:r>
              <a:rPr lang="zh-TW" altLang="en-US" dirty="0"/>
              <a:t>比較密集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HPWL</a:t>
            </a:r>
            <a:r>
              <a:rPr lang="zh-TW" altLang="en-US" dirty="0"/>
              <a:t>高，但是</a:t>
            </a:r>
            <a:r>
              <a:rPr lang="en-US" altLang="zh-TW" dirty="0"/>
              <a:t>StWL</a:t>
            </a:r>
            <a:r>
              <a:rPr lang="zh-TW" altLang="en-US" dirty="0"/>
              <a:t>低</a:t>
            </a:r>
            <a:endParaRPr lang="en-US" altLang="zh-TW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TW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10"/>
              </a:rPr>
              <a:t>i</a:t>
            </a:r>
            <a:r>
              <a:rPr lang="en-US" altLang="zh-TW" sz="1800" b="0" i="0" u="none" strike="noStrike" baseline="0" dirty="0">
                <a:latin typeface="LinLibertineT"/>
              </a:rPr>
              <a:t>, </a:t>
            </a:r>
            <a:r>
              <a:rPr lang="en-US" altLang="zh-TW" sz="1800" b="0" i="0" u="none" strike="noStrike" baseline="0" dirty="0">
                <a:latin typeface="CMMI10"/>
              </a:rPr>
              <a:t>j </a:t>
            </a:r>
            <a:r>
              <a:rPr lang="en-US" altLang="zh-TW" sz="1800" b="0" i="0" u="none" strike="noStrike" baseline="0" dirty="0">
                <a:latin typeface="LinLibertineT"/>
              </a:rPr>
              <a:t>are different pins of the specific net </a:t>
            </a:r>
            <a:r>
              <a:rPr lang="en-US" altLang="zh-TW" sz="1800" b="0" i="0" u="none" strike="noStrike" baseline="0" dirty="0">
                <a:latin typeface="CMMI10"/>
              </a:rPr>
              <a:t>e</a:t>
            </a: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(b)</a:t>
            </a:r>
            <a:r>
              <a:rPr lang="zh-TW" altLang="en-US" dirty="0"/>
              <a:t>圖中的綠色箭頭是</a:t>
            </a:r>
            <a:r>
              <a:rPr lang="en-US" altLang="zh-TW" dirty="0"/>
              <a:t>HPWL Model</a:t>
            </a:r>
            <a:r>
              <a:rPr lang="zh-TW" altLang="en-US" dirty="0"/>
              <a:t>的</a:t>
            </a:r>
            <a:r>
              <a:rPr lang="en-US" altLang="zh-TW" dirty="0"/>
              <a:t>wirelength gradient (</a:t>
            </a:r>
            <a:r>
              <a:rPr lang="zh-TW" altLang="en-US" dirty="0"/>
              <a:t>只有</a:t>
            </a:r>
            <a:r>
              <a:rPr lang="en-US" altLang="zh-TW" dirty="0"/>
              <a:t>p1,p2,p4,p6</a:t>
            </a:r>
            <a:r>
              <a:rPr lang="zh-TW" altLang="en-US" dirty="0"/>
              <a:t>有，其他的</a:t>
            </a:r>
            <a:r>
              <a:rPr lang="en-US" altLang="zh-TW" dirty="0"/>
              <a:t>interior point </a:t>
            </a:r>
            <a:r>
              <a:rPr lang="zh-TW" altLang="en-US" dirty="0"/>
              <a:t>沒有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1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0994A-0CFC-0200-355D-158873F9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00B6C85-077D-FBE4-DB89-D9B3220BA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567312F-B314-A3CA-3BAB-1DA5A3724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LinLibertineT"/>
              </a:rPr>
              <a:t>就是把</a:t>
            </a:r>
            <a:r>
              <a:rPr lang="en-US" altLang="zh-TW" sz="1800" b="0" i="0" u="none" strike="noStrike" baseline="0" dirty="0">
                <a:latin typeface="LinLibertineT"/>
              </a:rPr>
              <a:t>net</a:t>
            </a:r>
            <a:r>
              <a:rPr lang="zh-TW" altLang="en-US" sz="1800" b="0" i="0" u="none" strike="noStrike" baseline="0" dirty="0">
                <a:latin typeface="LinLibertineT"/>
              </a:rPr>
              <a:t>分成</a:t>
            </a:r>
            <a:r>
              <a:rPr lang="en-US" altLang="zh-TW" sz="1800" b="0" i="0" u="none" strike="noStrike" baseline="0" dirty="0">
                <a:latin typeface="LinLibertineT"/>
              </a:rPr>
              <a:t>trunk</a:t>
            </a:r>
            <a:r>
              <a:rPr lang="zh-TW" altLang="en-US" sz="1800" b="0" i="0" u="none" strike="noStrike" baseline="0" dirty="0">
                <a:latin typeface="LinLibertineT"/>
              </a:rPr>
              <a:t>跟</a:t>
            </a:r>
            <a:r>
              <a:rPr lang="en-US" altLang="zh-TW" sz="1800" b="0" i="0" u="none" strike="noStrike" baseline="0" dirty="0">
                <a:latin typeface="LinLibertineT"/>
              </a:rPr>
              <a:t>branch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利用</a:t>
            </a:r>
            <a:r>
              <a:rPr lang="en-US" altLang="zh-TW" sz="1200" dirty="0">
                <a:latin typeface="+mj-lt"/>
              </a:rPr>
              <a:t>Hybrid wirelength model</a:t>
            </a:r>
            <a:r>
              <a:rPr lang="zh-TW" altLang="en-US" sz="1200" dirty="0">
                <a:latin typeface="+mj-lt"/>
              </a:rPr>
              <a:t>，將</a:t>
            </a:r>
            <a:r>
              <a:rPr lang="en-US" altLang="zh-TW" sz="1200" dirty="0">
                <a:latin typeface="+mj-lt"/>
              </a:rPr>
              <a:t>WA</a:t>
            </a:r>
            <a:r>
              <a:rPr lang="zh-TW" altLang="en-US" sz="1200" dirty="0">
                <a:latin typeface="+mj-lt"/>
              </a:rPr>
              <a:t> </a:t>
            </a:r>
            <a:r>
              <a:rPr lang="en-US" altLang="zh-TW" sz="1200" dirty="0">
                <a:latin typeface="+mj-lt"/>
              </a:rPr>
              <a:t>model</a:t>
            </a:r>
            <a:r>
              <a:rPr lang="zh-TW" altLang="en-US" sz="1200" dirty="0">
                <a:latin typeface="+mj-lt"/>
              </a:rPr>
              <a:t>可以處理的先處理好</a:t>
            </a:r>
            <a:r>
              <a:rPr lang="en-US" altLang="zh-TW" sz="1200" dirty="0">
                <a:latin typeface="+mj-lt"/>
              </a:rPr>
              <a:t>(</a:t>
            </a:r>
            <a:r>
              <a:rPr lang="zh-TW" altLang="en-US" sz="1200" dirty="0">
                <a:latin typeface="+mj-lt"/>
              </a:rPr>
              <a:t>因為速度比較快</a:t>
            </a:r>
            <a:r>
              <a:rPr lang="en-US" altLang="zh-TW" sz="1200" dirty="0">
                <a:latin typeface="+mj-lt"/>
              </a:rPr>
              <a:t>)</a:t>
            </a:r>
            <a:r>
              <a:rPr lang="zh-TW" altLang="en-US" sz="1200" dirty="0">
                <a:latin typeface="+mj-lt"/>
              </a:rPr>
              <a:t>，接著那些</a:t>
            </a:r>
            <a:r>
              <a:rPr lang="en-US" altLang="zh-TW" sz="1200" dirty="0">
                <a:latin typeface="+mj-lt"/>
              </a:rPr>
              <a:t>inner part</a:t>
            </a:r>
            <a:r>
              <a:rPr lang="zh-TW" altLang="en-US" sz="1200" dirty="0">
                <a:latin typeface="+mj-lt"/>
              </a:rPr>
              <a:t>再用</a:t>
            </a:r>
            <a:r>
              <a:rPr lang="en-US" altLang="zh-TW" sz="1200" dirty="0">
                <a:latin typeface="+mj-lt"/>
              </a:rPr>
              <a:t>StWL</a:t>
            </a:r>
            <a:r>
              <a:rPr lang="zh-TW" altLang="en-US" sz="1200" dirty="0">
                <a:latin typeface="+mj-lt"/>
              </a:rPr>
              <a:t>來處理，得到完整的</a:t>
            </a:r>
            <a:r>
              <a:rPr lang="en-US" altLang="zh-TW" sz="1200" dirty="0">
                <a:latin typeface="+mj-lt"/>
              </a:rPr>
              <a:t>gradient</a:t>
            </a:r>
            <a:r>
              <a:rPr lang="zh-TW" altLang="en-US" sz="1200" dirty="0">
                <a:latin typeface="+mj-lt"/>
              </a:rPr>
              <a:t>來得到更精準的</a:t>
            </a:r>
            <a:r>
              <a:rPr lang="en-US" altLang="zh-TW" sz="1200" dirty="0">
                <a:latin typeface="+mj-lt"/>
              </a:rPr>
              <a:t>wirelength.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877FF-D18C-61FB-839D-8B10955E9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64E4-9CB7-2840-5301-7BDBB4FD7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88CC2E5-083B-CC6D-D298-24DB2E9248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191780E-51D3-8E71-5165-A60B8F0C9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FCD2A9-EC9C-7CC5-DC45-FC6A34B87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D882C-C5B8-00AF-82D7-1171AF273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2A0FC44-0AA6-979C-98F3-6A2362C6E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66DB162-10F8-B0A5-FD69-52489E2E3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相較於</a:t>
            </a:r>
            <a:r>
              <a:rPr lang="en-US" altLang="zh-TW" dirty="0"/>
              <a:t>WA Model</a:t>
            </a:r>
            <a:r>
              <a:rPr lang="zh-TW" altLang="en-US" dirty="0"/>
              <a:t>的</a:t>
            </a:r>
            <a:r>
              <a:rPr lang="en-US" altLang="zh-TW" dirty="0"/>
              <a:t>net</a:t>
            </a:r>
            <a:r>
              <a:rPr lang="zh-TW" altLang="en-US" dirty="0"/>
              <a:t>依舊十分混亂，他們的</a:t>
            </a:r>
            <a:r>
              <a:rPr lang="en-US" altLang="zh-TW" dirty="0"/>
              <a:t>Model</a:t>
            </a:r>
            <a:r>
              <a:rPr lang="zh-TW" altLang="en-US" dirty="0"/>
              <a:t>會將</a:t>
            </a:r>
            <a:r>
              <a:rPr lang="en-US" altLang="zh-TW" dirty="0"/>
              <a:t>trunk</a:t>
            </a:r>
            <a:r>
              <a:rPr lang="zh-TW" altLang="en-US" dirty="0"/>
              <a:t>附近的</a:t>
            </a:r>
            <a:r>
              <a:rPr lang="en-US" altLang="zh-TW" dirty="0"/>
              <a:t>cell</a:t>
            </a:r>
            <a:r>
              <a:rPr lang="zh-TW" altLang="en-US" dirty="0"/>
              <a:t>聚集，使的</a:t>
            </a:r>
            <a:r>
              <a:rPr lang="en-US" altLang="zh-TW" dirty="0"/>
              <a:t>net</a:t>
            </a:r>
            <a:r>
              <a:rPr lang="zh-TW" altLang="en-US"/>
              <a:t>的內部部分的結構更加整潔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A1B939-2855-2AA3-45A5-6DF9E5483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Analytical Placement Algorithm with Routing topology Optimization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1699901" y="3804931"/>
            <a:ext cx="8792198" cy="150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Wei,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Xingyu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Tong,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Zhijie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Cai, Peng Zou,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Zhifeng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 and Jianli Chen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Key Lab of ASIC &amp; System, Fudan University, Shanghai 200433, China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for Discrete Mathematics and Theoretical Computer Science, Fuzhou University, Fuzhou 350108, China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7730E-8EF6-3EB8-210B-5D9D7619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68AC-EEE4-A0F9-5F7D-EC8717D5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C4160-7FA6-5F85-4A4E-DFAAF973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</a:t>
            </a:r>
            <a:r>
              <a:rPr lang="zh-TW" altLang="en-US" sz="2200" b="1" dirty="0"/>
              <a:t>  </a:t>
            </a:r>
            <a:r>
              <a:rPr lang="en-US" altLang="zh-TW" sz="2200" b="1" dirty="0"/>
              <a:t>RSMT segments division</a:t>
            </a:r>
          </a:p>
          <a:p>
            <a:pPr marL="0" indent="0">
              <a:buNone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It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is time-consuming and unnecessary to optimize all parts by a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single StWL model.</a:t>
            </a:r>
          </a:p>
          <a:p>
            <a:pPr lvl="1">
              <a:lnSpc>
                <a:spcPct val="150000"/>
              </a:lnSpc>
            </a:pPr>
            <a:endParaRPr lang="en-US" altLang="zh-TW" sz="4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i="1" u="sng" dirty="0">
                <a:latin typeface="+mj-lt"/>
              </a:rPr>
              <a:t>Assumption</a:t>
            </a:r>
            <a:r>
              <a:rPr lang="en-US" altLang="zh-TW" sz="2000" dirty="0">
                <a:latin typeface="+mj-lt"/>
              </a:rPr>
              <a:t>: The Steiner points in the topology can be considered </a:t>
            </a:r>
            <a:r>
              <a:rPr lang="en-US" altLang="zh-TW" sz="2000" b="1" i="1" dirty="0">
                <a:latin typeface="+mj-lt"/>
              </a:rPr>
              <a:t>fixed</a:t>
            </a:r>
            <a:r>
              <a:rPr lang="en-US" altLang="zh-TW" sz="2000" dirty="0">
                <a:latin typeface="+mj-lt"/>
              </a:rPr>
              <a:t> in each iteration.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Splits the net into a fixed trunk part and a changeable branch part.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Typically, this assumption is satisfied for most iterations in the GP stage.</a:t>
            </a:r>
          </a:p>
          <a:p>
            <a:pPr lvl="2">
              <a:lnSpc>
                <a:spcPct val="150000"/>
              </a:lnSpc>
            </a:pPr>
            <a:endParaRPr lang="en-US" altLang="zh-TW" sz="4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Hybrid wirelength model: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endParaRPr lang="en-US" altLang="zh-TW" sz="16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C84211-0109-220E-5083-3B5BFBBE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00BBF54-A890-E257-0E50-13F81324313C}"/>
              </a:ext>
            </a:extLst>
          </p:cNvPr>
          <p:cNvGrpSpPr/>
          <p:nvPr/>
        </p:nvGrpSpPr>
        <p:grpSpPr>
          <a:xfrm>
            <a:off x="7076499" y="4367213"/>
            <a:ext cx="4597341" cy="2354262"/>
            <a:chOff x="5308659" y="2993818"/>
            <a:chExt cx="6233310" cy="332422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803A9C9-0565-6CD2-D7C9-BF6A2E2C17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"/>
            <a:stretch/>
          </p:blipFill>
          <p:spPr>
            <a:xfrm>
              <a:off x="5308659" y="2993818"/>
              <a:ext cx="6233310" cy="3324225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286CD4B-4967-A685-9C7E-DD258A95769A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1DD4D2A-44AD-2BAF-ADE8-9382FF2BEFD2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81F48AC1-5511-20E1-67C7-A4203E71C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8"/>
          <a:stretch/>
        </p:blipFill>
        <p:spPr>
          <a:xfrm>
            <a:off x="2042419" y="5143468"/>
            <a:ext cx="3618338" cy="547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842323-7CC1-C786-BFBE-99C8D1042E32}"/>
                  </a:ext>
                </a:extLst>
              </p:cNvPr>
              <p:cNvSpPr txBox="1"/>
              <p:nvPr/>
            </p:nvSpPr>
            <p:spPr>
              <a:xfrm>
                <a:off x="2581744" y="5812124"/>
                <a:ext cx="253968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𝑖𝑛𝑡𝑒𝑟𝑎𝑙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842323-7CC1-C786-BFBE-99C8D104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44" y="5812124"/>
                <a:ext cx="2539688" cy="338554"/>
              </a:xfrm>
              <a:prstGeom prst="rect">
                <a:avLst/>
              </a:prstGeom>
              <a:blipFill>
                <a:blip r:embed="rId5"/>
                <a:stretch>
                  <a:fillRect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43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D3828-A5E4-2ADF-D0C9-8437EF8F1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7F22C-9ADA-DE6F-16F1-5CE7C10C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A7BD3-8D31-9F36-639F-6AE1D2A0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</a:t>
            </a:r>
            <a:r>
              <a:rPr lang="zh-TW" altLang="en-US" sz="2200" b="1" dirty="0"/>
              <a:t>  </a:t>
            </a:r>
            <a:r>
              <a:rPr lang="en-US" altLang="zh-TW" sz="2200" b="1" dirty="0"/>
              <a:t>RSMT segments division</a:t>
            </a:r>
          </a:p>
          <a:p>
            <a:pPr marL="0" indent="0">
              <a:buNone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The green arrow is the gradient from the WA wirelength model 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Computational efficiency.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Gradient values and directions are pretty close to those provided by StWL model.</a:t>
            </a:r>
          </a:p>
          <a:p>
            <a:pPr lvl="2">
              <a:lnSpc>
                <a:spcPct val="150000"/>
              </a:lnSpc>
            </a:pPr>
            <a:endParaRPr lang="en-US" altLang="zh-TW" sz="5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To avoids a large number of routing topology analyses.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The arrows between p3 and vs1, p5 and vs2 in the brown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z="1600" dirty="0">
                <a:latin typeface="+mj-lt"/>
              </a:rPr>
              <a:t>     box are the inner gradient for this 6-pin net.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5CB808-F672-CCA0-9EBD-A275B9A0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1B6CCF5-575C-0D8F-7E53-DD244EFD98CC}"/>
              </a:ext>
            </a:extLst>
          </p:cNvPr>
          <p:cNvGrpSpPr/>
          <p:nvPr/>
        </p:nvGrpSpPr>
        <p:grpSpPr>
          <a:xfrm>
            <a:off x="7249754" y="4367213"/>
            <a:ext cx="4597341" cy="2354262"/>
            <a:chOff x="5308659" y="2993818"/>
            <a:chExt cx="6233310" cy="332422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9E36AB84-E728-8F68-68CD-54CCFD16C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"/>
            <a:stretch/>
          </p:blipFill>
          <p:spPr>
            <a:xfrm>
              <a:off x="5308659" y="2993818"/>
              <a:ext cx="6233310" cy="3324225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E5EBA37-AD53-C662-112B-C2B8AE7B60A0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43F5245-6538-83AB-6BC5-983C35683223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63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BB13D-C69E-59A2-05EB-E7F09FD74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0F2C2-4FFD-FF70-69A1-A9422A41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EF8CD1-1144-958E-5014-B878C6478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200" b="1" dirty="0"/>
                  <a:t>(3)</a:t>
                </a:r>
                <a:r>
                  <a:rPr lang="zh-TW" altLang="en-US" sz="2200" b="1" dirty="0"/>
                  <a:t>  </a:t>
                </a:r>
                <a:r>
                  <a:rPr lang="en-US" altLang="zh-TW" sz="2200" b="1" dirty="0"/>
                  <a:t>Gradient descent of our wirelength model</a:t>
                </a:r>
              </a:p>
              <a:p>
                <a:pPr marL="0" indent="0">
                  <a:buNone/>
                </a:pPr>
                <a:endParaRPr lang="en-US" altLang="zh-TW" sz="4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For the interior pins, the hybrid Wirelength model can provide gradients to minimize the length of its corresponding segments.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For the pin on the net bound, their shrinking gradient is provided by the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𝑊𝐴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2000" dirty="0">
                    <a:latin typeface="+mj-lt"/>
                  </a:rPr>
                  <a:t>term.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EF8CD1-1144-958E-5014-B878C6478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869EE-00D9-08A8-0A08-F3D5AF56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E8B1E0-DFD9-FEAA-F9C1-A2F7328B4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15228"/>
            <a:ext cx="12192000" cy="40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27743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E0C03-DA09-BCA5-440A-A05C34D9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1C038-AE51-E136-6B1E-6C38BF235BB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Proposed Algorithm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1B803-9796-C957-1032-D2F5DFA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TW" sz="2200" dirty="0"/>
                  <a:t>Many placers utilize the HPWL model for rapid wirelength approximation.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For #pins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3, HPWL model will distort the RSMT-based topology in routing.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Shorter routing WL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shorter RC segment, which resulting in a delay decrease in wire connection.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Less crisscrossing in the routing topology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alleviate the congestion pressure for the routing.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Some algorithms address high-fanout nets by assigning them</a:t>
                </a:r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a higher net weight.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Still leaving the internal crisscrossing untouched.</a:t>
                </a:r>
                <a:endParaRPr lang="zh-TW" alt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5D1CA-801C-FFAF-6D36-74EA2FD2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5F02CA-A6E8-D925-E2E9-6CD6A86BF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5132" y="3305298"/>
            <a:ext cx="5322913" cy="305105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062E4F-5D06-3B9B-8EF1-CF8837D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7BB86F-5132-880F-5458-38D0EC629DC2}"/>
              </a:ext>
            </a:extLst>
          </p:cNvPr>
          <p:cNvSpPr txBox="1">
            <a:spLocks/>
          </p:cNvSpPr>
          <p:nvPr/>
        </p:nvSpPr>
        <p:spPr>
          <a:xfrm>
            <a:off x="838200" y="1620000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200" dirty="0"/>
              <a:t>The rectilinear Steiner minimal tree (RSMT) is an optimal topology that can accurately approximate the routing wirelength.</a:t>
            </a:r>
          </a:p>
          <a:p>
            <a:pPr>
              <a:lnSpc>
                <a:spcPct val="150000"/>
              </a:lnSpc>
            </a:pPr>
            <a:endParaRPr lang="en-US" altLang="zh-TW" sz="2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1A5BFA-A41B-2264-3E28-2F0459AAD3A7}"/>
              </a:ext>
            </a:extLst>
          </p:cNvPr>
          <p:cNvSpPr txBox="1"/>
          <p:nvPr/>
        </p:nvSpPr>
        <p:spPr>
          <a:xfrm>
            <a:off x="8073200" y="4661547"/>
            <a:ext cx="23033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StWL</a:t>
            </a:r>
            <a:r>
              <a:rPr lang="en-US" altLang="zh-TW" sz="1600" dirty="0"/>
              <a:t>: RSMT wirelength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870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1426F-32F2-89E4-E912-CF56FB53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Preliminaries -</a:t>
            </a:r>
            <a:r>
              <a:rPr lang="en-US" altLang="zh-TW" sz="4000" dirty="0"/>
              <a:t> </a:t>
            </a:r>
            <a:r>
              <a:rPr lang="en-US" altLang="zh-TW" sz="3200" dirty="0"/>
              <a:t>WL-Driven Analytical Placement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36AD7-1245-B639-912F-6B31E2CC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The placers construct a minimization problem of the total wirelength under the cell density constraints.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Objective function: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B78955-0B04-2AD2-EA0B-CFA84AFB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F5964A-37EC-F048-C2FF-78E410F5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69" y="2813353"/>
            <a:ext cx="3681276" cy="6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A11A9-7282-6BDD-0CF4-A5752609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 - </a:t>
            </a: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HPWL Wirelength Model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AB351-05F6-5B3C-1FF4-F7922F5F5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5599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𝐻𝑃𝑊𝐿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zh-TW" sz="22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But hard to minimize it directly with gradient descent.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Utilize weighted average(WA) function to approximate HPWL: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3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𝑊𝐴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AB351-05F6-5B3C-1FF4-F7922F5F5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559919"/>
              </a:xfrm>
              <a:blipFill>
                <a:blip r:embed="rId3"/>
                <a:stretch>
                  <a:fillRect l="-696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B8C32F-09F9-85A3-2B16-4DB9B440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2327F0-B14C-5A4A-9D50-E13C907B4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35" y="3940758"/>
            <a:ext cx="6099777" cy="1757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9FFD11-9093-3F9E-1887-5BFF16A53DFE}"/>
                  </a:ext>
                </a:extLst>
              </p:cNvPr>
              <p:cNvSpPr txBox="1"/>
              <p:nvPr/>
            </p:nvSpPr>
            <p:spPr>
              <a:xfrm>
                <a:off x="1880135" y="5867825"/>
                <a:ext cx="3609474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𝑚𝑎𝑥𝑡𝑒𝑟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9FFD11-9093-3F9E-1887-5BFF16A53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135" y="5867825"/>
                <a:ext cx="3609474" cy="584775"/>
              </a:xfrm>
              <a:prstGeom prst="rect">
                <a:avLst/>
              </a:prstGeom>
              <a:blipFill>
                <a:blip r:embed="rId5"/>
                <a:stretch>
                  <a:fillRect b="-20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2C789E-75F1-47F1-3F91-C4CBBCE63F32}"/>
                  </a:ext>
                </a:extLst>
              </p:cNvPr>
              <p:cNvSpPr txBox="1"/>
              <p:nvPr/>
            </p:nvSpPr>
            <p:spPr>
              <a:xfrm>
                <a:off x="5871410" y="5867824"/>
                <a:ext cx="3609474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𝑚𝑖𝑛𝑡𝑒𝑟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2C789E-75F1-47F1-3F91-C4CBBCE6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410" y="5867824"/>
                <a:ext cx="3609474" cy="584775"/>
              </a:xfrm>
              <a:prstGeom prst="rect">
                <a:avLst/>
              </a:prstGeom>
              <a:blipFill>
                <a:blip r:embed="rId6"/>
                <a:stretch>
                  <a:fillRect b="-20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78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31D18-68BA-6CAD-A135-082A8761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Preliminaries - </a:t>
            </a:r>
            <a:r>
              <a:rPr lang="en-US" altLang="zh-TW" sz="3200" dirty="0"/>
              <a:t>Analysis of HPWL &amp; RSMT Topology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6D49B-78C3-75F7-F9AE-BEAE9208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HPWL model ignores the distribution of interior points, thus losing  track of the practical gradient guidance.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Trunks: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Directly connected to the input and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800" dirty="0"/>
              <a:t>    output pins (Physical pins).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Branches: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The remaining part composed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800" dirty="0"/>
              <a:t>    of Steiner points.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67C877-A462-E6C9-6768-ABD5B2CB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583B00F-ADB0-E79E-3CEC-03D11515ED74}"/>
              </a:ext>
            </a:extLst>
          </p:cNvPr>
          <p:cNvGrpSpPr/>
          <p:nvPr/>
        </p:nvGrpSpPr>
        <p:grpSpPr>
          <a:xfrm>
            <a:off x="5308659" y="2945563"/>
            <a:ext cx="6233310" cy="3372480"/>
            <a:chOff x="5308659" y="2945563"/>
            <a:chExt cx="6233310" cy="337248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0B81346-50B0-EEC4-33DE-88425CC1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8659" y="2945563"/>
              <a:ext cx="6233310" cy="337248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2175001-EDDA-6079-E69D-17656E90EE9D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D7AA6-E736-FAD2-6BD1-9600EDAEA6D2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62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86F28-1D48-455C-350F-1CFBF2EA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5AC8EE-FBDF-D8D3-470A-E5B02B96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zh-TW" sz="2000" dirty="0"/>
              <a:t>StWL Optimization in Global Placement.</a:t>
            </a:r>
          </a:p>
          <a:p>
            <a:pPr marL="0" indent="0">
              <a:buNone/>
            </a:pPr>
            <a:endParaRPr lang="en-US" altLang="zh-TW" sz="2200" dirty="0"/>
          </a:p>
          <a:p>
            <a:pPr marL="457200" indent="-457200">
              <a:buFont typeface="+mj-lt"/>
              <a:buAutoNum type="alphaUcPeriod" startAt="2"/>
            </a:pPr>
            <a:r>
              <a:rPr lang="en-US" altLang="zh-TW" sz="2000" dirty="0"/>
              <a:t> StWL Optimization in Cell Refinement.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B63E83-31A6-38EE-9E71-A7B0D38B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035916-CA11-CA2F-EB5C-56038A6A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51" y="365125"/>
            <a:ext cx="5781516" cy="60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7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8B13A-2133-AFE8-53EF-3B87CF15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191587-EE37-4405-867D-9259B59A64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altLang="zh-TW" sz="2200" b="1" dirty="0"/>
                  <a:t>Differentiable StWL Approximation</a:t>
                </a:r>
              </a:p>
              <a:p>
                <a:pPr marL="0" indent="0">
                  <a:buNone/>
                </a:pPr>
                <a:endParaRPr lang="en-US" altLang="zh-TW" sz="400" b="1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𝑆𝑡𝑊𝐿</m:t>
                    </m:r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TW" sz="2000" i="1" dirty="0"/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/>
                  <a:t>Each segment can be analyzed separately and seen as a 2-pin net.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/>
                  <a:t>weighted average approximation of horizontal StWL for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net e: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800" dirty="0"/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/>
                  <a:t> 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191587-EE37-4405-867D-9259B59A6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074287-8483-E349-6EE8-9B7530C8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BE8418-A59F-AD7C-84C6-36AF8D00E011}"/>
              </a:ext>
            </a:extLst>
          </p:cNvPr>
          <p:cNvSpPr txBox="1"/>
          <p:nvPr/>
        </p:nvSpPr>
        <p:spPr>
          <a:xfrm>
            <a:off x="7141945" y="1872830"/>
            <a:ext cx="4494997" cy="89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i="1" dirty="0"/>
              <a:t>i</a:t>
            </a:r>
            <a:r>
              <a:rPr lang="en-US" altLang="zh-TW" sz="1600" i="1" dirty="0"/>
              <a:t> </a:t>
            </a:r>
            <a:r>
              <a:rPr lang="en-US" altLang="zh-TW" sz="1600" dirty="0"/>
              <a:t>:  inner point of net e (include steiner points).</a:t>
            </a:r>
          </a:p>
          <a:p>
            <a:pPr>
              <a:lnSpc>
                <a:spcPct val="150000"/>
              </a:lnSpc>
            </a:pPr>
            <a:r>
              <a:rPr lang="en-US" altLang="zh-TW" sz="1600" b="1" i="1" dirty="0" err="1"/>
              <a:t>si</a:t>
            </a:r>
            <a:r>
              <a:rPr lang="en-US" altLang="zh-TW" sz="1600" i="1" dirty="0"/>
              <a:t> </a:t>
            </a:r>
            <a:r>
              <a:rPr lang="en-US" altLang="zh-TW" sz="1600" dirty="0"/>
              <a:t>: the parent node of point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zh-TW" sz="3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A464EA8-E95E-16DD-5147-D8A24CB4D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963" y="4438267"/>
            <a:ext cx="4855534" cy="13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8975</TotalTime>
  <Words>812</Words>
  <Application>Microsoft Office PowerPoint</Application>
  <PresentationFormat>寬螢幕</PresentationFormat>
  <Paragraphs>121</Paragraphs>
  <Slides>13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CMMI10</vt:lpstr>
      <vt:lpstr>LinLibertineT</vt:lpstr>
      <vt:lpstr>Arial</vt:lpstr>
      <vt:lpstr>Calibri</vt:lpstr>
      <vt:lpstr>Cambria Math</vt:lpstr>
      <vt:lpstr>Roboto</vt:lpstr>
      <vt:lpstr>Times</vt:lpstr>
      <vt:lpstr>Times New Roman</vt:lpstr>
      <vt:lpstr>Office Theme</vt:lpstr>
      <vt:lpstr>An Analytical Placement Algorithm with Routing topology Optimization</vt:lpstr>
      <vt:lpstr>Outline</vt:lpstr>
      <vt:lpstr>Introduction</vt:lpstr>
      <vt:lpstr>Introduction</vt:lpstr>
      <vt:lpstr>Preliminaries - WL-Driven Analytical Placement</vt:lpstr>
      <vt:lpstr>Preliminaries - HPWL Wirelength Model</vt:lpstr>
      <vt:lpstr>Preliminaries - Analysis of HPWL &amp; RSMT Topology</vt:lpstr>
      <vt:lpstr>Proposed Algorithm</vt:lpstr>
      <vt:lpstr>Proposed Algorithm - StWL Optimization in GP</vt:lpstr>
      <vt:lpstr>Proposed Algorithm - StWL Optimization in GP</vt:lpstr>
      <vt:lpstr>Proposed Algorithm - StWL Optimization in GP</vt:lpstr>
      <vt:lpstr>Proposed Algorithm - StWL Optimization in GP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1364</cp:revision>
  <dcterms:created xsi:type="dcterms:W3CDTF">2023-08-23T03:29:22Z</dcterms:created>
  <dcterms:modified xsi:type="dcterms:W3CDTF">2024-03-12T05:42:04Z</dcterms:modified>
</cp:coreProperties>
</file>