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87" r:id="rId3"/>
    <p:sldId id="288" r:id="rId4"/>
    <p:sldId id="258" r:id="rId5"/>
    <p:sldId id="259" r:id="rId6"/>
    <p:sldId id="260" r:id="rId7"/>
    <p:sldId id="289" r:id="rId8"/>
    <p:sldId id="262" r:id="rId9"/>
    <p:sldId id="263" r:id="rId10"/>
    <p:sldId id="291" r:id="rId11"/>
    <p:sldId id="264" r:id="rId12"/>
    <p:sldId id="290" r:id="rId13"/>
    <p:sldId id="318" r:id="rId14"/>
    <p:sldId id="265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319" r:id="rId23"/>
    <p:sldId id="273" r:id="rId24"/>
    <p:sldId id="274" r:id="rId25"/>
    <p:sldId id="275" r:id="rId26"/>
    <p:sldId id="276" r:id="rId27"/>
    <p:sldId id="320" r:id="rId28"/>
    <p:sldId id="277" r:id="rId29"/>
    <p:sldId id="278" r:id="rId30"/>
    <p:sldId id="280" r:id="rId31"/>
    <p:sldId id="279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07" r:id="rId46"/>
    <p:sldId id="305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292" r:id="rId57"/>
    <p:sldId id="261" r:id="rId58"/>
    <p:sldId id="317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85" autoAdjust="0"/>
  </p:normalViewPr>
  <p:slideViewPr>
    <p:cSldViewPr snapToGrid="0">
      <p:cViewPr varScale="1">
        <p:scale>
          <a:sx n="56" d="100"/>
          <a:sy n="56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8894-E86E-41D1-A477-1E3FE77A9BA7}" type="datetimeFigureOut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231-EE74-4BEB-9C62-09ADF142A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7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5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一開始會先建立簡單的的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circuit scheme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進行進行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tuning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8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一開始會先建立簡單的的</a:t>
            </a:r>
            <a:r>
              <a:rPr lang="en-US" altLang="zh-TW" dirty="0"/>
              <a:t>circuit scheme</a:t>
            </a:r>
            <a:r>
              <a:rPr lang="zh-TW" altLang="en-US" dirty="0"/>
              <a:t>進行進行</a:t>
            </a:r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80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The pair of registers, which is one with the high available strength, and the other with the low strength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tunable register </a:t>
            </a:r>
            <a:r>
              <a:rPr lang="en-US" altLang="zh-TW" dirty="0" err="1"/>
              <a:t>ouputs</a:t>
            </a:r>
            <a:r>
              <a:rPr lang="en-US" altLang="zh-TW" dirty="0"/>
              <a:t> one of below signal: (a) the signal with stronger strength (b) the signal with weaker strength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3. The </a:t>
            </a:r>
            <a:r>
              <a:rPr lang="en-US" altLang="zh-TW" dirty="0" err="1"/>
              <a:t>in_net</a:t>
            </a:r>
            <a:r>
              <a:rPr lang="en-US" altLang="zh-TW" dirty="0"/>
              <a:t> signal will also feedback to the Mux, which prevents the toggle of the signal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9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接著會進行</a:t>
            </a:r>
            <a:r>
              <a:rPr lang="en-US" altLang="zh-TW" dirty="0"/>
              <a:t>power analysis</a:t>
            </a:r>
            <a:r>
              <a:rPr lang="zh-TW" altLang="en-US" dirty="0"/>
              <a:t>，以獲取</a:t>
            </a:r>
            <a:r>
              <a:rPr lang="en-US" altLang="zh-TW" dirty="0"/>
              <a:t>actual power (</a:t>
            </a:r>
            <a:r>
              <a:rPr lang="en-US" altLang="zh-TW" sz="1800" b="0" i="0" u="none" strike="noStrike" baseline="0" dirty="0">
                <a:latin typeface="LinLibertineT"/>
              </a:rPr>
              <a:t>in a design-time simulation environment, without need</a:t>
            </a:r>
          </a:p>
          <a:p>
            <a:pPr algn="l"/>
            <a:r>
              <a:rPr lang="en-US" altLang="zh-TW" sz="1800" b="0" i="0" u="none" strike="noStrike" baseline="0" dirty="0">
                <a:latin typeface="LinLibertineT"/>
              </a:rPr>
              <a:t>for FPGA implementation or even IC tape-out and measurements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Input : (1) RTL (AES crypto core) (2) standard cell library (tech file </a:t>
            </a:r>
            <a:r>
              <a:rPr lang="zh-TW" altLang="en-US" dirty="0"/>
              <a:t>、 </a:t>
            </a:r>
            <a:r>
              <a:rPr lang="en-US" altLang="zh-TW" dirty="0" err="1"/>
              <a:t>verilog</a:t>
            </a:r>
            <a:r>
              <a:rPr lang="en-US" altLang="zh-TW" dirty="0"/>
              <a:t> library model) (3) plain-texts and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在這種零延遲模擬中，所有耗電的轉換在時鐘邊緣同時發生。因此，對於側信道攻擊來說特別重要的峰值功率值可以很容易地提取出來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5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接著會進行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CPA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，以此來找到最有可能的金鑰值</a:t>
            </a: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皮爾森積差相關係數</a:t>
            </a: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7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082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Scenario 1 : 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 is set to 1.08V for all FFs and all other gates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Scenario 1 : Untuned Baseline with 0.955V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Scenario 2 : Untuned Baseline with 1.055V (</a:t>
            </a:r>
            <a:r>
              <a:rPr lang="en-US" altLang="zh-TW" dirty="0">
                <a:effectLst/>
              </a:rPr>
              <a:t>Lower VCCs is beneficial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67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Not to tune other FFs because of limited I/O pins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0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2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62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38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55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983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02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70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7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Layout costs are larger when all FFs are tunable, whereas costs are reasonable if only FFs holding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AES texts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are tunable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5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Layout costs are larger when all FFs are tunable, whereas costs are reasonable if only FFs holding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AES texts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are tunable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47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51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of all FFs is promising, but is also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limited in practice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(by available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IO pins for the FPGA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implementation and by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overheads for the ASIC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Static tuning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is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least effective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in general and even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counterproductive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for the FPGA implementation (where implicit masking by environmental noises can be nullified when using high VCCs and/or high driver strengths for tuning).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0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第一張圖是在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固定在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0.5M,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然後藍黃的線分別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0.9V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1.08V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的情況，可以發現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調整導致的功率輪廓（紅色）與基準輪廓（藍色和黃色）大部分重疊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2.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第二張圖是在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固定在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4M,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可以發現當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改變後，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調整導致的功率輪廓（紅色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重疊情況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會與第一張圖不同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3.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第三張圖就是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聯合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tune 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以及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power profile(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黑色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，可以發現他更加的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分散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所以意思就是說，聯合調整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可以達到更好的防禦效果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3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10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7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E427-D800-78B2-55E4-B07135C9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59625-DA42-E27F-2CCD-CB7B701E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3598D-FA34-C587-FCF0-CFF762B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7D43-FAD3-4AA9-B0E2-50ABA9B4A8B8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0C027-9CC4-A9A8-A134-1DA590BA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F0AAF-69BE-D294-5B8D-F1BF24E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90B56-D1E7-218D-A59B-3A43F94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D4968-FB17-1B94-0EA9-F4E887BA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AEBCE-2670-1974-C2E8-50F8244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693-DBEB-48AF-B330-AD7CB7F82AC5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89BA7-9D2A-F791-44E7-523538F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FC0E2-3D20-2569-BF83-E51D54D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A5968-3CC0-B22A-61F9-C6E5BD902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CC5A7F-E3F4-D0FC-9144-236D7304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36569D-6366-D476-FF9D-4EE5EC0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2D3-C2E2-4710-8049-EAC1BD7C77C2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A9937-F695-734C-4925-844B0B4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77958-267A-5C11-8D93-490958D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95509-44C8-D6F4-17A8-A74DEC7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4952C-5ED6-E25F-ABB6-40B6F2D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A5920-6909-3C35-6153-C05370DE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E84-7B06-40CD-97A5-CDD11C701602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402C6-D18B-4208-EEDE-8097A6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9D97-99D9-FCC3-770E-184ADDB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ED0DE-C08D-2CD9-C1C7-006DA85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6C755-56DE-20C1-F533-1569C8F1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208F5-C098-9B3E-261F-0A5DC80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2E6E-A67C-4A79-8511-D99611EFA08A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A8419-3486-BACB-DB21-BD44ABE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48AEB-D00D-E4EC-E2A3-F67B12C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8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9288A-F293-D06D-14B7-7B82BE5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6EC15-77B2-5ADF-DE25-625ABB600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E5976-C2C8-D66E-4DA7-FF6FC3E9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73F85-EE04-E3E3-A3B7-C69B1E96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5A7-FA09-4208-A660-090469805722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538B5-4722-9A95-26B4-92F6DF6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DDB5A-6BEB-EA51-3356-E7B74845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CCD-3906-8804-DFC6-89A2CD06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2C26C-9CE2-3725-D5A8-9BFF6821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51CAD-A6CA-956C-6572-DB7E8B4E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43E69F-5613-921A-55CB-3E80D85B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6AC2C8-746E-DF22-2F22-DC57E9CCB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177F3D-45ED-72EC-3AC8-FC0EDB9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3174-D730-49CA-B042-D33286B1C56D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C3B687-9384-E630-0E0C-20EF76F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597F-88AF-9B6A-E024-724A5F6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3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AEDD5-5F93-53FE-9771-530C253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70A089-23D2-9B06-63F1-6DF8F2B5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0544-B5DE-401E-842D-58D80B62CDD0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1085E4-DA69-66FC-492E-2772086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456047-946A-97EA-5937-3EDE75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D010F-B493-2A38-01CD-250BB6B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E4B-8C23-406F-ACE8-10A25613683F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CFFCA-22E1-3EA6-43E7-ACE3F68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A05B3-1172-958A-9F79-74A517FE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B51C2-281E-274B-0F67-02D48A2D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E92C0-4FA7-FAA7-7011-2665822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A076A4-25C0-FF12-BD89-84E13FCE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EAA5-F4F9-4A21-C80A-B37D1E81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6FD-53CF-4DB7-8A64-BCE3EE03ED58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A4394-B533-D99E-8D53-0B5C673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A78528-4ADB-EB00-6353-82BF83B8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621BB-D671-36FC-7FA0-B3606703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DBF4E-19A0-4964-6421-F43BC24F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B2A44-F9AE-BC9F-D273-198B5383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198C-D897-BEA7-1CFA-802DEDC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D46B-C4CC-4652-B342-A183859F7E31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15FA2-7A71-04F4-A34A-3877A17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F78D-A987-DEB6-DDEE-57015E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35E3FE-8254-3C32-EEC1-5298D7D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86BB8-AD3F-8D61-A889-AFCBEA35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CADE6-7861-804F-4053-439BC63E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95BE-9D4D-45F4-9533-89354EF67426}" type="datetime1">
              <a:rPr lang="zh-TW" altLang="en-US" smtClean="0"/>
              <a:t>2023/6/26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C8A08-7A73-23B8-0085-77F3BCA6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FE60-F418-5D4A-D974-06B84069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41CC-36AE-E8A4-470C-778FA4F7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4800" dirty="0"/>
              <a:t>X-Volt: Joint Tuning of Driver Strengths and Supply Voltages</a:t>
            </a:r>
            <a:br>
              <a:rPr lang="en-US" altLang="zh-TW" sz="4800" dirty="0"/>
            </a:br>
            <a:r>
              <a:rPr lang="en-US" altLang="zh-TW" sz="4800" dirty="0"/>
              <a:t>Against Power Side-Channel Attacks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7731F0-EA06-6C18-52C0-FCCE5015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648220"/>
            <a:ext cx="10261600" cy="1655762"/>
          </a:xfrm>
        </p:spPr>
        <p:txBody>
          <a:bodyPr numCol="1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Saideep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 Sreekumar, Mohammed Ashraf, Mohammed Nabeel, Ozgur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Sinanoglu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, Johann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Knechtel</a:t>
            </a:r>
            <a:endParaRPr lang="en-US" altLang="zh-TW" sz="2000" b="0" i="0" u="none" strike="noStrike" baseline="0" dirty="0">
              <a:latin typeface="Calibri (本文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New York University Abu Dhabi, UAE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 (本文)"/>
                <a:cs typeface="Times New Roman" panose="02020603050405020304" pitchFamily="18" charset="0"/>
              </a:rPr>
              <a:t>ISPD2023</a:t>
            </a:r>
            <a:endParaRPr lang="zh-TW" altLang="en-US" sz="2000" dirty="0">
              <a:latin typeface="Calibri (本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0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/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4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365EB-0875-0843-FBB1-5292C04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0E74B-F5A5-6A31-5946-B1899896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are </a:t>
            </a:r>
            <a:r>
              <a:rPr lang="en-US" altLang="zh-TW" sz="2400" b="1" i="1" dirty="0">
                <a:latin typeface="Calibri (本文)"/>
              </a:rPr>
              <a:t>passive observers</a:t>
            </a:r>
            <a:r>
              <a:rPr lang="en-US" altLang="zh-TW" sz="2400" dirty="0">
                <a:latin typeface="Calibri (本文)"/>
              </a:rPr>
              <a:t>, which means that they have </a:t>
            </a:r>
            <a:r>
              <a:rPr lang="en-US" altLang="zh-TW" sz="2400" b="1" dirty="0">
                <a:latin typeface="Calibri (本文)"/>
              </a:rPr>
              <a:t>direct</a:t>
            </a:r>
            <a:r>
              <a:rPr lang="en-US" altLang="zh-TW" sz="2400" dirty="0">
                <a:latin typeface="Calibri (本文)"/>
              </a:rPr>
              <a:t> and </a:t>
            </a:r>
            <a:r>
              <a:rPr lang="en-US" altLang="zh-TW" sz="2400" b="1" dirty="0">
                <a:latin typeface="Calibri (本文)"/>
              </a:rPr>
              <a:t>indirect </a:t>
            </a:r>
            <a:r>
              <a:rPr lang="en-US" altLang="zh-TW" sz="2400" dirty="0">
                <a:latin typeface="Calibri (本文)"/>
              </a:rPr>
              <a:t>access to ASIC or FPGA without control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can monitor the </a:t>
            </a:r>
            <a:r>
              <a:rPr lang="en-US" altLang="zh-TW" sz="2400" b="1" dirty="0">
                <a:latin typeface="Calibri (本文)"/>
              </a:rPr>
              <a:t>power consumption </a:t>
            </a:r>
            <a:r>
              <a:rPr lang="en-US" altLang="zh-TW" sz="2400" dirty="0">
                <a:latin typeface="Calibri (本文)"/>
              </a:rPr>
              <a:t>and the </a:t>
            </a:r>
            <a:r>
              <a:rPr lang="en-US" altLang="zh-TW" sz="2400" b="1" dirty="0">
                <a:latin typeface="Calibri (本文)"/>
              </a:rPr>
              <a:t>cipher-text</a:t>
            </a:r>
            <a:r>
              <a:rPr lang="en-US" altLang="zh-TW" sz="2400" dirty="0">
                <a:latin typeface="Calibri (本文)"/>
              </a:rPr>
              <a:t>, but has </a:t>
            </a:r>
            <a:r>
              <a:rPr lang="en-US" altLang="zh-TW" sz="2400" i="1" dirty="0">
                <a:latin typeface="Calibri (本文)"/>
              </a:rPr>
              <a:t>no control</a:t>
            </a:r>
            <a:r>
              <a:rPr lang="en-US" altLang="zh-TW" sz="2400" b="1" i="1" dirty="0">
                <a:latin typeface="Calibri (本文)"/>
              </a:rPr>
              <a:t> </a:t>
            </a:r>
            <a:r>
              <a:rPr lang="en-US" altLang="zh-TW" sz="2400" dirty="0">
                <a:latin typeface="Calibri (本文)"/>
              </a:rPr>
              <a:t>of plain-text and power supply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i="0" dirty="0">
                <a:effectLst/>
                <a:latin typeface="Calibri (本文)"/>
              </a:rPr>
              <a:t>The operations of tuning are </a:t>
            </a:r>
            <a:r>
              <a:rPr lang="en-US" altLang="zh-TW" sz="2400" b="1" i="0" dirty="0">
                <a:effectLst/>
                <a:latin typeface="Calibri (本文)"/>
              </a:rPr>
              <a:t>randomized</a:t>
            </a:r>
            <a:r>
              <a:rPr lang="en-US" altLang="zh-TW" sz="2400" b="0" i="0" dirty="0">
                <a:effectLst/>
                <a:latin typeface="Calibri (本文)"/>
              </a:rPr>
              <a:t> (randomly switching between different tuning scenarios)</a:t>
            </a:r>
          </a:p>
          <a:p>
            <a:pPr>
              <a:lnSpc>
                <a:spcPct val="100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Thus attackers cannot ascertain the specific </a:t>
            </a:r>
            <a:r>
              <a:rPr lang="en-US" altLang="zh-TW" sz="2400" b="1" dirty="0">
                <a:latin typeface="Calibri (本文)"/>
              </a:rPr>
              <a:t>driver strength </a:t>
            </a:r>
            <a:r>
              <a:rPr lang="en-US" altLang="zh-TW" sz="2400" dirty="0">
                <a:latin typeface="Calibri (本文)"/>
              </a:rPr>
              <a:t>and </a:t>
            </a:r>
            <a:r>
              <a:rPr lang="en-US" altLang="zh-TW" sz="2400" b="1" dirty="0">
                <a:latin typeface="Calibri (本文)"/>
              </a:rPr>
              <a:t>VCCs</a:t>
            </a:r>
            <a:r>
              <a:rPr lang="en-US" altLang="zh-TW" sz="2400" dirty="0">
                <a:latin typeface="Calibri (本文)"/>
              </a:rPr>
              <a:t> underlying for any particular point in time or operation</a:t>
            </a:r>
          </a:p>
          <a:p>
            <a:endParaRPr lang="en-US" altLang="zh-TW" dirty="0">
              <a:latin typeface="Calibri (本文)"/>
            </a:endParaRPr>
          </a:p>
          <a:p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48233-E4EA-F793-F095-C9F6950B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8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34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F81A6-548C-F377-CA11-4ACF439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F5FF88-185C-E4BD-AF0F-B9B56D11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43" y="1224592"/>
            <a:ext cx="10824713" cy="49892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C1C35-199D-4B88-EC2E-B998E46B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126A8-D23D-9C06-3880-607CB095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b="1" dirty="0"/>
              <a:t>Registers</a:t>
            </a:r>
            <a:r>
              <a:rPr lang="en-US" altLang="zh-TW" dirty="0"/>
              <a:t> are most relevant for PSC attacks, since they build up considerable correlation between the processed data and the observable power consumption</a:t>
            </a:r>
          </a:p>
          <a:p>
            <a:endParaRPr lang="en-US" altLang="zh-TW" dirty="0"/>
          </a:p>
          <a:p>
            <a:r>
              <a:rPr lang="en-US" altLang="zh-TW" dirty="0"/>
              <a:t>The AES keys also store in the registers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E683C-E3F4-DBF3-473E-F4DC1E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2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For the static driven-strength tuning during design time, they reconfigure the </a:t>
            </a:r>
            <a:r>
              <a:rPr lang="en-US" altLang="zh-TW" b="1" dirty="0"/>
              <a:t>strength</a:t>
            </a:r>
            <a:r>
              <a:rPr lang="en-US" altLang="zh-TW" dirty="0"/>
              <a:t> of each </a:t>
            </a:r>
            <a:r>
              <a:rPr lang="en-US" altLang="zh-TW" b="1" dirty="0"/>
              <a:t>register</a:t>
            </a:r>
            <a:r>
              <a:rPr lang="en-US" altLang="zh-TW" dirty="0"/>
              <a:t> of choice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randomly select the </a:t>
            </a:r>
            <a:r>
              <a:rPr lang="en-US" altLang="zh-TW" b="1" dirty="0"/>
              <a:t>highest</a:t>
            </a:r>
            <a:r>
              <a:rPr lang="en-US" altLang="zh-TW" dirty="0"/>
              <a:t> available strength or the </a:t>
            </a:r>
            <a:r>
              <a:rPr lang="en-US" altLang="zh-TW" b="1" dirty="0"/>
              <a:t>lowest</a:t>
            </a:r>
            <a:r>
              <a:rPr lang="en-US" altLang="zh-TW" dirty="0"/>
              <a:t> available strength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To maintain the selected strength throughout the design flow, they make these register as </a:t>
            </a:r>
            <a:r>
              <a:rPr lang="en-US" altLang="zh-TW" b="1" dirty="0"/>
              <a:t>don’t touch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5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design a tunable register (which is marked as don’t touch)</a:t>
            </a:r>
            <a:endParaRPr lang="en-US" altLang="zh-TW" sz="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4882ED-0566-9E31-6815-EC54B9BE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5" y="3502891"/>
            <a:ext cx="7954549" cy="257562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272A3A7-BA86-EC25-A894-55F5816995EC}"/>
              </a:ext>
            </a:extLst>
          </p:cNvPr>
          <p:cNvCxnSpPr>
            <a:cxnSpLocks/>
          </p:cNvCxnSpPr>
          <p:nvPr/>
        </p:nvCxnSpPr>
        <p:spPr>
          <a:xfrm>
            <a:off x="2364509" y="5938981"/>
            <a:ext cx="61698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3826621-EE0A-1DD5-A633-434ECBA51805}"/>
              </a:ext>
            </a:extLst>
          </p:cNvPr>
          <p:cNvCxnSpPr/>
          <p:nvPr/>
        </p:nvCxnSpPr>
        <p:spPr>
          <a:xfrm>
            <a:off x="8534399" y="4790703"/>
            <a:ext cx="0" cy="11482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8903B8-E276-8F28-DBDC-DCAD3335B5B3}"/>
              </a:ext>
            </a:extLst>
          </p:cNvPr>
          <p:cNvCxnSpPr>
            <a:cxnSpLocks/>
          </p:cNvCxnSpPr>
          <p:nvPr/>
        </p:nvCxnSpPr>
        <p:spPr>
          <a:xfrm>
            <a:off x="2720109" y="4737100"/>
            <a:ext cx="0" cy="1201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EACBBC-8C28-E9D9-B7F7-1A35C777AE9B}"/>
              </a:ext>
            </a:extLst>
          </p:cNvPr>
          <p:cNvCxnSpPr/>
          <p:nvPr/>
        </p:nvCxnSpPr>
        <p:spPr>
          <a:xfrm flipH="1">
            <a:off x="2720340" y="4724400"/>
            <a:ext cx="27291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79FBDF5-E559-0514-DAE8-7D485C854197}"/>
              </a:ext>
            </a:extLst>
          </p:cNvPr>
          <p:cNvCxnSpPr>
            <a:cxnSpLocks/>
          </p:cNvCxnSpPr>
          <p:nvPr/>
        </p:nvCxnSpPr>
        <p:spPr>
          <a:xfrm>
            <a:off x="5431631" y="4483894"/>
            <a:ext cx="0" cy="2405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They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 assume that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IVRs (integrated voltage regulator)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other tuning features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are available</a:t>
            </a:r>
          </a:p>
          <a:p>
            <a:pPr>
              <a:lnSpc>
                <a:spcPct val="125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Dynamic VCC tuning is required only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once per full AES round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, because the CPA attack focuses on the last or first intermediate round of AES operation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3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latin typeface="Calibri (本文)"/>
            </a:endParaRPr>
          </a:p>
          <a:p>
            <a:r>
              <a:rPr lang="en-US" altLang="zh-TW" sz="2400" dirty="0">
                <a:latin typeface="Calibri (本文)"/>
              </a:rPr>
              <a:t>FPGA cannot reconfigure cell driven strength</a:t>
            </a:r>
          </a:p>
          <a:p>
            <a:endParaRPr lang="en-US" altLang="zh-TW" sz="2400" b="1" dirty="0">
              <a:latin typeface="Calibri (本文)"/>
            </a:endParaRPr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So they reconfigure the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driven strength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and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other parameter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of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I/O pins</a:t>
            </a:r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0" indent="0">
              <a:buNone/>
            </a:pPr>
            <a:endParaRPr lang="zh-TW" altLang="en-US" sz="2400" b="1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connects and hard-wires the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register of choice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to a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with highest/lowest driven strength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Abstract</a:t>
            </a:r>
          </a:p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Threat Model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Experimental Result</a:t>
            </a:r>
          </a:p>
          <a:p>
            <a:r>
              <a:rPr lang="en-US" altLang="zh-TW" sz="3600" dirty="0"/>
              <a:t>Layout Analysis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53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selected register, they connect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the output of register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of choice to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two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, which is one with the high available strength, and the other with the low strength (same as above) (also use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MUXes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to select)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9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They assume that some tuning feature is available, like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 on-board voltage regulation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06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F81A6-548C-F377-CA11-4ACF439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F5FF88-185C-E4BD-AF0F-B9B56D11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43" y="1224592"/>
            <a:ext cx="10824713" cy="49892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4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0B712-2038-B2D1-3E50-D6D425E1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46B89A-5BCA-F81D-0AB9-A7302F8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A0654E-6FD8-1228-ACFF-5B359A99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40" y="2445110"/>
            <a:ext cx="8543120" cy="34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3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en-US" altLang="zh-TW" sz="2400" dirty="0"/>
              <a:t>The CAD flow serves to investigate the role that joint tuning of </a:t>
            </a:r>
            <a:r>
              <a:rPr lang="en-US" altLang="zh-TW" sz="2400" b="1" dirty="0"/>
              <a:t>driven strengths </a:t>
            </a:r>
            <a:r>
              <a:rPr lang="en-US" altLang="zh-TW" sz="2400" dirty="0"/>
              <a:t>and </a:t>
            </a:r>
            <a:r>
              <a:rPr lang="en-US" altLang="zh-TW" sz="2400" b="1" dirty="0"/>
              <a:t>VCCs</a:t>
            </a:r>
            <a:r>
              <a:rPr lang="en-US" altLang="zh-TW" sz="2400" dirty="0"/>
              <a:t> in the early design simulation time</a:t>
            </a:r>
          </a:p>
          <a:p>
            <a:endParaRPr lang="en-US" altLang="zh-TW" sz="800" dirty="0"/>
          </a:p>
          <a:p>
            <a:pPr>
              <a:lnSpc>
                <a:spcPct val="12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 flow provides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zero-delay power value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(only the circuit-level computation as triggered by the plain-text and key inputs), and without any impact of layout effect or noises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4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Steps: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effectLst/>
                <a:latin typeface="-apple-system"/>
              </a:rPr>
              <a:t>Synthesis RTL code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Also check its correctness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Perform zero-delay gate level simulation of the design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Dump VCD files after simulation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/>
              <a:t>Do power simulation of the gate level simulation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To prevent compromising the result of PSC attack, only focus on the last(or first) round of AES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Scope of simulation :</a:t>
            </a:r>
          </a:p>
          <a:p>
            <a:pPr>
              <a:lnSpc>
                <a:spcPct val="120000"/>
              </a:lnSpc>
            </a:pPr>
            <a:endParaRPr lang="en-US" altLang="zh-TW" sz="9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leverage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noise-free zero-delay simulation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 glitches(noises) are less relevant to tuning driven strength and VCCs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has significant impact on not only power profiles overall but glitching activities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/>
              <a:t>In the </a:t>
            </a:r>
            <a:r>
              <a:rPr lang="en-US" altLang="zh-TW" b="1" dirty="0"/>
              <a:t>noise-free zero-delay simulation</a:t>
            </a:r>
            <a:r>
              <a:rPr lang="en-US" altLang="zh-TW" dirty="0"/>
              <a:t>, it is easy to extract the information of </a:t>
            </a:r>
            <a:r>
              <a:rPr lang="en-US" altLang="zh-TW" b="1" dirty="0"/>
              <a:t>peak-power value </a:t>
            </a:r>
            <a:r>
              <a:rPr lang="en-US" altLang="zh-TW" dirty="0"/>
              <a:t>which is important for PSC attackers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F81A6-548C-F377-CA11-4ACF439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F5FF88-185C-E4BD-AF0F-B9B56D11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43" y="1224592"/>
            <a:ext cx="10824713" cy="49892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8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Use </a:t>
            </a:r>
            <a:r>
              <a:rPr lang="en-US" altLang="zh-TW" sz="2400" b="1" dirty="0"/>
              <a:t>linear Pearson correlation coefficient </a:t>
            </a:r>
            <a:r>
              <a:rPr lang="en-US" altLang="zh-TW" sz="2400" dirty="0"/>
              <a:t>(PCC)</a:t>
            </a:r>
          </a:p>
          <a:p>
            <a:endParaRPr lang="en-US" altLang="zh-TW" sz="800" dirty="0"/>
          </a:p>
          <a:p>
            <a:r>
              <a:rPr lang="en-US" altLang="zh-TW" sz="2400" b="0" i="0" dirty="0">
                <a:effectLst/>
                <a:latin typeface="-apple-system"/>
              </a:rPr>
              <a:t>Quantify the relationship between </a:t>
            </a:r>
            <a:r>
              <a:rPr lang="en-US" altLang="zh-TW" sz="2400" b="1" i="0" dirty="0">
                <a:effectLst/>
                <a:latin typeface="-apple-system"/>
              </a:rPr>
              <a:t>actual power</a:t>
            </a:r>
            <a:r>
              <a:rPr lang="en-US" altLang="zh-TW" sz="2400" b="0" i="0" dirty="0"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effectLst/>
                <a:latin typeface="-apple-system"/>
              </a:rPr>
              <a:t>hypothetical power</a:t>
            </a:r>
          </a:p>
          <a:p>
            <a:endParaRPr lang="en-US" altLang="zh-TW" sz="800" b="1" i="0" dirty="0"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TW" sz="2400" b="1" dirty="0">
                <a:latin typeface="-apple-system"/>
              </a:rPr>
              <a:t>H</a:t>
            </a:r>
            <a:r>
              <a:rPr lang="en-US" altLang="zh-TW" sz="2400" b="1" i="0" dirty="0">
                <a:effectLst/>
                <a:latin typeface="-apple-system"/>
              </a:rPr>
              <a:t>ypothetical power</a:t>
            </a:r>
            <a:r>
              <a:rPr lang="en-US" altLang="zh-TW" sz="2400" b="0" i="0" dirty="0">
                <a:effectLst/>
                <a:latin typeface="-apple-system"/>
              </a:rPr>
              <a:t> can be obtained by </a:t>
            </a:r>
            <a:r>
              <a:rPr lang="en-US" altLang="zh-TW" sz="2400" b="1" i="0" dirty="0">
                <a:effectLst/>
                <a:latin typeface="-apple-system"/>
              </a:rPr>
              <a:t>all possible keys values </a:t>
            </a:r>
            <a:r>
              <a:rPr lang="en-US" altLang="zh-TW" sz="2400" b="0" i="0" dirty="0">
                <a:effectLst/>
                <a:latin typeface="-apple-system"/>
              </a:rPr>
              <a:t>(can use the </a:t>
            </a:r>
            <a:r>
              <a:rPr lang="en-US" altLang="zh-TW" sz="2400" i="0" dirty="0">
                <a:effectLst/>
                <a:latin typeface="-apple-system"/>
              </a:rPr>
              <a:t>above power analysis flow to get the most promising candidate for all bytes, and then concatenates them to form the guess of correct key value)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14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Steps:</a:t>
            </a:r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Build up HD (Hamming Distance) power model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Evaluate the PCC value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2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544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up HD power model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TW" sz="2400" dirty="0"/>
              <a:t>The register consumes a significant share of dynamic power during data transition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altLang="zh-TW" sz="1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/>
              <a:t>So the </a:t>
            </a:r>
            <a:r>
              <a:rPr lang="en-US" altLang="zh-TW" sz="2400" b="1" dirty="0"/>
              <a:t>Hamming Distance </a:t>
            </a:r>
            <a:r>
              <a:rPr lang="en-US" altLang="zh-TW" sz="2400" dirty="0"/>
              <a:t>for the register’s data before and after switching operations is established as Hamming Distance Model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/>
              <a:t>We can reverting the AES last-round operation using the observed cipher-texts, and computing and memorizing the HD when considering all possible key values for that reverse operation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74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Evaluate the PCC value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actual power are correlated against all hypothetical power profiles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highest PCC value across a number of traces is assumed to represent the correct key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correlation analysis is conducted at the byte level</a:t>
            </a:r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2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/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  <a:endParaRPr lang="en-US" altLang="zh-TW" sz="3600" dirty="0"/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86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Synthesis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Design Compiler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Gate Level power simulation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altLang="zh-TW" b="1" i="0" dirty="0" err="1">
                <a:solidFill>
                  <a:srgbClr val="333333"/>
                </a:solidFill>
                <a:effectLst/>
                <a:latin typeface="-apple-system"/>
              </a:rPr>
              <a:t>Xilinx</a:t>
            </a:r>
            <a:r>
              <a:rPr lang="fr-FR" altLang="zh-TW" b="1" i="0" dirty="0">
                <a:solidFill>
                  <a:srgbClr val="333333"/>
                </a:solidFill>
                <a:effectLst/>
                <a:latin typeface="-apple-system"/>
              </a:rPr>
              <a:t> ISE </a:t>
            </a:r>
            <a:r>
              <a:rPr lang="fr-FR" altLang="zh-TW" b="1" i="0" dirty="0" err="1">
                <a:solidFill>
                  <a:srgbClr val="333333"/>
                </a:solidFill>
                <a:effectLst/>
                <a:latin typeface="-apple-system"/>
              </a:rPr>
              <a:t>Webpack</a:t>
            </a:r>
            <a:r>
              <a:rPr lang="fr-FR" altLang="zh-TW" b="1" i="0" dirty="0">
                <a:solidFill>
                  <a:srgbClr val="333333"/>
                </a:solidFill>
                <a:effectLst/>
                <a:latin typeface="-apple-system"/>
              </a:rPr>
              <a:t> Suite</a:t>
            </a:r>
            <a:r>
              <a:rPr lang="fr-FR" altLang="zh-TW" b="0" i="0" dirty="0">
                <a:solidFill>
                  <a:srgbClr val="333333"/>
                </a:solidFill>
                <a:effectLst/>
                <a:latin typeface="-apple-system"/>
              </a:rPr>
              <a:t> : FPGA </a:t>
            </a:r>
            <a:r>
              <a:rPr lang="fr-FR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Implementation</a:t>
            </a:r>
            <a:endParaRPr lang="fr-FR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Implement CPA with C++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3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Utilize a regular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AES core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, with 128-bit keys and 128-bit texts processed in electronic code book (ECB) mode.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5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75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For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ASIC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 : Employ a commercial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55nm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technology by GlobalFoundries for logic synthesis and zero-delay gate-level power simulation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For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FPGA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: use a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Sakura-X board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, specifically its Kintex-7 FPGA chip, which is manufactured in a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28nm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technology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ASIC and FPGA implementation differ considerably because: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Available driver strength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Process and hardware fabrics and VCCs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altLang="zh-TW" sz="2200" b="0" i="0" dirty="0">
                <a:solidFill>
                  <a:srgbClr val="333333"/>
                </a:solidFill>
                <a:effectLst/>
                <a:latin typeface="-apple-system"/>
              </a:rPr>
              <a:t>oise profile</a:t>
            </a:r>
            <a:endParaRPr lang="en-US" altLang="zh-TW" sz="2200" dirty="0">
              <a:solidFill>
                <a:srgbClr val="333333"/>
              </a:solidFill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1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Metrics and Workflow for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They report the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minimal number of traces needed to disclosure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as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#TTD(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𝑐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%, t)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, i.e., for a confidence value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𝑐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across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𝑡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randomized CPA trials</a:t>
            </a:r>
          </a:p>
          <a:p>
            <a:pPr>
              <a:lnSpc>
                <a:spcPct val="150000"/>
              </a:lnSpc>
            </a:pPr>
            <a:endParaRPr lang="en-US" altLang="zh-TW" sz="6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#TTD(90%, 1k) : For example, if we want to get 90% confidence level, then they will do multiple CPA campaigns. Each campaigns run independently with different sets of randomly selected plain-texts. Until achieving 90% confidence level, we will calculate number of CPA we have done (In this case, 1000)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83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73841-D9D0-ACB0-B049-374AD81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 - ASIC Implementation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F26F97F-467E-599C-0531-EFBFBC119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79395"/>
            <a:ext cx="7953555" cy="408871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183766-7563-9B45-35E3-2B4C232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4F4872-A793-7A01-EF2D-F7F84EE69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79" y="1825101"/>
            <a:ext cx="6018321" cy="21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3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2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X, VCC 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five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driver strengths, ranging from X0.5 to X4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three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VCCs, ranging from 0.9V to 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Only little difference to the untuned baseline, so it indicates that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exclusively static tuning is not effective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17339754-C700-5C23-4FBB-ED3201EFE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8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3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X0.5,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driver strengths are set to X0.5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VCC tuning across 0.9–1.08V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ore resilient than static tuning (Scenario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Power side-channel (PSC) attacks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are well-known threats to sensitive hardware like </a:t>
            </a:r>
            <a:r>
              <a:rPr lang="en-US" altLang="zh-TW" sz="2400" b="1" i="1" dirty="0">
                <a:latin typeface="Calibri (本文)"/>
                <a:cs typeface="Calibri" panose="020F0502020204030204" pitchFamily="34" charset="0"/>
              </a:rPr>
              <a:t>advanced encryption standard (AES)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crypto cores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Supply voltage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(VCCs) has significant impact on power profiles, so lots of defensed strategy based on VCCs tuning have been proposed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Driver strengths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of cell also have direct and significant impact on power profiles, but was overlook in the past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This paper proposes a novel working principle for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PSC attack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of jointly tuning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driver strengths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VCCs</a:t>
            </a:r>
            <a:endParaRPr lang="zh-TW" altLang="en-US" sz="2400" dirty="0">
              <a:latin typeface="Calibri (本文)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5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4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are set to X4 for all FFs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VCC tuning across 0.9–1.08V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lower driver strength (Scenario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5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0.9V 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tuning across X0.5–X4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0.9V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lower driver strength (Scenario 3), while less resilient than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  higher driver strength (Scenario 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6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6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1.08V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tuning across X0.5–X4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1.08V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all prior ones</a:t>
            </a:r>
          </a:p>
          <a:p>
            <a:pPr lvl="1"/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en-US" altLang="zh-TW" dirty="0"/>
              <a:t>For dynamic driver-strength tuning,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en-US" altLang="zh-TW" b="1" dirty="0"/>
              <a:t>high VCCs </a:t>
            </a:r>
            <a:r>
              <a:rPr lang="en-US" altLang="zh-TW" dirty="0"/>
              <a:t>can be beneficial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643277" y="3744328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4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(II): Separate tuning of FFs holding AES texts versus all other FFs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Scenario 8 : </a:t>
            </a:r>
            <a:r>
              <a:rPr lang="en-US" altLang="zh-TW" b="1" i="1" dirty="0"/>
              <a:t>S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tatic Only 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five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driver strengths, ranging from X0.5 to 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0.9V and 1.08V are considered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Even less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resillent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than scenario 2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161166" y="4288840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1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(II): Separate tuning of FFs holding AES texts versus all other FFs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Scenario 9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and Dynamic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AutoNum type="alphaLcParenBoth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FF with AES keys </a:t>
            </a:r>
          </a:p>
          <a:p>
            <a:pPr marL="514350" indent="-514350" algn="l">
              <a:buAutoNum type="alphaLcParenBoth"/>
            </a:pPr>
            <a:endParaRPr lang="en-US" altLang="zh-TW" sz="9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Dynamic tuning</a:t>
            </a:r>
          </a:p>
          <a:p>
            <a:pPr lvl="1"/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AutoNum type="alphaLcParenBoth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other FFs</a:t>
            </a:r>
          </a:p>
          <a:p>
            <a:pPr marL="514350" indent="-514350" algn="l">
              <a:buAutoNum type="alphaLcParenBoth"/>
            </a:pPr>
            <a:endParaRPr lang="en-US" altLang="zh-TW" sz="9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Static tuning, with driver strength = X0.5 or X4, and VCCs = 0.9V or 1.08V</a:t>
            </a:r>
          </a:p>
          <a:p>
            <a:pPr lvl="1"/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Limiting dynamic tuning to only the FFs holding AES texts is not effective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161166" y="2077110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2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73841-D9D0-ACB0-B049-374AD81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 - FPGA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183766-7563-9B45-35E3-2B4C232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D01A835-477A-DCD7-AF87-BEC154E8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1513729"/>
            <a:ext cx="824027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4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Scenario 3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X4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0.955V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Static tuning with low driver strength is not effective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2" y="4569009"/>
            <a:ext cx="5862407" cy="2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5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4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X4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1.055V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Significant drop occurs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2" y="4569009"/>
            <a:ext cx="5862407" cy="2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5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X16,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X16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0.955V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93" y="4001294"/>
            <a:ext cx="6658462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1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6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X16,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X16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1.055V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 conclusion,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Static tuning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is most often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counterproductive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08" y="4530276"/>
            <a:ext cx="5967899" cy="2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7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tuning across X4–X16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Set to 0.955V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Dynamic driver-strength tuning is effective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8F36CC-1658-A4F6-5477-BFD513C7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17" y="2258503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8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tuning across X4–X16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Set to 1.055V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igh VCCs can be beneficial in combination with dynamic driver-strength tuning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EE3844-7B5B-CE36-B018-BCD17D7C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17" y="2258503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9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joint and dynamic tuning is by far most resilient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30833A-9A38-EA7A-7992-6C7C362D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660" y="1825625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26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/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964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Layout Analysis – ASIC Implementation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85DD362-3BBB-8C72-14FE-B32074355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504" y="1810302"/>
            <a:ext cx="9478992" cy="454604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40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Layout Analysis – FPGA Implementation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E1472B-E55B-2F52-59AE-968C9A3E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05" y="1690688"/>
            <a:ext cx="8624989" cy="50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2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16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347F3-774A-DECF-314E-68962C1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9249F-C5D7-3A0A-D9FC-E1DABB1B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5220479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the experiment, they found that:</a:t>
            </a:r>
          </a:p>
          <a:p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1" dirty="0">
                <a:solidFill>
                  <a:srgbClr val="333333"/>
                </a:solidFill>
                <a:latin typeface="Calibri (本文)"/>
              </a:rPr>
              <a:t>R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untime tuning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Calibri (本文)"/>
              </a:rPr>
              <a:t>is more effective than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static tuning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Calibri (本文)"/>
              </a:rPr>
              <a:t>in both ASIC and FPGA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1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Dynamic driver-strength tuning, along with high VCCs or dynamic VCC tuning, is most effective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2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In FPGA, the AES core is rendered &gt;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11.8x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as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resilient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as the untuned baseline design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1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In FPGA,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layout overhead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is around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+10% critical path delay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in the most resilient design, which is acceptable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FE65E4-4544-7775-1565-1B775DD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3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C7344-93B6-39C1-2C7A-F8819C45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81319D-EACC-247D-FA5F-996754B392C8}"/>
              </a:ext>
            </a:extLst>
          </p:cNvPr>
          <p:cNvSpPr txBox="1"/>
          <p:nvPr/>
        </p:nvSpPr>
        <p:spPr>
          <a:xfrm>
            <a:off x="2634796" y="2890391"/>
            <a:ext cx="6922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400" dirty="0"/>
              <a:t>Thanks for listening!</a:t>
            </a:r>
            <a:endParaRPr lang="zh-TW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79976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latin typeface="Calibri (本文)"/>
              </a:rPr>
              <a:t>To protect sensitive data handled within integrated circuits (ICs), the use of cryptographic (crypto) modules is widely adopted</a:t>
            </a:r>
          </a:p>
          <a:p>
            <a:pPr>
              <a:lnSpc>
                <a:spcPct val="110000"/>
              </a:lnSpc>
            </a:pPr>
            <a:endParaRPr lang="en-US" altLang="zh-TW" sz="1800" dirty="0"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Once the attacker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accesses to ICs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, they can monitor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runtime behavior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physical interactions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with the environment 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measurement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Remote/Indirect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software interface to embedded sensors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They can infer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secret key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used for crypto modules</a:t>
            </a:r>
          </a:p>
          <a:p>
            <a:pPr marL="0" indent="0">
              <a:buNone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PCA (power channel analysis)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one kind of SCA (side channel analysis), and it has many types: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 (本文)"/>
              </a:rPr>
              <a:t>CPA (correlation power analysis) </a:t>
            </a:r>
            <a:r>
              <a:rPr lang="en-US" altLang="zh-TW" i="1" dirty="0">
                <a:latin typeface="Calibri (本文)"/>
              </a:rPr>
              <a:t>(used in this paper!)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DPA (differential power analysis)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mutual information analysis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machine learning-based techniques</a:t>
            </a:r>
            <a:br>
              <a:rPr lang="en-US" altLang="zh-TW" dirty="0">
                <a:latin typeface="Calibri (本文)"/>
              </a:rPr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7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-214511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–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br>
              <a:rPr lang="en-US" altLang="zh-TW" dirty="0"/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04CA5-A250-D8F2-BE3D-D43E489C0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00" y="681037"/>
            <a:ext cx="7267927" cy="6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2953</Words>
  <Application>Microsoft Office PowerPoint</Application>
  <PresentationFormat>寬螢幕</PresentationFormat>
  <Paragraphs>490</Paragraphs>
  <Slides>58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-apple-system</vt:lpstr>
      <vt:lpstr>Calibri (本文)</vt:lpstr>
      <vt:lpstr>Calibri Light (標題)</vt:lpstr>
      <vt:lpstr>LinLibertineT</vt:lpstr>
      <vt:lpstr>Arial</vt:lpstr>
      <vt:lpstr>Calibri</vt:lpstr>
      <vt:lpstr>Calibri Light</vt:lpstr>
      <vt:lpstr>Office 佈景主題</vt:lpstr>
      <vt:lpstr>X-Volt: Joint Tuning of Driver Strengths and Supply Voltages Against Power Side-Channel Attacks</vt:lpstr>
      <vt:lpstr>Outline</vt:lpstr>
      <vt:lpstr>Outline</vt:lpstr>
      <vt:lpstr>Abstract</vt:lpstr>
      <vt:lpstr>Abstract</vt:lpstr>
      <vt:lpstr>Introduction – Side Channel Analysis</vt:lpstr>
      <vt:lpstr>Outline</vt:lpstr>
      <vt:lpstr>Introduction – Side Channel Analysis</vt:lpstr>
      <vt:lpstr>Introduction – Power Profile</vt:lpstr>
      <vt:lpstr>Outline</vt:lpstr>
      <vt:lpstr>Threat Model</vt:lpstr>
      <vt:lpstr>Outline</vt:lpstr>
      <vt:lpstr>PowerPoint 簡報</vt:lpstr>
      <vt:lpstr>Methodology</vt:lpstr>
      <vt:lpstr>ASICs - Runtime Tuning of Driven Strength</vt:lpstr>
      <vt:lpstr>ASICs - Runtime Tuning of Driven Strength</vt:lpstr>
      <vt:lpstr>ASICs - Runtime Tuning of VCCs</vt:lpstr>
      <vt:lpstr>FPGA - Runtime Tuning of Driven Strength</vt:lpstr>
      <vt:lpstr>FPGA - Runtime Tuning of Driven Strength</vt:lpstr>
      <vt:lpstr>FPGA - Runtime Tuning of Driven Strength</vt:lpstr>
      <vt:lpstr>FPGA - Runtime Tuning of VCCs</vt:lpstr>
      <vt:lpstr>PowerPoint 簡報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PowerPoint 簡報</vt:lpstr>
      <vt:lpstr>CPA framework of security analysis</vt:lpstr>
      <vt:lpstr>CPA framework of security analysis</vt:lpstr>
      <vt:lpstr>Build up HD power model</vt:lpstr>
      <vt:lpstr>Evaluate the PCC value</vt:lpstr>
      <vt:lpstr>Outline</vt:lpstr>
      <vt:lpstr>Experimental Result - Setup</vt:lpstr>
      <vt:lpstr>Experimental Result - Design</vt:lpstr>
      <vt:lpstr>Experimental Result - Implementation</vt:lpstr>
      <vt:lpstr>Metrics and Workflow for Security Analysis</vt:lpstr>
      <vt:lpstr>Experimental Result  - ASIC Implementation</vt:lpstr>
      <vt:lpstr>Tuning Setting (I): For static or dynamic tuning</vt:lpstr>
      <vt:lpstr>Tuning Setting (I): For static or dynamic tuning</vt:lpstr>
      <vt:lpstr>Tuning Setting (I): For static or dynamic tuning</vt:lpstr>
      <vt:lpstr>Tuning Setting (I): For static or dynamic tuning</vt:lpstr>
      <vt:lpstr>Tuning Setting (I): For static or dynamic tuning</vt:lpstr>
      <vt:lpstr>Tuning Setting (II): Separate tuning of FFs holding AES texts versus all other FFs</vt:lpstr>
      <vt:lpstr>Tuning Setting (II): Separate tuning of FFs holding AES texts versus all other FFs</vt:lpstr>
      <vt:lpstr>Experimental Result  - FPGA Implementation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Outline</vt:lpstr>
      <vt:lpstr>Layout Analysis – ASIC Implementation</vt:lpstr>
      <vt:lpstr>Layout Analysis – FPGA Implementation</vt:lpstr>
      <vt:lpstr>Outline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X-Volt: Joint Tuning of Driver Strengths and Supply Voltages Against Power Side-Channel Attacks</dc:title>
  <dc:creator>謝旻峰</dc:creator>
  <cp:lastModifiedBy>謝旻峰</cp:lastModifiedBy>
  <cp:revision>365</cp:revision>
  <dcterms:created xsi:type="dcterms:W3CDTF">2023-05-29T10:52:31Z</dcterms:created>
  <dcterms:modified xsi:type="dcterms:W3CDTF">2023-06-26T14:11:39Z</dcterms:modified>
</cp:coreProperties>
</file>