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99" r:id="rId3"/>
    <p:sldId id="300" r:id="rId4"/>
    <p:sldId id="304" r:id="rId5"/>
    <p:sldId id="305" r:id="rId6"/>
    <p:sldId id="306" r:id="rId7"/>
    <p:sldId id="303" r:id="rId8"/>
    <p:sldId id="301" r:id="rId9"/>
    <p:sldId id="302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1" r:id="rId24"/>
    <p:sldId id="320" r:id="rId25"/>
    <p:sldId id="323" r:id="rId26"/>
    <p:sldId id="324" r:id="rId27"/>
    <p:sldId id="325" r:id="rId28"/>
    <p:sldId id="2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89576" autoAdjust="0"/>
  </p:normalViewPr>
  <p:slideViewPr>
    <p:cSldViewPr snapToGrid="0">
      <p:cViewPr varScale="1">
        <p:scale>
          <a:sx n="99" d="100"/>
          <a:sy n="99" d="100"/>
        </p:scale>
        <p:origin x="1188" y="78"/>
      </p:cViewPr>
      <p:guideLst/>
    </p:cSldViewPr>
  </p:slideViewPr>
  <p:outlineViewPr>
    <p:cViewPr>
      <p:scale>
        <a:sx n="33" d="100"/>
        <a:sy n="33" d="100"/>
      </p:scale>
      <p:origin x="0" y="-3267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07:42:52.58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75,'1043'0,"-1021"-1,0-2,42-9,-11 1,0 1,-24 4,-1 1,48-1,-11 6,-34 2,1-2,0-1,0-2,54-11,-68 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07:46:51.90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91,'94'-2,"107"5,-129 9,-52-7,0-1,28 1,677-3,-353-5,-350 3,15 1,-1-2,0-1,57-12,-55 8,0 2,1 1,-1 2,53 4,-37 0,65-6,-47-10,-53 9,0 0,31-2,62 7,44-2,-84-12,-52 9,0 0,28-1,677 3,-353 5,216-3,-564-2,0 0,0-2,-1 0,42-14,-42 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07:47:52.287"/>
    </inkml:context>
    <inkml:brush xml:id="br0">
      <inkml:brushProperty name="width" value="0.1" units="cm"/>
      <inkml:brushProperty name="height" value="0.2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57,'77'2,"-39"0,0-1,-1-3,41-5,-8-17,-58 19,0 0,0 1,0 1,0 0,19-3,306 4,-166 5,551-3,-703 1,1 1,36 9,-35-6,1-2,26 3,344-7,-381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07:47:54.056"/>
    </inkml:context>
    <inkml:brush xml:id="br0">
      <inkml:brushProperty name="width" value="0.1" units="cm"/>
      <inkml:brushProperty name="height" value="0.2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17,'564'0,"-526"2,59 11,-58-7,55 2,-67-8,-1 1,1 2,36 8,-17-4,1-2,-1-1,1-3,50-5,11 1,1094 3,-1180-1,0-2,39-8,-4 0,3 0,-29 4,64-3,-84 9,1 0,-1 0,0-1,13-4,-7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07:48:30.647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75,'2061'0,"-2041"-2,0 0,35-8,-33 5,0 2,25-2,85 6,57-2,-117-13,-53 10,1 0,29-2,641 4,-336 5,394-3,-728-1,-1-1,35-8,-40 7,9-2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07:48:51.473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29,'112'2,"125"-5,-165-10,-53 9,1 0,29-2,356 5,-195 3,-187-2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07:48:58.419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0,'695'0,"-674"1,0 1,35 9,-34-7,1 0,24 1,-10-2,41 8,-44-5,57 2,-56-6,50 9,-50-5,51 1,-60-7,0 2,0 0,40 10,-36-7,1-1,-1-1,41-2,-41-1,1 1,0 1,36 8,92 18,-115-21,0-2,0-2,0-2,45-5,11 2,-96 2,29 1,1-2,0-2,59-11,-51 7,0 2,0 2,0 1,55 6,2-1,1104-3,-1185-1,-1-1,0-1,19-5,36-4,-50 11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07:49:06.541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55,'20'0,"18"1,0-2,0-1,54-12,-45 7,0 2,1 2,93 5,-33 1,-32-2,88-3,-92-11,-53 9,0 0,31-2,265 5,-148 3,-151-1,-1 1,1 0,-1 1,0 1,26 10,-23-7,0-1,1-1,24 3,35 6,-54-9,0-1,34 2,485-5,-257-2,-263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07:42:54.00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0,'32'0,"0"1,0 2,43 9,-27-5,1-1,0-3,90-6,-31 0,-78 5,0 1,30 7,-29-5,57 4,652-10,-729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07:44:34.72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14,'2969'0,"-2949"2,-1 0,38 8,-36-5,0-1,28 1,31-4,-45-2,0 1,0 2,58 12,-47-7,0-2,0-1,1-3,51-5,10 1,373 3,-464-1,0-1,0 0,18-6,40-5,-66 13,-1-1,1-1,-1 1,1-1,-1-1,0 0,0 0,0 0,0-1,9-7,-3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07:44:37.51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25,'671'0,"-651"1,1 1,34 8,-33-5,0-1,24 1,679-3,-353-5,1874 3,-2226-1,1-1,34-8,-33 5,0 1,25-1,-31 5,15-1,0 0,0-2,31-8,-41 7,-1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07:44:52.19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59,'3'0,"1"-1,-1-1,0 1,0 0,1-1,-1 0,0 0,0 0,4-3,12-8,-5 7,1 1,-1 1,1 0,0 1,-1 1,26-2,96 7,-52 0,60-6,139 7,-211 8,-52-7,0-1,28 1,31-5,-45-1,0 2,0 1,64 12,-56-7,0-2,0-2,0-1,55-6,2 1,382 3,-451-1,61-12,-60 8,57-4,1318 8,-646 3,-750-2,0-1,0 0,0 0,19-6,-12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07:45:01.38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1,'724'0,"-704"1,1 1,34 8,-33-5,0-1,24 1,64-7,48 4,-86 11,-53-9,0 0,31 2,640-4,-336-5,902 3,-1235 1,-1 1,35 9,-33-7,0 0,25 1,375-4,-202-2,-199-1,1 0,31-7,11-2,-41 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07:45:06.23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0,'991'0,"-971"1,1 1,34 8,-33-5,0-1,24 1,46-4,-42-2,0 2,80 14,-95-10,50 2,-53-6,1 2,33 8,-29-5,-1-2,1-1,0-1,72-8,-38-6,-51 7,0 1,30-1,-24 5,-12 0,1-1,-1 1,0-2,25-6,-22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07:45:07.26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1,'536'0,"-504"1,57 11,-57-6,56 2,1032-8,-503-1,-594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8T07:46:48.71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1,'3076'0,"-3053"0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他們現在遇到的問題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95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(b) sub-mesh</a:t>
            </a:r>
            <a:r>
              <a:rPr lang="zh-TW" altLang="en-US" dirty="0"/>
              <a:t>會佔據太多</a:t>
            </a:r>
            <a:r>
              <a:rPr lang="en-US" altLang="zh-TW" dirty="0"/>
              <a:t>routing resource</a:t>
            </a:r>
            <a:r>
              <a:rPr lang="zh-TW" altLang="en-US" dirty="0"/>
              <a:t>，因而導致</a:t>
            </a:r>
            <a:r>
              <a:rPr lang="en-US" altLang="zh-TW" dirty="0"/>
              <a:t>signal routing</a:t>
            </a:r>
            <a:r>
              <a:rPr lang="zh-TW" altLang="en-US" dirty="0"/>
              <a:t>很多</a:t>
            </a:r>
            <a:r>
              <a:rPr lang="en-US" altLang="zh-TW" dirty="0"/>
              <a:t>DRVs</a:t>
            </a:r>
          </a:p>
          <a:p>
            <a:r>
              <a:rPr lang="en-US" altLang="zh-TW" dirty="0"/>
              <a:t>(c) sub-mesh</a:t>
            </a:r>
            <a:r>
              <a:rPr lang="zh-TW" altLang="en-US" dirty="0"/>
              <a:t>只佔據在</a:t>
            </a:r>
            <a:r>
              <a:rPr lang="en-US" altLang="zh-TW" dirty="0"/>
              <a:t>cross-domain cell</a:t>
            </a:r>
            <a:r>
              <a:rPr lang="zh-TW" altLang="en-US" dirty="0"/>
              <a:t>附近</a:t>
            </a:r>
            <a:endParaRPr lang="en-US" altLang="zh-TW" dirty="0"/>
          </a:p>
          <a:p>
            <a:r>
              <a:rPr lang="en-US" altLang="zh-TW" dirty="0"/>
              <a:t>(d) </a:t>
            </a:r>
            <a:r>
              <a:rPr lang="zh-TW" altLang="en-US" dirty="0"/>
              <a:t>減少更多不必要的</a:t>
            </a:r>
            <a:r>
              <a:rPr lang="en-US" altLang="zh-TW" dirty="0"/>
              <a:t>sub-mesh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18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85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Set by non-default routing rule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線越寬，電阻越小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45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03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MAE:    mean absolute error</a:t>
            </a:r>
          </a:p>
          <a:p>
            <a:r>
              <a:rPr lang="en-US" altLang="zh-TW" dirty="0"/>
              <a:t>RSME:  root mean square error</a:t>
            </a:r>
          </a:p>
          <a:p>
            <a:r>
              <a:rPr lang="en-US" altLang="zh-TW" dirty="0"/>
              <a:t>C.C.:      Correlation coefficient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30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所以</a:t>
            </a:r>
            <a:r>
              <a:rPr lang="en-US" altLang="zh-TW" dirty="0"/>
              <a:t>sub mesh</a:t>
            </a:r>
            <a:r>
              <a:rPr lang="zh-TW" altLang="en-US" dirty="0"/>
              <a:t>的</a:t>
            </a:r>
            <a:r>
              <a:rPr lang="en-US" altLang="zh-TW" dirty="0"/>
              <a:t>unit size</a:t>
            </a:r>
            <a:r>
              <a:rPr lang="zh-TW" altLang="en-US" dirty="0"/>
              <a:t>設為</a:t>
            </a:r>
            <a:r>
              <a:rPr lang="en-US" altLang="zh-TW" dirty="0"/>
              <a:t>6*6 grid.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70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sub-mesh length: sub-mesh</a:t>
            </a:r>
            <a:r>
              <a:rPr lang="zh-TW" altLang="en-US" dirty="0"/>
              <a:t>的總線長</a:t>
            </a:r>
            <a:endParaRPr lang="en-US" altLang="zh-TW" dirty="0"/>
          </a:p>
          <a:p>
            <a:r>
              <a:rPr lang="en-US" altLang="zh-TW" dirty="0"/>
              <a:t>Sub-mesh</a:t>
            </a:r>
            <a:r>
              <a:rPr lang="zh-TW" altLang="en-US" dirty="0"/>
              <a:t> </a:t>
            </a:r>
            <a:r>
              <a:rPr lang="en-US" altLang="zh-TW" dirty="0"/>
              <a:t>coverage%:</a:t>
            </a:r>
            <a:r>
              <a:rPr lang="zh-TW" altLang="en-US" dirty="0"/>
              <a:t> </a:t>
            </a:r>
            <a:r>
              <a:rPr lang="en-US" altLang="zh-TW" dirty="0"/>
              <a:t>cross-domain cell</a:t>
            </a:r>
            <a:r>
              <a:rPr lang="zh-TW" altLang="en-US" dirty="0"/>
              <a:t>所在的</a:t>
            </a:r>
            <a:r>
              <a:rPr lang="en-US" altLang="zh-TW" dirty="0"/>
              <a:t>grid</a:t>
            </a:r>
            <a:r>
              <a:rPr lang="zh-TW" altLang="en-US" dirty="0"/>
              <a:t>中，</a:t>
            </a:r>
            <a:r>
              <a:rPr lang="en-US" altLang="zh-TW" dirty="0"/>
              <a:t>sub-mesh</a:t>
            </a:r>
            <a:r>
              <a:rPr lang="zh-TW" altLang="en-US" dirty="0"/>
              <a:t>佔的百分比</a:t>
            </a:r>
            <a:endParaRPr lang="en-US" altLang="zh-TW" dirty="0"/>
          </a:p>
          <a:p>
            <a:r>
              <a:rPr lang="en-US" altLang="zh-TW" sz="1800" b="0" i="0" u="none" strike="noStrike" baseline="0" dirty="0">
                <a:latin typeface="LinLibertineT"/>
              </a:rPr>
              <a:t>Direct IR%:</a:t>
            </a:r>
            <a:r>
              <a:rPr lang="zh-TW" altLang="en-US" sz="1800" b="0" i="0" u="none" strike="noStrike" baseline="0" dirty="0">
                <a:latin typeface="LinLibertineT"/>
              </a:rPr>
              <a:t> 跟</a:t>
            </a:r>
            <a:r>
              <a:rPr lang="en-US" altLang="zh-TW" sz="1800" b="0" i="0" u="none" strike="noStrike" baseline="0" dirty="0">
                <a:latin typeface="LinLibertineT"/>
              </a:rPr>
              <a:t>direct supply</a:t>
            </a:r>
            <a:r>
              <a:rPr lang="zh-TW" altLang="en-US" sz="1800" b="0" i="0" u="none" strike="noStrike" baseline="0" dirty="0">
                <a:latin typeface="LinLibertineT"/>
              </a:rPr>
              <a:t>連接的</a:t>
            </a:r>
            <a:r>
              <a:rPr lang="en-US" altLang="zh-TW" sz="1800" b="0" i="0" u="none" strike="noStrike" baseline="0" dirty="0">
                <a:latin typeface="LinLibertineT"/>
              </a:rPr>
              <a:t>cross-domain cell</a:t>
            </a:r>
            <a:r>
              <a:rPr lang="zh-TW" altLang="en-US" sz="1800" b="0" i="0" u="none" strike="noStrike" baseline="0" dirty="0">
                <a:latin typeface="LinLibertineT"/>
              </a:rPr>
              <a:t>最大</a:t>
            </a:r>
            <a:r>
              <a:rPr lang="en-US" altLang="zh-TW" sz="1800" b="0" i="0" u="none" strike="noStrike" baseline="0" dirty="0">
                <a:latin typeface="LinLibertineT"/>
              </a:rPr>
              <a:t>/</a:t>
            </a:r>
            <a:r>
              <a:rPr lang="zh-TW" altLang="en-US" sz="1800" b="0" i="0" u="none" strike="noStrike" baseline="0" dirty="0">
                <a:latin typeface="LinLibertineT"/>
              </a:rPr>
              <a:t>平均的</a:t>
            </a:r>
            <a:r>
              <a:rPr lang="en-US" altLang="zh-TW" sz="1800" b="0" i="0" u="none" strike="noStrike" baseline="0" dirty="0">
                <a:latin typeface="LinLibertineT"/>
              </a:rPr>
              <a:t>IR Drop</a:t>
            </a:r>
            <a:r>
              <a:rPr lang="zh-TW" altLang="en-US" sz="1800" b="0" i="0" u="none" strike="noStrike" baseline="0" dirty="0">
                <a:latin typeface="LinLibertineT"/>
              </a:rPr>
              <a:t>的比例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67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6.png"/><Relationship Id="rId21" Type="http://schemas.openxmlformats.org/officeDocument/2006/relationships/image" Target="../media/image15.png"/><Relationship Id="rId34" Type="http://schemas.openxmlformats.org/officeDocument/2006/relationships/customXml" Target="../ink/ink16.xml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4.png"/><Relationship Id="rId31" Type="http://schemas.openxmlformats.org/officeDocument/2006/relationships/image" Target="../media/image20.png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8.png"/><Relationship Id="rId30" Type="http://schemas.openxmlformats.org/officeDocument/2006/relationships/customXml" Target="../ink/ink14.xml"/><Relationship Id="rId35" Type="http://schemas.openxmlformats.org/officeDocument/2006/relationships/image" Target="../media/image22.png"/><Relationship Id="rId8" Type="http://schemas.openxmlformats.org/officeDocument/2006/relationships/customXml" Target="../ink/ink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Sub-Mesh Construction in Multiple Power Domain Design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C52C40B-2182-ADE7-EE15-2F08C10C5DC3}"/>
              </a:ext>
            </a:extLst>
          </p:cNvPr>
          <p:cNvSpPr txBox="1">
            <a:spLocks/>
          </p:cNvSpPr>
          <p:nvPr/>
        </p:nvSpPr>
        <p:spPr>
          <a:xfrm>
            <a:off x="1699901" y="3804931"/>
            <a:ext cx="8792198" cy="150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Chien-Pang Lu, Iris Hui-Ru Jiang, Chung-Ching Peng, Mohd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Razha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Mohd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Mawardi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Uber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Akessandro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Cooperation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Taiwan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724470" y="5431879"/>
            <a:ext cx="27430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Advisor :   Ting-Chi Wang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6E359-E626-B493-ABAF-94D504AB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Preliminaries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602112-5F7A-7122-5DB0-E3E666D8C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200" dirty="0"/>
              <a:t>Input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A timing-driven placed and clock-routed multiple power domain design.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A set of cross-domain cells and corresponding power sources, primary power mesh and signal routing distributions.</a:t>
            </a:r>
          </a:p>
          <a:p>
            <a:pPr>
              <a:lnSpc>
                <a:spcPct val="150000"/>
              </a:lnSpc>
            </a:pPr>
            <a:r>
              <a:rPr lang="en-US" altLang="zh-TW" sz="2200" dirty="0"/>
              <a:t>Goal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To construct power sub-meshes such that the IR drop constraints on cross-domain cells are satisfied.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Design rule violations on signal routing are minimized without timing degradation.</a:t>
            </a:r>
            <a:endParaRPr lang="zh-TW" altLang="en-US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B3191F-3D5D-B9EF-1EDE-CD891F6D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9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66C51-2F74-B127-3481-5D12174C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Methodology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AFD1D33-569C-F65A-6431-0CC47395F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0272" y="1575594"/>
            <a:ext cx="6471455" cy="489585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70D164-5E43-0D64-2651-D812DF97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3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8F0D8-549F-0F5A-0929-4EE037E6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Methodology</a:t>
            </a:r>
            <a:r>
              <a:rPr lang="en-US" altLang="zh-TW" dirty="0"/>
              <a:t> </a:t>
            </a:r>
            <a:r>
              <a:rPr lang="en-US" altLang="zh-TW" sz="2800" dirty="0"/>
              <a:t>– Feature Extraction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31D7BD-9745-5DAE-5222-935ABF471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2200" dirty="0"/>
              <a:t>Training layouts are generated by a multiple power domain design with different densities of sub-meshes.</a:t>
            </a:r>
          </a:p>
          <a:p>
            <a:pPr>
              <a:lnSpc>
                <a:spcPct val="125000"/>
              </a:lnSpc>
            </a:pPr>
            <a:r>
              <a:rPr lang="en-US" altLang="zh-TW" sz="2200" dirty="0"/>
              <a:t>The training layout is partitioned into uniform grids.</a:t>
            </a:r>
          </a:p>
          <a:p>
            <a:pPr>
              <a:lnSpc>
                <a:spcPct val="125000"/>
              </a:lnSpc>
            </a:pPr>
            <a:r>
              <a:rPr lang="en-US" altLang="zh-TW" sz="2200" dirty="0"/>
              <a:t>The datasets contain around 20K cross-domain cell instances</a:t>
            </a:r>
          </a:p>
          <a:p>
            <a:pPr lvl="1">
              <a:lnSpc>
                <a:spcPct val="125000"/>
              </a:lnSpc>
            </a:pPr>
            <a:r>
              <a:rPr lang="en-US" altLang="zh-TW" sz="1800" dirty="0"/>
              <a:t>Split them into training and validation sets with 80 : 20 split ratio.</a:t>
            </a:r>
          </a:p>
          <a:p>
            <a:pPr lvl="1">
              <a:lnSpc>
                <a:spcPct val="125000"/>
              </a:lnSpc>
            </a:pPr>
            <a:r>
              <a:rPr lang="en-US" altLang="zh-TW" sz="1800" dirty="0"/>
              <a:t>Perform normalization and standardization on the data feature values before the training process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205F26-7060-16BC-949B-03B5E192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42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B9682A-E93D-9E8D-593E-1E2EEA5BA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388" y="658247"/>
            <a:ext cx="4624749" cy="458903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Extract 46 features for each target cell.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AE9F24-B77D-F9A8-F3B4-3EC0232B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12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BAC46BF-B675-E28D-A5B0-23A7F0990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1867"/>
            <a:ext cx="12192000" cy="32222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0948E33C-09DA-71B9-4D7D-878CA053F5F5}"/>
                  </a:ext>
                </a:extLst>
              </p14:cNvPr>
              <p14:cNvContentPartPr/>
              <p14:nvPr/>
            </p14:nvContentPartPr>
            <p14:xfrm>
              <a:off x="2589158" y="3043530"/>
              <a:ext cx="607680" cy="2736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0948E33C-09DA-71B9-4D7D-878CA053F5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1518" y="3007530"/>
                <a:ext cx="64332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E7AEF898-414A-E393-0DA6-3DE46DD48336}"/>
                  </a:ext>
                </a:extLst>
              </p14:cNvPr>
              <p14:cNvContentPartPr/>
              <p14:nvPr/>
            </p14:nvContentPartPr>
            <p14:xfrm>
              <a:off x="2608238" y="3311010"/>
              <a:ext cx="559800" cy="2016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E7AEF898-414A-E393-0DA6-3DE46DD483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0238" y="3275010"/>
                <a:ext cx="5954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3986E4BE-0146-DBDD-90CF-9D41C040338B}"/>
                  </a:ext>
                </a:extLst>
              </p14:cNvPr>
              <p14:cNvContentPartPr/>
              <p14:nvPr/>
            </p14:nvContentPartPr>
            <p14:xfrm>
              <a:off x="7391918" y="3036330"/>
              <a:ext cx="1649880" cy="2700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3986E4BE-0146-DBDD-90CF-9D41C04033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74278" y="3000330"/>
                <a:ext cx="16855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FDF9FA35-65B6-EF06-CAD3-FE1C5117B55C}"/>
                  </a:ext>
                </a:extLst>
              </p14:cNvPr>
              <p14:cNvContentPartPr/>
              <p14:nvPr/>
            </p14:nvContentPartPr>
            <p14:xfrm>
              <a:off x="9076358" y="3254130"/>
              <a:ext cx="1656000" cy="1980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FDF9FA35-65B6-EF06-CAD3-FE1C5117B5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58358" y="3218130"/>
                <a:ext cx="169164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5BCF5867-BD36-08BA-E50C-722449E62548}"/>
                  </a:ext>
                </a:extLst>
              </p14:cNvPr>
              <p14:cNvContentPartPr/>
              <p14:nvPr/>
            </p14:nvContentPartPr>
            <p14:xfrm>
              <a:off x="7671278" y="3539970"/>
              <a:ext cx="1658520" cy="23760"/>
            </p14:xfrm>
          </p:contentPart>
        </mc:Choice>
        <mc:Fallback xmlns=""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5BCF5867-BD36-08BA-E50C-722449E6254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53638" y="3503970"/>
                <a:ext cx="16941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筆跡 18">
                <a:extLst>
                  <a:ext uri="{FF2B5EF4-FFF2-40B4-BE49-F238E27FC236}">
                    <a16:creationId xmlns:a16="http://schemas.microsoft.com/office/drawing/2014/main" id="{1A2432BE-2F68-70BA-873C-60849CAD558B}"/>
                  </a:ext>
                </a:extLst>
              </p14:cNvPr>
              <p14:cNvContentPartPr/>
              <p14:nvPr/>
            </p14:nvContentPartPr>
            <p14:xfrm>
              <a:off x="9345998" y="3811410"/>
              <a:ext cx="1674000" cy="29520"/>
            </p14:xfrm>
          </p:contentPart>
        </mc:Choice>
        <mc:Fallback xmlns="">
          <p:pic>
            <p:nvPicPr>
              <p:cNvPr id="19" name="筆跡 18">
                <a:extLst>
                  <a:ext uri="{FF2B5EF4-FFF2-40B4-BE49-F238E27FC236}">
                    <a16:creationId xmlns:a16="http://schemas.microsoft.com/office/drawing/2014/main" id="{1A2432BE-2F68-70BA-873C-60849CAD55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27998" y="3775770"/>
                <a:ext cx="17096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筆跡 19">
                <a:extLst>
                  <a:ext uri="{FF2B5EF4-FFF2-40B4-BE49-F238E27FC236}">
                    <a16:creationId xmlns:a16="http://schemas.microsoft.com/office/drawing/2014/main" id="{D0743981-9534-3542-94A0-2D4F89BE51C7}"/>
                  </a:ext>
                </a:extLst>
              </p14:cNvPr>
              <p14:cNvContentPartPr/>
              <p14:nvPr/>
            </p14:nvContentPartPr>
            <p14:xfrm>
              <a:off x="2521478" y="3580650"/>
              <a:ext cx="830880" cy="30960"/>
            </p14:xfrm>
          </p:contentPart>
        </mc:Choice>
        <mc:Fallback xmlns="">
          <p:pic>
            <p:nvPicPr>
              <p:cNvPr id="20" name="筆跡 19">
                <a:extLst>
                  <a:ext uri="{FF2B5EF4-FFF2-40B4-BE49-F238E27FC236}">
                    <a16:creationId xmlns:a16="http://schemas.microsoft.com/office/drawing/2014/main" id="{D0743981-9534-3542-94A0-2D4F89BE51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03838" y="3544650"/>
                <a:ext cx="8665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4EF5E97C-AEBD-611B-04E2-79211C9FE3A9}"/>
                  </a:ext>
                </a:extLst>
              </p14:cNvPr>
              <p14:cNvContentPartPr/>
              <p14:nvPr/>
            </p14:nvContentPartPr>
            <p14:xfrm>
              <a:off x="2531198" y="3811410"/>
              <a:ext cx="913680" cy="10440"/>
            </p14:xfrm>
          </p:contentPart>
        </mc:Choice>
        <mc:Fallback xmlns=""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4EF5E97C-AEBD-611B-04E2-79211C9FE3A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13558" y="3775770"/>
                <a:ext cx="949320" cy="8208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352F2FB5-21B0-A181-3C35-17E18BDC4063}"/>
              </a:ext>
            </a:extLst>
          </p:cNvPr>
          <p:cNvSpPr txBox="1"/>
          <p:nvPr/>
        </p:nvSpPr>
        <p:spPr>
          <a:xfrm>
            <a:off x="8500538" y="777595"/>
            <a:ext cx="320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Target cell: cross-domain cell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筆跡 23">
                <a:extLst>
                  <a:ext uri="{FF2B5EF4-FFF2-40B4-BE49-F238E27FC236}">
                    <a16:creationId xmlns:a16="http://schemas.microsoft.com/office/drawing/2014/main" id="{BEFF51F6-9A4B-F60F-BC37-103D417328EC}"/>
                  </a:ext>
                </a:extLst>
              </p14:cNvPr>
              <p14:cNvContentPartPr/>
              <p14:nvPr/>
            </p14:nvContentPartPr>
            <p14:xfrm>
              <a:off x="5958038" y="4051890"/>
              <a:ext cx="1116000" cy="360"/>
            </p14:xfrm>
          </p:contentPart>
        </mc:Choice>
        <mc:Fallback xmlns="">
          <p:pic>
            <p:nvPicPr>
              <p:cNvPr id="24" name="筆跡 23">
                <a:extLst>
                  <a:ext uri="{FF2B5EF4-FFF2-40B4-BE49-F238E27FC236}">
                    <a16:creationId xmlns:a16="http://schemas.microsoft.com/office/drawing/2014/main" id="{BEFF51F6-9A4B-F60F-BC37-103D417328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40038" y="4016250"/>
                <a:ext cx="11516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筆跡 24">
                <a:extLst>
                  <a:ext uri="{FF2B5EF4-FFF2-40B4-BE49-F238E27FC236}">
                    <a16:creationId xmlns:a16="http://schemas.microsoft.com/office/drawing/2014/main" id="{88D26922-43B1-5DDD-AAF1-E563F7EE3227}"/>
                  </a:ext>
                </a:extLst>
              </p14:cNvPr>
              <p14:cNvContentPartPr/>
              <p14:nvPr/>
            </p14:nvContentPartPr>
            <p14:xfrm>
              <a:off x="5938598" y="4240890"/>
              <a:ext cx="1674000" cy="43560"/>
            </p14:xfrm>
          </p:contentPart>
        </mc:Choice>
        <mc:Fallback xmlns="">
          <p:pic>
            <p:nvPicPr>
              <p:cNvPr id="25" name="筆跡 24">
                <a:extLst>
                  <a:ext uri="{FF2B5EF4-FFF2-40B4-BE49-F238E27FC236}">
                    <a16:creationId xmlns:a16="http://schemas.microsoft.com/office/drawing/2014/main" id="{88D26922-43B1-5DDD-AAF1-E563F7EE32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20958" y="4204890"/>
                <a:ext cx="170964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筆跡 30">
                <a:extLst>
                  <a:ext uri="{FF2B5EF4-FFF2-40B4-BE49-F238E27FC236}">
                    <a16:creationId xmlns:a16="http://schemas.microsoft.com/office/drawing/2014/main" id="{E6F31194-553C-91CD-61D2-536AFD7E436C}"/>
                  </a:ext>
                </a:extLst>
              </p14:cNvPr>
              <p14:cNvContentPartPr/>
              <p14:nvPr/>
            </p14:nvContentPartPr>
            <p14:xfrm>
              <a:off x="3387998" y="1567530"/>
              <a:ext cx="809640" cy="22320"/>
            </p14:xfrm>
          </p:contentPart>
        </mc:Choice>
        <mc:Fallback xmlns="">
          <p:pic>
            <p:nvPicPr>
              <p:cNvPr id="31" name="筆跡 30">
                <a:extLst>
                  <a:ext uri="{FF2B5EF4-FFF2-40B4-BE49-F238E27FC236}">
                    <a16:creationId xmlns:a16="http://schemas.microsoft.com/office/drawing/2014/main" id="{E6F31194-553C-91CD-61D2-536AFD7E436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70358" y="1531890"/>
                <a:ext cx="84528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" name="筆跡 31">
                <a:extLst>
                  <a:ext uri="{FF2B5EF4-FFF2-40B4-BE49-F238E27FC236}">
                    <a16:creationId xmlns:a16="http://schemas.microsoft.com/office/drawing/2014/main" id="{A4F998E2-A256-4D21-BC6A-88591ACD3DCB}"/>
                  </a:ext>
                </a:extLst>
              </p14:cNvPr>
              <p14:cNvContentPartPr/>
              <p14:nvPr/>
            </p14:nvContentPartPr>
            <p14:xfrm>
              <a:off x="3426158" y="1793610"/>
              <a:ext cx="1081080" cy="28080"/>
            </p14:xfrm>
          </p:contentPart>
        </mc:Choice>
        <mc:Fallback xmlns="">
          <p:pic>
            <p:nvPicPr>
              <p:cNvPr id="32" name="筆跡 31">
                <a:extLst>
                  <a:ext uri="{FF2B5EF4-FFF2-40B4-BE49-F238E27FC236}">
                    <a16:creationId xmlns:a16="http://schemas.microsoft.com/office/drawing/2014/main" id="{A4F998E2-A256-4D21-BC6A-88591ACD3DC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08518" y="1757970"/>
                <a:ext cx="111672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3" name="筆跡 32">
                <a:extLst>
                  <a:ext uri="{FF2B5EF4-FFF2-40B4-BE49-F238E27FC236}">
                    <a16:creationId xmlns:a16="http://schemas.microsoft.com/office/drawing/2014/main" id="{4BB8D3BF-E40C-840A-30D9-C4635687C0D6}"/>
                  </a:ext>
                </a:extLst>
              </p14:cNvPr>
              <p14:cNvContentPartPr/>
              <p14:nvPr/>
            </p14:nvContentPartPr>
            <p14:xfrm>
              <a:off x="3426158" y="2052090"/>
              <a:ext cx="1674360" cy="27000"/>
            </p14:xfrm>
          </p:contentPart>
        </mc:Choice>
        <mc:Fallback xmlns="">
          <p:pic>
            <p:nvPicPr>
              <p:cNvPr id="33" name="筆跡 32">
                <a:extLst>
                  <a:ext uri="{FF2B5EF4-FFF2-40B4-BE49-F238E27FC236}">
                    <a16:creationId xmlns:a16="http://schemas.microsoft.com/office/drawing/2014/main" id="{4BB8D3BF-E40C-840A-30D9-C4635687C0D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08518" y="2016090"/>
                <a:ext cx="17100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筆跡 33">
                <a:extLst>
                  <a:ext uri="{FF2B5EF4-FFF2-40B4-BE49-F238E27FC236}">
                    <a16:creationId xmlns:a16="http://schemas.microsoft.com/office/drawing/2014/main" id="{B001837C-3E44-FDD1-E33C-1B3F64830C1C}"/>
                  </a:ext>
                </a:extLst>
              </p14:cNvPr>
              <p14:cNvContentPartPr/>
              <p14:nvPr/>
            </p14:nvContentPartPr>
            <p14:xfrm>
              <a:off x="3426158" y="2328570"/>
              <a:ext cx="413280" cy="11520"/>
            </p14:xfrm>
          </p:contentPart>
        </mc:Choice>
        <mc:Fallback xmlns="">
          <p:pic>
            <p:nvPicPr>
              <p:cNvPr id="34" name="筆跡 33">
                <a:extLst>
                  <a:ext uri="{FF2B5EF4-FFF2-40B4-BE49-F238E27FC236}">
                    <a16:creationId xmlns:a16="http://schemas.microsoft.com/office/drawing/2014/main" id="{B001837C-3E44-FDD1-E33C-1B3F64830C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08518" y="2292570"/>
                <a:ext cx="44892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6" name="筆跡 35">
                <a:extLst>
                  <a:ext uri="{FF2B5EF4-FFF2-40B4-BE49-F238E27FC236}">
                    <a16:creationId xmlns:a16="http://schemas.microsoft.com/office/drawing/2014/main" id="{38778112-699F-7206-4D8D-61F05CD2B109}"/>
                  </a:ext>
                </a:extLst>
              </p14:cNvPr>
              <p14:cNvContentPartPr/>
              <p14:nvPr/>
            </p14:nvContentPartPr>
            <p14:xfrm>
              <a:off x="5486078" y="2550690"/>
              <a:ext cx="1548720" cy="60480"/>
            </p14:xfrm>
          </p:contentPart>
        </mc:Choice>
        <mc:Fallback xmlns="">
          <p:pic>
            <p:nvPicPr>
              <p:cNvPr id="36" name="筆跡 35">
                <a:extLst>
                  <a:ext uri="{FF2B5EF4-FFF2-40B4-BE49-F238E27FC236}">
                    <a16:creationId xmlns:a16="http://schemas.microsoft.com/office/drawing/2014/main" id="{38778112-699F-7206-4D8D-61F05CD2B1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68078" y="2514690"/>
                <a:ext cx="158436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0" name="筆跡 39">
                <a:extLst>
                  <a:ext uri="{FF2B5EF4-FFF2-40B4-BE49-F238E27FC236}">
                    <a16:creationId xmlns:a16="http://schemas.microsoft.com/office/drawing/2014/main" id="{1D71B166-0A10-BCD5-A049-A5F2C6D2CD0F}"/>
                  </a:ext>
                </a:extLst>
              </p14:cNvPr>
              <p14:cNvContentPartPr/>
              <p14:nvPr/>
            </p14:nvContentPartPr>
            <p14:xfrm>
              <a:off x="3426158" y="2809890"/>
              <a:ext cx="990720" cy="30600"/>
            </p14:xfrm>
          </p:contentPart>
        </mc:Choice>
        <mc:Fallback xmlns="">
          <p:pic>
            <p:nvPicPr>
              <p:cNvPr id="40" name="筆跡 39">
                <a:extLst>
                  <a:ext uri="{FF2B5EF4-FFF2-40B4-BE49-F238E27FC236}">
                    <a16:creationId xmlns:a16="http://schemas.microsoft.com/office/drawing/2014/main" id="{1D71B166-0A10-BCD5-A049-A5F2C6D2CD0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08518" y="2773890"/>
                <a:ext cx="1026360" cy="102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文字方塊 40">
            <a:extLst>
              <a:ext uri="{FF2B5EF4-FFF2-40B4-BE49-F238E27FC236}">
                <a16:creationId xmlns:a16="http://schemas.microsoft.com/office/drawing/2014/main" id="{937789C2-97EA-B7CB-CCA9-AF6B475AE4DC}"/>
              </a:ext>
            </a:extLst>
          </p:cNvPr>
          <p:cNvSpPr txBox="1"/>
          <p:nvPr/>
        </p:nvSpPr>
        <p:spPr>
          <a:xfrm>
            <a:off x="507327" y="4623888"/>
            <a:ext cx="12017421" cy="1617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Furthermore, in the training phase, they collect two target variables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/>
              <a:t>the static IR drop value of each cross-domain cell (with direct or indirect supply) reported by the IR drop simulation tool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dirty="0"/>
              <a:t>DRC hotspot grids from detailed routing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3794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8F0D8-549F-0F5A-0929-4EE037E6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Methodology</a:t>
            </a:r>
            <a:r>
              <a:rPr lang="en-US" altLang="zh-TW" dirty="0"/>
              <a:t> </a:t>
            </a:r>
            <a:r>
              <a:rPr lang="en-US" altLang="zh-TW" sz="2800" dirty="0"/>
              <a:t>– ML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631D7BD-9745-5DAE-5222-935ABF4711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/>
                  <a:t>Two datasets are adopted to train machine learning models</a:t>
                </a:r>
              </a:p>
              <a:p>
                <a:pPr lvl="1"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𝑖𝑟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   : </m:t>
                    </m:r>
                  </m:oMath>
                </a14:m>
                <a:r>
                  <a:rPr lang="en-US" altLang="zh-TW" sz="1800" dirty="0"/>
                  <a:t> IR drop percentage prediction of a given cell instance.</a:t>
                </a:r>
              </a:p>
              <a:p>
                <a:pPr lvl="2">
                  <a:lnSpc>
                    <a:spcPct val="200000"/>
                  </a:lnSpc>
                </a:pPr>
                <a:r>
                  <a:rPr lang="en-US" altLang="zh-TW" sz="1400" dirty="0"/>
                  <a:t> </a:t>
                </a:r>
              </a:p>
              <a:p>
                <a:pPr lvl="2">
                  <a:lnSpc>
                    <a:spcPct val="2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𝑖𝑟</m:t>
                        </m:r>
                      </m:sup>
                    </m:sSubSup>
                  </m:oMath>
                </a14:m>
                <a:r>
                  <a:rPr lang="en-US" altLang="zh-TW" sz="1600" dirty="0"/>
                  <a:t> is the IR drop percentage value of cell </a:t>
                </a:r>
                <a:r>
                  <a:rPr lang="zh-TW" altLang="en-US" sz="1600" dirty="0"/>
                  <a:t>𝑖 </a:t>
                </a:r>
                <a:r>
                  <a:rPr lang="en-US" altLang="zh-TW" sz="1600" dirty="0"/>
                  <a:t>provided by static IR drop analysis.</a:t>
                </a:r>
              </a:p>
              <a:p>
                <a:pPr lvl="1"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𝑑𝑟𝑐</m:t>
                        </m:r>
                      </m:sup>
                    </m:sSup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:  </m:t>
                    </m:r>
                  </m:oMath>
                </a14:m>
                <a:r>
                  <a:rPr lang="en-US" altLang="zh-TW" sz="1800" dirty="0"/>
                  <a:t>DRC hotspot prediction for the grid where the cell is located.</a:t>
                </a:r>
              </a:p>
              <a:p>
                <a:pPr lvl="2">
                  <a:lnSpc>
                    <a:spcPct val="200000"/>
                  </a:lnSpc>
                </a:pPr>
                <a:r>
                  <a:rPr lang="en-US" altLang="zh-TW" sz="1400" dirty="0"/>
                  <a:t> </a:t>
                </a:r>
              </a:p>
              <a:p>
                <a:pPr lvl="2">
                  <a:lnSpc>
                    <a:spcPct val="2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𝑑𝑟𝑐</m:t>
                        </m:r>
                      </m:sup>
                    </m:sSubSup>
                  </m:oMath>
                </a14:m>
                <a:r>
                  <a:rPr lang="en-US" altLang="zh-TW" sz="1600" dirty="0"/>
                  <a:t> indicates if there is a DRC hotspot at the grid containing cell </a:t>
                </a:r>
                <a:r>
                  <a:rPr lang="zh-TW" altLang="en-US" sz="1600" dirty="0"/>
                  <a:t>𝑖</a:t>
                </a:r>
                <a:r>
                  <a:rPr lang="en-US" altLang="zh-TW" sz="1600" dirty="0"/>
                  <a:t>.</a:t>
                </a:r>
                <a:endParaRPr lang="en-US" altLang="zh-TW" sz="1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631D7BD-9745-5DAE-5222-935ABF4711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205F26-7060-16BC-949B-03B5E192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13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493323C-E551-6901-EA67-137B6F065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181" y="3196622"/>
            <a:ext cx="4187913" cy="29150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87FB886-215C-0DD3-0A70-259DB1CB5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181" y="4897621"/>
            <a:ext cx="4992448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27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55430E-95E6-5E59-A3B3-482D2BA0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Methodology</a:t>
            </a:r>
            <a:r>
              <a:rPr lang="en-US" altLang="zh-TW" dirty="0"/>
              <a:t> </a:t>
            </a:r>
            <a:r>
              <a:rPr lang="en-US" altLang="zh-TW" sz="2800" dirty="0"/>
              <a:t>– ML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35AFCE-6229-6782-F0B9-AE31A9E62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/>
              <a:t>They trained multiple regression models and output the model with the best prediction performance on the validation set.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1800" dirty="0"/>
              <a:t>Extra Trees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1800" dirty="0"/>
              <a:t>MLP (ANN)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1800" dirty="0"/>
              <a:t>Random Forest (RF)</a:t>
            </a:r>
          </a:p>
          <a:p>
            <a:pPr marL="914400" lvl="1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1800" dirty="0"/>
              <a:t>XGBoost</a:t>
            </a:r>
            <a:endParaRPr lang="en-US" altLang="zh-TW" sz="2200" dirty="0"/>
          </a:p>
          <a:p>
            <a:pPr>
              <a:lnSpc>
                <a:spcPct val="125000"/>
              </a:lnSpc>
            </a:pPr>
            <a:r>
              <a:rPr lang="en-US" altLang="zh-TW" sz="2200" dirty="0"/>
              <a:t>The best model is trained by XGBoost.</a:t>
            </a: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70D4F7-56DF-5465-D63A-954219B6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14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18CA8AF-970E-EA25-49EE-D44C3D86E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1" y="2912224"/>
            <a:ext cx="7157986" cy="147200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B547C68-1B69-FB35-DFE1-F57E8DE6C23D}"/>
              </a:ext>
            </a:extLst>
          </p:cNvPr>
          <p:cNvSpPr txBox="1"/>
          <p:nvPr/>
        </p:nvSpPr>
        <p:spPr>
          <a:xfrm>
            <a:off x="5292290" y="5167312"/>
            <a:ext cx="6083167" cy="1196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/>
              <a:t>Direct:    IR drop on cross-domain cell with direct supply.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/>
              <a:t>Indirect:  IR drop on cross-domain cell with indirect supply.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/>
              <a:t>DRC:      DRC hotspot in a grid.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0053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B0DA9-E48F-8219-EB95-9ABBE688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Methodology</a:t>
            </a:r>
            <a:r>
              <a:rPr lang="en-US" altLang="zh-TW" dirty="0"/>
              <a:t> </a:t>
            </a:r>
            <a:r>
              <a:rPr lang="en-US" altLang="zh-TW" sz="2800" dirty="0"/>
              <a:t>– ML Model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985FF4-E91B-A4E5-3EF0-6381DB16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15</a:t>
            </a:fld>
            <a:endParaRPr lang="en-US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A4F5582B-30E0-B3EB-7F8E-3E24BED35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A831718-31BA-36F3-E471-2FAAF3738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108" y="1698473"/>
            <a:ext cx="7939784" cy="447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79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B0DA9-E48F-8219-EB95-9ABBE688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Methodology</a:t>
            </a:r>
            <a:r>
              <a:rPr lang="en-US" altLang="zh-TW" dirty="0"/>
              <a:t> </a:t>
            </a:r>
            <a:r>
              <a:rPr lang="en-US" altLang="zh-TW" sz="2800" dirty="0"/>
              <a:t>– ML Model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985FF4-E91B-A4E5-3EF0-6381DB16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16</a:t>
            </a:fld>
            <a:endParaRPr 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5617D24-C4D9-DA8C-36B0-DD254AAE3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9AE4F9C-8428-3DE3-08E7-1A4C6DF9A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979" y="1635511"/>
            <a:ext cx="6846042" cy="48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28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1C470E-0495-0458-337E-AF6991D7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Methodology</a:t>
            </a:r>
            <a:r>
              <a:rPr lang="en-US" altLang="zh-TW" dirty="0"/>
              <a:t> </a:t>
            </a:r>
            <a:r>
              <a:rPr lang="en-US" altLang="zh-TW" sz="2800" dirty="0"/>
              <a:t>– Unit Size Selection for Sub-Meshes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BC6483-4EB3-9809-2E1F-3E32024A7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2200" dirty="0"/>
              <a:t>The unit size of sub-mesh determines the search range for extracting features of neighboring cells.</a:t>
            </a:r>
          </a:p>
          <a:p>
            <a:pPr>
              <a:lnSpc>
                <a:spcPct val="125000"/>
              </a:lnSpc>
            </a:pPr>
            <a:r>
              <a:rPr lang="en-US" altLang="zh-TW" sz="2200" dirty="0"/>
              <a:t>A unit size of sub-mesh should overlap with the primary power mesh so that it can receive supply.</a:t>
            </a:r>
          </a:p>
          <a:p>
            <a:pPr>
              <a:lnSpc>
                <a:spcPct val="125000"/>
              </a:lnSpc>
            </a:pPr>
            <a:r>
              <a:rPr lang="en-US" altLang="zh-TW" sz="2200" dirty="0"/>
              <a:t>The unit size can contain more than one layout grid.</a:t>
            </a: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70D1AB-82E1-0327-9185-8FE895DE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17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9D074A4-AD9F-3EAD-5524-FD8215A7D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638" y="4781803"/>
            <a:ext cx="6748723" cy="171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14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27147E-C86B-9ABB-96AD-C34EC6F9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Methodology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– Unit Size Selection for Sub-Meshes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2C915-95B5-AA75-2343-71D745FB2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+mj-lt"/>
                  </a:rPr>
                  <a:t>Considering a layout grid of size </a:t>
                </a:r>
                <a14:m>
                  <m:oMath xmlns:m="http://schemas.openxmlformats.org/officeDocument/2006/math">
                    <m:r>
                      <a:rPr lang="en-US" altLang="zh-TW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TW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TW" altLang="en-US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  <m:sup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200" dirty="0">
                    <a:latin typeface="+mj-lt"/>
                  </a:rPr>
                  <a:t>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200" dirty="0">
                    <a:latin typeface="+mj-lt"/>
                  </a:rPr>
                  <a:t>Area density of neighboring cells.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1800" dirty="0">
                    <a:latin typeface="+mj-lt"/>
                  </a:rPr>
                  <a:t>The densities collected in each grid will be further merged as features.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200" dirty="0">
                    <a:latin typeface="+mj-lt"/>
                  </a:rPr>
                  <a:t>Signal routing density within each layout grid.</a:t>
                </a:r>
                <a:endParaRPr lang="zh-TW" alt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2C915-95B5-AA75-2343-71D745FB2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F51A40-D248-1943-D894-B654EEAC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2B4F8E-8592-5697-19F8-AB3CACF815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826" b="8432"/>
          <a:stretch/>
        </p:blipFill>
        <p:spPr>
          <a:xfrm>
            <a:off x="1800728" y="4306452"/>
            <a:ext cx="2655769" cy="228824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193B89F-50B4-52EE-0A2C-47196E29F5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174" t="22794" b="9622"/>
          <a:stretch/>
        </p:blipFill>
        <p:spPr>
          <a:xfrm>
            <a:off x="5419025" y="4250671"/>
            <a:ext cx="3168672" cy="228824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9A5489F-2BD4-E921-EA81-5B42FE5E6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7654" y="2116303"/>
            <a:ext cx="3235037" cy="2192822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DCE51EF-E5BA-ED52-C4FF-4A53F52D165E}"/>
              </a:ext>
            </a:extLst>
          </p:cNvPr>
          <p:cNvCxnSpPr>
            <a:cxnSpLocks/>
          </p:cNvCxnSpPr>
          <p:nvPr/>
        </p:nvCxnSpPr>
        <p:spPr>
          <a:xfrm flipV="1">
            <a:off x="10318282" y="3739866"/>
            <a:ext cx="0" cy="9668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A40886D-F224-C445-55F8-A84FE7FA6777}"/>
              </a:ext>
            </a:extLst>
          </p:cNvPr>
          <p:cNvSpPr txBox="1"/>
          <p:nvPr/>
        </p:nvSpPr>
        <p:spPr>
          <a:xfrm>
            <a:off x="9091865" y="4721064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The unit size is wider than the pitch of primary mesh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7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E0C03-DA09-BCA5-440A-A05C34D9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Outline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1C038-AE51-E136-6B1E-6C38BF235BB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62000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Preliminaries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Methodology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Experimental</a:t>
            </a:r>
            <a:r>
              <a:rPr lang="en-US" altLang="zh-TW" dirty="0"/>
              <a:t> </a:t>
            </a:r>
            <a:r>
              <a:rPr lang="en-US" altLang="zh-TW" sz="2400" dirty="0"/>
              <a:t>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91B803-9796-C957-1032-D2F5DFAF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54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33A3F-DD1F-491A-A3CB-A4720266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Methodology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j-cs"/>
              </a:rPr>
              <a:t>– Model Prediction and ECO Selection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8EB786-1B26-7EF7-3DDE-66FC4B161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D16732-0E72-A2A2-89D2-42D674E1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46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BFC81-0EBF-3E2F-11C1-407E0D03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Experimental Result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1C4C4-3C88-AD50-0966-B098A5C66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/>
              <a:t>Implement with C++, Tcl and Python 3.7.4 (scikit-learn package) language.</a:t>
            </a:r>
          </a:p>
          <a:p>
            <a:pPr>
              <a:lnSpc>
                <a:spcPct val="150000"/>
              </a:lnSpc>
            </a:pPr>
            <a:r>
              <a:rPr lang="en-US" altLang="zh-TW" sz="2200" dirty="0"/>
              <a:t>Intel Xeon Linux workstation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3.2 GHz CPU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512 GB memory</a:t>
            </a:r>
          </a:p>
          <a:p>
            <a:pPr>
              <a:lnSpc>
                <a:spcPct val="150000"/>
              </a:lnSpc>
            </a:pPr>
            <a:r>
              <a:rPr lang="en-US" altLang="zh-TW" sz="2200" dirty="0"/>
              <a:t>#</a:t>
            </a:r>
            <a:r>
              <a:rPr lang="zh-TW" altLang="en-US" sz="2200" dirty="0"/>
              <a:t> </a:t>
            </a:r>
            <a:r>
              <a:rPr lang="en-US" altLang="zh-TW" sz="2200" dirty="0"/>
              <a:t>of direct / indirect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Number of cross-domain cell instances with direct / indirect supply.</a:t>
            </a:r>
          </a:p>
          <a:p>
            <a:pPr>
              <a:lnSpc>
                <a:spcPct val="150000"/>
              </a:lnSpc>
            </a:pPr>
            <a:r>
              <a:rPr lang="en-US" altLang="zh-TW" sz="2200" dirty="0"/>
              <a:t>Training datasets: 2 power domains and 20k cross-domain cells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86EF88-7931-B5F6-01DF-5119D046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20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B3F1F40-EF10-F0D3-EC1C-EDFAE0C39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380" y="2743653"/>
            <a:ext cx="6395102" cy="176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10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EBFC1-8D70-AB1F-ED80-1894042F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Experimental Result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DB8C5F-818D-A336-7160-783D70546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/>
              <a:t>Primary power mesh is constructed on metal 10 and metal 11 layers.</a:t>
            </a:r>
          </a:p>
          <a:p>
            <a:pPr>
              <a:lnSpc>
                <a:spcPct val="150000"/>
              </a:lnSpc>
            </a:pPr>
            <a:r>
              <a:rPr lang="en-US" altLang="zh-TW" sz="2200" dirty="0"/>
              <a:t>Sub-meshes are on metal 8 and metal 9 layers.</a:t>
            </a:r>
          </a:p>
          <a:p>
            <a:pPr>
              <a:lnSpc>
                <a:spcPct val="150000"/>
              </a:lnSpc>
            </a:pPr>
            <a:r>
              <a:rPr lang="en-US" altLang="zh-TW" sz="2200" dirty="0"/>
              <a:t>IR drop constraint is 3% of the working voltage.</a:t>
            </a:r>
          </a:p>
          <a:p>
            <a:pPr>
              <a:lnSpc>
                <a:spcPct val="150000"/>
              </a:lnSpc>
            </a:pPr>
            <a:r>
              <a:rPr lang="en-US" altLang="zh-TW" sz="2200" dirty="0"/>
              <a:t>All the design are placed at timing optimization mode by fusion compiler.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Timing is reported by primetime.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IR drop analysis in done by </a:t>
            </a:r>
            <a:r>
              <a:rPr lang="en-US" altLang="zh-TW" sz="1800" dirty="0" err="1"/>
              <a:t>redhawk</a:t>
            </a:r>
            <a:r>
              <a:rPr lang="en-US" altLang="zh-TW" sz="1800" dirty="0"/>
              <a:t>.</a:t>
            </a:r>
          </a:p>
          <a:p>
            <a:pPr>
              <a:lnSpc>
                <a:spcPct val="150000"/>
              </a:lnSpc>
            </a:pP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BB3C08-983C-C03B-B824-93E2BDE3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76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EBFC1-8D70-AB1F-ED80-1894042F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Experimental Result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DB8C5F-818D-A336-7160-783D70546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2200" dirty="0"/>
              <a:t>None</a:t>
            </a:r>
          </a:p>
          <a:p>
            <a:pPr lvl="1">
              <a:lnSpc>
                <a:spcPct val="125000"/>
              </a:lnSpc>
            </a:pPr>
            <a:r>
              <a:rPr lang="en-US" altLang="zh-TW" sz="1800" dirty="0"/>
              <a:t>No sub-mesh </a:t>
            </a:r>
          </a:p>
          <a:p>
            <a:pPr>
              <a:lnSpc>
                <a:spcPct val="125000"/>
              </a:lnSpc>
            </a:pPr>
            <a:r>
              <a:rPr lang="en-US" altLang="zh-TW" sz="2200" dirty="0"/>
              <a:t>Full</a:t>
            </a:r>
          </a:p>
          <a:p>
            <a:pPr lvl="1">
              <a:lnSpc>
                <a:spcPct val="125000"/>
              </a:lnSpc>
            </a:pPr>
            <a:r>
              <a:rPr lang="en-US" altLang="zh-TW" sz="1800" dirty="0"/>
              <a:t>Full sub-mesh</a:t>
            </a:r>
          </a:p>
          <a:p>
            <a:pPr>
              <a:lnSpc>
                <a:spcPct val="125000"/>
              </a:lnSpc>
            </a:pPr>
            <a:r>
              <a:rPr lang="en-US" altLang="zh-TW" sz="2200" dirty="0"/>
              <a:t>GR-aware</a:t>
            </a:r>
          </a:p>
          <a:p>
            <a:pPr lvl="1">
              <a:lnSpc>
                <a:spcPct val="125000"/>
              </a:lnSpc>
            </a:pPr>
            <a:r>
              <a:rPr lang="en-US" altLang="zh-TW" sz="1800" dirty="0"/>
              <a:t>Global route congestion-aware sub-mesh</a:t>
            </a:r>
          </a:p>
          <a:p>
            <a:pPr lvl="1">
              <a:lnSpc>
                <a:spcPct val="125000"/>
              </a:lnSpc>
            </a:pPr>
            <a:r>
              <a:rPr lang="en-US" altLang="zh-TW" sz="1800" dirty="0"/>
              <a:t>Constructs sub-meshes only when the average layer-wise routing density is under 40%</a:t>
            </a:r>
          </a:p>
          <a:p>
            <a:pPr>
              <a:lnSpc>
                <a:spcPct val="125000"/>
              </a:lnSpc>
            </a:pPr>
            <a:r>
              <a:rPr lang="en-US" altLang="zh-TW" sz="2200" dirty="0"/>
              <a:t>Ours: ML</a:t>
            </a:r>
          </a:p>
          <a:p>
            <a:pPr lvl="1">
              <a:lnSpc>
                <a:spcPct val="125000"/>
              </a:lnSpc>
            </a:pPr>
            <a:r>
              <a:rPr lang="en-US" altLang="zh-TW" sz="1800" dirty="0"/>
              <a:t>Predicted static IR drop should be less than strictly 1%</a:t>
            </a:r>
          </a:p>
          <a:p>
            <a:pPr lvl="1">
              <a:lnSpc>
                <a:spcPct val="125000"/>
              </a:lnSpc>
            </a:pPr>
            <a:r>
              <a:rPr lang="en-US" altLang="zh-TW" sz="1800" dirty="0"/>
              <a:t>Zero DRC hotspots for each sub-mesh unit</a:t>
            </a:r>
          </a:p>
          <a:p>
            <a:pPr>
              <a:lnSpc>
                <a:spcPct val="125000"/>
              </a:lnSpc>
            </a:pP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BB3C08-983C-C03B-B824-93E2BDE3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39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52C39B-D56C-E66E-A553-220408325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ADF07B-00EA-6C63-AE2D-2D365B07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23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DE13FAC-FB40-DA78-D467-B8C2E8F99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65" y="1037310"/>
            <a:ext cx="11124269" cy="53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58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5B933-899A-9E49-BB30-F23F4A12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Experimental Result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5A145D-0F05-03E0-D175-44B825FC0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/>
              <a:t>IR drop optimization</a:t>
            </a: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1AAEC5-9EFF-154E-DBA4-0AEABBEA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24</a:t>
            </a:fld>
            <a:endParaRPr lang="en-US"/>
          </a:p>
        </p:txBody>
      </p:sp>
      <p:pic>
        <p:nvPicPr>
          <p:cNvPr id="10" name="內容版面配置區 5">
            <a:extLst>
              <a:ext uri="{FF2B5EF4-FFF2-40B4-BE49-F238E27FC236}">
                <a16:creationId xmlns:a16="http://schemas.microsoft.com/office/drawing/2014/main" id="{86FAEE86-B75D-C345-3D4C-61EA39EE6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112" y="2492679"/>
            <a:ext cx="5935775" cy="400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10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0288D9-B7B8-9916-CE8A-A16E3CD3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Experimental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8CE807-4736-147A-1173-1E63556B4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/>
              <a:t>Routability improvement (especially for congestion region)</a:t>
            </a: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9ED592-AB30-896F-6DBA-3323C0885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25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36F109-62B9-7CA0-BD23-50ABCB180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035" y="2650499"/>
            <a:ext cx="6983930" cy="370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4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6B90D-F2DF-4619-5143-CBDE4CD3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Experimental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134C74-329C-BB24-8AB4-FB98AAF1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3122" cy="4351338"/>
          </a:xfrm>
        </p:spPr>
        <p:txBody>
          <a:bodyPr>
            <a:normAutofit/>
          </a:bodyPr>
          <a:lstStyle/>
          <a:p>
            <a:r>
              <a:rPr lang="en-US" altLang="zh-TW" sz="2200" dirty="0"/>
              <a:t>Decreases the sub-mesh usage for cross-domain cells with direct supply.</a:t>
            </a:r>
          </a:p>
          <a:p>
            <a:r>
              <a:rPr lang="en-US" altLang="zh-TW" sz="2200" dirty="0"/>
              <a:t>Reserves more routing resource for the </a:t>
            </a:r>
            <a:r>
              <a:rPr lang="en-US" altLang="zh-TW" sz="2200" dirty="0" err="1"/>
              <a:t>submesh</a:t>
            </a:r>
            <a:r>
              <a:rPr lang="en-US" altLang="zh-TW" sz="2200" dirty="0"/>
              <a:t> of cross-domain cells with indirect supply.</a:t>
            </a: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DF1E8A-B469-7A77-51A1-82EDF27C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26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4B71253-B6E2-A60C-B41F-3CEC27CAE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156" y="2747986"/>
            <a:ext cx="5984943" cy="397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02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27743" y="2967335"/>
            <a:ext cx="6936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>
                <a:latin typeface="Times" panose="02020603050405020304" pitchFamily="18" charset="0"/>
                <a:cs typeface="Times" panose="02020603050405020304" pitchFamily="18" charset="0"/>
              </a:rPr>
              <a:t>Thank you for listening!</a:t>
            </a:r>
            <a:endParaRPr lang="zh-TW" altLang="en-US" sz="5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CDEBA-F7CB-4423-D17F-78C9E7A6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F1C42E-208D-D375-D779-4FE5706E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00"/>
            <a:ext cx="113538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/>
              <a:t>Primary / secondary power mesh : high / low layer stripe.</a:t>
            </a:r>
          </a:p>
          <a:p>
            <a:pPr>
              <a:lnSpc>
                <a:spcPct val="150000"/>
              </a:lnSpc>
            </a:pPr>
            <a:r>
              <a:rPr lang="en-US" altLang="zh-TW" sz="2200" b="1" dirty="0"/>
              <a:t>Multiple power domain </a:t>
            </a:r>
            <a:r>
              <a:rPr lang="en-US" altLang="zh-TW" sz="2200" dirty="0"/>
              <a:t>design is prevalent for achieving aggressive power savings</a:t>
            </a:r>
          </a:p>
          <a:p>
            <a:pPr>
              <a:lnSpc>
                <a:spcPct val="150000"/>
              </a:lnSpc>
            </a:pPr>
            <a:r>
              <a:rPr lang="en-US" altLang="zh-TW" sz="2200" dirty="0"/>
              <a:t>Power delivery to cross-domain cells poses a tough challenge at advanced technology nodes.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IR drop constraint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Routing source competition between the secondary power routing and regular signal routing.</a:t>
            </a:r>
          </a:p>
          <a:p>
            <a:pPr lvl="1">
              <a:lnSpc>
                <a:spcPct val="150000"/>
              </a:lnSpc>
            </a:pPr>
            <a:endParaRPr lang="en-US" altLang="zh-TW" sz="1800" dirty="0"/>
          </a:p>
          <a:p>
            <a:pPr>
              <a:lnSpc>
                <a:spcPct val="150000"/>
              </a:lnSpc>
            </a:pPr>
            <a:r>
              <a:rPr lang="en-US" altLang="zh-TW" sz="2200" dirty="0"/>
              <a:t>Explore power sub-mesh construction to mitigate the </a:t>
            </a:r>
            <a:r>
              <a:rPr lang="en-US" altLang="zh-TW" sz="2200" b="1" dirty="0"/>
              <a:t>IR drop issue </a:t>
            </a:r>
            <a:r>
              <a:rPr lang="en-US" altLang="zh-TW" sz="2200" dirty="0"/>
              <a:t>for cross-domain cells and </a:t>
            </a:r>
            <a:r>
              <a:rPr lang="en-US" altLang="zh-TW" sz="2200" b="1" dirty="0"/>
              <a:t>minimize its routing overhead</a:t>
            </a:r>
            <a:r>
              <a:rPr lang="en-US" altLang="zh-TW" sz="2200" dirty="0"/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FE7E51-3153-478A-D8A4-7E30B3D4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7856D0A-DE1E-3C4B-52E5-C28D9ACE5A67}"/>
              </a:ext>
            </a:extLst>
          </p:cNvPr>
          <p:cNvCxnSpPr/>
          <p:nvPr/>
        </p:nvCxnSpPr>
        <p:spPr>
          <a:xfrm>
            <a:off x="5332396" y="4340993"/>
            <a:ext cx="23581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F8F9C42-4D9C-A440-E5A5-883D34D761BF}"/>
              </a:ext>
            </a:extLst>
          </p:cNvPr>
          <p:cNvCxnSpPr/>
          <p:nvPr/>
        </p:nvCxnSpPr>
        <p:spPr>
          <a:xfrm>
            <a:off x="6509886" y="4340993"/>
            <a:ext cx="0" cy="2406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D59EAD91-E7E6-B5FE-6D57-3EF4ACEF6E52}"/>
              </a:ext>
            </a:extLst>
          </p:cNvPr>
          <p:cNvSpPr txBox="1"/>
          <p:nvPr/>
        </p:nvSpPr>
        <p:spPr>
          <a:xfrm>
            <a:off x="2839453" y="4581625"/>
            <a:ext cx="832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800" b="0" i="0" u="none" strike="noStrike" baseline="0" dirty="0">
                <a:solidFill>
                  <a:srgbClr val="FF0000"/>
                </a:solidFill>
                <a:latin typeface="+mj-lt"/>
              </a:rPr>
              <a:t>the routing between the secondary power pins on cross-domain cells and power sources</a:t>
            </a:r>
            <a:endParaRPr lang="zh-TW" altLang="en-US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607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CDEBA-F7CB-4423-D17F-78C9E7A6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F1C42E-208D-D375-D779-4FE5706E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00"/>
            <a:ext cx="10731366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/>
              <a:t>Primary power mesh occupies high layers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High layer vias are relatively large at advanced technology nodes.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+mj-lt"/>
              </a:rPr>
              <a:t>E</a:t>
            </a:r>
            <a:r>
              <a:rPr lang="en-US" altLang="zh-TW" sz="1800" b="0" i="0" u="none" strike="noStrike" baseline="0" dirty="0">
                <a:latin typeface="+mj-lt"/>
              </a:rPr>
              <a:t>ach of its stripes can offer a limited number of tapping vias.</a:t>
            </a:r>
          </a:p>
          <a:p>
            <a:pPr lvl="1">
              <a:lnSpc>
                <a:spcPct val="150000"/>
              </a:lnSpc>
            </a:pPr>
            <a:endParaRPr lang="en-US" altLang="zh-TW" sz="100" b="0" i="0" u="none" strike="noStrike" baseline="0" dirty="0">
              <a:latin typeface="+mj-lt"/>
            </a:endParaRPr>
          </a:p>
          <a:p>
            <a:pPr>
              <a:lnSpc>
                <a:spcPct val="125000"/>
              </a:lnSpc>
            </a:pPr>
            <a:r>
              <a:rPr lang="en-US" altLang="zh-TW" sz="2200" dirty="0">
                <a:latin typeface="+mj-lt"/>
              </a:rPr>
              <a:t>If a secondary power pin is not tapped to the nearest power stripe due to limited tapping vias or local congestion.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+mj-lt"/>
              </a:rPr>
              <a:t>It will take a long connection to a distant stripe and in turn induce a </a:t>
            </a:r>
            <a:r>
              <a:rPr lang="en-US" altLang="zh-TW" sz="1800" b="1" dirty="0">
                <a:latin typeface="+mj-lt"/>
              </a:rPr>
              <a:t>severe IR drop </a:t>
            </a:r>
            <a:r>
              <a:rPr lang="en-US" altLang="zh-TW" sz="1800" dirty="0">
                <a:latin typeface="+mj-lt"/>
              </a:rPr>
              <a:t>due to high resistance.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FE7E51-3153-478A-D8A4-7E30B3D4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1430BEC-8916-1418-4902-A39A25AAF0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134" b="28609"/>
          <a:stretch/>
        </p:blipFill>
        <p:spPr>
          <a:xfrm>
            <a:off x="1126958" y="4945286"/>
            <a:ext cx="3493167" cy="1912714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1D71470-4A0F-E891-E1D2-1362615FCC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439"/>
          <a:stretch/>
        </p:blipFill>
        <p:spPr>
          <a:xfrm>
            <a:off x="5238949" y="5847090"/>
            <a:ext cx="5711792" cy="64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0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AE47E-DCA4-8061-AF0F-9D3A4E48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2CE92E-D6E6-CBF1-0EE0-EA0705A30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/>
              <a:t>To resolve the issue, a local power sub-mesh can be constructed on lower layers.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Provides smaller and more tapping vias.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Avoids long connections and maintains low resistance.</a:t>
            </a:r>
          </a:p>
          <a:p>
            <a:pPr>
              <a:lnSpc>
                <a:spcPct val="150000"/>
              </a:lnSpc>
            </a:pP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8CE170-2858-5584-3791-D300548B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8D9E943-C5BC-4083-F39F-B6EECA35E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220" y="3700993"/>
            <a:ext cx="7299560" cy="279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2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C1AE1-8881-03D6-83F3-A715DB3E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187782-33D6-607B-2699-26F99D42A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/>
              <a:t>Cross-domain cells are irregularly distributed in a layout.</a:t>
            </a:r>
            <a:endParaRPr lang="zh-TW" altLang="en-US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FCB0DF-5B03-7C1A-EA80-43D050A0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EC73C34-9E04-F16B-2B94-1D7D8666D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551" y="3005488"/>
            <a:ext cx="9942897" cy="281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0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CDEBA-F7CB-4423-D17F-78C9E7A6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F1C42E-208D-D375-D779-4FE5706E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00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/>
              <a:t>Starts with a full sub-mesh with the best IR drop, and repeatedly removes unnecessary sub-meshes.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Until the IR drop constraint cannot be satisfied.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While the IR drop analysis in each iteration is time-consuming.</a:t>
            </a:r>
          </a:p>
          <a:p>
            <a:pPr lvl="1">
              <a:lnSpc>
                <a:spcPct val="150000"/>
              </a:lnSpc>
            </a:pPr>
            <a:endParaRPr lang="en-US" altLang="zh-TW" sz="100" dirty="0"/>
          </a:p>
          <a:p>
            <a:pPr>
              <a:lnSpc>
                <a:spcPct val="150000"/>
              </a:lnSpc>
            </a:pPr>
            <a:r>
              <a:rPr lang="en-US" altLang="zh-TW" sz="2200" dirty="0"/>
              <a:t>They train two models under power sub-meshes of various densities.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IR drop prediction model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/>
              <a:t>Design rule violation prediction model</a:t>
            </a:r>
          </a:p>
          <a:p>
            <a:pPr lvl="1">
              <a:lnSpc>
                <a:spcPct val="150000"/>
              </a:lnSpc>
            </a:pPr>
            <a:endParaRPr lang="en-US" altLang="zh-TW" sz="100" dirty="0"/>
          </a:p>
          <a:p>
            <a:pPr>
              <a:lnSpc>
                <a:spcPct val="125000"/>
              </a:lnSpc>
            </a:pPr>
            <a:r>
              <a:rPr lang="en-US" altLang="zh-TW" sz="2200" dirty="0"/>
              <a:t>The trained models effectively guide sub-mesh construction for cross-domain cells to budget the routing resource usage on secondary power routing and signal routing.</a:t>
            </a:r>
          </a:p>
          <a:p>
            <a:pPr>
              <a:lnSpc>
                <a:spcPct val="150000"/>
              </a:lnSpc>
            </a:pPr>
            <a:endParaRPr lang="en-US" altLang="zh-TW" sz="2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FE7E51-3153-478A-D8A4-7E30B3D4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5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CDEBA-F7CB-4423-D17F-78C9E7A6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F1C42E-208D-D375-D779-4FE5706E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999"/>
            <a:ext cx="10515600" cy="51014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+mj-lt"/>
              </a:rPr>
              <a:t>Power Domain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+mj-lt"/>
              </a:rPr>
              <a:t>A collection of cells that use the same power supply during normal operation.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+mj-lt"/>
              </a:rPr>
              <a:t>Can be switched on or off at the same time.</a:t>
            </a:r>
          </a:p>
          <a:p>
            <a:pPr lvl="1">
              <a:lnSpc>
                <a:spcPct val="150000"/>
              </a:lnSpc>
            </a:pPr>
            <a:endParaRPr lang="en-US" altLang="zh-TW" sz="1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+mj-lt"/>
              </a:rPr>
              <a:t>There are numerous multiple power domain cells (cross domain cells)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+mj-lt"/>
              </a:rPr>
              <a:t>Always-on buffers/inverters, retention flip-flops, isolation cells.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+mj-lt"/>
              </a:rPr>
              <a:t>There pins called secondary power pin.</a:t>
            </a:r>
          </a:p>
          <a:p>
            <a:pPr lvl="1">
              <a:lnSpc>
                <a:spcPct val="150000"/>
              </a:lnSpc>
            </a:pPr>
            <a:endParaRPr lang="en-US" altLang="zh-TW" sz="1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+mj-lt"/>
              </a:rPr>
              <a:t>There are 2 types of power source for a cross-domain cell</a:t>
            </a:r>
          </a:p>
          <a:p>
            <a:pPr lvl="1">
              <a:lnSpc>
                <a:spcPct val="150000"/>
              </a:lnSpc>
            </a:pPr>
            <a:r>
              <a:rPr lang="en-US" altLang="zh-TW" sz="1800" u="sng" dirty="0">
                <a:latin typeface="+mj-lt"/>
              </a:rPr>
              <a:t>Direct supply</a:t>
            </a:r>
            <a:r>
              <a:rPr lang="en-US" altLang="zh-TW" sz="1800" dirty="0">
                <a:latin typeface="+mj-lt"/>
              </a:rPr>
              <a:t>:    primary power mesh directly supplies power to the cross-domain cells.</a:t>
            </a:r>
          </a:p>
          <a:p>
            <a:pPr lvl="1">
              <a:lnSpc>
                <a:spcPct val="150000"/>
              </a:lnSpc>
            </a:pPr>
            <a:r>
              <a:rPr lang="en-US" altLang="zh-TW" sz="1800" u="sng" dirty="0">
                <a:latin typeface="+mj-lt"/>
              </a:rPr>
              <a:t>Indirect supply</a:t>
            </a:r>
            <a:r>
              <a:rPr lang="en-US" altLang="zh-TW" sz="1800" dirty="0">
                <a:latin typeface="+mj-lt"/>
              </a:rPr>
              <a:t>:  power gating cell (MTCMOS), level shifter.</a:t>
            </a:r>
          </a:p>
          <a:p>
            <a:pPr lvl="1">
              <a:lnSpc>
                <a:spcPct val="150000"/>
              </a:lnSpc>
            </a:pPr>
            <a:endParaRPr lang="en-US" altLang="zh-TW" sz="1800" dirty="0">
              <a:latin typeface="+mj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FE7E51-3153-478A-D8A4-7E30B3D4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CDEBA-F7CB-4423-D17F-78C9E7A6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F1C42E-208D-D375-D779-4FE5706E5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0000"/>
                <a:ext cx="10515600" cy="48958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+mj-lt"/>
                  </a:rPr>
                  <a:t>Static IR drop: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1800" dirty="0">
                    <a:latin typeface="+mj-lt"/>
                  </a:rPr>
                  <a:t>Measure the weakness of the overall power delivery network.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𝑠𝑡𝑎𝑡𝑖𝑐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𝑑𝑟𝑜𝑝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𝑤𝑖𝑟𝑒</m:t>
                        </m:r>
                      </m:sub>
                    </m:sSub>
                  </m:oMath>
                </a14:m>
                <a:endParaRPr lang="en-US" altLang="zh-TW" sz="1800" dirty="0">
                  <a:latin typeface="+mj-lt"/>
                </a:endParaRP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1600" b="0" i="0" dirty="0">
                    <a:latin typeface="+mj-lt"/>
                  </a:rPr>
                  <a:t>   The average current drawn from PDN under average switching rate.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𝑤𝑖𝑟𝑒</m:t>
                        </m:r>
                      </m:sub>
                    </m:sSub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1600" b="0" i="0" dirty="0">
                    <a:latin typeface="+mj-lt"/>
                  </a:rPr>
                  <a:t>  E</a:t>
                </a:r>
                <a:r>
                  <a:rPr lang="en-US" altLang="zh-TW" sz="1600" dirty="0">
                    <a:latin typeface="+mj-lt"/>
                  </a:rPr>
                  <a:t>ffective resistance from the power source to the location of interest in the layout.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200" dirty="0">
                    <a:latin typeface="+mj-lt"/>
                  </a:rPr>
                  <a:t>Usually route power source and the secondary power pin of a cross-domain cell with wider metal</a:t>
                </a:r>
                <a:r>
                  <a:rPr lang="zh-TW" altLang="en-US" sz="2200" dirty="0">
                    <a:latin typeface="+mj-lt"/>
                  </a:rPr>
                  <a:t> </a:t>
                </a:r>
                <a:r>
                  <a:rPr lang="en-US" altLang="zh-TW" sz="2200" dirty="0">
                    <a:latin typeface="+mj-lt"/>
                  </a:rPr>
                  <a:t>than signal routing.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1800" dirty="0">
                    <a:latin typeface="+mj-lt"/>
                  </a:rPr>
                  <a:t>Encounter more severe IR drop issue.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TW" sz="1800" dirty="0">
                    <a:latin typeface="+mj-lt"/>
                  </a:rPr>
                  <a:t>Use sub-mesh reduce wire resistance and provide more via tapping location.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F1C42E-208D-D375-D779-4FE5706E5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0000"/>
                <a:ext cx="10515600" cy="4895850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FE7E51-3153-478A-D8A4-7E30B3D4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E6AB594-E603-3F82-6564-C5CA8573E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525"/>
            <a:ext cx="5465894" cy="210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1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標準格式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21821</TotalTime>
  <Words>1327</Words>
  <Application>Microsoft Office PowerPoint</Application>
  <PresentationFormat>寬螢幕</PresentationFormat>
  <Paragraphs>199</Paragraphs>
  <Slides>28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LinLibertineT</vt:lpstr>
      <vt:lpstr>Arial</vt:lpstr>
      <vt:lpstr>Calibri</vt:lpstr>
      <vt:lpstr>Cambria Math</vt:lpstr>
      <vt:lpstr>Times</vt:lpstr>
      <vt:lpstr>Times New Roman</vt:lpstr>
      <vt:lpstr>Wingdings</vt:lpstr>
      <vt:lpstr>Office Theme</vt:lpstr>
      <vt:lpstr>Power Sub-Mesh Construction in Multiple Power Domain Design</vt:lpstr>
      <vt:lpstr>Outline</vt:lpstr>
      <vt:lpstr>Introduction</vt:lpstr>
      <vt:lpstr>Introduction</vt:lpstr>
      <vt:lpstr>Introduction</vt:lpstr>
      <vt:lpstr>Introduction</vt:lpstr>
      <vt:lpstr>Introduction</vt:lpstr>
      <vt:lpstr>Preliminaries</vt:lpstr>
      <vt:lpstr>Preliminaries</vt:lpstr>
      <vt:lpstr>Preliminaries</vt:lpstr>
      <vt:lpstr>Methodology</vt:lpstr>
      <vt:lpstr>Methodology – Feature Extraction</vt:lpstr>
      <vt:lpstr>PowerPoint 簡報</vt:lpstr>
      <vt:lpstr>Methodology – ML Model</vt:lpstr>
      <vt:lpstr>Methodology – ML Model</vt:lpstr>
      <vt:lpstr>Methodology – ML Model</vt:lpstr>
      <vt:lpstr>Methodology – ML Model</vt:lpstr>
      <vt:lpstr>Methodology – Unit Size Selection for Sub-Meshes</vt:lpstr>
      <vt:lpstr>Methodology – Unit Size Selection for Sub-Meshes</vt:lpstr>
      <vt:lpstr>Methodology – Model Prediction and ECO Selection</vt:lpstr>
      <vt:lpstr>Experimental Result</vt:lpstr>
      <vt:lpstr>Experimental Result</vt:lpstr>
      <vt:lpstr>Experimental Result</vt:lpstr>
      <vt:lpstr>PowerPoint 簡報</vt:lpstr>
      <vt:lpstr>Experimental Result</vt:lpstr>
      <vt:lpstr>Experimental Result</vt:lpstr>
      <vt:lpstr>Experimental Result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2017</cp:revision>
  <dcterms:created xsi:type="dcterms:W3CDTF">2023-08-23T03:29:22Z</dcterms:created>
  <dcterms:modified xsi:type="dcterms:W3CDTF">2024-05-13T07:44:18Z</dcterms:modified>
</cp:coreProperties>
</file>