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00" r:id="rId4"/>
    <p:sldId id="299" r:id="rId5"/>
    <p:sldId id="336" r:id="rId6"/>
    <p:sldId id="302" r:id="rId7"/>
    <p:sldId id="318" r:id="rId8"/>
    <p:sldId id="337" r:id="rId9"/>
    <p:sldId id="303" r:id="rId10"/>
    <p:sldId id="304" r:id="rId11"/>
    <p:sldId id="305" r:id="rId12"/>
    <p:sldId id="306" r:id="rId13"/>
    <p:sldId id="307" r:id="rId14"/>
    <p:sldId id="338" r:id="rId15"/>
    <p:sldId id="308" r:id="rId16"/>
    <p:sldId id="339" r:id="rId17"/>
    <p:sldId id="319" r:id="rId18"/>
    <p:sldId id="309" r:id="rId19"/>
    <p:sldId id="310" r:id="rId20"/>
    <p:sldId id="311" r:id="rId21"/>
    <p:sldId id="340" r:id="rId22"/>
    <p:sldId id="312" r:id="rId23"/>
    <p:sldId id="314" r:id="rId24"/>
    <p:sldId id="320" r:id="rId25"/>
    <p:sldId id="313" r:id="rId26"/>
    <p:sldId id="315" r:id="rId27"/>
    <p:sldId id="316" r:id="rId28"/>
    <p:sldId id="322" r:id="rId29"/>
    <p:sldId id="317" r:id="rId30"/>
    <p:sldId id="323" r:id="rId31"/>
    <p:sldId id="324" r:id="rId32"/>
    <p:sldId id="341" r:id="rId33"/>
    <p:sldId id="326" r:id="rId34"/>
    <p:sldId id="344" r:id="rId35"/>
    <p:sldId id="327" r:id="rId36"/>
    <p:sldId id="325" r:id="rId37"/>
    <p:sldId id="342" r:id="rId38"/>
    <p:sldId id="328" r:id="rId39"/>
    <p:sldId id="329" r:id="rId40"/>
    <p:sldId id="343" r:id="rId41"/>
    <p:sldId id="331" r:id="rId42"/>
    <p:sldId id="332" r:id="rId43"/>
    <p:sldId id="333" r:id="rId44"/>
    <p:sldId id="334" r:id="rId45"/>
    <p:sldId id="335" r:id="rId46"/>
    <p:sldId id="298" r:id="rId47"/>
    <p:sldId id="34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Global placement:  </a:t>
            </a:r>
            <a:r>
              <a:rPr lang="zh-TW" altLang="en-US" dirty="0"/>
              <a:t>用一些</a:t>
            </a:r>
            <a:r>
              <a:rPr lang="en-US" altLang="zh-TW" dirty="0"/>
              <a:t>placement engine</a:t>
            </a:r>
            <a:r>
              <a:rPr lang="zh-TW" altLang="en-US" dirty="0"/>
              <a:t>來</a:t>
            </a:r>
            <a:r>
              <a:rPr lang="en-US" altLang="zh-TW" dirty="0"/>
              <a:t>spread cells </a:t>
            </a:r>
            <a:r>
              <a:rPr lang="zh-TW" altLang="en-US" dirty="0"/>
              <a:t>並且 </a:t>
            </a:r>
            <a:r>
              <a:rPr lang="en-US" altLang="zh-TW" dirty="0"/>
              <a:t>optimize wirelength (</a:t>
            </a:r>
            <a:r>
              <a:rPr lang="en-US" altLang="zh-TW" dirty="0" err="1"/>
              <a:t>ePlace</a:t>
            </a:r>
            <a:r>
              <a:rPr lang="en-US" altLang="zh-TW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/>
              <a:t>Routability</a:t>
            </a:r>
            <a:r>
              <a:rPr lang="en-US" altLang="zh-TW" dirty="0"/>
              <a:t> optimizer: </a:t>
            </a:r>
            <a:r>
              <a:rPr lang="zh-TW" altLang="en-US" dirty="0"/>
              <a:t>會分析現在的</a:t>
            </a:r>
            <a:r>
              <a:rPr lang="en-US" altLang="zh-TW" dirty="0"/>
              <a:t>congestion information</a:t>
            </a:r>
            <a:r>
              <a:rPr lang="zh-TW" altLang="en-US" dirty="0"/>
              <a:t>並且利用</a:t>
            </a:r>
            <a:r>
              <a:rPr lang="en-US" altLang="zh-TW" dirty="0"/>
              <a:t>cell padding</a:t>
            </a:r>
            <a:r>
              <a:rPr lang="zh-TW" altLang="en-US" dirty="0"/>
              <a:t>來降低</a:t>
            </a:r>
            <a:r>
              <a:rPr lang="en-US" altLang="zh-TW" dirty="0"/>
              <a:t>congestion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Legalization: </a:t>
            </a:r>
            <a:r>
              <a:rPr lang="zh-TW" altLang="en-US" dirty="0"/>
              <a:t>會消除</a:t>
            </a:r>
            <a:r>
              <a:rPr lang="en-US" altLang="zh-TW" dirty="0"/>
              <a:t>DRC</a:t>
            </a:r>
            <a:r>
              <a:rPr lang="zh-TW" altLang="en-US" dirty="0"/>
              <a:t>跟</a:t>
            </a:r>
            <a:r>
              <a:rPr lang="en-US" altLang="zh-TW" dirty="0"/>
              <a:t>overlap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目的是要找到</a:t>
            </a:r>
            <a:r>
              <a:rPr lang="en-US" altLang="zh-TW" sz="1800" b="0" i="0" u="none" strike="noStrike" baseline="0" dirty="0">
                <a:latin typeface="CMMI9"/>
              </a:rPr>
              <a:t>routing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capacity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Cap</a:t>
            </a:r>
            <a:r>
              <a:rPr lang="en-US" altLang="zh-TW" sz="1800" b="0" i="0" u="none" strike="noStrike" baseline="0" dirty="0" err="1">
                <a:latin typeface="CMMI6"/>
              </a:rPr>
              <a:t>H</a:t>
            </a:r>
            <a:r>
              <a:rPr lang="en-US" altLang="zh-TW" sz="1800" b="0" i="0" u="none" strike="noStrike" baseline="0" dirty="0">
                <a:latin typeface="CMMI6"/>
              </a:rPr>
              <a:t>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: the horizontal or vertical routing capacity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l.pd</a:t>
            </a:r>
            <a:r>
              <a:rPr lang="en-US" altLang="zh-TW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NimbusRomNo9L-Regu"/>
              </a:rPr>
              <a:t>: the preferred routing direction of metal layer </a:t>
            </a:r>
            <a:r>
              <a:rPr lang="en-US" altLang="zh-TW" sz="1800" b="0" i="0" u="none" strike="noStrike" baseline="0" dirty="0">
                <a:latin typeface="CMMI9"/>
              </a:rPr>
              <a:t>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L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metal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Blk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blockages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OL</a:t>
            </a:r>
            <a:r>
              <a:rPr lang="en-US" altLang="zh-TW" sz="1800" b="0" i="0" u="none" strike="noStrike" baseline="0" dirty="0">
                <a:latin typeface="CMMI6"/>
              </a:rPr>
              <a:t>H=V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b; 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horizontal or vertical overlaps between blockage </a:t>
            </a:r>
            <a:r>
              <a:rPr lang="en-US" altLang="zh-TW" sz="1800" b="0" i="0" u="none" strike="noStrike" baseline="0" dirty="0">
                <a:latin typeface="CMMI9"/>
              </a:rPr>
              <a:t>b </a:t>
            </a:r>
            <a:r>
              <a:rPr lang="en-US" altLang="zh-TW" sz="1800" b="0" i="0" u="none" strike="noStrike" baseline="0" dirty="0">
                <a:latin typeface="NimbusRomNo9L-Regu"/>
              </a:rPr>
              <a:t>and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b.l</a:t>
            </a:r>
            <a:r>
              <a:rPr lang="en-US" altLang="zh-TW" sz="1800" b="0" i="0" u="none" strike="noStrike" baseline="0" dirty="0">
                <a:latin typeface="CMMI9"/>
              </a:rPr>
              <a:t> : the metal layer where the obstacle is located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如果是</a:t>
            </a:r>
            <a:r>
              <a:rPr lang="en-US" altLang="zh-TW" sz="1800" b="0" i="0" u="none" strike="noStrike" baseline="0" dirty="0">
                <a:latin typeface="CMMI9"/>
              </a:rPr>
              <a:t>I-shape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(x</a:t>
            </a:r>
            <a:r>
              <a:rPr lang="zh-TW" altLang="en-US" sz="1800" b="0" i="0" u="none" strike="noStrike" baseline="0" dirty="0">
                <a:latin typeface="CMMI9"/>
              </a:rPr>
              <a:t>相等或是</a:t>
            </a:r>
            <a:r>
              <a:rPr lang="en-US" altLang="zh-TW" sz="1800" b="0" i="0" u="none" strike="noStrike" baseline="0" dirty="0">
                <a:latin typeface="CMMI9"/>
              </a:rPr>
              <a:t>y</a:t>
            </a:r>
            <a:r>
              <a:rPr lang="zh-TW" altLang="en-US" sz="1800" b="0" i="0" u="none" strike="noStrike" baseline="0" dirty="0">
                <a:latin typeface="CMMI9"/>
              </a:rPr>
              <a:t>相等</a:t>
            </a:r>
            <a:r>
              <a:rPr lang="en-US" altLang="zh-TW" sz="1800" b="0" i="0" u="none" strike="noStrike" baseline="0" dirty="0">
                <a:latin typeface="CMMI9"/>
              </a:rPr>
              <a:t>):</a:t>
            </a:r>
            <a:r>
              <a:rPr lang="zh-TW" altLang="en-US" sz="1800" b="0" i="0" u="none" strike="noStrike" baseline="0" dirty="0">
                <a:latin typeface="CMMI9"/>
              </a:rPr>
              <a:t> 被這條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經過的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會花費一個</a:t>
            </a:r>
            <a:r>
              <a:rPr lang="en-US" altLang="zh-TW" sz="1800" b="0" i="0" u="none" strike="noStrike" baseline="0" dirty="0">
                <a:latin typeface="CMMI9"/>
              </a:rPr>
              <a:t>demand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如果是</a:t>
            </a:r>
            <a:r>
              <a:rPr lang="en-US" altLang="zh-TW" sz="1800" b="0" i="0" u="none" strike="noStrike" baseline="0" dirty="0">
                <a:latin typeface="CMMI9"/>
              </a:rPr>
              <a:t>L-shape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net(</a:t>
            </a:r>
            <a:r>
              <a:rPr lang="en-US" altLang="zh-TW" sz="1800" b="0" i="0" u="none" strike="noStrike" baseline="0" dirty="0" err="1">
                <a:latin typeface="CMMI9"/>
              </a:rPr>
              <a:t>x,y</a:t>
            </a:r>
            <a:r>
              <a:rPr lang="zh-TW" altLang="en-US" sz="1800" b="0" i="0" u="none" strike="noStrike" baseline="0" dirty="0">
                <a:latin typeface="CMMI9"/>
              </a:rPr>
              <a:t>都不相等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被</a:t>
            </a:r>
            <a:r>
              <a:rPr lang="en-US" altLang="zh-TW" sz="1800" b="0" i="0" u="none" strike="noStrike" baseline="0" dirty="0">
                <a:latin typeface="CMMI9"/>
              </a:rPr>
              <a:t>bounding box</a:t>
            </a:r>
            <a:r>
              <a:rPr lang="zh-TW" altLang="en-US" sz="1800" b="0" i="0" u="none" strike="noStrike" baseline="0" dirty="0">
                <a:latin typeface="CMMI9"/>
              </a:rPr>
              <a:t>圈起來的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也會需要花費到</a:t>
            </a:r>
            <a:r>
              <a:rPr lang="en-US" altLang="zh-TW" sz="1800" b="0" i="0" u="none" strike="noStrike" baseline="0" dirty="0">
                <a:latin typeface="CMMI9"/>
              </a:rPr>
              <a:t>demand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3. </a:t>
            </a:r>
            <a:r>
              <a:rPr lang="zh-TW" altLang="en-US" sz="1800" b="0" i="0" u="none" strike="noStrike" baseline="0" dirty="0">
                <a:latin typeface="CMMI9"/>
              </a:rPr>
              <a:t>如果這條</a:t>
            </a:r>
            <a:r>
              <a:rPr lang="en-US" altLang="zh-TW" sz="1800" b="0" i="0" u="none" strike="noStrike" baseline="0" dirty="0">
                <a:latin typeface="CMMI9"/>
              </a:rPr>
              <a:t>net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Pin</a:t>
            </a:r>
            <a:r>
              <a:rPr lang="zh-TW" altLang="en-US" sz="1800" b="0" i="0" u="none" strike="noStrike" baseline="0" dirty="0">
                <a:latin typeface="CMMI9"/>
              </a:rPr>
              <a:t>都在同一個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中，該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會得到一個</a:t>
            </a:r>
            <a:r>
              <a:rPr lang="en-US" altLang="zh-TW" sz="1800" b="0" i="0" u="none" strike="noStrike" baseline="0" dirty="0">
                <a:latin typeface="CMMI9"/>
              </a:rPr>
              <a:t>pin penalty demand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1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前面已經分析出了</a:t>
            </a:r>
            <a:r>
              <a:rPr lang="en-US" altLang="zh-TW" sz="1800" b="0" i="0" u="none" strike="noStrike" baseline="0" dirty="0" err="1">
                <a:latin typeface="CMMI9"/>
              </a:rPr>
              <a:t>congestoin</a:t>
            </a:r>
            <a:r>
              <a:rPr lang="en-US" altLang="zh-TW" sz="1800" b="0" i="0" u="none" strike="noStrike" baseline="0" dirty="0">
                <a:latin typeface="CMMI9"/>
              </a:rPr>
              <a:t> map, </a:t>
            </a:r>
            <a:r>
              <a:rPr lang="zh-TW" altLang="en-US" sz="1800" b="0" i="0" u="none" strike="noStrike" baseline="0" dirty="0">
                <a:latin typeface="CMMI9"/>
              </a:rPr>
              <a:t>接著就要開始提取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4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8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Cnn</a:t>
            </a:r>
            <a:r>
              <a:rPr lang="zh-TW" altLang="en-US" sz="1800" b="0" i="0" u="none" strike="noStrike" baseline="0" dirty="0">
                <a:latin typeface="CMMI9"/>
              </a:rPr>
              <a:t>在做</a:t>
            </a:r>
            <a:r>
              <a:rPr lang="en-US" altLang="zh-TW" sz="1800" b="0" i="0" u="none" strike="noStrike" baseline="0" dirty="0">
                <a:latin typeface="CMMI9"/>
              </a:rPr>
              <a:t>convolution</a:t>
            </a:r>
            <a:r>
              <a:rPr lang="zh-TW" altLang="en-US" sz="1800" b="0" i="0" u="none" strike="noStrike" baseline="0" dirty="0">
                <a:latin typeface="CMMI9"/>
              </a:rPr>
              <a:t>的時候，</a:t>
            </a:r>
            <a:r>
              <a:rPr lang="en-US" altLang="zh-TW" sz="1800" b="0" i="0" u="none" strike="noStrike" baseline="0" dirty="0">
                <a:latin typeface="CMMI9"/>
              </a:rPr>
              <a:t>kernel </a:t>
            </a:r>
            <a:r>
              <a:rPr lang="zh-TW" altLang="en-US" sz="1800" b="0" i="0" u="none" strike="noStrike" baseline="0" dirty="0">
                <a:latin typeface="CMMI9"/>
              </a:rPr>
              <a:t>會提取附近的特徵。所以在這邊他會提取附近的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density(</a:t>
            </a:r>
            <a:r>
              <a:rPr lang="zh-TW" altLang="en-US" sz="1800" b="0" i="0" u="none" strike="noStrike" baseline="0" dirty="0">
                <a:latin typeface="CMMI9"/>
              </a:rPr>
              <a:t>因為上一步已經都提取好</a:t>
            </a:r>
            <a:r>
              <a:rPr lang="en-US" altLang="zh-TW" sz="1800" b="0" i="0" u="none" strike="noStrike" baseline="0" dirty="0" err="1">
                <a:latin typeface="CMMI9"/>
              </a:rPr>
              <a:t>gcell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</a:t>
            </a:r>
            <a:r>
              <a:rPr lang="zh-TW" altLang="en-US" sz="1800" b="0" i="0" u="none" strike="noStrike" baseline="0" dirty="0">
                <a:latin typeface="CMMI9"/>
              </a:rPr>
              <a:t>了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3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Pin p </a:t>
            </a:r>
            <a:r>
              <a:rPr lang="zh-TW" altLang="en-US" dirty="0"/>
              <a:t>的</a:t>
            </a:r>
            <a:r>
              <a:rPr lang="en-US" altLang="zh-TW" dirty="0"/>
              <a:t>congestion</a:t>
            </a:r>
            <a:r>
              <a:rPr lang="zh-TW" altLang="en-US" dirty="0"/>
              <a:t>會等於所有</a:t>
            </a:r>
            <a:r>
              <a:rPr lang="en-US" altLang="zh-TW" dirty="0"/>
              <a:t>p</a:t>
            </a:r>
            <a:r>
              <a:rPr lang="zh-TW" altLang="en-US" dirty="0"/>
              <a:t>會經過的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 </a:t>
            </a:r>
            <a:r>
              <a:rPr lang="zh-TW" altLang="en-US" dirty="0"/>
              <a:t>中該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l(</a:t>
            </a:r>
            <a:r>
              <a:rPr lang="zh-TW" altLang="en-US" dirty="0"/>
              <a:t>所有跟</a:t>
            </a:r>
            <a:r>
              <a:rPr lang="en-US" altLang="zh-TW" dirty="0"/>
              <a:t>pin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zh-TW" altLang="en-US" dirty="0"/>
              <a:t>有關的</a:t>
            </a:r>
            <a:r>
              <a:rPr lang="en-US" altLang="zh-TW" dirty="0"/>
              <a:t>two point net)</a:t>
            </a:r>
            <a:r>
              <a:rPr lang="zh-TW" altLang="en-US" dirty="0"/>
              <a:t>有最大</a:t>
            </a:r>
            <a:r>
              <a:rPr lang="en-US" altLang="zh-TW" dirty="0" err="1"/>
              <a:t>gcells</a:t>
            </a:r>
            <a:r>
              <a:rPr lang="en-US" altLang="zh-TW" dirty="0"/>
              <a:t> congestion</a:t>
            </a:r>
            <a:r>
              <a:rPr lang="zh-TW" altLang="en-US" dirty="0"/>
              <a:t>的最小值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C</a:t>
            </a:r>
            <a:r>
              <a:rPr lang="zh-TW" altLang="en-US" dirty="0"/>
              <a:t>是</a:t>
            </a:r>
            <a:r>
              <a:rPr lang="en-US" altLang="zh-TW" dirty="0"/>
              <a:t>cell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7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The logarithmic function </a:t>
            </a:r>
            <a:r>
              <a:rPr lang="zh-TW" altLang="en-US" sz="1800" b="0" i="0" u="none" strike="noStrike" baseline="0" dirty="0">
                <a:latin typeface="NimbusRomNo9L-Regu"/>
              </a:rPr>
              <a:t>是為了要</a:t>
            </a:r>
            <a:r>
              <a:rPr lang="zh-TW" altLang="en-US" sz="2800" b="0" i="0" dirty="0">
                <a:solidFill>
                  <a:srgbClr val="D1D5DB"/>
                </a:solidFill>
                <a:effectLst/>
                <a:latin typeface="Söhne"/>
              </a:rPr>
              <a:t>平滑</a:t>
            </a:r>
            <a:r>
              <a:rPr lang="en-US" altLang="zh-TW" sz="1800" b="0" i="0" u="none" strike="noStrike" baseline="0" dirty="0">
                <a:latin typeface="NimbusRomNo9L-Regu"/>
              </a:rPr>
              <a:t> padding values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distribution, </a:t>
            </a:r>
            <a:r>
              <a:rPr lang="zh-TW" altLang="en-US" sz="1800" b="0" i="0" u="none" strike="noStrike" baseline="0" dirty="0">
                <a:latin typeface="NimbusRomNo9L-Regu"/>
              </a:rPr>
              <a:t>進而改善</a:t>
            </a:r>
            <a:r>
              <a:rPr lang="en-US" altLang="zh-TW" sz="1800" b="0" i="0" u="none" strike="noStrike" baseline="0" dirty="0">
                <a:latin typeface="NimbusRomNo9L-Regu"/>
              </a:rPr>
              <a:t>padding process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stability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NimbusRomNo9L-Regu"/>
              </a:rPr>
              <a:t>他的</a:t>
            </a:r>
            <a:r>
              <a:rPr lang="en-US" altLang="zh-TW" sz="1800" b="0" i="0" u="none" strike="noStrike" baseline="0" dirty="0">
                <a:latin typeface="NimbusRomNo9L-Regu"/>
              </a:rPr>
              <a:t>strategy parameter</a:t>
            </a:r>
            <a:r>
              <a:rPr lang="zh-TW" altLang="en-US" sz="1800" b="0" i="0" u="none" strike="noStrike" baseline="0" dirty="0">
                <a:latin typeface="NimbusRomNo9L-Regu"/>
              </a:rPr>
              <a:t>會利用一個方法來找，後面會說到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5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前面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的值最小就是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1</a:t>
                </a:r>
                <a:r>
                  <a:rPr lang="zh-TW" altLang="en-US" sz="1800" b="0" i="0" u="none" strike="noStrike" baseline="0" dirty="0">
                    <a:latin typeface="CMMI9"/>
                  </a:rPr>
                  <a:t>*</a:t>
                </a:r>
                <a14:m>
                  <m:oMath xmlns:m="http://schemas.openxmlformats.org/officeDocument/2006/math">
                    <m:r>
                      <a:rPr lang="zh-TW" altLang="en-US" sz="1800" b="0" i="1" u="none" strike="noStrike" baseline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如果他的值是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0</a:t>
                </a:r>
                <a:r>
                  <a:rPr lang="zh-TW" altLang="en-US" sz="1800" b="0" i="0" u="none" strike="noStrike" baseline="0" dirty="0">
                    <a:latin typeface="CMMI9"/>
                  </a:rPr>
                  <a:t>，就代表不需要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 -&gt;</a:t>
                </a:r>
                <a:r>
                  <a:rPr lang="zh-TW" altLang="en-US" sz="1800" b="0" i="0" u="none" strike="noStrike" baseline="0" dirty="0">
                    <a:latin typeface="CMMI9"/>
                  </a:rPr>
                  <a:t>把之前的部分拿掉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因為這樣可以避免一些可能會增加</a:t>
                </a:r>
                <a:r>
                  <a:rPr lang="en-US" altLang="zh-TW" sz="1800" b="0" i="0" u="none" strike="noStrike" baseline="0" dirty="0">
                    <a:latin typeface="CMMI9"/>
                  </a:rPr>
                  <a:t>wirelength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TW" sz="1800" b="0" i="0" u="none" strike="noStrike" baseline="0" dirty="0">
                  <a:latin typeface="CMMI9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前面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的值最小就是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1</a:t>
                </a:r>
                <a:r>
                  <a:rPr lang="zh-TW" altLang="en-US" sz="1800" b="0" i="0" u="none" strike="noStrike" baseline="0" dirty="0">
                    <a:latin typeface="CMMI9"/>
                  </a:rPr>
                  <a:t>*</a:t>
                </a:r>
                <a:r>
                  <a:rPr lang="zh-TW" altLang="en-US" sz="1800" b="0" i="0" u="none" strike="noStrike" baseline="0">
                    <a:latin typeface="Cambria Math" panose="02040503050406030204" pitchFamily="18" charset="0"/>
                  </a:rPr>
                  <a:t>𝜇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如果他的值是</a:t>
                </a:r>
                <a:r>
                  <a:rPr lang="en-US" altLang="zh-TW" sz="1800" b="0" i="0" u="none" strike="noStrike" baseline="0" dirty="0">
                    <a:latin typeface="CMMI9"/>
                  </a:rPr>
                  <a:t>0</a:t>
                </a:r>
                <a:r>
                  <a:rPr lang="zh-TW" altLang="en-US" sz="1800" b="0" i="0" u="none" strike="noStrike" baseline="0" dirty="0">
                    <a:latin typeface="CMMI9"/>
                  </a:rPr>
                  <a:t>，就代表不需要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 -&gt;</a:t>
                </a:r>
                <a:r>
                  <a:rPr lang="zh-TW" altLang="en-US" sz="1800" b="0" i="0" u="none" strike="noStrike" baseline="0" dirty="0">
                    <a:latin typeface="CMMI9"/>
                  </a:rPr>
                  <a:t>把之前的部分拿掉</a:t>
                </a:r>
                <a:endParaRPr lang="en-US" altLang="zh-TW" sz="1800" b="0" i="0" u="none" strike="noStrike" baseline="0" dirty="0">
                  <a:latin typeface="CMMI9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TW" altLang="en-US" sz="1800" b="0" i="0" u="none" strike="noStrike" baseline="0" dirty="0">
                    <a:latin typeface="CMMI9"/>
                  </a:rPr>
                  <a:t>因為這樣可以避免一些可能會增加</a:t>
                </a:r>
                <a:r>
                  <a:rPr lang="en-US" altLang="zh-TW" sz="1800" b="0" i="0" u="none" strike="noStrike" baseline="0" dirty="0">
                    <a:latin typeface="CMMI9"/>
                  </a:rPr>
                  <a:t>wirelength</a:t>
                </a:r>
                <a:r>
                  <a:rPr lang="zh-TW" altLang="en-US" sz="1800" b="0" i="0" u="none" strike="noStrike" baseline="0" dirty="0">
                    <a:latin typeface="CMMI9"/>
                  </a:rPr>
                  <a:t>的</a:t>
                </a:r>
                <a:r>
                  <a:rPr lang="en-US" altLang="zh-TW" sz="1800" b="0" i="0" u="none" strike="noStrike" baseline="0" dirty="0">
                    <a:latin typeface="CMMI9"/>
                  </a:rPr>
                  <a:t>padding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zh-TW" sz="1800" b="0" i="0" u="none" strike="noStrike" baseline="0" dirty="0">
                  <a:latin typeface="CMMI9"/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6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估計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從</a:t>
            </a:r>
            <a:r>
              <a:rPr lang="en-US" altLang="zh-TW" sz="1800" b="0" i="0" u="none" strike="noStrike" baseline="0" dirty="0">
                <a:latin typeface="CMMI9"/>
              </a:rPr>
              <a:t>congestion map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placement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information</a:t>
            </a:r>
            <a:r>
              <a:rPr lang="zh-TW" altLang="en-US" sz="1800" b="0" i="0" u="none" strike="noStrike" baseline="0" dirty="0">
                <a:latin typeface="CMMI9"/>
              </a:rPr>
              <a:t>來提取之前講到的</a:t>
            </a: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個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、</a:t>
            </a:r>
            <a:r>
              <a:rPr lang="en-US" altLang="zh-TW" sz="1800" b="0" i="0" u="none" strike="noStrike" baseline="0" dirty="0">
                <a:latin typeface="CMMI9"/>
              </a:rPr>
              <a:t>4 :</a:t>
            </a:r>
            <a:r>
              <a:rPr lang="zh-TW" altLang="en-US" sz="1800" b="0" i="0" u="none" strike="noStrike" baseline="0" dirty="0">
                <a:latin typeface="CMMI9"/>
              </a:rPr>
              <a:t> 根據剛剛講到的公式來計算</a:t>
            </a:r>
            <a:r>
              <a:rPr lang="en-US" altLang="zh-TW" sz="1800" b="0" i="0" u="none" strike="noStrike" baseline="0" dirty="0">
                <a:latin typeface="CMMI9"/>
              </a:rPr>
              <a:t>padding value</a:t>
            </a:r>
            <a:r>
              <a:rPr lang="zh-TW" altLang="en-US" sz="1800" b="0" i="0" u="none" strike="noStrike" baseline="0" dirty="0">
                <a:latin typeface="CMMI9"/>
              </a:rPr>
              <a:t>跟回收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5:</a:t>
            </a:r>
            <a:r>
              <a:rPr lang="zh-TW" altLang="en-US" sz="1800" b="0" i="0" u="none" strike="noStrike" baseline="0" dirty="0">
                <a:latin typeface="CMMI9"/>
              </a:rPr>
              <a:t>  計算</a:t>
            </a:r>
            <a:r>
              <a:rPr lang="en-US" altLang="zh-TW" sz="1800" b="0" i="0" u="none" strike="noStrike" baseline="0" dirty="0">
                <a:latin typeface="CMMI9"/>
              </a:rPr>
              <a:t>padding utilization (</a:t>
            </a:r>
            <a:r>
              <a:rPr lang="zh-TW" altLang="en-US" sz="1800" b="0" i="0" u="none" strike="noStrike" baseline="0" dirty="0">
                <a:latin typeface="CMMI9"/>
              </a:rPr>
              <a:t>控制</a:t>
            </a:r>
            <a:r>
              <a:rPr lang="en-US" altLang="zh-TW" sz="1800" b="0" i="0" u="none" strike="noStrike" baseline="0" dirty="0">
                <a:latin typeface="CMMI9"/>
              </a:rPr>
              <a:t>padding utilization</a:t>
            </a:r>
            <a:r>
              <a:rPr lang="zh-TW" altLang="en-US" sz="1800" b="0" i="0" u="none" strike="noStrike" baseline="0" dirty="0">
                <a:latin typeface="CMMI9"/>
              </a:rPr>
              <a:t>可以避免</a:t>
            </a:r>
            <a:r>
              <a:rPr lang="en-US" altLang="zh-TW" sz="1800" b="0" i="0" u="none" strike="noStrike" baseline="0" dirty="0">
                <a:latin typeface="CMMI9"/>
              </a:rPr>
              <a:t>Over padding, </a:t>
            </a:r>
            <a:r>
              <a:rPr lang="zh-TW" altLang="en-US" sz="1800" b="0" i="0" u="none" strike="noStrike" baseline="0" dirty="0">
                <a:latin typeface="CMMI9"/>
              </a:rPr>
              <a:t>阻礙後續的優化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6-9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若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超過了設定的</a:t>
            </a:r>
            <a:r>
              <a:rPr lang="en-US" altLang="zh-TW" sz="1800" b="0" i="0" u="none" strike="noStrike" baseline="0" dirty="0">
                <a:latin typeface="CMMI9"/>
              </a:rPr>
              <a:t>utilization,</a:t>
            </a:r>
            <a:r>
              <a:rPr lang="zh-TW" altLang="en-US" sz="1800" b="0" i="0" u="none" strike="noStrike" baseline="0" dirty="0">
                <a:latin typeface="CMMI9"/>
              </a:rPr>
              <a:t>那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會進行縮放來達到</a:t>
            </a:r>
            <a:r>
              <a:rPr lang="en-US" altLang="zh-TW" sz="1800" b="0" i="0" u="none" strike="noStrike" baseline="0" dirty="0">
                <a:latin typeface="CMMI9"/>
              </a:rPr>
              <a:t>constraint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zh-TW" altLang="en-US" sz="1800" b="0" i="0" u="none" strike="noStrike" baseline="0" dirty="0">
                <a:latin typeface="CMMI9"/>
              </a:rPr>
              <a:t>三個都要</a:t>
            </a:r>
            <a:r>
              <a:rPr lang="en-US" altLang="zh-TW" sz="1800" b="0" i="0" u="none" strike="noStrike" baseline="0" dirty="0">
                <a:latin typeface="CMMI9"/>
              </a:rPr>
              <a:t>meet</a:t>
            </a:r>
            <a:r>
              <a:rPr lang="zh-TW" altLang="en-US" sz="1800" b="0" i="0" u="none" strike="noStrike" baseline="0" dirty="0">
                <a:latin typeface="CMMI9"/>
              </a:rPr>
              <a:t>才會觸發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9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6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96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0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 2 </a:t>
            </a:r>
            <a:r>
              <a:rPr lang="zh-TW" altLang="en-US" sz="1800" b="0" i="0" u="none" strike="noStrike" baseline="0" dirty="0">
                <a:latin typeface="CMMI9"/>
              </a:rPr>
              <a:t>是有關於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Obs</a:t>
            </a:r>
            <a:r>
              <a:rPr lang="en-US" altLang="zh-TW" sz="1800" b="0" i="0" u="none" strike="noStrike" baseline="0" dirty="0">
                <a:latin typeface="CMMI9"/>
              </a:rPr>
              <a:t> : </a:t>
            </a:r>
            <a:r>
              <a:rPr lang="zh-TW" altLang="en-US" sz="1800" b="0" i="0" u="none" strike="noStrike" baseline="0" dirty="0">
                <a:latin typeface="CMMI9"/>
              </a:rPr>
              <a:t>用來記錄參數數值跟</a:t>
            </a:r>
            <a:r>
              <a:rPr lang="en-US" altLang="zh-TW" sz="1800" b="0" i="0" u="none" strike="noStrike" baseline="0" dirty="0">
                <a:latin typeface="CMMI9"/>
              </a:rPr>
              <a:t>result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r>
              <a:rPr lang="en-US" altLang="zh-TW" sz="1800" b="0" i="0" u="none" strike="noStrike" baseline="0" dirty="0">
                <a:latin typeface="CMMI9"/>
              </a:rPr>
              <a:t>, </a:t>
            </a:r>
            <a:r>
              <a:rPr lang="en-US" altLang="zh-TW" sz="1800" b="0" i="0" u="none" strike="noStrike" baseline="0" dirty="0" err="1">
                <a:latin typeface="CMMI9"/>
              </a:rPr>
              <a:t>Npc</a:t>
            </a:r>
            <a:r>
              <a:rPr lang="en-US" altLang="zh-TW" sz="1800" b="0" i="0" u="none" strike="noStrike" baseline="0" dirty="0">
                <a:latin typeface="CMMI9"/>
              </a:rPr>
              <a:t>: </a:t>
            </a:r>
            <a:r>
              <a:rPr lang="zh-TW" altLang="en-US" sz="1800" b="0" i="0" u="none" strike="noStrike" baseline="0" dirty="0">
                <a:latin typeface="CMMI9"/>
              </a:rPr>
              <a:t>結果沒有</a:t>
            </a:r>
            <a:r>
              <a:rPr lang="en-US" altLang="zh-TW" sz="1800" b="0" i="0" u="none" strike="noStrike" baseline="0" dirty="0">
                <a:latin typeface="CMMI9"/>
              </a:rPr>
              <a:t>improve</a:t>
            </a:r>
            <a:r>
              <a:rPr lang="zh-TW" altLang="en-US" sz="1800" b="0" i="0" u="none" strike="noStrike" baseline="0" dirty="0">
                <a:latin typeface="CMMI9"/>
              </a:rPr>
              <a:t>的次數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Parameter list 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discrete</a:t>
            </a:r>
            <a:r>
              <a:rPr lang="zh-TW" altLang="en-US" sz="1800" b="0" i="0" u="none" strike="noStrike" baseline="0" dirty="0">
                <a:latin typeface="CMMI9"/>
              </a:rPr>
              <a:t>的參數的，</a:t>
            </a:r>
            <a:r>
              <a:rPr lang="en-US" altLang="zh-TW" sz="1800" b="0" i="0" u="none" strike="noStrike" baseline="0" dirty="0">
                <a:latin typeface="CMMI9"/>
              </a:rPr>
              <a:t>parameter range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continuous</a:t>
            </a:r>
            <a:r>
              <a:rPr lang="zh-TW" altLang="en-US" sz="1800" b="0" i="0" u="none" strike="noStrike" baseline="0" dirty="0">
                <a:latin typeface="CMMI9"/>
              </a:rPr>
              <a:t>的參數的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6: </a:t>
            </a:r>
            <a:r>
              <a:rPr lang="zh-TW" altLang="en-US" sz="1800" b="0" i="0" u="none" strike="noStrike" baseline="0" dirty="0">
                <a:latin typeface="CMMI9"/>
              </a:rPr>
              <a:t>會從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 err="1">
                <a:latin typeface="CMMI9"/>
              </a:rPr>
              <a:t>obs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結果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來找一個範圍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1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如果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</a:t>
            </a:r>
            <a:r>
              <a:rPr lang="en-US" altLang="zh-TW" sz="1800" b="0" i="0" u="none" strike="noStrike" baseline="0" dirty="0">
                <a:latin typeface="CMMI9"/>
              </a:rPr>
              <a:t>Limit</a:t>
            </a:r>
            <a:r>
              <a:rPr lang="zh-TW" altLang="en-US" sz="1800" b="0" i="0" u="none" strike="noStrike" baseline="0" dirty="0">
                <a:latin typeface="CMMI9"/>
              </a:rPr>
              <a:t>的話，他們會在</a:t>
            </a:r>
            <a:r>
              <a:rPr lang="en-US" altLang="zh-TW" sz="1800" b="0" i="0" u="none" strike="noStrike" baseline="0" dirty="0">
                <a:latin typeface="CMMI9"/>
              </a:rPr>
              <a:t>discrete padding</a:t>
            </a:r>
            <a:r>
              <a:rPr lang="zh-TW" altLang="en-US" sz="1800" b="0" i="0" u="none" strike="noStrike" baseline="0" dirty="0">
                <a:latin typeface="CMMI9"/>
              </a:rPr>
              <a:t>中挑最小的的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來釋放他，直到</a:t>
            </a:r>
            <a:r>
              <a:rPr lang="en-US" altLang="zh-TW" sz="1800" b="0" i="0" u="none" strike="noStrike" baseline="0" dirty="0">
                <a:latin typeface="CMMI9"/>
              </a:rPr>
              <a:t>meet constraint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9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9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</a:t>
            </a:r>
            <a:r>
              <a:rPr lang="en-US" altLang="zh-TW" sz="1800" b="0" i="0" u="none" strike="noStrike" baseline="0" dirty="0">
                <a:latin typeface="CMMI9"/>
              </a:rPr>
              <a:t>1%-2%</a:t>
            </a:r>
            <a:r>
              <a:rPr lang="zh-TW" altLang="en-US" sz="1800" b="0" i="0" u="none" strike="noStrike" baseline="0" dirty="0">
                <a:latin typeface="CMMI9"/>
              </a:rPr>
              <a:t>在後續的優化可以修掉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97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6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Horizontal congestion 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66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Vertical congestion 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現在很有多方法可以從</a:t>
            </a:r>
            <a:r>
              <a:rPr lang="en-US" altLang="zh-TW" dirty="0"/>
              <a:t>Congestion map</a:t>
            </a:r>
            <a:r>
              <a:rPr lang="zh-TW" altLang="en-US" dirty="0"/>
              <a:t>來得到</a:t>
            </a:r>
            <a:r>
              <a:rPr lang="en-US" altLang="zh-TW" dirty="0"/>
              <a:t>congestion information</a:t>
            </a:r>
            <a:r>
              <a:rPr lang="zh-TW" altLang="en-US" dirty="0"/>
              <a:t>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V:cell instance</a:t>
            </a:r>
          </a:p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E: net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b="1" dirty="0">
                <a:solidFill>
                  <a:srgbClr val="FF0000"/>
                </a:solidFill>
              </a:rPr>
              <a:t>* * * * * After doing global routing, </a:t>
            </a:r>
            <a:r>
              <a:rPr lang="en-US" altLang="zh-TW" sz="1800" b="1" i="0" u="none" strike="noStrike" baseline="0" dirty="0">
                <a:solidFill>
                  <a:srgbClr val="FF0000"/>
                </a:solidFill>
                <a:latin typeface="NimbusRomNo9L-Regu"/>
              </a:rPr>
              <a:t>we need to legalize the cell positions to remove cell overlaps and DRC violations.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</a:t>
                </a:r>
                <a:endParaRPr lang="en-US" altLang="zh-TW" sz="2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HPWL: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weighted wirelength of 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γ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 smoothing parameter used to adjust the accuracy.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x-coordinate.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 t="-1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density penalty, the placement region will first divide into uniform bins by M×M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area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bin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row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column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electric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potential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sz="2200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812" t="-1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31A602-D971-6024-13E1-7F927EE4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83" y="495300"/>
            <a:ext cx="514851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Proposed Algorithm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06ACC-F835-BE67-D66A-34B933DF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global placement tend to form bunches of clusters since the placement region is divided into bins by a grid.</a:t>
            </a:r>
          </a:p>
          <a:p>
            <a:pPr>
              <a:lnSpc>
                <a:spcPct val="130000"/>
              </a:lnSpc>
            </a:pPr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the same grid often overlap severely.</a:t>
            </a:r>
          </a:p>
          <a:p>
            <a:pPr>
              <a:lnSpc>
                <a:spcPct val="130000"/>
              </a:lnSpc>
            </a:pPr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routing solution at this stage less meaningful as the overlapped cells inevitably lead to high routing demand.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3672DC-7E14-B35A-3EDC-22C475F8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FB868C1-8EBF-EA19-4D66-C8975E9B9F80}"/>
              </a:ext>
            </a:extLst>
          </p:cNvPr>
          <p:cNvSpPr txBox="1">
            <a:spLocks/>
          </p:cNvSpPr>
          <p:nvPr/>
        </p:nvSpPr>
        <p:spPr>
          <a:xfrm>
            <a:off x="434738" y="320675"/>
            <a:ext cx="117572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8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4"/>
            <a:ext cx="10512709" cy="3720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Blockage-aware Routing Capacity Assessment (to estimate routing capacity)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altLang="zh-TW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Gcell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routing resource model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evaluates routing capacity and demand with respect to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Gcells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capacity includes 1.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capacity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2.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capacity.</a:t>
            </a:r>
          </a:p>
          <a:p>
            <a:endParaRPr lang="en-US" altLang="zh-TW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capacity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obtain from tech information (wire width and space).</a:t>
            </a: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capacity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pin obstructions, power ground, macros…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/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𝐺𝑐𝑒𝑙𝑙𝐿𝑒𝑛𝑔𝑡h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 −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𝑂𝐿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Topology-based Congestion Estimation (to estimate the routing demand)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FLUTE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get the RSMT topology of the nets, which divide multi-pin net into two-pin net.</a:t>
            </a: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789" y="3838228"/>
            <a:ext cx="5840419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1037930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Routing detour-imitating Routing Demand Expansion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For all congested I-shape two-point nets, they wilk try to transfer the original routing demand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   to the surrounding region with sufficient routing resources</a:t>
            </a:r>
          </a:p>
          <a:p>
            <a:pPr marL="457200" lvl="1" indent="0">
              <a:buNone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If contain </a:t>
            </a:r>
            <a:r>
              <a:rPr lang="en-US" altLang="zh-TW" sz="1800" dirty="0" err="1">
                <a:latin typeface="Times" panose="02020603050405020304" pitchFamily="18" charset="0"/>
                <a:cs typeface="Times" panose="02020603050405020304" pitchFamily="18" charset="0"/>
              </a:rPr>
              <a:t>steiner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point: add extra routing demand in the perpendicular direction (routing detour)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If only pins: not necessary, because the cell can be moved (cell spreading)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519" y="3985341"/>
            <a:ext cx="5950962" cy="25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                                                         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𝑃𝑜𝑠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local congestion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𝑃𝑜𝑠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set including all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Gcells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overlapped with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7861582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95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spcBef>
                    <a:spcPts val="1000"/>
                  </a:spcBef>
                  <a:buFont typeface="+mj-lt"/>
                  <a:buAutoNum type="alphaLcParenR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sz="23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3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3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300" b="0" i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∙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𝐻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/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𝐷𝑚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300" b="0" i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max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⁡(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,1)</m:t>
                          </m:r>
                        </m:den>
                      </m:f>
                    </m:oMath>
                  </m:oMathPara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/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horizontal and vertical congestion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pin density</a:t>
                </a: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Pin density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𝑎𝑣𝑎𝑖𝑙𝑎𝑏𝑙𝑒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𝑠𝑖𝑡𝑒𝑠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den>
                    </m:f>
                  </m:oMath>
                </a14:m>
                <a:endParaRPr lang="en-US" altLang="zh-TW" b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8149449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998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1EA9BC-A119-0364-F1E6-5046E74687AD}"/>
              </a:ext>
            </a:extLst>
          </p:cNvPr>
          <p:cNvGrpSpPr/>
          <p:nvPr/>
        </p:nvGrpSpPr>
        <p:grpSpPr>
          <a:xfrm>
            <a:off x="6272358" y="3941037"/>
            <a:ext cx="3399768" cy="2637930"/>
            <a:chOff x="7510298" y="2122461"/>
            <a:chExt cx="4809090" cy="432313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8CFC077-23B8-262B-B756-6F35505368CD}"/>
                </a:ext>
              </a:extLst>
            </p:cNvPr>
            <p:cNvGrpSpPr/>
            <p:nvPr/>
          </p:nvGrpSpPr>
          <p:grpSpPr>
            <a:xfrm>
              <a:off x="7510298" y="2122461"/>
              <a:ext cx="4230741" cy="4323138"/>
              <a:chOff x="7510298" y="2122461"/>
              <a:chExt cx="4230741" cy="43231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D6C2D203-2DDF-8F95-41D5-E7EBC111B9E9}"/>
                  </a:ext>
                </a:extLst>
              </p:cNvPr>
              <p:cNvGrpSpPr/>
              <p:nvPr/>
            </p:nvGrpSpPr>
            <p:grpSpPr>
              <a:xfrm>
                <a:off x="7510298" y="2122461"/>
                <a:ext cx="4230741" cy="4323138"/>
                <a:chOff x="7510298" y="2122461"/>
                <a:chExt cx="4230741" cy="4323138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603AB2F0-0442-7AA1-1752-B38665F4DBA8}"/>
                    </a:ext>
                  </a:extLst>
                </p:cNvPr>
                <p:cNvGrpSpPr/>
                <p:nvPr/>
              </p:nvGrpSpPr>
              <p:grpSpPr>
                <a:xfrm>
                  <a:off x="8610600" y="2122461"/>
                  <a:ext cx="3130439" cy="4323138"/>
                  <a:chOff x="6851761" y="2534862"/>
                  <a:chExt cx="3130439" cy="4323138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F2C73A83-5591-4817-D77B-B33419EA0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40"/>
                  <a:stretch/>
                </p:blipFill>
                <p:spPr>
                  <a:xfrm>
                    <a:off x="6958863" y="2534862"/>
                    <a:ext cx="3023337" cy="432313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C46FD9E-49FB-D30E-50E0-EDC5D1638EC9}"/>
                      </a:ext>
                    </a:extLst>
                  </p:cNvPr>
                  <p:cNvSpPr/>
                  <p:nvPr/>
                </p:nvSpPr>
                <p:spPr>
                  <a:xfrm>
                    <a:off x="6851761" y="3308097"/>
                    <a:ext cx="1163831" cy="9623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B585CD2-B2D3-1317-0DEF-337F57F712FA}"/>
                    </a:ext>
                  </a:extLst>
                </p:cNvPr>
                <p:cNvSpPr/>
                <p:nvPr/>
              </p:nvSpPr>
              <p:spPr>
                <a:xfrm>
                  <a:off x="7510298" y="3201093"/>
                  <a:ext cx="1481601" cy="1227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8413BC2-4082-F63F-9DDF-8D76DD6021B0}"/>
                  </a:ext>
                </a:extLst>
              </p:cNvPr>
              <p:cNvSpPr/>
              <p:nvPr/>
            </p:nvSpPr>
            <p:spPr>
              <a:xfrm>
                <a:off x="8139353" y="2727105"/>
                <a:ext cx="1481601" cy="122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FC75E0-EE01-53DA-572F-D19C3985A023}"/>
                </a:ext>
              </a:extLst>
            </p:cNvPr>
            <p:cNvSpPr/>
            <p:nvPr/>
          </p:nvSpPr>
          <p:spPr>
            <a:xfrm>
              <a:off x="10837787" y="2577830"/>
              <a:ext cx="1481601" cy="1280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Surrounding congestion and surrounding pin density (CNN)</a:t>
            </a:r>
          </a:p>
          <a:p>
            <a:pPr lvl="1"/>
            <a:endParaRPr lang="en-US" altLang="zh-TW" sz="2000" b="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expand a cell’s bounding box vertically and horizontally.</a:t>
            </a:r>
          </a:p>
          <a:p>
            <a:pPr lvl="1">
              <a:lnSpc>
                <a:spcPct val="130000"/>
              </a:lnSpc>
            </a:pP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The size of the expanded bounding box equals to the convolution kernel size.</a:t>
            </a: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kernel does the mean filter operation.</a:t>
            </a:r>
            <a:endParaRPr lang="en-US" altLang="zh-TW" sz="2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2530BA-9AF5-2EDE-FD2F-B615B574C805}"/>
              </a:ext>
            </a:extLst>
          </p:cNvPr>
          <p:cNvGrpSpPr/>
          <p:nvPr/>
        </p:nvGrpSpPr>
        <p:grpSpPr>
          <a:xfrm>
            <a:off x="2719076" y="4335145"/>
            <a:ext cx="3399768" cy="1849713"/>
            <a:chOff x="4586640" y="2013984"/>
            <a:chExt cx="5870593" cy="323895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D01B82C-0C34-4998-5834-5704C49F971E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AA7EA395-E4DF-6090-231C-F556F596D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ADD69E-8279-9C29-62AD-5CE9E3F0D4F0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A16999-9E65-151E-522B-BC1A9B8C938B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175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121D-D850-EE73-E8C3-998A8B3F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Pin congestion to each cell (GNN)</a:t>
                </a:r>
              </a:p>
              <a:p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Could aggregate information from the graph structure in the routing topology.</a:t>
                </a: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Σ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𝑝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.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𝑃𝑖𝑛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𝑃𝐶𝑔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800" b="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𝑃𝐶𝑔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h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p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g</m:t>
                            </m:r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</m:lim>
                        </m:limLow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𝑃𝐶𝑔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𝑐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congestion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80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C9D22D-EC38-9DEF-4B4C-A149310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B58ABA-A997-7968-849A-DBA15C12403E}"/>
              </a:ext>
            </a:extLst>
          </p:cNvPr>
          <p:cNvGrpSpPr/>
          <p:nvPr/>
        </p:nvGrpSpPr>
        <p:grpSpPr>
          <a:xfrm>
            <a:off x="8143672" y="3098259"/>
            <a:ext cx="2578745" cy="3623216"/>
            <a:chOff x="8610600" y="2976664"/>
            <a:chExt cx="2578745" cy="362321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A9FB7D3-590B-1558-003B-7917B4503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52"/>
            <a:stretch/>
          </p:blipFill>
          <p:spPr>
            <a:xfrm>
              <a:off x="8610600" y="2976664"/>
              <a:ext cx="2578745" cy="362321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483ABE-3627-A810-46CC-A43BBA76C785}"/>
                </a:ext>
              </a:extLst>
            </p:cNvPr>
            <p:cNvSpPr/>
            <p:nvPr/>
          </p:nvSpPr>
          <p:spPr>
            <a:xfrm>
              <a:off x="8610600" y="4533089"/>
              <a:ext cx="591766" cy="2062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6BDE7F-5E67-D6A7-4641-1747865B660B}"/>
                </a:ext>
              </a:extLst>
            </p:cNvPr>
            <p:cNvSpPr/>
            <p:nvPr/>
          </p:nvSpPr>
          <p:spPr>
            <a:xfrm>
              <a:off x="8610600" y="3317132"/>
              <a:ext cx="708498" cy="30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26E5EA9-74A0-3F71-C033-8B879E74EEDC}"/>
              </a:ext>
            </a:extLst>
          </p:cNvPr>
          <p:cNvGrpSpPr/>
          <p:nvPr/>
        </p:nvGrpSpPr>
        <p:grpSpPr>
          <a:xfrm>
            <a:off x="8497921" y="256221"/>
            <a:ext cx="3399768" cy="1849713"/>
            <a:chOff x="4586640" y="2013984"/>
            <a:chExt cx="5870593" cy="323895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072A621-9398-A491-C652-ED9F0EE8AC2B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3982EE08-E5EE-EBAC-81B3-0B6F92BE7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13FB84D-548D-9C3F-704D-8FC9B15F91CE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A717E9-98A7-7ECB-34F4-4B1D1A663F9D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256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After collecting all the required features, we can calculate the expected padding value.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𝑃𝑎𝑑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Padding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th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β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μ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parameter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set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features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(|F| : total number of features)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38175E-6FDF-9D9E-584A-1D3FF86A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357" y="3604441"/>
            <a:ext cx="4969284" cy="7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22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Utilize incremental padding strategy which is based on the preceding result.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utilization: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padding utilization of line 5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strategy parameter determining min and max padding utilization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ξ : max iteration of routing optimization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  <a:blipFill>
                <a:blip r:embed="rId3"/>
                <a:stretch>
                  <a:fillRect l="-812" t="-16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2D7C86-38FF-CED7-CD1D-78106517D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81" y="3562179"/>
            <a:ext cx="5143236" cy="8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Recycling and Utilization Control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If a cell have non-positive padding, it should go through the recycling process to </a:t>
                </a:r>
                <a:r>
                  <a:rPr kumimoji="0" lang="zh-TW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    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withdraw a part of history padding.</a:t>
                </a: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Recycling rate: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recycle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rate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of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cell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in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th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ireration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number of times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has been padding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 determining the recycling rate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 b="-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3D1B73-4EDB-8493-566E-6E961846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361" y="4284030"/>
            <a:ext cx="2251275" cy="7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2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F5ACCC-5DFA-8207-04B9-C86058DB755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Routabililty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optimization process: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CA337D-AFC2-C562-AA80-567D9D84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93" y="1646238"/>
            <a:ext cx="7790813" cy="48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Three conditions to trigger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(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  are strategy parameter) :</a:t>
                </a:r>
              </a:p>
              <a:p>
                <a:pPr marL="9144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overflow &lt; threshold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𝑐𝑒𝑙𝑙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𝑜𝑣𝑒𝑟𝑓𝑙𝑜𝑤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𝑎𝑟𝑒𝑎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den>
                    </m:f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Padding utilization of the preceding round &lt; threshold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is converging</a:t>
                </a: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Call time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&lt; </a:t>
                </a:r>
                <a:r>
                  <a:rPr lang="en-US" altLang="zh-TW" sz="2000" b="0" i="0" u="none" strike="noStrike" baseline="0" dirty="0">
                    <a:latin typeface="Times" panose="02020603050405020304" pitchFamily="18" charset="0"/>
                    <a:cs typeface="Times" panose="02020603050405020304" pitchFamily="18" charset="0"/>
                  </a:rPr>
                  <a:t>maximum iteration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	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Otherwise, the WL-driven placement engine will optimize both wirelength and density until it converges.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 previous stage, several strategy parameter should be determined.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Placement can be considered as an evaluation-expensive black-box derivative-free 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 process.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the sequential model-based global optimization (SMBO) with the tree-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   structured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Parzen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estimator (TPE) approach 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[17].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2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"Sequential Model-Based Global Optimization"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）是一種用於問題優化的方法，它結合了機器學習模型和全局優化策略，以尋找目標函數的最佳解。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的關鍵思想是在每次迭代中使用一個模型來估計目標函數，然後利用這個模型來選擇下一個樣本點，以便在下一個迭代中進行評估。這個迭代過程會持續，直到找到滿足一定條件的最佳解或達到預定的迭代次數。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通常包括以下關鍵組件：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Surrogate Model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（代理模型）：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使用代理模型來近似目標函數。這個代理模型可以是高斯過程（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Gaussian Process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）、隨機森林（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 Forest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）或其他回歸模型。代理模型估計了目標函數的值，並提供不確定性度量。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Acquisition Function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（收集函數）：收集函數是用於選擇下一個樣本點的策略。它基於代理模型的預測和不確定性來權衡探索（尋找未知區域）和利用（在已知良好區域內繼續搜索）的權衡。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Initialization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（初始化）：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需要一些初始樣本點，以啟動優化過程。這些樣本點通常是隨機選擇的，或者可以使用先前的經驗數據。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Termination Criteria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（終止條件）：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必須定義一個終止條件，以確定何時停止迭代。這可以是達到預定迭代次數、找到足夠好的解或其他條件。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的主要優點是它能夠在高維、複雜、昂貴的黑盒優化問題中找到全局最優解，而無需導數信息。它在許多領域，如超參數調優、自動機器學習和工程設計中都有廣泛的應用。</a:t>
            </a:r>
            <a:endParaRPr lang="en-US" altLang="zh-TW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順序模型全域最佳化（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）是一種最佳化方法，用於尋找複雜問題中的全域最優解。它採用了一種迭代的策略，結合了機器學習模型和全局搜索，以逐步逼近最佳解。在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中，樹狀結構的</a:t>
            </a:r>
            <a:r>
              <a:rPr lang="en-US" altLang="zh-TW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Parzen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估計器（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）方法被應用。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種估計機率分佈的方法，用於建模目標函數的分佈。它透過建立兩個機率分佈，一個用於表示優化目標較好的樣本，另一個用於表示不太好的樣本。這兩個分佈的比值將指導下一個樣本點的選擇，以平衡探索和利用。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的結合使得優化過程更加智慧和有效率。它在每次迭代中使用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選擇下一個樣本點，以盡量減少目標函數的估計不確定性，從而更有可能找到全域最佳解。這種方法特別適用於那些目標函數難以建模的問題，因為它不需要目標函數的具體數學表達式，而是依賴樣本點的評估結果來指導搜尋。 總之，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SMBO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TPE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的結合是一種強大的全域最佳化方法，適用於各種領域，包括超參數調優、自動機器學習和複雜工程設計等。它可以幫助在高維、複雜問題中找到最佳解決方案，而無需詳細的問題知識。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4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9928CD-B45D-E0D9-7794-EF244587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75" y="1342546"/>
            <a:ext cx="8609250" cy="53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D9BD19-2A2D-B2E1-1366-CBDE7553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51" y="440796"/>
            <a:ext cx="7232016" cy="59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4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White-space-assisted Legalization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After global placement, we need to place the cell in legal position to eliminate overlaps and DRVs.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Inherit the padding from global placement to introduce white space in the congested region.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control the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padding utilization, we limit the total padding area to less than 5% of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total movable cells area.</a:t>
            </a:r>
          </a:p>
          <a:p>
            <a:pPr lvl="1">
              <a:lnSpc>
                <a:spcPct val="100000"/>
              </a:lnSpc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After adding the cell padding, they employ Abacus-based algorithm for legalization.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0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White-space-assisted Legalization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Width of a cell should be the multiple of the technology site in legalization, So we discretize the padding using a staircase function defined as follows: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𝐷𝑖𝑠𝑃𝑎𝑑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discrete padding of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𝑚𝑝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maximum padding of all cells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B142B3-254F-2E1C-7443-C3FEFAE67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183" y="3638332"/>
            <a:ext cx="4575632" cy="9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7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imitating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multiple features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with 2.7x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(commercial) and 1.4x</a:t>
            </a:r>
            <a:r>
              <a:rPr lang="zh-TW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 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(Replace) speedups.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Environments</a:t>
            </a:r>
          </a:p>
          <a:p>
            <a:endParaRPr lang="en-US" altLang="zh-TW" sz="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C++ language.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64-bit CentOS Linux 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Intel® Xeon(R) Platinum 8260 CPU @ 2.4GHz , using 8 thread.</a:t>
            </a:r>
          </a:p>
          <a:p>
            <a:pPr lvl="1">
              <a:lnSpc>
                <a:spcPct val="120000"/>
              </a:lnSpc>
            </a:pPr>
            <a:endParaRPr lang="en-US" altLang="zh-TW" sz="105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Benchmarks</a:t>
            </a:r>
          </a:p>
          <a:p>
            <a:pPr marL="457200" lvl="1" indent="0">
              <a:buNone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2DB586-0C2F-FDD0-E5AD-BAED7C8B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45" y="4030251"/>
            <a:ext cx="6032355" cy="26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1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They compare their proposed framework PUFFER with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RePlAce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Utilize the global router of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Innovus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to evaluate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of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placememt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result.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They take 1% overflow as the pass criterion for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87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EA68B6-8F48-89AF-328B-EE5C51D6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9957"/>
            <a:ext cx="12192000" cy="29120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9E74543-FC48-EAC2-7D64-CC1BE29DE325}"/>
              </a:ext>
            </a:extLst>
          </p:cNvPr>
          <p:cNvSpPr txBox="1"/>
          <p:nvPr/>
        </p:nvSpPr>
        <p:spPr>
          <a:xfrm>
            <a:off x="838200" y="5029220"/>
            <a:ext cx="84509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HOF : routing overflow ratio of horizontal direction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VOF : routing overflow ratio of vertical direction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WL :   global routing wirelength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RT :    runtime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BCC90F-4732-9623-C20F-DBC7BF0B3E80}"/>
              </a:ext>
            </a:extLst>
          </p:cNvPr>
          <p:cNvSpPr txBox="1"/>
          <p:nvPr/>
        </p:nvSpPr>
        <p:spPr>
          <a:xfrm>
            <a:off x="4706754" y="4284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2.7x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B734E4-319B-A2BA-B93C-F8F6E9544F5C}"/>
              </a:ext>
            </a:extLst>
          </p:cNvPr>
          <p:cNvSpPr txBox="1"/>
          <p:nvPr/>
        </p:nvSpPr>
        <p:spPr>
          <a:xfrm>
            <a:off x="8161477" y="4284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1.4x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376267-95E7-6453-8AB2-64B7F53B89CD}"/>
              </a:ext>
            </a:extLst>
          </p:cNvPr>
          <p:cNvSpPr txBox="1"/>
          <p:nvPr/>
        </p:nvSpPr>
        <p:spPr>
          <a:xfrm>
            <a:off x="10559203" y="428467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1.045x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11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2781E6-B379-CA92-0AE3-3D1B0291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705" y="2048396"/>
            <a:ext cx="825932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89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E1E7A4-A8BF-453A-6DC3-CE3C0A0B5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63" y="2105554"/>
            <a:ext cx="814501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28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DCE08-DB7F-F019-1779-1C598D0F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BB2D5-C89E-0B73-13CB-BE7B670D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recycle</a:t>
            </a:r>
          </a:p>
          <a:p>
            <a:r>
              <a:rPr lang="en-US" altLang="zh-TW" dirty="0"/>
              <a:t>2. </a:t>
            </a:r>
            <a:r>
              <a:rPr lang="en-US" altLang="zh-TW" sz="1800" b="0" i="0" u="none" strike="noStrike" baseline="0" dirty="0">
                <a:latin typeface="NimbusRomNo9L-ReguItal"/>
              </a:rPr>
              <a:t>Detour-imitating Routing Demand Expansion</a:t>
            </a:r>
          </a:p>
          <a:p>
            <a:r>
              <a:rPr lang="en-US" altLang="zh-TW" sz="1800" dirty="0">
                <a:latin typeface="NimbusRomNo9L-ReguItal"/>
              </a:rPr>
              <a:t>3</a:t>
            </a:r>
            <a:r>
              <a:rPr lang="en-US" altLang="zh-TW" sz="1800">
                <a:latin typeface="NimbusRomNo9L-ReguItal"/>
              </a:rPr>
              <a:t>. 3</a:t>
            </a:r>
            <a:r>
              <a:rPr lang="zh-TW" altLang="en-US" sz="1800">
                <a:latin typeface="NimbusRomNo9L-ReguItal"/>
              </a:rPr>
              <a:t>個</a:t>
            </a:r>
            <a:r>
              <a:rPr lang="en-US" altLang="zh-TW" sz="1800">
                <a:latin typeface="NimbusRomNo9L-ReguItal"/>
              </a:rPr>
              <a:t>condition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71EF34-0C33-3990-5BEC-25D08558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placement engine: </a:t>
            </a:r>
          </a:p>
          <a:p>
            <a:pPr lvl="1"/>
            <a:endParaRPr lang="en-US" altLang="zh-TW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placement.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placement.</a:t>
            </a:r>
          </a:p>
          <a:p>
            <a:pPr lvl="2"/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optimizer:</a:t>
            </a:r>
          </a:p>
          <a:p>
            <a:pPr lvl="1"/>
            <a:endParaRPr lang="en-US" altLang="zh-TW" sz="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map, which is generated by probabilistic model </a:t>
            </a:r>
            <a:r>
              <a:rPr lang="en-US" altLang="zh-TW" sz="1800" dirty="0">
                <a:latin typeface="NimbusRomNo9L-Regu"/>
                <a:cs typeface="Times" panose="02020603050405020304" pitchFamily="18" charset="0"/>
              </a:rPr>
              <a:t>[2], </a:t>
            </a:r>
            <a:r>
              <a:rPr lang="en-US" altLang="zh-TW" sz="1800" b="0" i="0" u="none" strike="noStrike" baseline="0" dirty="0">
                <a:latin typeface="NimbusRomNo9L-Regu"/>
              </a:rPr>
              <a:t>[8], [9], [10], [11]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Integrated global router </a:t>
            </a:r>
            <a:r>
              <a:rPr lang="en-US" altLang="zh-TW" sz="1800" b="0" i="0" u="none" strike="noStrike" baseline="0" dirty="0">
                <a:latin typeface="NimbusRomNo9L-Regu"/>
              </a:rPr>
              <a:t>[3], [4], [5].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Machine learning based technique </a:t>
            </a:r>
            <a:r>
              <a:rPr lang="en-US" altLang="zh-TW" sz="1800" b="0" i="0" u="none" strike="noStrike" baseline="0" dirty="0">
                <a:latin typeface="NimbusRomNo9L-Regu"/>
              </a:rPr>
              <a:t>[6], [7].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pread cells in congested regions by cell inflation and rough legalization.</a:t>
            </a:r>
          </a:p>
          <a:p>
            <a:pPr lvl="1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[8]</a:t>
            </a:r>
            <a:endParaRPr lang="en-US" altLang="zh-TW" dirty="0">
              <a:latin typeface="NimbusRomNo9L-Regu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[9]</a:t>
            </a:r>
          </a:p>
          <a:p>
            <a:pPr lvl="2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 space allocation </a:t>
            </a:r>
            <a:r>
              <a:rPr lang="en-US" altLang="zh-TW" sz="1800" b="0" i="0" u="none" strike="noStrike" baseline="0" dirty="0">
                <a:latin typeface="NimbusRomNo9L-Regu"/>
                <a:cs typeface="Times New Roman" panose="02020603050405020304" pitchFamily="18" charset="0"/>
              </a:rPr>
              <a:t>[10], [11].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the congestion constraint 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congestion information </a:t>
            </a:r>
            <a:r>
              <a:rPr lang="en-US" altLang="zh-TW" sz="1800" b="0" i="0" u="none" strike="noStrike" baseline="0" dirty="0">
                <a:latin typeface="NimbusRomNo9L-Regu"/>
              </a:rPr>
              <a:t>[4]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routing demands or congestion as a new optimizing target and integrating it into the objective function </a:t>
            </a:r>
            <a:r>
              <a:rPr lang="en-US" altLang="zh-TW" sz="1800" b="0" i="0" u="none" strike="noStrike" baseline="0" dirty="0">
                <a:latin typeface="NimbusRomNo9L-Regu"/>
              </a:rPr>
              <a:t>[13]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Netlist H= (V, E), where V=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solution: (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-driven placer determines legal locations for all movable cells to minimize the routing wirelength</a:t>
                </a:r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(HPWL) and overflow.</a:t>
                </a: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3680</Words>
  <Application>Microsoft Office PowerPoint</Application>
  <PresentationFormat>寬螢幕</PresentationFormat>
  <Paragraphs>547</Paragraphs>
  <Slides>47</Slides>
  <Notes>34</Notes>
  <HiddenSlides>2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61" baseType="lpstr">
      <vt:lpstr>CMMI6</vt:lpstr>
      <vt:lpstr>CMMI9</vt:lpstr>
      <vt:lpstr>CMR9</vt:lpstr>
      <vt:lpstr>NimbusRomNo9L-Regu</vt:lpstr>
      <vt:lpstr>NimbusRomNo9L-ReguItal</vt:lpstr>
      <vt:lpstr>Söhne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Introduction</vt:lpstr>
      <vt:lpstr>Outline</vt:lpstr>
      <vt:lpstr>Preliminaries</vt:lpstr>
      <vt:lpstr>Preliminaries</vt:lpstr>
      <vt:lpstr>Preliminaries</vt:lpstr>
      <vt:lpstr>Preliminaries</vt:lpstr>
      <vt:lpstr>Preliminaries</vt:lpstr>
      <vt:lpstr>Outline</vt:lpstr>
      <vt:lpstr>Proposed Algorithm</vt:lpstr>
      <vt:lpstr>Outline</vt:lpstr>
      <vt:lpstr>PowerPoint 簡報</vt:lpstr>
      <vt:lpstr>Congestion Estimation</vt:lpstr>
      <vt:lpstr>Congestion Estimation</vt:lpstr>
      <vt:lpstr>Congestion Estimation</vt:lpstr>
      <vt:lpstr>Outline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Outline</vt:lpstr>
      <vt:lpstr>Strategy Exploration</vt:lpstr>
      <vt:lpstr>Strategy Exploration</vt:lpstr>
      <vt:lpstr>Strategy Exploration</vt:lpstr>
      <vt:lpstr>Strategy Exploration</vt:lpstr>
      <vt:lpstr>Outline</vt:lpstr>
      <vt:lpstr>Legalization</vt:lpstr>
      <vt:lpstr>Legalization</vt:lpstr>
      <vt:lpstr>Outline</vt:lpstr>
      <vt:lpstr>Experimental Result</vt:lpstr>
      <vt:lpstr>Experimental Result</vt:lpstr>
      <vt:lpstr>Experimental Result</vt:lpstr>
      <vt:lpstr>Experimental Result</vt:lpstr>
      <vt:lpstr>Experimental Result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1044</cp:revision>
  <dcterms:created xsi:type="dcterms:W3CDTF">2023-08-23T03:29:22Z</dcterms:created>
  <dcterms:modified xsi:type="dcterms:W3CDTF">2023-10-23T12:32:57Z</dcterms:modified>
</cp:coreProperties>
</file>