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0" r:id="rId4"/>
    <p:sldId id="299" r:id="rId5"/>
    <p:sldId id="301" r:id="rId6"/>
    <p:sldId id="302" r:id="rId7"/>
    <p:sldId id="318" r:id="rId8"/>
    <p:sldId id="303" r:id="rId9"/>
    <p:sldId id="304" r:id="rId10"/>
    <p:sldId id="305" r:id="rId11"/>
    <p:sldId id="306" r:id="rId12"/>
    <p:sldId id="307" r:id="rId13"/>
    <p:sldId id="308" r:id="rId14"/>
    <p:sldId id="319" r:id="rId15"/>
    <p:sldId id="309" r:id="rId16"/>
    <p:sldId id="310" r:id="rId17"/>
    <p:sldId id="311" r:id="rId18"/>
    <p:sldId id="312" r:id="rId19"/>
    <p:sldId id="314" r:id="rId20"/>
    <p:sldId id="320" r:id="rId21"/>
    <p:sldId id="313" r:id="rId22"/>
    <p:sldId id="315" r:id="rId23"/>
    <p:sldId id="316" r:id="rId24"/>
    <p:sldId id="322" r:id="rId25"/>
    <p:sldId id="323" r:id="rId26"/>
    <p:sldId id="324" r:id="rId27"/>
    <p:sldId id="31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Cnn</a:t>
            </a:r>
            <a:r>
              <a:rPr lang="zh-TW" altLang="en-US" sz="1800" b="0" i="0" u="none" strike="noStrike" baseline="0" dirty="0">
                <a:latin typeface="CMMI9"/>
              </a:rPr>
              <a:t>在做</a:t>
            </a:r>
            <a:r>
              <a:rPr lang="en-US" altLang="zh-TW" sz="1800" b="0" i="0" u="none" strike="noStrike" baseline="0" dirty="0">
                <a:latin typeface="CMMI9"/>
              </a:rPr>
              <a:t>convolution</a:t>
            </a:r>
            <a:r>
              <a:rPr lang="zh-TW" altLang="en-US" sz="1800" b="0" i="0" u="none" strike="noStrike" baseline="0" dirty="0">
                <a:latin typeface="CMMI9"/>
              </a:rPr>
              <a:t>的時候，</a:t>
            </a:r>
            <a:r>
              <a:rPr lang="en-US" altLang="zh-TW" sz="1800" b="0" i="0" u="none" strike="noStrike" baseline="0" dirty="0">
                <a:latin typeface="CMMI9"/>
              </a:rPr>
              <a:t>kernel </a:t>
            </a:r>
            <a:r>
              <a:rPr lang="zh-TW" altLang="en-US" sz="1800" b="0" i="0" u="none" strike="noStrike" baseline="0" dirty="0">
                <a:latin typeface="CMMI9"/>
              </a:rPr>
              <a:t>會提取附近的特徵。所以在這邊他會提取附近的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pin density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Pin p </a:t>
            </a:r>
            <a:r>
              <a:rPr lang="zh-TW" altLang="en-US" dirty="0"/>
              <a:t>的</a:t>
            </a:r>
            <a:r>
              <a:rPr lang="en-US" altLang="zh-TW" dirty="0"/>
              <a:t>congestion</a:t>
            </a:r>
            <a:r>
              <a:rPr lang="zh-TW" altLang="en-US" dirty="0"/>
              <a:t>會等於所有</a:t>
            </a:r>
            <a:r>
              <a:rPr lang="en-US" altLang="zh-TW" dirty="0"/>
              <a:t>p</a:t>
            </a:r>
            <a:r>
              <a:rPr lang="zh-TW" altLang="en-US" dirty="0"/>
              <a:t>會經過的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 </a:t>
            </a:r>
            <a:r>
              <a:rPr lang="zh-TW" altLang="en-US" dirty="0"/>
              <a:t>中該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l(</a:t>
            </a:r>
            <a:r>
              <a:rPr lang="zh-TW" altLang="en-US" dirty="0"/>
              <a:t>所有跟</a:t>
            </a:r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有關的</a:t>
            </a:r>
            <a:r>
              <a:rPr lang="en-US" altLang="zh-TW" dirty="0"/>
              <a:t>two point net)</a:t>
            </a:r>
            <a:r>
              <a:rPr lang="zh-TW" altLang="en-US" dirty="0"/>
              <a:t>有最大</a:t>
            </a:r>
            <a:r>
              <a:rPr lang="en-US" altLang="zh-TW" dirty="0" err="1"/>
              <a:t>gcells</a:t>
            </a:r>
            <a:r>
              <a:rPr lang="en-US" altLang="zh-TW" dirty="0"/>
              <a:t> congestion</a:t>
            </a:r>
            <a:r>
              <a:rPr lang="zh-TW" altLang="en-US" dirty="0"/>
              <a:t>的最小值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</a:t>
            </a:r>
            <a:r>
              <a:rPr lang="zh-TW" altLang="en-US" sz="1800" b="0" i="0" u="none" strike="noStrike" baseline="0" dirty="0">
                <a:latin typeface="NimbusRomNo9L-Regu"/>
              </a:rPr>
              <a:t>是為了要</a:t>
            </a:r>
            <a:r>
              <a:rPr lang="zh-TW" altLang="en-US" sz="2800" b="0" i="0" dirty="0">
                <a:solidFill>
                  <a:srgbClr val="D1D5DB"/>
                </a:solidFill>
                <a:effectLst/>
                <a:latin typeface="Söhne"/>
              </a:rPr>
              <a:t>平滑</a:t>
            </a:r>
            <a:r>
              <a:rPr lang="en-US" altLang="zh-TW" sz="1800" b="0" i="0" u="none" strike="noStrike" baseline="0" dirty="0">
                <a:latin typeface="NimbusRomNo9L-Regu"/>
              </a:rPr>
              <a:t> padding values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distribution, </a:t>
            </a:r>
            <a:r>
              <a:rPr lang="zh-TW" altLang="en-US" sz="1800" b="0" i="0" u="none" strike="noStrike" baseline="0" dirty="0">
                <a:latin typeface="NimbusRomNo9L-Regu"/>
              </a:rPr>
              <a:t>進而改善</a:t>
            </a:r>
            <a:r>
              <a:rPr lang="en-US" altLang="zh-TW" sz="1800" b="0" i="0" u="none" strike="noStrike" baseline="0" dirty="0">
                <a:latin typeface="NimbusRomNo9L-Regu"/>
              </a:rPr>
              <a:t>padding process</a:t>
            </a:r>
            <a:r>
              <a:rPr lang="zh-TW" altLang="en-US" sz="1800" b="0" i="0" u="none" strike="noStrike" baseline="0" dirty="0">
                <a:latin typeface="NimbusRomNo9L-Regu"/>
              </a:rPr>
              <a:t>的</a:t>
            </a:r>
            <a:r>
              <a:rPr lang="en-US" altLang="zh-TW" sz="1800" b="0" i="0" u="none" strike="noStrike" baseline="0" dirty="0">
                <a:latin typeface="NimbusRomNo9L-Regu"/>
              </a:rPr>
              <a:t>stability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NimbusRomNo9L-Regu"/>
              </a:rPr>
              <a:t>他的</a:t>
            </a:r>
            <a:r>
              <a:rPr lang="en-US" altLang="zh-TW" sz="1800" b="0" i="0" u="none" strike="noStrike" baseline="0" dirty="0">
                <a:latin typeface="NimbusRomNo9L-Regu"/>
              </a:rPr>
              <a:t>strategy parameter</a:t>
            </a:r>
            <a:r>
              <a:rPr lang="zh-TW" altLang="en-US" sz="1800" b="0" i="0" u="none" strike="noStrike" baseline="0" dirty="0">
                <a:latin typeface="NimbusRomNo9L-Regu"/>
              </a:rPr>
              <a:t>會利用一個方法來找，後面會說到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因為這樣可以避免一些可能會增加</a:t>
            </a:r>
            <a:r>
              <a:rPr lang="en-US" altLang="zh-TW" sz="1800" b="0" i="0" u="none" strike="noStrike" baseline="0" dirty="0">
                <a:latin typeface="CMMI9"/>
              </a:rPr>
              <a:t>wirelength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1. </a:t>
            </a:r>
            <a:r>
              <a:rPr lang="zh-TW" altLang="en-US" sz="1800" b="0" i="0" u="none" strike="noStrike" baseline="0" dirty="0">
                <a:latin typeface="CMMI9"/>
              </a:rPr>
              <a:t>估計</a:t>
            </a:r>
            <a:r>
              <a:rPr lang="en-US" altLang="zh-TW" sz="1800" b="0" i="0" u="none" strike="noStrike" baseline="0" dirty="0">
                <a:latin typeface="CMMI9"/>
              </a:rPr>
              <a:t>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2. </a:t>
            </a:r>
            <a:r>
              <a:rPr lang="zh-TW" altLang="en-US" sz="1800" b="0" i="0" u="none" strike="noStrike" baseline="0" dirty="0">
                <a:latin typeface="CMMI9"/>
              </a:rPr>
              <a:t>從</a:t>
            </a:r>
            <a:r>
              <a:rPr lang="en-US" altLang="zh-TW" sz="1800" b="0" i="0" u="none" strike="noStrike" baseline="0" dirty="0">
                <a:latin typeface="CMMI9"/>
              </a:rPr>
              <a:t>congestion map</a:t>
            </a:r>
            <a:r>
              <a:rPr lang="zh-TW" altLang="en-US" sz="1800" b="0" i="0" u="none" strike="noStrike" baseline="0" dirty="0">
                <a:latin typeface="CMMI9"/>
              </a:rPr>
              <a:t>跟</a:t>
            </a:r>
            <a:r>
              <a:rPr lang="en-US" altLang="zh-TW" sz="1800" b="0" i="0" u="none" strike="noStrike" baseline="0" dirty="0">
                <a:latin typeface="CMMI9"/>
              </a:rPr>
              <a:t>placement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information</a:t>
            </a:r>
            <a:r>
              <a:rPr lang="zh-TW" altLang="en-US" sz="1800" b="0" i="0" u="none" strike="noStrike" baseline="0" dirty="0">
                <a:latin typeface="CMMI9"/>
              </a:rPr>
              <a:t>來提取之前講到的</a:t>
            </a: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個</a:t>
            </a:r>
            <a:r>
              <a:rPr lang="en-US" altLang="zh-TW" sz="1800" b="0" i="0" u="none" strike="noStrike" baseline="0" dirty="0">
                <a:latin typeface="CMMI9"/>
              </a:rPr>
              <a:t>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3</a:t>
            </a:r>
            <a:r>
              <a:rPr lang="zh-TW" altLang="en-US" sz="1800" b="0" i="0" u="none" strike="noStrike" baseline="0" dirty="0">
                <a:latin typeface="CMMI9"/>
              </a:rPr>
              <a:t>、</a:t>
            </a:r>
            <a:r>
              <a:rPr lang="en-US" altLang="zh-TW" sz="1800" b="0" i="0" u="none" strike="noStrike" baseline="0" dirty="0">
                <a:latin typeface="CMMI9"/>
              </a:rPr>
              <a:t>4 :</a:t>
            </a:r>
            <a:r>
              <a:rPr lang="zh-TW" altLang="en-US" sz="1800" b="0" i="0" u="none" strike="noStrike" baseline="0" dirty="0">
                <a:latin typeface="CMMI9"/>
              </a:rPr>
              <a:t> 根據剛剛講到的公式來計算跟回收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5:</a:t>
            </a:r>
            <a:r>
              <a:rPr lang="zh-TW" altLang="en-US" sz="1800" b="0" i="0" u="none" strike="noStrike" baseline="0" dirty="0">
                <a:latin typeface="CMMI9"/>
              </a:rPr>
              <a:t>  計算</a:t>
            </a:r>
            <a:r>
              <a:rPr lang="en-US" altLang="zh-TW" sz="1800" b="0" i="0" u="none" strike="noStrike" baseline="0" dirty="0">
                <a:latin typeface="CMMI9"/>
              </a:rPr>
              <a:t>padding utilization (</a:t>
            </a:r>
            <a:r>
              <a:rPr lang="zh-TW" altLang="en-US" sz="1800" b="0" i="0" u="none" strike="noStrike" baseline="0" dirty="0">
                <a:latin typeface="CMMI9"/>
              </a:rPr>
              <a:t>控制</a:t>
            </a:r>
            <a:r>
              <a:rPr lang="en-US" altLang="zh-TW" sz="1800" b="0" i="0" u="none" strike="noStrike" baseline="0" dirty="0">
                <a:latin typeface="CMMI9"/>
              </a:rPr>
              <a:t>padding utilization</a:t>
            </a:r>
            <a:r>
              <a:rPr lang="zh-TW" altLang="en-US" sz="1800" b="0" i="0" u="none" strike="noStrike" baseline="0" dirty="0">
                <a:latin typeface="CMMI9"/>
              </a:rPr>
              <a:t>可以避免</a:t>
            </a:r>
            <a:r>
              <a:rPr lang="en-US" altLang="zh-TW" sz="1800" b="0" i="0" u="none" strike="noStrike" baseline="0" dirty="0">
                <a:latin typeface="CMMI9"/>
              </a:rPr>
              <a:t>Over padding, </a:t>
            </a:r>
            <a:r>
              <a:rPr lang="zh-TW" altLang="en-US" sz="1800" b="0" i="0" u="none" strike="noStrike" baseline="0" dirty="0">
                <a:latin typeface="CMMI9"/>
              </a:rPr>
              <a:t>阻礙後續的優化</a:t>
            </a:r>
            <a:r>
              <a:rPr lang="en-US" altLang="zh-TW" sz="1800" b="0" i="0" u="none" strike="noStrike" baseline="0" dirty="0">
                <a:latin typeface="CMMI9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6-9</a:t>
            </a:r>
            <a:r>
              <a:rPr lang="zh-TW" altLang="en-US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:</a:t>
            </a:r>
            <a:r>
              <a:rPr lang="zh-TW" altLang="en-US" sz="1800" b="0" i="0" u="none" strike="noStrike" baseline="0" dirty="0">
                <a:latin typeface="CMMI9"/>
              </a:rPr>
              <a:t> 若</a:t>
            </a:r>
            <a:r>
              <a:rPr lang="en-US" altLang="zh-TW" sz="1800" b="0" i="0" u="none" strike="noStrike" baseline="0" dirty="0">
                <a:latin typeface="CMMI9"/>
              </a:rPr>
              <a:t>total padding</a:t>
            </a:r>
            <a:r>
              <a:rPr lang="zh-TW" altLang="en-US" sz="1800" b="0" i="0" u="none" strike="noStrike" baseline="0" dirty="0">
                <a:latin typeface="CMMI9"/>
              </a:rPr>
              <a:t>超過了設定的</a:t>
            </a:r>
            <a:r>
              <a:rPr lang="en-US" altLang="zh-TW" sz="1800" b="0" i="0" u="none" strike="noStrike" baseline="0" dirty="0">
                <a:latin typeface="CMMI9"/>
              </a:rPr>
              <a:t>utilization,</a:t>
            </a:r>
            <a:r>
              <a:rPr lang="zh-TW" altLang="en-US" sz="1800" b="0" i="0" u="none" strike="noStrike" baseline="0" dirty="0">
                <a:latin typeface="CMMI9"/>
              </a:rPr>
              <a:t>那</a:t>
            </a:r>
            <a:r>
              <a:rPr lang="en-US" altLang="zh-TW" sz="1800" b="0" i="0" u="none" strike="noStrike" baseline="0" dirty="0">
                <a:latin typeface="CMMI9"/>
              </a:rPr>
              <a:t>padding</a:t>
            </a:r>
            <a:r>
              <a:rPr lang="zh-TW" altLang="en-US" sz="1800" b="0" i="0" u="none" strike="noStrike" baseline="0" dirty="0">
                <a:latin typeface="CMMI9"/>
              </a:rPr>
              <a:t>會進行縮放來達到</a:t>
            </a:r>
            <a:r>
              <a:rPr lang="en-US" altLang="zh-TW" sz="1800" b="0" i="0" u="none" strike="noStrike" baseline="0" dirty="0">
                <a:latin typeface="CMMI9"/>
              </a:rPr>
              <a:t>constraint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routing,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HPWL.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825D9-62B8-AE30-2193-DEF7925E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" panose="02020603050405020304" pitchFamily="18" charset="0"/>
                <a:cs typeface="Times" panose="02020603050405020304" pitchFamily="18" charset="0"/>
              </a:rPr>
              <a:t>Gcell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Gcells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2.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Routing 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3" y="3768313"/>
            <a:ext cx="68494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spcBef>
                    <a:spcPts val="1000"/>
                  </a:spcBef>
                  <a:buFont typeface="+mj-lt"/>
                  <a:buAutoNum type="alphaLcParenR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ea typeface="新細明體" panose="02020500000000000000" pitchFamily="18" charset="-12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3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3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3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3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3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3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3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3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3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3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3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3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3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3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3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(|F| : total number of features)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3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If a cell have non-positive padding, it should go through the recycling process to withdraw a part of history padding.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utilization: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padding utilization of line 5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strategy parameter determining min and max padding utilization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ξ : max iteration of routing optimization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5083604"/>
              </a:xfrm>
              <a:blipFill>
                <a:blip r:embed="rId3"/>
                <a:stretch>
                  <a:fillRect l="-812" t="-16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2D7C86-38FF-CED7-CD1D-78106517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81" y="3975283"/>
            <a:ext cx="5143236" cy="8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Routabililty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optimization process: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CA337D-AFC2-C562-AA80-567D9D84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93" y="1646238"/>
            <a:ext cx="7790813" cy="48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Three conditions to trigger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  are strategy parameter) :</a:t>
                </a:r>
              </a:p>
              <a:p>
                <a:pPr marL="914400" lvl="1" indent="-4572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 &lt; threshold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𝜏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flow: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𝑐𝑒𝑙𝑙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𝑜𝑣𝑒𝑟𝑓𝑙𝑜𝑤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𝑎𝑟𝑒𝑎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𝑎𝑙𝑙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𝑏𝑖𝑛𝑠</m:t>
                        </m:r>
                      </m:den>
                    </m:f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Padding utilization of the preceding round &lt; threshold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𝜂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>
                  <a:lnSpc>
                    <a:spcPct val="130000"/>
                  </a:lnSpc>
                </a:pPr>
                <a:r>
                  <a:rPr lang="en-US" altLang="zh-TW" sz="18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is converging</a:t>
                </a: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endParaRPr lang="en-US" altLang="zh-TW" sz="5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Call time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routability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optimizer &lt; </a:t>
                </a:r>
                <a:r>
                  <a:rPr lang="en-US" altLang="zh-TW" sz="2000" b="0" i="0" u="none" strike="noStrike" baseline="0" dirty="0">
                    <a:latin typeface="Times" panose="02020603050405020304" pitchFamily="18" charset="0"/>
                    <a:cs typeface="Times" panose="02020603050405020304" pitchFamily="18" charset="0"/>
                  </a:rPr>
                  <a:t>maximum iteration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	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Otherwise, the WL-driven placement engine will optimize both wirelength and density until it converges.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Padding Recycling and Utilization Control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Utilize incremental padding strategy which is based on the preceding result.</a:t>
                </a:r>
              </a:p>
              <a:p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Recycling rate: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recycle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rate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of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cell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c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in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th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ireration</m:t>
                    </m:r>
                  </m:oMath>
                </a14:m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number of times cell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has been padding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ξ</m:t>
                    </m:r>
                  </m:oMath>
                </a14:m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 parameter determining the recycling rate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3D1B73-4EDB-8493-566E-6E961846C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61" y="3802237"/>
            <a:ext cx="2251275" cy="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93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2095</Words>
  <Application>Microsoft Office PowerPoint</Application>
  <PresentationFormat>寬螢幕</PresentationFormat>
  <Paragraphs>338</Paragraphs>
  <Slides>28</Slides>
  <Notes>22</Notes>
  <HiddenSlides>1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1" baseType="lpstr">
      <vt:lpstr>CMMI6</vt:lpstr>
      <vt:lpstr>CMMI9</vt:lpstr>
      <vt:lpstr>CMR9</vt:lpstr>
      <vt:lpstr>NimbusRomNo9L-Regu</vt:lpstr>
      <vt:lpstr>Söhne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Preliminaries</vt:lpstr>
      <vt:lpstr>Preliminaries</vt:lpstr>
      <vt:lpstr>Preliminaries</vt:lpstr>
      <vt:lpstr>Preliminaries</vt:lpstr>
      <vt:lpstr>Preliminaries</vt:lpstr>
      <vt:lpstr>Proposed Algorithm</vt:lpstr>
      <vt:lpstr>Congestion Estimation</vt:lpstr>
      <vt:lpstr>Congestion Estimation</vt:lpstr>
      <vt:lpstr>Congestion Estimation</vt:lpstr>
      <vt:lpstr>Congestion Estimation</vt:lpstr>
      <vt:lpstr>Multi-feature-based Cell Padding</vt:lpstr>
      <vt:lpstr>Cell Padding</vt:lpstr>
      <vt:lpstr>Cell Padding</vt:lpstr>
      <vt:lpstr>Cell Padding</vt:lpstr>
      <vt:lpstr>Cell Padding</vt:lpstr>
      <vt:lpstr>Cell Padding</vt:lpstr>
      <vt:lpstr>Cell Padding</vt:lpstr>
      <vt:lpstr>Multi-feature-based Cell Padding</vt:lpstr>
      <vt:lpstr>Multi-feature-based Cell Padding</vt:lpstr>
      <vt:lpstr>Cell Padding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857</cp:revision>
  <dcterms:created xsi:type="dcterms:W3CDTF">2023-08-23T03:29:22Z</dcterms:created>
  <dcterms:modified xsi:type="dcterms:W3CDTF">2023-10-22T14:27:30Z</dcterms:modified>
</cp:coreProperties>
</file>