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99" r:id="rId3"/>
    <p:sldId id="300" r:id="rId4"/>
    <p:sldId id="302" r:id="rId5"/>
    <p:sldId id="303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5" r:id="rId15"/>
    <p:sldId id="312" r:id="rId16"/>
    <p:sldId id="313" r:id="rId17"/>
    <p:sldId id="314" r:id="rId18"/>
    <p:sldId id="320" r:id="rId19"/>
    <p:sldId id="316" r:id="rId20"/>
    <p:sldId id="319" r:id="rId21"/>
    <p:sldId id="318" r:id="rId22"/>
    <p:sldId id="31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會破壞</a:t>
            </a:r>
            <a:r>
              <a:rPr lang="en-US" altLang="zh-TW" dirty="0"/>
              <a:t>GP</a:t>
            </a:r>
            <a:r>
              <a:rPr lang="zh-TW" altLang="en-US" dirty="0"/>
              <a:t>所做出來的</a:t>
            </a:r>
            <a:r>
              <a:rPr lang="en-US" altLang="zh-TW" dirty="0"/>
              <a:t>solution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A881-63EC-C5B5-FDB7-C1DD0B67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9E4FDC-1815-1AA7-2AE1-DE978C6A0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237103-DA4B-C5A8-1444-A512E4FD4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2BD67-82ED-533E-A164-1D9E8C620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E26D-3C41-35FB-3302-CABA111D9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5E3FFA2-0A51-E317-440F-2B3BB6993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02DABA-3A18-B286-6EAD-D454EF2A0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5872C-242D-B16D-7E33-796ED8DB4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7E8ED-185B-12A6-B8C6-57BB84CD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77CCE2-DE9F-BDAE-AEED-60399131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8F2770-BB30-0A4B-6CF5-DBC2DA5D5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898BA-8C5E-2904-38AE-B93225782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5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676C-7A53-7C16-0B25-BC28F3C2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46C5F7E-8283-9F75-CC1F-7B36EFB6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3AE578-33AF-E89D-238A-BF2C4BF49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這是一個密度感知的單元微調算法，用於在電路布局中最小化線長。以下是算法的簡要解釋：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1. **</a:t>
            </a:r>
            <a:r>
              <a:rPr lang="zh-TW" altLang="en-US" dirty="0"/>
              <a:t>輸入：** 對於每個單元 </a:t>
            </a:r>
            <a:r>
              <a:rPr lang="en-US" altLang="zh-TW" dirty="0"/>
              <a:t>v</a:t>
            </a:r>
            <a:r>
              <a:rPr lang="zh-TW" altLang="en-US" dirty="0"/>
              <a:t>，提供了一組錨點 </a:t>
            </a:r>
            <a:r>
              <a:rPr lang="en-US" altLang="zh-TW" dirty="0" err="1"/>
              <a:t>Gv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2. **</a:t>
            </a:r>
            <a:r>
              <a:rPr lang="zh-TW" altLang="en-US" dirty="0"/>
              <a:t>輸出：** 優化後的單元位置 </a:t>
            </a:r>
            <a:r>
              <a:rPr lang="en-US" altLang="zh-TW" dirty="0"/>
              <a:t>(x, y)</a:t>
            </a:r>
            <a:r>
              <a:rPr lang="zh-TW" altLang="en-US" dirty="0"/>
              <a:t>，以實現最小化線長。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算法步驟：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1. **</a:t>
            </a:r>
            <a:r>
              <a:rPr lang="zh-TW" altLang="en-US" dirty="0"/>
              <a:t>初始化：** 使用一個四叉樹 </a:t>
            </a:r>
            <a:r>
              <a:rPr lang="en-US" altLang="zh-TW" dirty="0"/>
              <a:t>T </a:t>
            </a:r>
            <a:r>
              <a:rPr lang="zh-TW" altLang="en-US" dirty="0"/>
              <a:t>存儲剩餘的區域。四叉樹是一種分區數據結構，用於有效地組織和查詢空間中的信息。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2. **</a:t>
            </a:r>
            <a:r>
              <a:rPr lang="zh-TW" altLang="en-US" dirty="0"/>
              <a:t>遍歷每個單元：** 對於每個單元 </a:t>
            </a:r>
            <a:r>
              <a:rPr lang="en-US" altLang="zh-TW" dirty="0"/>
              <a:t>v</a:t>
            </a:r>
            <a:r>
              <a:rPr lang="zh-TW" altLang="en-US" dirty="0"/>
              <a:t>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從根節點開始，遍歷四叉樹的每一層（</a:t>
            </a:r>
            <a:r>
              <a:rPr lang="en-US" altLang="zh-TW" dirty="0"/>
              <a:t>level</a:t>
            </a:r>
            <a:r>
              <a:rPr lang="zh-TW" altLang="en-US" dirty="0"/>
              <a:t>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在每個層級，找到足夠容納單元 </a:t>
            </a:r>
            <a:r>
              <a:rPr lang="en-US" altLang="zh-TW" dirty="0"/>
              <a:t>v </a:t>
            </a:r>
            <a:r>
              <a:rPr lang="zh-TW" altLang="en-US" dirty="0"/>
              <a:t>的區域節點。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   </a:t>
            </a:r>
            <a:r>
              <a:rPr lang="en-US" altLang="zh-TW" dirty="0"/>
              <a:t>- </a:t>
            </a:r>
            <a:r>
              <a:rPr lang="zh-TW" altLang="en-US" dirty="0"/>
              <a:t>在這些節點中找到最優的節點 </a:t>
            </a:r>
            <a:r>
              <a:rPr lang="en-US" altLang="zh-TW" dirty="0" err="1"/>
              <a:t>Nl</a:t>
            </a:r>
            <a:r>
              <a:rPr lang="zh-TW" altLang="en-US" dirty="0"/>
              <a:t>，以最小化單元 </a:t>
            </a:r>
            <a:r>
              <a:rPr lang="en-US" altLang="zh-TW" dirty="0"/>
              <a:t>v </a:t>
            </a:r>
            <a:r>
              <a:rPr lang="zh-TW" altLang="en-US" dirty="0"/>
              <a:t>的線長。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3. **</a:t>
            </a:r>
            <a:r>
              <a:rPr lang="zh-TW" altLang="en-US" dirty="0"/>
              <a:t>更新節點：** 選擇在最低層的節點 </a:t>
            </a:r>
            <a:r>
              <a:rPr lang="en-US" altLang="zh-TW" dirty="0" err="1"/>
              <a:t>Nopt</a:t>
            </a:r>
            <a:r>
              <a:rPr lang="zh-TW" altLang="en-US" dirty="0"/>
              <a:t>，該節點具有最小的線長。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4. **</a:t>
            </a:r>
            <a:r>
              <a:rPr lang="zh-TW" altLang="en-US" dirty="0"/>
              <a:t>計算線長增益：** 計算當將單元 </a:t>
            </a:r>
            <a:r>
              <a:rPr lang="en-US" altLang="zh-TW" dirty="0"/>
              <a:t>v </a:t>
            </a:r>
            <a:r>
              <a:rPr lang="zh-TW" altLang="en-US" dirty="0"/>
              <a:t>移動到節點 </a:t>
            </a:r>
            <a:r>
              <a:rPr lang="en-US" altLang="zh-TW" dirty="0" err="1"/>
              <a:t>Nopt</a:t>
            </a:r>
            <a:r>
              <a:rPr lang="en-US" altLang="zh-TW" dirty="0"/>
              <a:t> </a:t>
            </a:r>
            <a:r>
              <a:rPr lang="zh-TW" altLang="en-US" dirty="0"/>
              <a:t>時的線長增益 </a:t>
            </a:r>
            <a:r>
              <a:rPr lang="en-US" altLang="zh-TW" dirty="0"/>
              <a:t>ΔF(x∗, y∗)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5. **</a:t>
            </a:r>
            <a:r>
              <a:rPr lang="zh-TW" altLang="en-US" dirty="0"/>
              <a:t>移動單元：** 如果線長增益 </a:t>
            </a:r>
            <a:r>
              <a:rPr lang="en-US" altLang="zh-TW" dirty="0"/>
              <a:t>ΔF(x∗, y∗) </a:t>
            </a:r>
            <a:r>
              <a:rPr lang="zh-TW" altLang="en-US" dirty="0"/>
              <a:t>為負，則將單元 </a:t>
            </a:r>
            <a:r>
              <a:rPr lang="en-US" altLang="zh-TW" dirty="0"/>
              <a:t>v </a:t>
            </a:r>
            <a:r>
              <a:rPr lang="zh-TW" altLang="en-US" dirty="0"/>
              <a:t>移動到位置 </a:t>
            </a:r>
            <a:r>
              <a:rPr lang="en-US" altLang="zh-TW" dirty="0"/>
              <a:t>(x∗, y∗)</a:t>
            </a:r>
            <a:r>
              <a:rPr lang="zh-TW" altLang="en-US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6. **</a:t>
            </a:r>
            <a:r>
              <a:rPr lang="zh-TW" altLang="en-US" dirty="0"/>
              <a:t>更新四叉樹：** 更新四叉樹 </a:t>
            </a:r>
            <a:r>
              <a:rPr lang="en-US" altLang="zh-TW" dirty="0"/>
              <a:t>T </a:t>
            </a:r>
            <a:r>
              <a:rPr lang="zh-TW" altLang="en-US" dirty="0"/>
              <a:t>中的剩餘區域。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簡而言之，該算法通過遍歷四叉樹，找到每個單元的最優位置，以最小化線長。如果新位置導致線長減少，則移動該單元。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D0EE9-0F66-FD24-0F5F-DDC102A4C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CC27-787F-5360-8ABA-6AE0F879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39BC212-A119-DB33-CC50-4EDCC5795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8BB955-80B6-4912-BDEA-2E2D0D484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在每一個</a:t>
            </a:r>
            <a:r>
              <a:rPr lang="en-US" altLang="zh-TW" dirty="0"/>
              <a:t>level</a:t>
            </a:r>
            <a:r>
              <a:rPr lang="zh-TW" altLang="en-US" dirty="0"/>
              <a:t>中，在同一個</a:t>
            </a:r>
            <a:r>
              <a:rPr lang="en-US" altLang="zh-TW" dirty="0"/>
              <a:t>bin(</a:t>
            </a:r>
            <a:r>
              <a:rPr lang="zh-TW" altLang="en-US" dirty="0"/>
              <a:t>也就是樹的</a:t>
            </a:r>
            <a:r>
              <a:rPr lang="en-US" altLang="zh-TW" dirty="0"/>
              <a:t>node)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都會被看成共享同一個</a:t>
            </a:r>
            <a:r>
              <a:rPr lang="en-US" altLang="zh-TW" dirty="0"/>
              <a:t>coordinate.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44D20-8C44-D2B7-5115-F117EBC7E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9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因為沒有特別修復</a:t>
            </a:r>
            <a:r>
              <a:rPr lang="en-US" altLang="zh-TW" dirty="0"/>
              <a:t>critical net, </a:t>
            </a:r>
            <a:r>
              <a:rPr lang="zh-TW" altLang="en-US" dirty="0"/>
              <a:t>所以</a:t>
            </a:r>
            <a:r>
              <a:rPr lang="en-US" altLang="zh-TW" dirty="0"/>
              <a:t>WNS</a:t>
            </a:r>
            <a:r>
              <a:rPr lang="zh-TW" altLang="en-US" dirty="0"/>
              <a:t>沒有進步很多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但是</a:t>
            </a:r>
            <a:r>
              <a:rPr lang="en-US" altLang="zh-TW" dirty="0"/>
              <a:t>Runtime</a:t>
            </a:r>
            <a:r>
              <a:rPr lang="zh-TW" altLang="en-US" dirty="0"/>
              <a:t>都比較高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圖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比較稀疏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低，但是</a:t>
            </a:r>
            <a:r>
              <a:rPr lang="en-US" altLang="zh-TW" dirty="0"/>
              <a:t>StWL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因為她的</a:t>
            </a:r>
            <a:r>
              <a:rPr lang="en-US" altLang="zh-TW" dirty="0"/>
              <a:t>steiner tree</a:t>
            </a:r>
            <a:r>
              <a:rPr lang="zh-TW" altLang="en-US" dirty="0"/>
              <a:t>遍布整個</a:t>
            </a:r>
            <a:r>
              <a:rPr lang="en-US" altLang="zh-TW" dirty="0"/>
              <a:t>bounding 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圖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inner point (</a:t>
            </a:r>
            <a:r>
              <a:rPr lang="zh-TW" altLang="en-US" dirty="0"/>
              <a:t>藍色點</a:t>
            </a:r>
            <a:r>
              <a:rPr lang="en-US" altLang="zh-TW" dirty="0"/>
              <a:t>)</a:t>
            </a:r>
            <a:r>
              <a:rPr lang="zh-TW" altLang="en-US" dirty="0"/>
              <a:t>比較密集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HPWL</a:t>
            </a:r>
            <a:r>
              <a:rPr lang="zh-TW" altLang="en-US" dirty="0"/>
              <a:t>高，但是</a:t>
            </a:r>
            <a:r>
              <a:rPr lang="en-US" altLang="zh-TW" dirty="0"/>
              <a:t>StWL</a:t>
            </a:r>
            <a:r>
              <a:rPr lang="zh-TW" altLang="en-US" dirty="0"/>
              <a:t>低</a:t>
            </a: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10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, </a:t>
            </a:r>
            <a:r>
              <a:rPr lang="en-US" altLang="zh-TW" sz="1800" b="0" i="0" u="none" strike="noStrike" baseline="0" dirty="0">
                <a:latin typeface="CMMI10"/>
              </a:rPr>
              <a:t>j </a:t>
            </a:r>
            <a:r>
              <a:rPr lang="en-US" altLang="zh-TW" sz="1800" b="0" i="0" u="none" strike="noStrike" baseline="0" dirty="0">
                <a:latin typeface="LinLibertineT"/>
              </a:rPr>
              <a:t>are different pins of the specific net </a:t>
            </a:r>
            <a:r>
              <a:rPr lang="en-US" altLang="zh-TW" sz="1800" b="0" i="0" u="none" strike="noStrike" baseline="0" dirty="0">
                <a:latin typeface="CMMI10"/>
              </a:rPr>
              <a:t>e</a:t>
            </a: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(b)</a:t>
            </a:r>
            <a:r>
              <a:rPr lang="zh-TW" altLang="en-US" dirty="0"/>
              <a:t>圖中的綠色箭頭是</a:t>
            </a:r>
            <a:r>
              <a:rPr lang="en-US" altLang="zh-TW" dirty="0"/>
              <a:t>HPWL Model</a:t>
            </a:r>
            <a:r>
              <a:rPr lang="zh-TW" altLang="en-US" dirty="0"/>
              <a:t>的</a:t>
            </a:r>
            <a:r>
              <a:rPr lang="en-US" altLang="zh-TW" dirty="0"/>
              <a:t>wirelength gradient (</a:t>
            </a:r>
            <a:r>
              <a:rPr lang="zh-TW" altLang="en-US" dirty="0"/>
              <a:t>只有</a:t>
            </a:r>
            <a:r>
              <a:rPr lang="en-US" altLang="zh-TW" dirty="0"/>
              <a:t>p1,p2,p4,p6</a:t>
            </a:r>
            <a:r>
              <a:rPr lang="zh-TW" altLang="en-US" dirty="0"/>
              <a:t>有，其他的</a:t>
            </a:r>
            <a:r>
              <a:rPr lang="en-US" altLang="zh-TW" dirty="0"/>
              <a:t>interior point 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94A-0CFC-0200-355D-158873F9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0B6C85-077D-FBE4-DB89-D9B3220B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7312F-B314-A3CA-3BAB-1DA5A372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LinLibertineT"/>
              </a:rPr>
              <a:t>就是把</a:t>
            </a:r>
            <a:r>
              <a:rPr lang="en-US" altLang="zh-TW" sz="1800" b="0" i="0" u="none" strike="noStrike" baseline="0" dirty="0">
                <a:latin typeface="LinLibertineT"/>
              </a:rPr>
              <a:t>net</a:t>
            </a:r>
            <a:r>
              <a:rPr lang="zh-TW" altLang="en-US" sz="1800" b="0" i="0" u="none" strike="noStrike" baseline="0" dirty="0">
                <a:latin typeface="LinLibertineT"/>
              </a:rPr>
              <a:t>分成</a:t>
            </a:r>
            <a:r>
              <a:rPr lang="en-US" altLang="zh-TW" sz="1800" b="0" i="0" u="none" strike="noStrike" baseline="0" dirty="0">
                <a:latin typeface="LinLibertineT"/>
              </a:rPr>
              <a:t>trunk</a:t>
            </a:r>
            <a:r>
              <a:rPr lang="zh-TW" altLang="en-US" sz="1800" b="0" i="0" u="none" strike="noStrike" baseline="0" dirty="0">
                <a:latin typeface="LinLibertineT"/>
              </a:rPr>
              <a:t>跟</a:t>
            </a:r>
            <a:r>
              <a:rPr lang="en-US" altLang="zh-TW" sz="1800" b="0" i="0" u="none" strike="noStrike" baseline="0" dirty="0">
                <a:latin typeface="LinLibertineT"/>
              </a:rPr>
              <a:t>branch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利用</a:t>
            </a:r>
            <a:r>
              <a:rPr lang="en-US" altLang="zh-TW" sz="1200" dirty="0">
                <a:latin typeface="+mj-lt"/>
              </a:rPr>
              <a:t>Hybrid wirelength model</a:t>
            </a:r>
            <a:r>
              <a:rPr lang="zh-TW" altLang="en-US" sz="1200" dirty="0">
                <a:latin typeface="+mj-lt"/>
              </a:rPr>
              <a:t>，將</a:t>
            </a:r>
            <a:r>
              <a:rPr lang="en-US" altLang="zh-TW" sz="1200" dirty="0">
                <a:latin typeface="+mj-lt"/>
              </a:rPr>
              <a:t>WA</a:t>
            </a:r>
            <a:r>
              <a:rPr lang="zh-TW" altLang="en-US" sz="1200" dirty="0">
                <a:latin typeface="+mj-lt"/>
              </a:rPr>
              <a:t> </a:t>
            </a:r>
            <a:r>
              <a:rPr lang="en-US" altLang="zh-TW" sz="1200" dirty="0">
                <a:latin typeface="+mj-lt"/>
              </a:rPr>
              <a:t>model</a:t>
            </a:r>
            <a:r>
              <a:rPr lang="zh-TW" altLang="en-US" sz="1200" dirty="0">
                <a:latin typeface="+mj-lt"/>
              </a:rPr>
              <a:t>可以處理的先處理好</a:t>
            </a:r>
            <a:r>
              <a:rPr lang="en-US" altLang="zh-TW" sz="1200" dirty="0">
                <a:latin typeface="+mj-lt"/>
              </a:rPr>
              <a:t>(</a:t>
            </a:r>
            <a:r>
              <a:rPr lang="zh-TW" altLang="en-US" sz="1200" dirty="0">
                <a:latin typeface="+mj-lt"/>
              </a:rPr>
              <a:t>因為速度比較快</a:t>
            </a:r>
            <a:r>
              <a:rPr lang="en-US" altLang="zh-TW" sz="1200" dirty="0">
                <a:latin typeface="+mj-lt"/>
              </a:rPr>
              <a:t>)</a:t>
            </a:r>
            <a:r>
              <a:rPr lang="zh-TW" altLang="en-US" sz="1200" dirty="0">
                <a:latin typeface="+mj-lt"/>
              </a:rPr>
              <a:t>，接著那些</a:t>
            </a:r>
            <a:r>
              <a:rPr lang="en-US" altLang="zh-TW" sz="1200" dirty="0">
                <a:latin typeface="+mj-lt"/>
              </a:rPr>
              <a:t>inner part</a:t>
            </a:r>
            <a:r>
              <a:rPr lang="zh-TW" altLang="en-US" sz="1200" dirty="0">
                <a:latin typeface="+mj-lt"/>
              </a:rPr>
              <a:t>再用</a:t>
            </a:r>
            <a:r>
              <a:rPr lang="en-US" altLang="zh-TW" sz="1200" dirty="0">
                <a:latin typeface="+mj-lt"/>
              </a:rPr>
              <a:t>StWL</a:t>
            </a:r>
            <a:r>
              <a:rPr lang="zh-TW" altLang="en-US" sz="1200" dirty="0">
                <a:latin typeface="+mj-lt"/>
              </a:rPr>
              <a:t>來處理，得到完整的</a:t>
            </a:r>
            <a:r>
              <a:rPr lang="en-US" altLang="zh-TW" sz="1200" dirty="0">
                <a:latin typeface="+mj-lt"/>
              </a:rPr>
              <a:t>gradient</a:t>
            </a:r>
            <a:r>
              <a:rPr lang="zh-TW" altLang="en-US" sz="1200" dirty="0">
                <a:latin typeface="+mj-lt"/>
              </a:rPr>
              <a:t>來得到更精準的</a:t>
            </a:r>
            <a:r>
              <a:rPr lang="en-US" altLang="zh-TW" sz="1200" dirty="0">
                <a:latin typeface="+mj-lt"/>
              </a:rPr>
              <a:t>wirelength.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877FF-D18C-61FB-839D-8B10955E9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64E4-9CB7-2840-5301-7BDBB4FD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8CC2E5-083B-CC6D-D298-24DB2E92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91780E-51D3-8E71-5165-A60B8F0C9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FCD2A9-EC9C-7CC5-DC45-FC6A34B8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882C-C5B8-00AF-82D7-1171AF27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A0FC44-0AA6-979C-98F3-6A2362C6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6DB162-10F8-B0A5-FD69-52489E2E3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dirty="0"/>
              <a:t>相較於</a:t>
            </a:r>
            <a:r>
              <a:rPr lang="en-US" altLang="zh-TW" dirty="0"/>
              <a:t>WA Model</a:t>
            </a:r>
            <a:r>
              <a:rPr lang="zh-TW" altLang="en-US" dirty="0"/>
              <a:t>的</a:t>
            </a:r>
            <a:r>
              <a:rPr lang="en-US" altLang="zh-TW" dirty="0"/>
              <a:t>net</a:t>
            </a:r>
            <a:r>
              <a:rPr lang="zh-TW" altLang="en-US" dirty="0"/>
              <a:t>依舊十分混亂，他們的</a:t>
            </a:r>
            <a:r>
              <a:rPr lang="en-US" altLang="zh-TW" dirty="0"/>
              <a:t>Model</a:t>
            </a:r>
            <a:r>
              <a:rPr lang="zh-TW" altLang="en-US" dirty="0"/>
              <a:t>會將</a:t>
            </a:r>
            <a:r>
              <a:rPr lang="en-US" altLang="zh-TW" dirty="0"/>
              <a:t>trunk</a:t>
            </a:r>
            <a:r>
              <a:rPr lang="zh-TW" altLang="en-US" dirty="0"/>
              <a:t>附近的</a:t>
            </a:r>
            <a:r>
              <a:rPr lang="en-US" altLang="zh-TW" dirty="0"/>
              <a:t>cell</a:t>
            </a:r>
            <a:r>
              <a:rPr lang="zh-TW" altLang="en-US" dirty="0"/>
              <a:t>聚集，使的</a:t>
            </a:r>
            <a:r>
              <a:rPr lang="en-US" altLang="zh-TW" dirty="0"/>
              <a:t>net</a:t>
            </a:r>
            <a:r>
              <a:rPr lang="zh-TW" altLang="en-US"/>
              <a:t>的內部部分的結構更加整潔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B939-2855-2AA3-45A5-6DF9E5483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Placement Algorithm with Routing topology Optimization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Wei,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Tong,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Zhijie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Peng Zou,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Zhifeng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 and Jianli Chen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Key Lab of ASIC &amp; System, Fudan University, Shanghai 200433, China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Discrete Mathematics and Theoretical Computer Science, Fuzhou University, Fuzhou 350108,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730E-8EF6-3EB8-210B-5D9D7619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68AC-EEE4-A0F9-5F7D-EC8717D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C4160-7FA6-5F85-4A4E-DFAAF973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It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is time-consuming and unnecessary to optimize all parts by a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single StWL model.</a:t>
            </a:r>
          </a:p>
          <a:p>
            <a:pPr lvl="1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i="1" u="sng" dirty="0">
                <a:latin typeface="+mj-lt"/>
              </a:rPr>
              <a:t>Assumption</a:t>
            </a:r>
            <a:r>
              <a:rPr lang="en-US" altLang="zh-TW" sz="2000" dirty="0">
                <a:latin typeface="+mj-lt"/>
              </a:rPr>
              <a:t>: The Steiner points in the topology can be considered </a:t>
            </a:r>
            <a:r>
              <a:rPr lang="en-US" altLang="zh-TW" sz="2000" b="1" i="1" dirty="0">
                <a:latin typeface="+mj-lt"/>
              </a:rPr>
              <a:t>fixed</a:t>
            </a:r>
            <a:r>
              <a:rPr lang="en-US" altLang="zh-TW" sz="2000" dirty="0">
                <a:latin typeface="+mj-lt"/>
              </a:rPr>
              <a:t> in each iteration.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Splits the net into a fixed trunk part and a changeable branch part.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Typically, this assumption is satisfied for most iterations in the GP stage.</a:t>
            </a:r>
          </a:p>
          <a:p>
            <a:pPr lvl="2">
              <a:lnSpc>
                <a:spcPct val="150000"/>
              </a:lnSpc>
            </a:pPr>
            <a:endParaRPr lang="en-US" altLang="zh-TW" sz="4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Hybrid wirelength model: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84211-0109-220E-5083-3B5BFBB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00BBF54-A890-E257-0E50-13F81324313C}"/>
              </a:ext>
            </a:extLst>
          </p:cNvPr>
          <p:cNvGrpSpPr/>
          <p:nvPr/>
        </p:nvGrpSpPr>
        <p:grpSpPr>
          <a:xfrm>
            <a:off x="7076499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803A9C9-0565-6CD2-D7C9-BF6A2E2C17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286CD4B-4967-A685-9C7E-DD258A95769A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D4D2A-44AD-2BAF-ADE8-9382FF2BEF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81F48AC1-5511-20E1-67C7-A4203E71C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8"/>
          <a:stretch/>
        </p:blipFill>
        <p:spPr>
          <a:xfrm>
            <a:off x="2042419" y="5143468"/>
            <a:ext cx="3618338" cy="547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/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𝑖𝑛𝑡𝑒𝑟𝑎𝑙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842323-7CC1-C786-BFBE-99C8D104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4" y="5812124"/>
                <a:ext cx="2539688" cy="338554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3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3828-A5E4-2ADF-D0C9-8437EF8F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7F22C-9ADA-DE6F-16F1-5CE7C10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A7BD3-8D31-9F36-639F-6AE1D2A0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</a:t>
            </a:r>
            <a:r>
              <a:rPr lang="zh-TW" altLang="en-US" sz="2200" b="1" dirty="0"/>
              <a:t>  </a:t>
            </a:r>
            <a:r>
              <a:rPr lang="en-US" altLang="zh-TW" sz="2200" b="1" dirty="0"/>
              <a:t>RSMT segments division</a:t>
            </a:r>
          </a:p>
          <a:p>
            <a:pPr marL="0" indent="0">
              <a:buNone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green arrow is the gradient from the WA wirelength model 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Computational efficiency.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Gradient values and directions are pretty close to those provided by StWL model.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To avoids a large number of routing topology analyses.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>
                <a:latin typeface="+mj-lt"/>
              </a:rPr>
              <a:t>The arrows between p3 and vs1, p5 and vs2 in the brown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>
                <a:latin typeface="+mj-lt"/>
              </a:rPr>
              <a:t>     box are the inner gradient for this 6-pin 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CB808-F672-CCA0-9EBD-A275B9A0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B6CCF5-575C-0D8F-7E53-DD244EFD98CC}"/>
              </a:ext>
            </a:extLst>
          </p:cNvPr>
          <p:cNvGrpSpPr/>
          <p:nvPr/>
        </p:nvGrpSpPr>
        <p:grpSpPr>
          <a:xfrm>
            <a:off x="7249754" y="4367213"/>
            <a:ext cx="4597341" cy="2354262"/>
            <a:chOff x="5308659" y="2993818"/>
            <a:chExt cx="6233310" cy="332422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E36AB84-E728-8F68-68CD-54CCFD16C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"/>
            <a:stretch/>
          </p:blipFill>
          <p:spPr>
            <a:xfrm>
              <a:off x="5308659" y="2993818"/>
              <a:ext cx="6233310" cy="3324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E5EBA37-AD53-C662-112B-C2B8AE7B60A0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43F5245-6538-83AB-6BC5-983C35683223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3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B13D-C69E-59A2-05EB-E7F09FD7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0F2C2-4FFD-FF70-69A1-A9422A4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200" b="1" dirty="0"/>
                  <a:t>(3)</a:t>
                </a:r>
                <a:r>
                  <a:rPr lang="zh-TW" altLang="en-US" sz="2200" b="1" dirty="0"/>
                  <a:t>  </a:t>
                </a:r>
                <a:r>
                  <a:rPr lang="en-US" altLang="zh-TW" sz="2200" b="1" dirty="0"/>
                  <a:t>Gradient descent of our wirelength model</a:t>
                </a:r>
              </a:p>
              <a:p>
                <a:pPr marL="0" indent="0">
                  <a:buNone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interior pins, the hybrid Wirelength model can provide gradients to minimize the length of its corresponding segments.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For the pin on the net bound, their shrinking gradient is provided by the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latin typeface="+mj-lt"/>
                  </a:rPr>
                  <a:t>term.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EF8CD1-1144-958E-5014-B878C647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869EE-00D9-08A8-0A08-F3D5AF5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8B1E0-DFD9-FEAA-F9C1-A2F7328B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5228"/>
            <a:ext cx="12192000" cy="40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91BF-29AD-6134-6CC3-AE4DF7B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2600" dirty="0"/>
              <a:t>StWL Optimization in Cell Refinement</a:t>
            </a:r>
            <a:endParaRPr lang="zh-TW" altLang="en-US" sz="2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F4F3A-E123-997F-66CC-EA6E60A5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999"/>
            <a:ext cx="10515600" cy="4872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Analytical placement is “convergence” when cells are scattering with tolerable density violations.</a:t>
            </a:r>
          </a:p>
          <a:p>
            <a:pPr lvl="1">
              <a:lnSpc>
                <a:spcPct val="150000"/>
              </a:lnSpc>
            </a:pPr>
            <a:r>
              <a:rPr lang="en-US" altLang="zh-TW" sz="1700" dirty="0"/>
              <a:t>If convergence, further iterations only perform trivial cell displacement.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Aside from gradient descent, there is still room for RSMT refinement with routing-topology-aware wirelength model.</a:t>
            </a:r>
          </a:p>
          <a:p>
            <a:pPr lvl="1"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propose a placement violation refinement algorithm with a heuristic RSMT optimization strategy.</a:t>
            </a:r>
          </a:p>
          <a:p>
            <a:pPr>
              <a:lnSpc>
                <a:spcPct val="150000"/>
              </a:lnSpc>
            </a:pPr>
            <a:endParaRPr lang="en-US" altLang="zh-TW" sz="4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Moving cells to their wirelength-optimal region hastily would obviously deteriorate the low overlap distribution given by analytical global placement.</a:t>
            </a:r>
          </a:p>
          <a:p>
            <a:pPr>
              <a:lnSpc>
                <a:spcPct val="150000"/>
              </a:lnSpc>
            </a:pPr>
            <a:endParaRPr lang="en-US" altLang="zh-TW" sz="5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They posed bin-level density control in cell movement to keep the incremental refinement swift and plausible.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A9438-8BB7-43A8-1081-0693069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BB486-4E4F-D5B8-E44E-E60DF8F1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CCA86-40A9-A7E1-537F-A2306371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580E3-A55A-5B2B-D446-2E661DBF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zh-TW" sz="2200" b="1" dirty="0"/>
              <a:t>Anchor generation for a certain net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88DAD9-2E45-DE4C-BDAA-4ECB9F2D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FD855-8739-34A9-2089-69B1AC1D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92" y="0"/>
            <a:ext cx="528941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1D3E6D-0450-ECDB-87D3-94B42E21F0BF}"/>
              </a:ext>
            </a:extLst>
          </p:cNvPr>
          <p:cNvSpPr/>
          <p:nvPr/>
        </p:nvSpPr>
        <p:spPr>
          <a:xfrm>
            <a:off x="3782728" y="1106905"/>
            <a:ext cx="4827872" cy="211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102-08B5-40B2-6236-D734B5E9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DFAD-F3F8-B751-B830-3CEA51F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688BC-1362-9785-D8CA-F27762C4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Utilize</a:t>
            </a:r>
            <a:r>
              <a:rPr lang="zh-TW" altLang="en-US" sz="2000" dirty="0"/>
              <a:t> </a:t>
            </a:r>
            <a:r>
              <a:rPr lang="en-US" altLang="zh-TW" sz="2000" dirty="0"/>
              <a:t>branch and bound method for swift density check.</a:t>
            </a:r>
          </a:p>
          <a:p>
            <a:pPr lvl="1">
              <a:lnSpc>
                <a:spcPct val="150000"/>
              </a:lnSpc>
            </a:pPr>
            <a:endParaRPr lang="en-US" altLang="zh-TW" sz="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The whole die is divided into four identical coarse bins.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Use a quadtree to store the available area of the four bins in each node.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Each child node regions will continue to be divided until the finest bin granularity (5-10 times the row height).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The cells in the same bin are considered to share the same coordinates at each granularity.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8CAA6-DD51-5C50-F31C-FB2D055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B65E1A-A6FB-6D69-3AA4-51CB2AD0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93" y="1400341"/>
            <a:ext cx="4214201" cy="20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915B-A9DD-A580-C5F3-8EE5E4C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12E1-D863-9AB2-C930-B4D8309B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EE557-734F-FA16-0174-9BE0CB22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  <a:p>
            <a:pPr marL="457200" indent="-457200">
              <a:buAutoNum type="arabicParenBoth"/>
            </a:pPr>
            <a:endParaRPr lang="en-US" altLang="zh-TW" sz="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For a new cell, the algorithm traverses the quadtree to find potential regions with enough area.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/>
              <a:t>If the node bin does not have enough area, it will drop out of the set of candidate region.</a:t>
            </a:r>
          </a:p>
          <a:p>
            <a:pPr lvl="2">
              <a:lnSpc>
                <a:spcPct val="150000"/>
              </a:lnSpc>
            </a:pPr>
            <a:r>
              <a:rPr lang="en-US" altLang="zh-TW" sz="1600" dirty="0"/>
              <a:t>At each level, the final optimal region that the traversing algorithm shall step into is determined by a pessimistic cost function based on RSMT topology</a:t>
            </a:r>
          </a:p>
          <a:p>
            <a:pPr lvl="1">
              <a:lnSpc>
                <a:spcPct val="150000"/>
              </a:lnSpc>
            </a:pPr>
            <a:endParaRPr lang="en-US" altLang="zh-TW" sz="6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After the cell is moved into its optimal region, the density of nodes affected throughout the quadtree will update accordingly.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01BE4-BCD6-0DEB-C76E-5A0BD501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F33CB-97FF-7814-4AA3-1A08C6BE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F97B8-AC9C-0FD9-6956-A1052AC2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67244-533E-F277-9ABA-3735AECF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(2)  Framework of the refinement algorithm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EFAF5-DA19-922A-ED74-4CB861BD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50A429-2FCA-F7E5-E55C-0B8FF06B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31" y="229381"/>
            <a:ext cx="7298537" cy="6399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C61EFA-6A10-E726-96B1-1F24100DA7B4}"/>
              </a:ext>
            </a:extLst>
          </p:cNvPr>
          <p:cNvSpPr/>
          <p:nvPr/>
        </p:nvSpPr>
        <p:spPr>
          <a:xfrm>
            <a:off x="3118585" y="2387065"/>
            <a:ext cx="6930190" cy="1597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30E3-82D7-DACA-F00C-DBEA0E92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C0A4A-6FE1-3222-F27E-1154199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Proposed Algorithm -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StWL Optimization in Cell Refinement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B3D10D-473D-A27F-8281-18CF3DC78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Both" startAt="3"/>
                </a:pPr>
                <a:r>
                  <a:rPr lang="en-US" altLang="zh-TW" sz="2200" b="1" dirty="0"/>
                  <a:t>Convergence and complexity analysis</a:t>
                </a:r>
              </a:p>
              <a:p>
                <a:pPr marL="457200" indent="-457200">
                  <a:buAutoNum type="arabicParenBoth" startAt="3"/>
                </a:pPr>
                <a:endParaRPr lang="en-US" altLang="zh-TW" sz="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This procedure repeats until the reduction of StWL(x, y) in a single iteration falls below a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000" dirty="0"/>
                  <a:t> (</a:t>
                </a:r>
                <a:r>
                  <a:rPr lang="en-US" altLang="zh-TW" sz="2000" i="0" dirty="0">
                    <a:latin typeface="+mj-lt"/>
                  </a:rPr>
                  <a:t>equals to 10 or more</a:t>
                </a:r>
                <a:r>
                  <a:rPr lang="en-US" altLang="zh-TW" sz="2000" dirty="0"/>
                  <a:t>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StWL is a bounded function, this optimization process should always converge to a local minimum (x∗, y∗).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3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/>
                  <a:t>Suppose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2000" dirty="0"/>
                  <a:t> cells,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sz="2000" dirty="0"/>
                  <a:t> nets,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000" dirty="0"/>
                  <a:t> pin, and the die area is divided into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000" dirty="0"/>
                  <a:t> bins.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Algorithm 1 needs to traverse the quadtree for each cell, the complexity of which is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zh-TW" sz="1600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Algorithm2 has a complexity of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600" dirty="0"/>
                  <a:t>) in traversing all pins to generate the anchor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/>
                  <a:t>In total, our algorithm consumes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1600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600" dirty="0"/>
                  <a:t>runtime to refine the placement in one iteration, which is relatively efficient.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B3D10D-473D-A27F-8281-18CF3DC78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  <a:blipFill>
                <a:blip r:embed="rId3"/>
                <a:stretch>
                  <a:fillRect l="-638" t="-1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36FB6-0F69-E20E-D8DD-04CEA296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A243A-E9E9-E340-CF72-4FF30F1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2EEE-D2B9-FF71-ED0B-9DDD802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The framework is i</a:t>
            </a:r>
            <a:r>
              <a:rPr lang="en-US" altLang="zh-TW" sz="2000" b="0" i="0" u="none" strike="noStrike" baseline="0" dirty="0">
                <a:latin typeface="+mj-lt"/>
              </a:rPr>
              <a:t>mplemented in C++.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Benchmarks: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i="0" u="none" strike="noStrike" baseline="0" dirty="0">
                <a:latin typeface="+mj-lt"/>
              </a:rPr>
              <a:t>ICCAD2015 incremental timing-driven placement contest benchmarks.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i="0" u="none" strike="noStrike" baseline="0" dirty="0">
                <a:latin typeface="+mj-lt"/>
              </a:rPr>
              <a:t>Industrial benchmarks.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64-bit Linux machine with 24-core Intel Xeon processors running at 2.4GHz with </a:t>
            </a:r>
            <a:r>
              <a:rPr lang="en-US" altLang="zh-TW" sz="1800" b="0" i="0" u="none" strike="noStrike" baseline="0" dirty="0">
                <a:latin typeface="+mj-lt"/>
              </a:rPr>
              <a:t>8 threads</a:t>
            </a:r>
            <a:r>
              <a:rPr lang="en-US" altLang="zh-TW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Utilize Innovus refinePlace for layout legalization and fine-tuning.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Compared the routed wirelength(RWL) by Innovus earlyGlobalRoute.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+mj-lt"/>
              </a:rPr>
              <a:t>Compared the timing metrics by UItimer2.0.</a:t>
            </a:r>
            <a:endParaRPr lang="zh-TW" altLang="en-US" sz="20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40094-83D1-F689-59BB-F494C42A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2E89E-A47B-97A1-AE3B-C04633766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53988-E353-C44D-84CC-B7ABA767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44786-E8A6-DD5F-8C3F-30FADD7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95B919-B093-7D70-3899-38DDD11A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4" y="2484800"/>
            <a:ext cx="11723571" cy="30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37D64-C130-3BFA-3A35-DD32C9D6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70F08-4AE3-4841-C091-25A2D736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FEF3DE-1CE8-B6A5-312F-F6F802A8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005EAB-7DDA-DC06-EF0B-CCE4BC25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02" y="1780132"/>
            <a:ext cx="5241395" cy="47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794AF-0DE9-3C15-C100-845D5B26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F00089C-9DEC-05A4-4031-0A67DBE6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" y="1974231"/>
            <a:ext cx="12158403" cy="40985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8DF60-8451-5385-E96C-1BC4147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delay decrease 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congestion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D1CA-801C-FFAF-6D36-74EA2FD2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05F02CA-A6E8-D925-E2E9-6CD6A86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32" y="3305298"/>
            <a:ext cx="5322913" cy="30510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2E4F-5D06-3B9B-8EF1-CF8837D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7BB86F-5132-880F-5458-38D0EC629DC2}"/>
              </a:ext>
            </a:extLst>
          </p:cNvPr>
          <p:cNvSpPr txBox="1">
            <a:spLocks/>
          </p:cNvSpPr>
          <p:nvPr/>
        </p:nvSpPr>
        <p:spPr>
          <a:xfrm>
            <a:off x="838200" y="1620000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/>
              <a:t>The rectilinear Steiner minimal tree (RSMT) is an optimal topology that can accurately approximate the routing wirelength.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1A5BFA-A41B-2264-3E28-2F0459AAD3A7}"/>
              </a:ext>
            </a:extLst>
          </p:cNvPr>
          <p:cNvSpPr txBox="1"/>
          <p:nvPr/>
        </p:nvSpPr>
        <p:spPr>
          <a:xfrm>
            <a:off x="8073200" y="4661547"/>
            <a:ext cx="23033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StWL</a:t>
            </a:r>
            <a:r>
              <a:rPr lang="en-US" altLang="zh-TW" sz="1600" dirty="0"/>
              <a:t>: RSMT wirelength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1426F-32F2-89E4-E912-CF56FB5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Preliminaries -</a:t>
            </a:r>
            <a:r>
              <a:rPr lang="en-US" altLang="zh-TW" sz="4000" dirty="0"/>
              <a:t> </a:t>
            </a:r>
            <a:r>
              <a:rPr lang="en-US" altLang="zh-TW" sz="3200" dirty="0"/>
              <a:t>WL-Driven Analytical Placement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6AD7-1245-B639-912F-6B31E2CC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 placers construct a minimization problem of the total wirelength under the cell density constraints.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Objective function: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78955-0B04-2AD2-EA0B-CFA84AF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5964A-37EC-F048-C2FF-78E410F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69" y="2813353"/>
            <a:ext cx="3681276" cy="6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11A9-7282-6BDD-0CF4-A575260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HPWL Wirelength Model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𝐻𝑃𝑊𝐿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2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But hard to minimize it directly with gradient descent.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Utilize weighted average(WA) function to approximate HPWL: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3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𝑊𝐴</m:t>
                    </m:r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AB351-05F6-5B3C-1FF4-F7922F5F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559919"/>
              </a:xfrm>
              <a:blipFill>
                <a:blip r:embed="rId3"/>
                <a:stretch>
                  <a:fillRect l="-696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B8C32F-09F9-85A3-2B16-4DB9B44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2327F0-B14C-5A4A-9D50-E13C907B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5" y="3940758"/>
            <a:ext cx="6099777" cy="1757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/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𝑚𝑎𝑥𝑡𝑒𝑟𝑚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A9FFD11-9093-3F9E-1887-5BFF16A5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5" y="5867825"/>
                <a:ext cx="3609474" cy="584775"/>
              </a:xfrm>
              <a:prstGeom prst="rect">
                <a:avLst/>
              </a:prstGeom>
              <a:blipFill>
                <a:blip r:embed="rId5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/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𝑚𝑖𝑛𝑡𝑒𝑟𝑚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2C789E-75F1-47F1-3F91-C4CBBCE6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0" y="5867824"/>
                <a:ext cx="3609474" cy="584775"/>
              </a:xfrm>
              <a:prstGeom prst="rect">
                <a:avLst/>
              </a:prstGeom>
              <a:blipFill>
                <a:blip r:embed="rId6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1D18-68BA-6CAD-A135-082A876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Preliminaries - </a:t>
            </a:r>
            <a:r>
              <a:rPr lang="en-US" altLang="zh-TW" sz="3200" dirty="0"/>
              <a:t>Analysis of HPWL &amp; RSMT Topology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D49B-78C3-75F7-F9AE-BEAE9208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HPWL model ignores the distribution of interior points, thus losing  track of the practical gradient guidance.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Trunks: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Directly connected to the input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output pins (Physical pins).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Branches: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The remaining part composed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800" dirty="0"/>
              <a:t>    of Steiner points.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7C877-A462-E6C9-6768-ABD5B2CB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583B00F-ADB0-E79E-3CEC-03D11515ED74}"/>
              </a:ext>
            </a:extLst>
          </p:cNvPr>
          <p:cNvGrpSpPr/>
          <p:nvPr/>
        </p:nvGrpSpPr>
        <p:grpSpPr>
          <a:xfrm>
            <a:off x="5308659" y="2945563"/>
            <a:ext cx="6233310" cy="3372480"/>
            <a:chOff x="5308659" y="2945563"/>
            <a:chExt cx="6233310" cy="33724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B81346-50B0-EEC4-33DE-88425CC1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659" y="2945563"/>
              <a:ext cx="6233310" cy="337248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2175001-EDDA-6079-E69D-17656E90EE9D}"/>
                </a:ext>
              </a:extLst>
            </p:cNvPr>
            <p:cNvSpPr txBox="1"/>
            <p:nvPr/>
          </p:nvSpPr>
          <p:spPr>
            <a:xfrm>
              <a:off x="6343048" y="395598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trunk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D7AA6-E736-FAD2-6BD1-9600EDAEA6D2}"/>
                </a:ext>
              </a:extLst>
            </p:cNvPr>
            <p:cNvSpPr txBox="1"/>
            <p:nvPr/>
          </p:nvSpPr>
          <p:spPr>
            <a:xfrm>
              <a:off x="6437697" y="48686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branch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62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86F28-1D48-455C-350F-1CFBF2E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AC8EE-FBDF-D8D3-470A-E5B02B9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000" dirty="0"/>
              <a:t>StWL Optimization in Global Placement.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zh-TW" sz="2000" dirty="0"/>
              <a:t> StWL Optimization in Cell Refinement.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B63E83-31A6-38EE-9E71-A7B0D38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035916-CA11-CA2F-EB5C-56038A6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1" y="365125"/>
            <a:ext cx="5781516" cy="60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B13A-2133-AFE8-53EF-3B87CF1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Algorithm - </a:t>
            </a:r>
            <a:r>
              <a:rPr lang="en-US" altLang="zh-TW" sz="3200" dirty="0"/>
              <a:t>StWL Optimization in GP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TW" sz="2200" b="1" dirty="0"/>
                  <a:t>Differentiable StWL Approximation</a:t>
                </a:r>
              </a:p>
              <a:p>
                <a:pPr marL="0" indent="0">
                  <a:buNone/>
                </a:pPr>
                <a:endParaRPr lang="en-US" altLang="zh-TW" sz="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𝑆𝑡𝑊𝐿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000" i="1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Each segment can be analyzed separately and seen as a 2-pin net.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/>
                  <a:t>weighted average approximation of horizontal StWL for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net e: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800" dirty="0"/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191587-EE37-4405-867D-9259B59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74287-8483-E349-6EE8-9B7530C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BE8418-A59F-AD7C-84C6-36AF8D00E011}"/>
              </a:ext>
            </a:extLst>
          </p:cNvPr>
          <p:cNvSpPr txBox="1"/>
          <p:nvPr/>
        </p:nvSpPr>
        <p:spPr>
          <a:xfrm>
            <a:off x="7141945" y="1872830"/>
            <a:ext cx="4494997" cy="89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i="1" dirty="0"/>
              <a:t>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 inner point of net e (include steiner points).</a:t>
            </a:r>
          </a:p>
          <a:p>
            <a:pPr>
              <a:lnSpc>
                <a:spcPct val="150000"/>
              </a:lnSpc>
            </a:pPr>
            <a:r>
              <a:rPr lang="en-US" altLang="zh-TW" sz="1600" b="1" i="1" dirty="0" err="1"/>
              <a:t>si</a:t>
            </a:r>
            <a:r>
              <a:rPr lang="en-US" altLang="zh-TW" sz="1600" i="1" dirty="0"/>
              <a:t> </a:t>
            </a:r>
            <a:r>
              <a:rPr lang="en-US" altLang="zh-TW" sz="1600" dirty="0"/>
              <a:t>: the parent node of point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zh-TW" sz="3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64EA8-E95E-16DD-5147-D8A24CB4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63" y="4438267"/>
            <a:ext cx="4855534" cy="1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12320</TotalTime>
  <Words>1813</Words>
  <Application>Microsoft Office PowerPoint</Application>
  <PresentationFormat>寬螢幕</PresentationFormat>
  <Paragraphs>221</Paragraphs>
  <Slides>23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CMMI10</vt:lpstr>
      <vt:lpstr>LinLibertineT</vt:lpstr>
      <vt:lpstr>Arial</vt:lpstr>
      <vt:lpstr>Calibri</vt:lpstr>
      <vt:lpstr>Cambria Math</vt:lpstr>
      <vt:lpstr>Times</vt:lpstr>
      <vt:lpstr>Times New Roman</vt:lpstr>
      <vt:lpstr>Office Theme</vt:lpstr>
      <vt:lpstr>An Analytical Placement Algorithm with Routing topology Optimization</vt:lpstr>
      <vt:lpstr>Outline</vt:lpstr>
      <vt:lpstr>Introduction</vt:lpstr>
      <vt:lpstr>Introduction</vt:lpstr>
      <vt:lpstr>Preliminaries - WL-Driven Analytical Placement</vt:lpstr>
      <vt:lpstr>Preliminaries - HPWL Wirelength Model</vt:lpstr>
      <vt:lpstr>Preliminaries - Analysis of HPWL &amp; RSMT Topology</vt:lpstr>
      <vt:lpstr>Proposed Algorithm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GP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Proposed Algorithm - StWL Optimization in Cell Refinement</vt:lpstr>
      <vt:lpstr>Experimental Result</vt:lpstr>
      <vt:lpstr>Experimental Result</vt:lpstr>
      <vt:lpstr>Experimental Result</vt:lpstr>
      <vt:lpstr>Experimental 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1513</cp:revision>
  <dcterms:created xsi:type="dcterms:W3CDTF">2023-08-23T03:29:22Z</dcterms:created>
  <dcterms:modified xsi:type="dcterms:W3CDTF">2024-03-14T13:28:40Z</dcterms:modified>
</cp:coreProperties>
</file>