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02" r:id="rId4"/>
    <p:sldId id="348" r:id="rId5"/>
    <p:sldId id="349" r:id="rId6"/>
    <p:sldId id="337" r:id="rId7"/>
    <p:sldId id="303" r:id="rId8"/>
    <p:sldId id="304" r:id="rId9"/>
    <p:sldId id="305" r:id="rId10"/>
    <p:sldId id="351" r:id="rId11"/>
    <p:sldId id="352" r:id="rId12"/>
    <p:sldId id="353" r:id="rId13"/>
    <p:sldId id="354" r:id="rId14"/>
    <p:sldId id="355" r:id="rId15"/>
    <p:sldId id="356" r:id="rId16"/>
    <p:sldId id="358" r:id="rId17"/>
    <p:sldId id="359" r:id="rId18"/>
    <p:sldId id="361" r:id="rId19"/>
    <p:sldId id="350" r:id="rId20"/>
    <p:sldId id="362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zh-TW" altLang="en-US" dirty="0"/>
                  <a:t>是</a:t>
                </a:r>
                <a:r>
                  <a:rPr lang="en-US" altLang="zh-TW" dirty="0"/>
                  <a:t>quasi</a:t>
                </a:r>
                <a:r>
                  <a:rPr lang="en-US" altLang="zh-TW" baseline="0" dirty="0"/>
                  <a:t>-newton</a:t>
                </a:r>
                <a:r>
                  <a:rPr lang="zh-TW" altLang="en-US" baseline="0" dirty="0"/>
                  <a:t>估計</a:t>
                </a:r>
                <a:r>
                  <a:rPr lang="en-US" altLang="zh-TW" baseline="0" dirty="0"/>
                  <a:t>hessian</a:t>
                </a:r>
                <a:r>
                  <a:rPr lang="zh-TW" altLang="en-US" baseline="0" dirty="0"/>
                  <a:t>的方式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*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𝑦^((𝑘−1))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=𝐻^((𝑘) ) 𝑠^((𝑘−1))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quasi</a:t>
                </a:r>
                <a:r>
                  <a:rPr lang="en-US" altLang="zh-TW" baseline="0" dirty="0"/>
                  <a:t>-newton</a:t>
                </a:r>
                <a:r>
                  <a:rPr lang="zh-TW" altLang="en-US" baseline="0" dirty="0"/>
                  <a:t>估計</a:t>
                </a:r>
                <a:r>
                  <a:rPr lang="en-US" altLang="zh-TW" baseline="0" dirty="0"/>
                  <a:t>hessian</a:t>
                </a:r>
                <a:r>
                  <a:rPr lang="zh-TW" altLang="en-US" baseline="0" dirty="0"/>
                  <a:t>的方式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</a:t>
            </a:r>
            <a:r>
              <a:rPr lang="zh-TW" altLang="en-US" dirty="0"/>
              <a:t>因為不能保證</a:t>
            </a:r>
            <a:r>
              <a:rPr lang="en-US" altLang="zh-TW" dirty="0"/>
              <a:t>cost function</a:t>
            </a:r>
            <a:r>
              <a:rPr lang="zh-TW" altLang="en-US" dirty="0"/>
              <a:t>的單調遞減 </a:t>
            </a:r>
            <a:r>
              <a:rPr lang="en-US" altLang="zh-TW" dirty="0"/>
              <a:t>(</a:t>
            </a:r>
            <a:r>
              <a:rPr lang="zh-TW" altLang="en-US" dirty="0"/>
              <a:t>二次函數一定是單調遞減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4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2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br>
                  <a:rPr lang="en-US" altLang="zh-TW" sz="1200" i="0" dirty="0">
                    <a:latin typeface="Cambria Math" panose="02040503050406030204" pitchFamily="18" charset="0"/>
                    <a:cs typeface="Times" panose="02020603050405020304" pitchFamily="18" charset="0"/>
                  </a:rPr>
                </a:br>
                <a:endParaRPr lang="en-US" altLang="zh-TW" sz="1200" i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5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63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GR: </a:t>
            </a:r>
            <a:r>
              <a:rPr lang="zh-TW" altLang="en-US" dirty="0"/>
              <a:t>將</a:t>
            </a:r>
            <a:r>
              <a:rPr lang="en-US" altLang="zh-TW" dirty="0"/>
              <a:t>instance</a:t>
            </a:r>
            <a:r>
              <a:rPr lang="zh-TW" altLang="en-US" dirty="0"/>
              <a:t>分散到</a:t>
            </a:r>
            <a:r>
              <a:rPr lang="en-US" altLang="zh-TW" dirty="0"/>
              <a:t>layout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en-US" altLang="zh-TW" dirty="0"/>
              <a:t>Legalization: </a:t>
            </a:r>
            <a:r>
              <a:rPr lang="zh-TW" altLang="en-US" dirty="0"/>
              <a:t>將</a:t>
            </a:r>
            <a:r>
              <a:rPr lang="en-US" altLang="zh-TW" dirty="0"/>
              <a:t>instance</a:t>
            </a:r>
            <a:r>
              <a:rPr lang="zh-TW" altLang="en-US" dirty="0"/>
              <a:t>中的</a:t>
            </a:r>
            <a:r>
              <a:rPr lang="en-US" altLang="zh-TW" dirty="0"/>
              <a:t>overlap</a:t>
            </a:r>
            <a:r>
              <a:rPr lang="zh-TW" altLang="en-US" dirty="0"/>
              <a:t>消除並且進行</a:t>
            </a:r>
            <a:r>
              <a:rPr lang="en-US" altLang="zh-TW" dirty="0"/>
              <a:t>alignment</a:t>
            </a:r>
          </a:p>
          <a:p>
            <a:r>
              <a:rPr lang="en-US" altLang="zh-TW" dirty="0"/>
              <a:t>DR: further improve the quality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TW" sz="1200" i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</a:t>
            </a:r>
            <a:r>
              <a:rPr lang="zh-TW" altLang="en-US" dirty="0"/>
              <a:t>用</a:t>
            </a:r>
            <a:r>
              <a:rPr lang="en-US" altLang="zh-TW" dirty="0"/>
              <a:t>weight</a:t>
            </a:r>
            <a:r>
              <a:rPr lang="zh-TW" altLang="en-US" dirty="0"/>
              <a:t>或是</a:t>
            </a:r>
            <a:r>
              <a:rPr lang="en-US" altLang="zh-TW" dirty="0"/>
              <a:t>log-sum-exp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Mixed-Size Placement Backbone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Second-Order Information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2700366" y="3804932"/>
            <a:ext cx="6069050" cy="102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Yifan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Zaiwen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Wen, Yun Liang,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Yibo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Peking University, China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0A306-5A2E-AE1F-B5AD-3F0C95B6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Sequence Pair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577893-BBDF-F861-AB09-33A6155F4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Many works have focused on efficiently generating a legal layout from a given sequence pair.</a:t>
                </a:r>
              </a:p>
              <a:p>
                <a:pPr>
                  <a:lnSpc>
                    <a:spcPct val="14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altLang="zh-TW" sz="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In macro legalization, converting a placement with overlaps to a sequence pair can be done in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With cutting-based overlap removal and sweep line algorithm [24].</a:t>
                </a:r>
              </a:p>
              <a:p>
                <a:pPr>
                  <a:lnSpc>
                    <a:spcPct val="140000"/>
                  </a:lnSpc>
                </a:pPr>
                <a:endParaRPr lang="en-US" altLang="zh-TW" sz="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Check if a sequence pair is legal in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zh-TW" sz="2200" i="1" dirty="0" err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4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With longest common sub-sequence algorithm [26].</a:t>
                </a:r>
              </a:p>
              <a:p>
                <a:pPr>
                  <a:lnSpc>
                    <a:spcPct val="140000"/>
                  </a:lnSpc>
                </a:pPr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577893-BBDF-F861-AB09-33A6155F4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41CFBF-CCD6-CC5F-2DB5-3C6BD8F6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532F04-19B5-CACA-C049-97A8CC35E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77" y="2742638"/>
            <a:ext cx="1895845" cy="6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8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E7447-8363-042B-BA31-223C71BC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0D9C04-D758-CA3F-271F-A7E06CDCB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69867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GR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use </a:t>
                </a:r>
                <a:r>
                  <a:rPr lang="en-US" altLang="zh-TW" sz="22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Barzilai-</a:t>
                </a:r>
                <a:r>
                  <a:rPr lang="en-US" altLang="zh-TW" sz="2200" i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Borwein</a:t>
                </a:r>
                <a:r>
                  <a:rPr lang="en-US" altLang="zh-TW" sz="22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method enabled Nesterov algorithm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solve the mixed-sized analytical GR problem.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Legalization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Their legalization method to remove overlap between the macros toward minimum displacement.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Restart GR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Fix the macro and scale down the density penalty weight 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𝜆</m:t>
                    </m:r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and only movable cells can be moved from its current position.</a:t>
                </a:r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0D9C04-D758-CA3F-271F-A7E06CDCB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69867" cy="4351338"/>
              </a:xfrm>
              <a:blipFill>
                <a:blip r:embed="rId2"/>
                <a:stretch>
                  <a:fillRect l="-623" r="-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ED7984-81AD-7DCB-2B4F-74FF0BE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E7447-8363-042B-BA31-223C71BC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7604F5C-4E86-7FA7-C4F0-7AEFD355E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565" y="1515560"/>
            <a:ext cx="6290869" cy="484079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ED7984-81AD-7DCB-2B4F-74FF0BE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Gradient method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solve the unconstraint differentiable function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𝑓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(∙)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Let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k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zh-TW" altLang="en-US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18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f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k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  <m:r>
                      <a:rPr lang="zh-TW" altLang="en-US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k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zh-TW" altLang="en-US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f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k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  <m:r>
                      <a:rPr lang="zh-TW" altLang="en-US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zh-TW" sz="105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Gradient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method: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First order optimization.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Simple and computationally efficient, but with slow convergence.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Sensitive to the step size </a:t>
                </a:r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DREAMPlace use predicted Lipschitz step size:</a:t>
                </a: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L is  Lipschitz constant.</a:t>
                </a: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step size works well for </a:t>
                </a:r>
                <a:r>
                  <a:rPr lang="en-US" altLang="zh-TW" sz="16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standard cell placement </a:t>
                </a: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but diverges for </a:t>
                </a:r>
                <a:r>
                  <a:rPr lang="en-US" altLang="zh-TW" sz="16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mixed-sized macro </a:t>
                </a: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placement.</a:t>
                </a: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If the macro is free to move, the gradient of the cost function will change drastically.</a:t>
                </a:r>
                <a:endParaRPr lang="zh-TW" altLang="en-US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28088F56-893A-D854-F46B-F040D2CD2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618" y="4173068"/>
            <a:ext cx="2821985" cy="6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7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Newton method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Newton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method: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Second order optimization.</a:t>
                </a: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: Hessian matrix.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Converge faster, but computationally expensive and memory-intensive.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Quasi-Newton method can reduce cost by approximating Hessian matrix.</a:t>
                </a:r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𝑯</m:t>
                        </m:r>
                      </m:e>
                      <m:sup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𝒌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𝒌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𝟏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600" b="1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𝒌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𝟏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Mixed-sized placement need to update the wirelength function and penalty factor of density function.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Need to recompute the gradient of previous iteration, which is time-consuming.</a:t>
                </a:r>
              </a:p>
            </p:txBody>
          </p:sp>
        </mc:Choice>
        <mc:Fallback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b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1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6718F-68E6-C5BF-4F6D-CE5A72C4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D5032-1907-09C2-0A52-8F3B6B32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C7844-AAF2-B286-BC01-D9A072EB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51D8C7-2AEC-6106-2C92-862A7A70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61" y="2750634"/>
            <a:ext cx="9536278" cy="25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55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Barzilai-</a:t>
            </a:r>
            <a:r>
              <a:rPr lang="en-US" altLang="zh-TW" sz="3800" dirty="0" err="1">
                <a:latin typeface="Times" panose="02020603050405020304" pitchFamily="18" charset="0"/>
                <a:cs typeface="Times" panose="02020603050405020304" pitchFamily="18" charset="0"/>
              </a:rPr>
              <a:t>Borwein</a:t>
            </a:r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 Method Enabled Nesterov Algorithm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Barzilai-</a:t>
                </a:r>
                <a:r>
                  <a:rPr lang="en-US" altLang="zh-TW" sz="22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Borwein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method:</a:t>
                </a:r>
                <a:r>
                  <a:rPr lang="zh-TW" altLang="en-US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((</m:t>
                        </m:r>
                        <m:r>
                          <a:rPr lang="zh-TW" altLang="en-US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Second order optimization.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 </m:t>
                    </m:r>
                  </m:oMath>
                </a14:m>
                <a:r>
                  <a:rPr lang="zh-TW" altLang="en-US" sz="1800" b="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利用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Hessian matrix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的倒數來估計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 </m:t>
                    </m:r>
                  </m:oMath>
                </a14:m>
                <a:r>
                  <a:rPr lang="zh-TW" altLang="en-US" sz="1800" b="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b="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𝑏𝑏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𝐼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≈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sz="1800" b="0" i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Apply </a:t>
                </a:r>
                <a:r>
                  <a:rPr lang="en-US" altLang="zh-TW" sz="1800" u="sng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quasi-Newton method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800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zh-TW" altLang="en-US" sz="18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endParaRPr lang="en-US" altLang="zh-TW" sz="1800" i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1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−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TW" sz="1400" i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TW" sz="1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1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−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zh-TW" sz="1400" i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~</m:t>
                    </m:r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   </a:t>
                </a:r>
                <a:r>
                  <a:rPr lang="en-US" altLang="zh-TW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(1)</a:t>
                </a:r>
                <a:endParaRPr lang="en-US" altLang="zh-TW" sz="1800" dirty="0">
                  <a:latin typeface="Cambria Math" panose="02040503050406030204" pitchFamily="18" charset="0"/>
                  <a:ea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	             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~</m:t>
                    </m:r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   </a:t>
                </a:r>
                <a:r>
                  <a:rPr lang="en-US" altLang="zh-TW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" panose="02020603050405020304" pitchFamily="18" charset="0"/>
                  </a:rPr>
                  <a:t>(2)</a:t>
                </a:r>
                <a:endParaRPr lang="en-US" altLang="zh-TW" sz="1800" dirty="0">
                  <a:latin typeface="Cambria Math" panose="02040503050406030204" pitchFamily="18" charset="0"/>
                  <a:ea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52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Barzilai-</a:t>
            </a:r>
            <a:r>
              <a:rPr lang="en-US" altLang="zh-TW" sz="3800" dirty="0" err="1">
                <a:latin typeface="Times" panose="02020603050405020304" pitchFamily="18" charset="0"/>
                <a:cs typeface="Times" panose="02020603050405020304" pitchFamily="18" charset="0"/>
              </a:rPr>
              <a:t>Borwein</a:t>
            </a:r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 Method Enabled Nesterov Algorithm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178"/>
                <a:ext cx="10515600" cy="4780785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𝑏𝑏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，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we have to solve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1800" b="0" i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zh-TW" altLang="en-US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TW" altLang="en-US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 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TW" altLang="en-US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𝑏𝑏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∙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TW" sz="1800" dirty="0">
                                            <a:cs typeface="Times" panose="020206030504050203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(1)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1800" b="0" i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zh-TW" altLang="en-US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𝑏𝑏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∙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cs typeface="Times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1800" i="1">
                                                    <a:latin typeface="Cambria Math" panose="02040503050406030204" pitchFamily="18" charset="0"/>
                                                    <a:cs typeface="Times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  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(2)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                          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𝑙𝑖𝑝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: Lipschitz constant)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 BB(Barzilai-</a:t>
                </a:r>
                <a:r>
                  <a:rPr lang="en-US" altLang="zh-TW" sz="18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Borwein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 method ensure the global optimal for quadratic function, but not in general.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Pairing up BB with non-monotone line search can achieve global convergence.</a:t>
                </a:r>
              </a:p>
            </p:txBody>
          </p:sp>
        </mc:Choice>
        <mc:Fallback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1EE38041-72D1-E9F6-102E-67680CA08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178"/>
                <a:ext cx="10515600" cy="4780785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C632ACA7-D6A7-81D6-86D6-024038A1D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299" y="2087244"/>
            <a:ext cx="2790617" cy="59825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16E6795-C6CB-D757-5D13-78718CCF4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095" y="2742959"/>
            <a:ext cx="2790616" cy="59825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D17A04C-8751-612C-1CFF-DAB9505D5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293" y="3511253"/>
            <a:ext cx="1919414" cy="4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3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6D8A-EE6A-D63A-DCCC-CEFF2CF8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288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  <a:endParaRPr lang="zh-TW" altLang="en-US" sz="3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F5534-2155-264B-9B8B-79562DB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E38041-72D1-E9F6-102E-67680CA0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First apply</a:t>
            </a:r>
            <a:r>
              <a:rPr lang="en-US" altLang="zh-TW" sz="22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Cutting-based Overlap Removal </a:t>
            </a:r>
            <a:r>
              <a:rPr lang="en-US" altLang="zh-TW" sz="22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build the initial sequential pair.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If feasible:</a:t>
            </a:r>
          </a:p>
          <a:p>
            <a:pPr lvl="2">
              <a:lnSpc>
                <a:spcPct val="150000"/>
              </a:lnSpc>
            </a:pP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Use transitive closure graph based min-cost flow algorithm to obtain macro positions.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If infeasible:</a:t>
            </a:r>
          </a:p>
          <a:p>
            <a:pPr lvl="2">
              <a:lnSpc>
                <a:spcPct val="150000"/>
              </a:lnSpc>
            </a:pP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Small problem size: Use ILP-based macro legalization.</a:t>
            </a:r>
          </a:p>
          <a:p>
            <a:pPr lvl="2">
              <a:lnSpc>
                <a:spcPct val="150000"/>
              </a:lnSpc>
            </a:pPr>
            <a:r>
              <a:rPr lang="en-US" altLang="zh-TW" sz="17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Large problem size: parallel tempering based macro legalization.</a:t>
            </a:r>
          </a:p>
          <a:p>
            <a:pPr lvl="2">
              <a:lnSpc>
                <a:spcPct val="120000"/>
              </a:lnSpc>
            </a:pPr>
            <a:endParaRPr lang="en-US" altLang="zh-TW" sz="1400" dirty="0">
              <a:latin typeface="Times" panose="02020603050405020304" pitchFamily="18" charset="0"/>
              <a:ea typeface="Cambria Math" panose="02040503050406030204" pitchFamily="18" charset="0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TW" sz="1800" dirty="0">
              <a:latin typeface="Cambria Math" panose="02040503050406030204" pitchFamily="18" charset="0"/>
              <a:ea typeface="Cambria Math" panose="02040503050406030204" pitchFamily="18" charset="0"/>
              <a:cs typeface="Times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27E870E-4D0E-BE07-B0E1-1323AC457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3438525"/>
            <a:ext cx="2996030" cy="33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00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Macro legalization can be formulated as following.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b="0" i="1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000" b="0" i="1" dirty="0"/>
                  <a:t>)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The coordinates before legalization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width and height of the instance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left (right) boundary of the layout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bottom (top) boundary of the layout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 t="-2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CA58C53-F467-F579-FF3F-32793FEE6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105" y="3176115"/>
            <a:ext cx="3830928" cy="5057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0309D63-C622-600F-763D-6BA67F44F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969" y="2838974"/>
            <a:ext cx="2887067" cy="16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6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01D1-869B-2437-9176-58B4DD7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Dual Min-Cost Flow based Macro Legalization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F2C034-3694-0368-6A38-2F594F089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target is to remove overlaps towards minimum displacement.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Perform transitive closure graph based constraints reduction.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Use transitive closure graph (TCG) to represent the relation between macros without redundancy</a:t>
            </a:r>
            <a:endParaRPr lang="zh-TW" altLang="en-US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BD11-D8C5-1E78-F84A-EF6AC5A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Macro placement significantly effects the eventual quality of the placement result.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Existing analytical placement algorithm may fail if the parameter is not well-tuned.</a:t>
            </a:r>
          </a:p>
          <a:p>
            <a:pPr>
              <a:lnSpc>
                <a:spcPct val="13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Some mixed-size placement algorithms leverage mathematical optimization.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mPL6, </a:t>
            </a:r>
            <a:r>
              <a:rPr lang="en-US" altLang="zh-TW" sz="2000" dirty="0" err="1">
                <a:latin typeface="Times" panose="02020603050405020304" pitchFamily="18" charset="0"/>
                <a:cs typeface="Times" panose="02020603050405020304" pitchFamily="18" charset="0"/>
              </a:rPr>
              <a:t>NTUplace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, ePlace-MS</a:t>
            </a:r>
          </a:p>
          <a:p>
            <a:pPr>
              <a:lnSpc>
                <a:spcPct val="13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Some research focuses on efficient data structures to represent a macro placement.</a:t>
            </a: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CG, MP-tree,</a:t>
            </a:r>
            <a:r>
              <a:rPr lang="zh-TW" alt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CP-tree</a:t>
            </a:r>
          </a:p>
          <a:p>
            <a:pPr lvl="1"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Some machine learning techniques have also been proposed.</a:t>
            </a:r>
          </a:p>
          <a:p>
            <a:endParaRPr lang="en-US" altLang="zh-TW" sz="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Macro placement solutions based on routability prediction.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Graph learning based initialization for mixed-size placement.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Reinforcement learning for macro refinement.</a:t>
            </a:r>
          </a:p>
          <a:p>
            <a:pPr lvl="1">
              <a:lnSpc>
                <a:spcPct val="120000"/>
              </a:lnSpc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AutoDMP apply DREAMPlace to performs hyper-parameter searching upon a mixed-size placement.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Considering the congestion and the WL.</a:t>
            </a:r>
          </a:p>
          <a:p>
            <a:pPr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F0CB2C-F893-EEC5-671F-8A840EE4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423" y="136525"/>
            <a:ext cx="2478759" cy="40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0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macros’ motion will cause drastic changes in the gradient due to their heterogeneous sizes.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Most mixed-size placement algorithms rely on first-order gradient information</a:t>
            </a:r>
          </a:p>
          <a:p>
            <a:pPr>
              <a:lnSpc>
                <a:spcPct val="15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They aim to address the convergence issue by considering second-order</a:t>
            </a:r>
          </a:p>
          <a:p>
            <a:pPr>
              <a:lnSpc>
                <a:spcPct val="15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9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7CEA3-77D1-9FFB-94D0-23801E3C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zh-TW" altLang="en-US" sz="1800" b="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	Including three stages: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Global placement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Detail placement</a:t>
            </a:r>
          </a:p>
          <a:p>
            <a:pPr lvl="1">
              <a:lnSpc>
                <a:spcPct val="150000"/>
              </a:lnSpc>
            </a:pPr>
            <a:endParaRPr lang="en-US" altLang="zh-TW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1A0355A-4B1C-A5C9-D853-BD612DCA7F45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10586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Analytical Mixed-Size Placement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8625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Analytical Mixed-Size Placement</a:t>
            </a:r>
            <a:endParaRPr lang="zh-TW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Is an unconstrained optimization problem with differentiable objective function.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19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9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 of net e 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𝑊𝐿</m:t>
                    </m:r>
                    <m:d>
                      <m:dPr>
                        <m:ctrlP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19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1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18132E-E206-0052-F66B-F54D9E606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25" y="3117536"/>
            <a:ext cx="4917149" cy="8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7CEA3-77D1-9FFB-94D0-23801E3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Legalization stage will ensure non-overlapping with minimum displacement.</a:t>
            </a:r>
          </a:p>
          <a:p>
            <a:pPr>
              <a:lnSpc>
                <a:spcPct val="15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legalization will be divided into two parts: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Instance legalization</a:t>
            </a:r>
          </a:p>
          <a:p>
            <a:pPr>
              <a:lnSpc>
                <a:spcPct val="15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Mainly focus on macro legalization in this paper.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1016</Words>
  <Application>Microsoft Office PowerPoint</Application>
  <PresentationFormat>寬螢幕</PresentationFormat>
  <Paragraphs>185</Paragraphs>
  <Slides>21</Slides>
  <Notes>13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Stronger Mixed-Size Placement Backbone Considering Second-Order Information</vt:lpstr>
      <vt:lpstr>Outline</vt:lpstr>
      <vt:lpstr>Introduction</vt:lpstr>
      <vt:lpstr>Introduction</vt:lpstr>
      <vt:lpstr>Introduction</vt:lpstr>
      <vt:lpstr>Outline</vt:lpstr>
      <vt:lpstr>PowerPoint 簡報</vt:lpstr>
      <vt:lpstr>Analytical Mixed-Size Placement</vt:lpstr>
      <vt:lpstr>Macro Legalization</vt:lpstr>
      <vt:lpstr>Sequence Pair</vt:lpstr>
      <vt:lpstr>Algorithm</vt:lpstr>
      <vt:lpstr>Algorithm</vt:lpstr>
      <vt:lpstr>Gradient method</vt:lpstr>
      <vt:lpstr>Newton method</vt:lpstr>
      <vt:lpstr>PowerPoint 簡報</vt:lpstr>
      <vt:lpstr>Barzilai-Borwein Method Enabled Nesterov Algorithm</vt:lpstr>
      <vt:lpstr>Barzilai-Borwein Method Enabled Nesterov Algorithm</vt:lpstr>
      <vt:lpstr>Macro legalization</vt:lpstr>
      <vt:lpstr>Macro Legalization</vt:lpstr>
      <vt:lpstr>Dual Min-Cost Flow based Macro Legalization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1410</cp:revision>
  <dcterms:created xsi:type="dcterms:W3CDTF">2023-08-23T03:29:22Z</dcterms:created>
  <dcterms:modified xsi:type="dcterms:W3CDTF">2023-12-14T12:44:03Z</dcterms:modified>
</cp:coreProperties>
</file>