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99" r:id="rId3"/>
    <p:sldId id="321" r:id="rId4"/>
    <p:sldId id="300" r:id="rId5"/>
    <p:sldId id="302" r:id="rId6"/>
    <p:sldId id="322" r:id="rId7"/>
    <p:sldId id="303" r:id="rId8"/>
    <p:sldId id="301" r:id="rId9"/>
    <p:sldId id="304" r:id="rId10"/>
    <p:sldId id="323" r:id="rId11"/>
    <p:sldId id="305" r:id="rId12"/>
    <p:sldId id="306" r:id="rId13"/>
    <p:sldId id="308" r:id="rId14"/>
    <p:sldId id="307" r:id="rId15"/>
    <p:sldId id="309" r:id="rId16"/>
    <p:sldId id="325" r:id="rId17"/>
    <p:sldId id="328" r:id="rId18"/>
    <p:sldId id="310" r:id="rId19"/>
    <p:sldId id="315" r:id="rId20"/>
    <p:sldId id="326" r:id="rId21"/>
    <p:sldId id="312" r:id="rId22"/>
    <p:sldId id="313" r:id="rId23"/>
    <p:sldId id="327" r:id="rId24"/>
    <p:sldId id="314" r:id="rId25"/>
    <p:sldId id="320" r:id="rId26"/>
    <p:sldId id="324" r:id="rId27"/>
    <p:sldId id="316" r:id="rId28"/>
    <p:sldId id="319" r:id="rId29"/>
    <p:sldId id="318" r:id="rId30"/>
    <p:sldId id="31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882C-C5B8-00AF-82D7-1171AF27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2A0FC44-0AA6-979C-98F3-6A2362C6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6DB162-10F8-B0A5-FD69-52489E2E3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相較於</a:t>
            </a:r>
            <a:r>
              <a:rPr lang="en-US" altLang="zh-TW" dirty="0"/>
              <a:t>WA Model</a:t>
            </a:r>
            <a:r>
              <a:rPr lang="zh-TW" altLang="en-US" dirty="0"/>
              <a:t>的</a:t>
            </a:r>
            <a:r>
              <a:rPr lang="en-US" altLang="zh-TW" dirty="0"/>
              <a:t>net</a:t>
            </a:r>
            <a:r>
              <a:rPr lang="zh-TW" altLang="en-US" dirty="0"/>
              <a:t>依舊十分混亂，他們的</a:t>
            </a:r>
            <a:r>
              <a:rPr lang="en-US" altLang="zh-TW" dirty="0"/>
              <a:t>Model</a:t>
            </a:r>
            <a:r>
              <a:rPr lang="zh-TW" altLang="en-US" dirty="0"/>
              <a:t>會將</a:t>
            </a:r>
            <a:r>
              <a:rPr lang="en-US" altLang="zh-TW" dirty="0"/>
              <a:t>trunk</a:t>
            </a:r>
            <a:r>
              <a:rPr lang="zh-TW" altLang="en-US" dirty="0"/>
              <a:t>附近的</a:t>
            </a:r>
            <a:r>
              <a:rPr lang="en-US" altLang="zh-TW" dirty="0"/>
              <a:t>cell</a:t>
            </a:r>
            <a:r>
              <a:rPr lang="zh-TW" altLang="en-US" dirty="0"/>
              <a:t>聚集，使的</a:t>
            </a:r>
            <a:r>
              <a:rPr lang="en-US" altLang="zh-TW" dirty="0"/>
              <a:t>net</a:t>
            </a:r>
            <a:r>
              <a:rPr lang="zh-TW" altLang="en-US" dirty="0"/>
              <a:t>的內部部分的結構更加整潔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他們</a:t>
            </a:r>
            <a:r>
              <a:rPr lang="en-US" altLang="zh-TW" dirty="0"/>
              <a:t>model</a:t>
            </a:r>
            <a:r>
              <a:rPr lang="zh-TW" altLang="en-US" dirty="0"/>
              <a:t>算出來的</a:t>
            </a:r>
            <a:r>
              <a:rPr lang="en-US" altLang="zh-TW" dirty="0"/>
              <a:t>HPWL</a:t>
            </a:r>
            <a:r>
              <a:rPr lang="zh-TW" altLang="en-US" dirty="0"/>
              <a:t>與真實的</a:t>
            </a:r>
            <a:r>
              <a:rPr lang="en-US" altLang="zh-TW" dirty="0"/>
              <a:t>wirelength</a:t>
            </a:r>
            <a:r>
              <a:rPr lang="zh-TW" altLang="en-US" dirty="0"/>
              <a:t>差不多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1B939-2855-2AA3-45A5-6DF9E5483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會破壞</a:t>
            </a:r>
            <a:r>
              <a:rPr lang="en-US" altLang="zh-TW" dirty="0"/>
              <a:t>GP</a:t>
            </a:r>
            <a:r>
              <a:rPr lang="zh-TW" altLang="en-US" dirty="0"/>
              <a:t>所做出來的</a:t>
            </a:r>
            <a:r>
              <a:rPr lang="en-US" altLang="zh-TW" dirty="0"/>
              <a:t>solution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A881-63EC-C5B5-FDB7-C1DD0B67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9E4FDC-1815-1AA7-2AE1-DE978C6A0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3237103-DA4B-C5A8-1444-A512E4FD4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 dirty="0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02BD67-82ED-533E-A164-1D9E8C620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0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0E26D-3C41-35FB-3302-CABA111D9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5E3FFA2-0A51-E317-440F-2B3BB6993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02DABA-3A18-B286-6EAD-D454EF2A0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 dirty="0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5872C-242D-B16D-7E33-796ED8DB4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3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7E8ED-185B-12A6-B8C6-57BB84CD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77CCE2-DE9F-BDAE-AEED-60399131B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8F2770-BB30-0A4B-6CF5-DBC2DA5D5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898BA-8C5E-2904-38AE-B93225782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5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7E8ED-185B-12A6-B8C6-57BB84CD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77CCE2-DE9F-BDAE-AEED-60399131B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8F2770-BB30-0A4B-6CF5-DBC2DA5D5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是算總電路的結果</a:t>
            </a:r>
            <a:endParaRPr lang="en-US" altLang="zh-TW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對於每一個</a:t>
            </a:r>
            <a:r>
              <a:rPr lang="en-US" altLang="zh-TW" dirty="0"/>
              <a:t>node</a:t>
            </a:r>
            <a:r>
              <a:rPr lang="zh-TW" altLang="en-US" dirty="0"/>
              <a:t>，都會去看他所擁有的</a:t>
            </a:r>
            <a:r>
              <a:rPr lang="en-US" altLang="zh-TW" dirty="0"/>
              <a:t>anchor.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計算方法為</a:t>
            </a:r>
            <a:r>
              <a:rPr lang="en-US" altLang="zh-TW" dirty="0"/>
              <a:t>weight</a:t>
            </a:r>
            <a:r>
              <a:rPr lang="zh-TW" altLang="en-US" dirty="0"/>
              <a:t>去乘上</a:t>
            </a:r>
            <a:r>
              <a:rPr lang="en-US" altLang="zh-TW" dirty="0"/>
              <a:t>cell</a:t>
            </a:r>
            <a:r>
              <a:rPr lang="zh-TW" altLang="en-US" dirty="0"/>
              <a:t>到</a:t>
            </a:r>
            <a:r>
              <a:rPr lang="en-US" altLang="zh-TW" dirty="0"/>
              <a:t>anchor</a:t>
            </a:r>
            <a:r>
              <a:rPr lang="zh-TW" altLang="en-US" dirty="0"/>
              <a:t>的</a:t>
            </a:r>
            <a:r>
              <a:rPr lang="en-US" altLang="zh-TW" dirty="0"/>
              <a:t>Manhattan distance.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898BA-8C5E-2904-38AE-B93225782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8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676C-7A53-7C16-0B25-BC28F3C2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46C5F7E-8283-9F75-CC1F-7B36EFB62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53AE578-33AF-E89D-238A-BF2C4BF49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這是一個密度感知的單元微調算法，用於在電路布局中最小化線長。以下是算法的簡要解釋：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1. **</a:t>
            </a:r>
            <a:r>
              <a:rPr lang="zh-TW" altLang="en-US" dirty="0"/>
              <a:t>輸入：** 對於每個單元 </a:t>
            </a:r>
            <a:r>
              <a:rPr lang="en-US" altLang="zh-TW" dirty="0"/>
              <a:t>v</a:t>
            </a:r>
            <a:r>
              <a:rPr lang="zh-TW" altLang="en-US" dirty="0"/>
              <a:t>，提供了一組錨點 </a:t>
            </a:r>
            <a:r>
              <a:rPr lang="en-US" altLang="zh-TW" dirty="0" err="1"/>
              <a:t>Gv</a:t>
            </a:r>
            <a:r>
              <a:rPr lang="zh-TW" altLang="en-US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2. **</a:t>
            </a:r>
            <a:r>
              <a:rPr lang="zh-TW" altLang="en-US" dirty="0"/>
              <a:t>輸出：** 優化後的單元位置 </a:t>
            </a:r>
            <a:r>
              <a:rPr lang="en-US" altLang="zh-TW" dirty="0"/>
              <a:t>(x, y)</a:t>
            </a:r>
            <a:r>
              <a:rPr lang="zh-TW" altLang="en-US" dirty="0"/>
              <a:t>，以實現最小化線長。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算法步驟：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1. **</a:t>
            </a:r>
            <a:r>
              <a:rPr lang="zh-TW" altLang="en-US" dirty="0"/>
              <a:t>初始化：** 使用一個四叉樹 </a:t>
            </a:r>
            <a:r>
              <a:rPr lang="en-US" altLang="zh-TW" dirty="0"/>
              <a:t>T </a:t>
            </a:r>
            <a:r>
              <a:rPr lang="zh-TW" altLang="en-US" dirty="0"/>
              <a:t>存儲剩餘的區域。四叉樹是一種分區數據結構，用於有效地組織和查詢空間中的信息。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2. **</a:t>
            </a:r>
            <a:r>
              <a:rPr lang="zh-TW" altLang="en-US" dirty="0"/>
              <a:t>遍歷每個單元：** 對於每個單元 </a:t>
            </a:r>
            <a:r>
              <a:rPr lang="en-US" altLang="zh-TW" dirty="0"/>
              <a:t>v</a:t>
            </a:r>
            <a:r>
              <a:rPr lang="zh-TW" altLang="en-US" dirty="0"/>
              <a:t>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從根節點開始，遍歷四叉樹的每一層（</a:t>
            </a:r>
            <a:r>
              <a:rPr lang="en-US" altLang="zh-TW" dirty="0"/>
              <a:t>level</a:t>
            </a:r>
            <a:r>
              <a:rPr lang="zh-TW" altLang="en-US" dirty="0"/>
              <a:t>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在每個層級，找到足夠容納單元 </a:t>
            </a:r>
            <a:r>
              <a:rPr lang="en-US" altLang="zh-TW" dirty="0"/>
              <a:t>v </a:t>
            </a:r>
            <a:r>
              <a:rPr lang="zh-TW" altLang="en-US" dirty="0"/>
              <a:t>的區域節點。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在這些節點中找到最優的節點 </a:t>
            </a:r>
            <a:r>
              <a:rPr lang="en-US" altLang="zh-TW" dirty="0" err="1"/>
              <a:t>Nl</a:t>
            </a:r>
            <a:r>
              <a:rPr lang="en-US" altLang="zh-TW" dirty="0"/>
              <a:t>(F(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r>
              <a:rPr lang="zh-TW" altLang="en-US" dirty="0"/>
              <a:t>最小</a:t>
            </a:r>
            <a:r>
              <a:rPr lang="en-US" altLang="zh-TW" dirty="0"/>
              <a:t>)</a:t>
            </a:r>
            <a:r>
              <a:rPr lang="zh-TW" altLang="en-US" dirty="0"/>
              <a:t>，以最小化單元 </a:t>
            </a:r>
            <a:r>
              <a:rPr lang="en-US" altLang="zh-TW" dirty="0"/>
              <a:t>v </a:t>
            </a:r>
            <a:r>
              <a:rPr lang="zh-TW" altLang="en-US" dirty="0"/>
              <a:t>的線長。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3. **</a:t>
            </a:r>
            <a:r>
              <a:rPr lang="zh-TW" altLang="en-US" dirty="0"/>
              <a:t>更新節點：** 選擇在最低層的節點 </a:t>
            </a:r>
            <a:r>
              <a:rPr lang="en-US" altLang="zh-TW" dirty="0" err="1"/>
              <a:t>Nopt</a:t>
            </a:r>
            <a:r>
              <a:rPr lang="zh-TW" altLang="en-US" dirty="0"/>
              <a:t>，該節點具有最小的線長。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4. **</a:t>
            </a:r>
            <a:r>
              <a:rPr lang="zh-TW" altLang="en-US" dirty="0"/>
              <a:t>計算線長增益：** 計算當將單元 </a:t>
            </a:r>
            <a:r>
              <a:rPr lang="en-US" altLang="zh-TW" dirty="0"/>
              <a:t>v </a:t>
            </a:r>
            <a:r>
              <a:rPr lang="zh-TW" altLang="en-US" dirty="0"/>
              <a:t>移動到節點 </a:t>
            </a:r>
            <a:r>
              <a:rPr lang="en-US" altLang="zh-TW" dirty="0" err="1"/>
              <a:t>Nopt</a:t>
            </a:r>
            <a:r>
              <a:rPr lang="en-US" altLang="zh-TW" dirty="0"/>
              <a:t> </a:t>
            </a:r>
            <a:r>
              <a:rPr lang="zh-TW" altLang="en-US" dirty="0"/>
              <a:t>時的線長增益 </a:t>
            </a:r>
            <a:r>
              <a:rPr lang="en-US" altLang="zh-TW" dirty="0"/>
              <a:t>ΔF(x∗, y∗)</a:t>
            </a:r>
            <a:r>
              <a:rPr lang="zh-TW" altLang="en-US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5. **</a:t>
            </a:r>
            <a:r>
              <a:rPr lang="zh-TW" altLang="en-US" dirty="0"/>
              <a:t>移動單元：** 如果線長增益 </a:t>
            </a:r>
            <a:r>
              <a:rPr lang="en-US" altLang="zh-TW" dirty="0"/>
              <a:t>ΔF(x∗, y∗) </a:t>
            </a:r>
            <a:r>
              <a:rPr lang="zh-TW" altLang="en-US" dirty="0"/>
              <a:t>為負，則將單元 </a:t>
            </a:r>
            <a:r>
              <a:rPr lang="en-US" altLang="zh-TW" dirty="0"/>
              <a:t>v </a:t>
            </a:r>
            <a:r>
              <a:rPr lang="zh-TW" altLang="en-US" dirty="0"/>
              <a:t>移動到位置 </a:t>
            </a:r>
            <a:r>
              <a:rPr lang="en-US" altLang="zh-TW" dirty="0"/>
              <a:t>(x∗, y∗)</a:t>
            </a:r>
            <a:r>
              <a:rPr lang="zh-TW" altLang="en-US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6. **</a:t>
            </a:r>
            <a:r>
              <a:rPr lang="zh-TW" altLang="en-US" dirty="0"/>
              <a:t>更新四叉樹：** 更新四叉樹 </a:t>
            </a:r>
            <a:r>
              <a:rPr lang="en-US" altLang="zh-TW" dirty="0"/>
              <a:t>T </a:t>
            </a:r>
            <a:r>
              <a:rPr lang="zh-TW" altLang="en-US" dirty="0"/>
              <a:t>中的剩餘區域。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簡而言之，該算法通過遍歷四叉樹，找到每個單元的最優位置，以最小化線長。如果新位置導致線長減少，則移動該單元。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9D0EE9-0F66-FD24-0F5F-DDC102A4C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7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CC27-787F-5360-8ABA-6AE0F879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39BC212-A119-DB33-CC50-4EDCC5795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B8BB955-80B6-4912-BDEA-2E2D0D484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 dirty="0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44D20-8C44-D2B7-5115-F117EBC7E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3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9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因為沒有特別修復</a:t>
            </a:r>
            <a:r>
              <a:rPr lang="en-US" altLang="zh-TW" dirty="0"/>
              <a:t>critical net, </a:t>
            </a:r>
            <a:r>
              <a:rPr lang="zh-TW" altLang="en-US" dirty="0"/>
              <a:t>所以</a:t>
            </a:r>
            <a:r>
              <a:rPr lang="en-US" altLang="zh-TW" dirty="0"/>
              <a:t>WNS</a:t>
            </a:r>
            <a:r>
              <a:rPr lang="zh-TW" altLang="en-US" dirty="0"/>
              <a:t>沒有進步很多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但是</a:t>
            </a:r>
            <a:r>
              <a:rPr lang="en-US" altLang="zh-TW" dirty="0"/>
              <a:t>Runtime</a:t>
            </a:r>
            <a:r>
              <a:rPr lang="zh-TW" altLang="en-US" dirty="0"/>
              <a:t>都比較高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圖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比較稀疏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低，但是</a:t>
            </a:r>
            <a:r>
              <a:rPr lang="en-US" altLang="zh-TW" dirty="0"/>
              <a:t>StWL</a:t>
            </a:r>
            <a:r>
              <a:rPr lang="zh-TW" altLang="en-US" dirty="0"/>
              <a:t>高 </a:t>
            </a:r>
            <a:r>
              <a:rPr lang="en-US" altLang="zh-TW" dirty="0"/>
              <a:t>(</a:t>
            </a:r>
            <a:r>
              <a:rPr lang="zh-TW" altLang="en-US" dirty="0"/>
              <a:t>因為她的</a:t>
            </a:r>
            <a:r>
              <a:rPr lang="en-US" altLang="zh-TW" dirty="0"/>
              <a:t>steiner tree</a:t>
            </a:r>
            <a:r>
              <a:rPr lang="zh-TW" altLang="en-US" dirty="0"/>
              <a:t>遍布整個</a:t>
            </a:r>
            <a:r>
              <a:rPr lang="en-US" altLang="zh-TW" dirty="0"/>
              <a:t>bounding 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圖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比較密集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變高，但是</a:t>
            </a:r>
            <a:r>
              <a:rPr lang="en-US" altLang="zh-TW" dirty="0"/>
              <a:t>StWL</a:t>
            </a:r>
            <a:r>
              <a:rPr lang="zh-TW" altLang="en-US" dirty="0"/>
              <a:t>變低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10"/>
              </a:rPr>
              <a:t>i</a:t>
            </a:r>
            <a:r>
              <a:rPr lang="en-US" altLang="zh-TW" sz="1800" b="0" i="0" u="none" strike="noStrike" baseline="0" dirty="0">
                <a:latin typeface="LinLibertineT"/>
              </a:rPr>
              <a:t>, </a:t>
            </a:r>
            <a:r>
              <a:rPr lang="en-US" altLang="zh-TW" sz="1800" b="0" i="0" u="none" strike="noStrike" baseline="0" dirty="0">
                <a:latin typeface="CMMI10"/>
              </a:rPr>
              <a:t>j </a:t>
            </a:r>
            <a:r>
              <a:rPr lang="en-US" altLang="zh-TW" sz="1800" b="0" i="0" u="none" strike="noStrike" baseline="0" dirty="0">
                <a:latin typeface="LinLibertineT"/>
              </a:rPr>
              <a:t>are different pins of the specific net </a:t>
            </a:r>
            <a:r>
              <a:rPr lang="en-US" altLang="zh-TW" sz="1800" b="0" i="0" u="none" strike="noStrike" baseline="0" dirty="0">
                <a:latin typeface="CMMI10"/>
              </a:rPr>
              <a:t>e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(b)</a:t>
            </a:r>
            <a:r>
              <a:rPr lang="zh-TW" altLang="en-US" dirty="0"/>
              <a:t>圖中的綠色箭頭是</a:t>
            </a:r>
            <a:r>
              <a:rPr lang="en-US" altLang="zh-TW" dirty="0"/>
              <a:t>HPWL Model</a:t>
            </a:r>
            <a:r>
              <a:rPr lang="zh-TW" altLang="en-US" dirty="0"/>
              <a:t>的</a:t>
            </a:r>
            <a:r>
              <a:rPr lang="en-US" altLang="zh-TW" dirty="0"/>
              <a:t>wirelength gradient (</a:t>
            </a:r>
            <a:r>
              <a:rPr lang="zh-TW" altLang="en-US" dirty="0"/>
              <a:t>只有</a:t>
            </a:r>
            <a:r>
              <a:rPr lang="en-US" altLang="zh-TW" dirty="0"/>
              <a:t>p1,p2,p4,p6</a:t>
            </a:r>
            <a:r>
              <a:rPr lang="zh-TW" altLang="en-US" dirty="0"/>
              <a:t>有，其他的</a:t>
            </a:r>
            <a:r>
              <a:rPr lang="en-US" altLang="zh-TW" dirty="0"/>
              <a:t>interior point </a:t>
            </a:r>
            <a:r>
              <a:rPr lang="zh-TW" altLang="en-US" dirty="0"/>
              <a:t>沒有</a:t>
            </a:r>
            <a:r>
              <a:rPr lang="en-US" altLang="zh-TW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Internal point</a:t>
            </a:r>
            <a:r>
              <a:rPr lang="zh-TW" altLang="en-US" dirty="0"/>
              <a:t>的意思是說被</a:t>
            </a:r>
            <a:r>
              <a:rPr lang="en-US" altLang="zh-TW" dirty="0"/>
              <a:t>HPWL</a:t>
            </a:r>
            <a:r>
              <a:rPr lang="zh-TW" altLang="en-US" dirty="0"/>
              <a:t>的</a:t>
            </a:r>
            <a:r>
              <a:rPr lang="en-US" altLang="zh-TW" dirty="0"/>
              <a:t>bounding box</a:t>
            </a:r>
            <a:r>
              <a:rPr lang="zh-TW" altLang="en-US" dirty="0"/>
              <a:t>關起來，並且沒有在</a:t>
            </a:r>
            <a:r>
              <a:rPr lang="en-US" altLang="zh-TW" dirty="0"/>
              <a:t>bounding box</a:t>
            </a:r>
            <a:r>
              <a:rPr lang="zh-TW" altLang="en-US" dirty="0"/>
              <a:t>上的那些店</a:t>
            </a:r>
            <a:r>
              <a:rPr lang="en-US" altLang="zh-TW" dirty="0"/>
              <a:t>(e.g. p3, p5)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他一開始會將</a:t>
            </a:r>
            <a:r>
              <a:rPr lang="en-US" altLang="zh-TW" dirty="0"/>
              <a:t>internal point</a:t>
            </a:r>
            <a:r>
              <a:rPr lang="zh-TW" altLang="en-US" dirty="0"/>
              <a:t>用</a:t>
            </a:r>
            <a:r>
              <a:rPr lang="en-US" altLang="zh-TW" dirty="0"/>
              <a:t>StWL</a:t>
            </a:r>
            <a:r>
              <a:rPr lang="zh-TW" altLang="en-US" dirty="0"/>
              <a:t>的方式來近似，並且做</a:t>
            </a:r>
            <a:r>
              <a:rPr lang="en-US" altLang="zh-TW" dirty="0"/>
              <a:t>gradient descent</a:t>
            </a:r>
            <a:r>
              <a:rPr lang="zh-TW" altLang="en-US" dirty="0"/>
              <a:t>，得到</a:t>
            </a:r>
            <a:r>
              <a:rPr lang="en-US" altLang="zh-TW" dirty="0"/>
              <a:t>HPWL model</a:t>
            </a:r>
            <a:r>
              <a:rPr lang="zh-TW" altLang="en-US" dirty="0"/>
              <a:t>沒有考慮到的</a:t>
            </a:r>
            <a:r>
              <a:rPr lang="en-US" altLang="zh-TW" dirty="0"/>
              <a:t>gradient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這邊只考慮</a:t>
            </a:r>
            <a:r>
              <a:rPr lang="en-US" altLang="zh-TW" dirty="0"/>
              <a:t>internal</a:t>
            </a:r>
            <a:r>
              <a:rPr lang="zh-TW" altLang="en-US" dirty="0"/>
              <a:t> </a:t>
            </a:r>
            <a:r>
              <a:rPr lang="en-US" altLang="zh-TW" dirty="0"/>
              <a:t>point</a:t>
            </a:r>
            <a:r>
              <a:rPr lang="zh-TW" altLang="en-US" dirty="0"/>
              <a:t>的</a:t>
            </a:r>
            <a:r>
              <a:rPr lang="en-US" altLang="zh-TW" dirty="0"/>
              <a:t>wirelength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64E4-9CB7-2840-5301-7BDBB4FD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8CC2E5-083B-CC6D-D298-24DB2E924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191780E-51D3-8E71-5165-A60B8F0C9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FCD2A9-EC9C-7CC5-DC45-FC6A34B8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994A-0CFC-0200-355D-158873F9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00B6C85-077D-FBE4-DB89-D9B3220BA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67312F-B314-A3CA-3BAB-1DA5A372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LinLibertineT"/>
              </a:rPr>
              <a:t>就是把</a:t>
            </a:r>
            <a:r>
              <a:rPr lang="en-US" altLang="zh-TW" sz="1800" b="0" i="0" u="none" strike="noStrike" baseline="0" dirty="0">
                <a:latin typeface="LinLibertineT"/>
              </a:rPr>
              <a:t>net</a:t>
            </a:r>
            <a:r>
              <a:rPr lang="zh-TW" altLang="en-US" sz="1800" b="0" i="0" u="none" strike="noStrike" baseline="0" dirty="0">
                <a:latin typeface="LinLibertineT"/>
              </a:rPr>
              <a:t>分成</a:t>
            </a:r>
            <a:r>
              <a:rPr lang="en-US" altLang="zh-TW" sz="1800" dirty="0">
                <a:latin typeface="+mj-lt"/>
              </a:rPr>
              <a:t>fixed trunk</a:t>
            </a:r>
            <a:r>
              <a:rPr lang="zh-TW" altLang="en-US" sz="1800" b="0" i="0" u="none" strike="noStrike" baseline="0" dirty="0">
                <a:latin typeface="LinLibertineT"/>
              </a:rPr>
              <a:t>跟</a:t>
            </a:r>
            <a:r>
              <a:rPr lang="en-US" altLang="zh-TW" sz="1800" dirty="0">
                <a:latin typeface="+mj-lt"/>
              </a:rPr>
              <a:t>changeable branch.</a:t>
            </a:r>
            <a:endParaRPr lang="en-US" altLang="zh-TW" sz="1800" b="0" i="0" u="none" strike="noStrike" baseline="0" dirty="0">
              <a:latin typeface="LinLibertine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LinLibertineT"/>
              </a:rPr>
              <a:t>Branch part</a:t>
            </a:r>
            <a:r>
              <a:rPr lang="zh-TW" altLang="en-US" sz="1800" b="0" i="0" u="none" strike="noStrike" baseline="0" dirty="0">
                <a:latin typeface="LinLibertineT"/>
              </a:rPr>
              <a:t>可以移動</a:t>
            </a:r>
            <a:r>
              <a:rPr lang="en-US" altLang="zh-TW" sz="1800" b="0" i="0" u="none" strike="noStrike" baseline="0" dirty="0">
                <a:latin typeface="LinLibertineT"/>
              </a:rPr>
              <a:t>cell</a:t>
            </a:r>
            <a:r>
              <a:rPr lang="zh-TW" altLang="en-US" sz="1800" b="0" i="0" u="none" strike="noStrike" baseline="0" dirty="0">
                <a:latin typeface="LinLibertineT"/>
              </a:rPr>
              <a:t>來優化，但是</a:t>
            </a:r>
            <a:r>
              <a:rPr lang="en-US" altLang="zh-TW" sz="1800" b="0" i="0" u="none" strike="noStrike" baseline="0" dirty="0">
                <a:latin typeface="LinLibertineT"/>
              </a:rPr>
              <a:t>trunk part</a:t>
            </a:r>
            <a:r>
              <a:rPr lang="zh-TW" altLang="en-US" sz="1800" b="0" i="0" u="none" strike="noStrike" baseline="0" dirty="0">
                <a:latin typeface="LinLibertineT"/>
              </a:rPr>
              <a:t>就是那些</a:t>
            </a:r>
            <a:r>
              <a:rPr lang="en-US" altLang="zh-TW" sz="1800" b="0" i="0" u="none" strike="noStrike" baseline="0" dirty="0">
                <a:latin typeface="LinLibertineT"/>
              </a:rPr>
              <a:t>fixed coordinates</a:t>
            </a:r>
            <a:r>
              <a:rPr lang="zh-TW" altLang="en-US" sz="1800" b="0" i="0" u="none" strike="noStrike" baseline="0" dirty="0">
                <a:latin typeface="LinLibertineT"/>
              </a:rPr>
              <a:t>的加減，可以視為</a:t>
            </a:r>
            <a:r>
              <a:rPr lang="en-US" altLang="zh-TW" sz="1800" b="0" i="0" u="none" strike="noStrike" baseline="0" dirty="0">
                <a:latin typeface="LinLibertineT"/>
              </a:rPr>
              <a:t>constant. </a:t>
            </a:r>
            <a:r>
              <a:rPr lang="zh-TW" altLang="en-US" sz="1800" b="0" i="0" u="none" strike="noStrike" baseline="0" dirty="0">
                <a:latin typeface="LinLibertineT"/>
              </a:rPr>
              <a:t>所以</a:t>
            </a:r>
            <a:r>
              <a:rPr lang="en-US" altLang="zh-TW" sz="1800" b="0" i="0" u="none" strike="noStrike" baseline="0" dirty="0">
                <a:latin typeface="LinLibertineT"/>
              </a:rPr>
              <a:t>StWL steiner</a:t>
            </a:r>
            <a:r>
              <a:rPr lang="zh-TW" altLang="en-US" sz="1800" b="0" i="0" u="none" strike="noStrike" baseline="0" dirty="0">
                <a:latin typeface="LinLibertineT"/>
              </a:rPr>
              <a:t>跟</a:t>
            </a:r>
            <a:r>
              <a:rPr lang="en-US" altLang="zh-TW" sz="1800" b="0" i="0" u="none" strike="noStrike" baseline="0" dirty="0">
                <a:latin typeface="LinLibertineT"/>
              </a:rPr>
              <a:t>steiner</a:t>
            </a:r>
            <a:r>
              <a:rPr lang="zh-TW" altLang="en-US" sz="1800" b="0" i="0" u="none" strike="noStrike" baseline="0" dirty="0">
                <a:latin typeface="LinLibertineT"/>
              </a:rPr>
              <a:t>間不會有</a:t>
            </a:r>
            <a:r>
              <a:rPr lang="en-US" altLang="zh-TW" sz="1800" b="0" i="0" u="none" strike="noStrike" baseline="0" dirty="0">
                <a:latin typeface="LinLibertineT"/>
              </a:rPr>
              <a:t>gradient.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利用</a:t>
            </a:r>
            <a:r>
              <a:rPr lang="en-US" altLang="zh-TW" sz="1200" dirty="0">
                <a:latin typeface="+mj-lt"/>
              </a:rPr>
              <a:t>Hybrid wirelength model</a:t>
            </a:r>
            <a:r>
              <a:rPr lang="zh-TW" altLang="en-US" sz="1200" dirty="0">
                <a:latin typeface="+mj-lt"/>
              </a:rPr>
              <a:t>，將</a:t>
            </a:r>
            <a:r>
              <a:rPr lang="en-US" altLang="zh-TW" sz="1200" dirty="0">
                <a:latin typeface="+mj-lt"/>
              </a:rPr>
              <a:t>WA</a:t>
            </a:r>
            <a:r>
              <a:rPr lang="zh-TW" altLang="en-US" sz="1200" dirty="0">
                <a:latin typeface="+mj-lt"/>
              </a:rPr>
              <a:t> </a:t>
            </a:r>
            <a:r>
              <a:rPr lang="en-US" altLang="zh-TW" sz="1200" dirty="0">
                <a:latin typeface="+mj-lt"/>
              </a:rPr>
              <a:t>model</a:t>
            </a:r>
            <a:r>
              <a:rPr lang="zh-TW" altLang="en-US" sz="1200" dirty="0">
                <a:latin typeface="+mj-lt"/>
              </a:rPr>
              <a:t>可以處理的先處理好</a:t>
            </a:r>
            <a:r>
              <a:rPr lang="en-US" altLang="zh-TW" sz="1200" dirty="0">
                <a:latin typeface="+mj-lt"/>
              </a:rPr>
              <a:t>(</a:t>
            </a:r>
            <a:r>
              <a:rPr lang="zh-TW" altLang="en-US" sz="1200" dirty="0">
                <a:latin typeface="+mj-lt"/>
              </a:rPr>
              <a:t>因為速度比較快</a:t>
            </a:r>
            <a:r>
              <a:rPr lang="en-US" altLang="zh-TW" sz="1200" dirty="0">
                <a:latin typeface="+mj-lt"/>
              </a:rPr>
              <a:t>)</a:t>
            </a:r>
            <a:r>
              <a:rPr lang="zh-TW" altLang="en-US" sz="1200" dirty="0">
                <a:latin typeface="+mj-lt"/>
              </a:rPr>
              <a:t>，接著那些</a:t>
            </a:r>
            <a:r>
              <a:rPr lang="en-US" altLang="zh-TW" sz="1200" dirty="0">
                <a:latin typeface="+mj-lt"/>
              </a:rPr>
              <a:t>inner part</a:t>
            </a:r>
            <a:r>
              <a:rPr lang="zh-TW" altLang="en-US" sz="1200" dirty="0">
                <a:latin typeface="+mj-lt"/>
              </a:rPr>
              <a:t>再用</a:t>
            </a:r>
            <a:r>
              <a:rPr lang="en-US" altLang="zh-TW" sz="1200" dirty="0">
                <a:latin typeface="+mj-lt"/>
              </a:rPr>
              <a:t>StWL</a:t>
            </a:r>
            <a:r>
              <a:rPr lang="zh-TW" altLang="en-US" sz="1200" dirty="0">
                <a:latin typeface="+mj-lt"/>
              </a:rPr>
              <a:t>來處理，得到完整的</a:t>
            </a:r>
            <a:r>
              <a:rPr lang="en-US" altLang="zh-TW" sz="1200" dirty="0">
                <a:latin typeface="+mj-lt"/>
              </a:rPr>
              <a:t>gradient</a:t>
            </a:r>
            <a:r>
              <a:rPr lang="zh-TW" altLang="en-US" sz="1200" dirty="0">
                <a:latin typeface="+mj-lt"/>
              </a:rPr>
              <a:t>來得到更精準的</a:t>
            </a:r>
            <a:r>
              <a:rPr lang="en-US" altLang="zh-TW" sz="1200" dirty="0">
                <a:latin typeface="+mj-lt"/>
              </a:rPr>
              <a:t>wirelength.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877FF-D18C-61FB-839D-8B10955E9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882C-C5B8-00AF-82D7-1171AF27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2A0FC44-0AA6-979C-98F3-6A2362C6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6DB162-10F8-B0A5-FD69-52489E2E3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1B939-2855-2AA3-45A5-6DF9E5483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Placement Algorithm with Routing topology Optimization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Wei,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Peng Zou,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Zhifeng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 and Jianli Chen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Key Lab of ASIC &amp; System, Fudan University, Shanghai 200433, China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Discrete Mathematics and Theoretical Computer Science, Fuzhou University, Fuzhou 350108,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724470" y="5431879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E36EF-7191-7A9B-6E40-070492BC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DF3C1-C18C-9E61-A5B4-A8B2EDD4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6EAB7-BFCA-DAB1-06B0-D3C36F142E4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StWL Optimization in Global Placement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StWL Optimization in Cell Refinement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994B7-A9D0-AEE1-3001-07D1C06A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86F28-1D48-455C-350F-1CFBF2E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AC8EE-FBDF-D8D3-470A-E5B02B96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TW" sz="2000" dirty="0"/>
              <a:t>StWL Optimization in Global Placement.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457200" indent="-457200">
              <a:buFont typeface="+mj-lt"/>
              <a:buAutoNum type="alphaUcPeriod" startAt="2"/>
            </a:pPr>
            <a:r>
              <a:rPr lang="en-US" altLang="zh-TW" sz="2000" dirty="0"/>
              <a:t> StWL Optimization in Cell Refinement.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B63E83-31A6-38EE-9E71-A7B0D38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035916-CA11-CA2F-EB5C-56038A6A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12" y="888188"/>
            <a:ext cx="5062288" cy="52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8B13A-2133-AFE8-53EF-3B87CF15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TW" sz="2200" b="1" dirty="0"/>
                  <a:t>Differentiable StWL Approximation</a:t>
                </a:r>
              </a:p>
              <a:p>
                <a:pPr marL="0" indent="0">
                  <a:buNone/>
                </a:pPr>
                <a:endParaRPr lang="en-US" altLang="zh-TW" sz="400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𝑆𝑡𝑊𝐿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TW" sz="2000" i="1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Each segment can be analyzed separately and seen as a 2-pin net.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Weighted average approximation of horizontal StWL for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net e: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800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/>
                  <a:t> 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74287-8483-E349-6EE8-9B7530C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BE8418-A59F-AD7C-84C6-36AF8D00E011}"/>
              </a:ext>
            </a:extLst>
          </p:cNvPr>
          <p:cNvSpPr txBox="1"/>
          <p:nvPr/>
        </p:nvSpPr>
        <p:spPr>
          <a:xfrm>
            <a:off x="7141945" y="1872830"/>
            <a:ext cx="4494997" cy="89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i="1" dirty="0"/>
              <a:t>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 inner point of net e (include steiner points).</a:t>
            </a:r>
          </a:p>
          <a:p>
            <a:pPr>
              <a:lnSpc>
                <a:spcPct val="150000"/>
              </a:lnSpc>
            </a:pPr>
            <a:r>
              <a:rPr lang="en-US" altLang="zh-TW" sz="1600" b="1" i="1" dirty="0" err="1"/>
              <a:t>si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the parent node of point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zh-TW" sz="3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464EA8-E95E-16DD-5147-D8A24CB4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63" y="4438267"/>
            <a:ext cx="4855534" cy="13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3828-A5E4-2ADF-D0C9-8437EF8F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7F22C-9ADA-DE6F-16F1-5CE7C10C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A7BD3-8D31-9F36-639F-6AE1D2A0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The green arrow is the gradient from the WA wirelength model 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Computational efficiency.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Gradient values and directions are pretty close to those provided by StWL model.</a:t>
            </a:r>
          </a:p>
          <a:p>
            <a:pPr lvl="2">
              <a:lnSpc>
                <a:spcPct val="150000"/>
              </a:lnSpc>
            </a:pPr>
            <a:endParaRPr lang="en-US" altLang="zh-TW" sz="5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To avoids a large number of routing topology analyses.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The arrows between p3 and vs1, p5 and vs2 in the brown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1600" dirty="0">
                <a:latin typeface="+mj-lt"/>
              </a:rPr>
              <a:t>     box are the inner gradient for this 6-pin net.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CB808-F672-CCA0-9EBD-A275B9A0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1B6CCF5-575C-0D8F-7E53-DD244EFD98CC}"/>
              </a:ext>
            </a:extLst>
          </p:cNvPr>
          <p:cNvGrpSpPr/>
          <p:nvPr/>
        </p:nvGrpSpPr>
        <p:grpSpPr>
          <a:xfrm>
            <a:off x="7249754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E36AB84-E728-8F68-68CD-54CCFD16C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E5EBA37-AD53-C662-112B-C2B8AE7B60A0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43F5245-6538-83AB-6BC5-983C35683223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3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730E-8EF6-3EB8-210B-5D9D7619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68AC-EEE4-A0F9-5F7D-EC8717D5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C4160-7FA6-5F85-4A4E-DFAAF973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It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is time-consuming and unnecessary to optimize all parts by a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single StWL model.</a:t>
            </a:r>
          </a:p>
          <a:p>
            <a:pPr lvl="1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i="1" u="sng" dirty="0">
                <a:latin typeface="+mj-lt"/>
              </a:rPr>
              <a:t>Assumption</a:t>
            </a:r>
            <a:r>
              <a:rPr lang="en-US" altLang="zh-TW" sz="2000" dirty="0">
                <a:latin typeface="+mj-lt"/>
              </a:rPr>
              <a:t>: The Steiner points in the topology can be considered </a:t>
            </a:r>
            <a:r>
              <a:rPr lang="en-US" altLang="zh-TW" sz="2000" b="1" i="1" dirty="0">
                <a:latin typeface="+mj-lt"/>
              </a:rPr>
              <a:t>fixed</a:t>
            </a:r>
            <a:r>
              <a:rPr lang="en-US" altLang="zh-TW" sz="2000" dirty="0">
                <a:latin typeface="+mj-lt"/>
              </a:rPr>
              <a:t> in each iteration.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Splits the net into a fixed trunk part and a changeable branch part.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Typically, this assumption is satisfied for most iterations in the GP stage.</a:t>
            </a:r>
          </a:p>
          <a:p>
            <a:pPr lvl="2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Hybrid wirelength model: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C84211-0109-220E-5083-3B5BFBB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00BBF54-A890-E257-0E50-13F81324313C}"/>
              </a:ext>
            </a:extLst>
          </p:cNvPr>
          <p:cNvGrpSpPr/>
          <p:nvPr/>
        </p:nvGrpSpPr>
        <p:grpSpPr>
          <a:xfrm>
            <a:off x="7404301" y="4533499"/>
            <a:ext cx="4269539" cy="2187976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803A9C9-0565-6CD2-D7C9-BF6A2E2C1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286CD4B-4967-A685-9C7E-DD258A95769A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D4D2A-44AD-2BAF-ADE8-9382FF2BEF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81F48AC1-5511-20E1-67C7-A4203E71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8"/>
          <a:stretch/>
        </p:blipFill>
        <p:spPr>
          <a:xfrm>
            <a:off x="2042419" y="5143468"/>
            <a:ext cx="3618338" cy="547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/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𝑖𝑛𝑡𝑒𝑟𝑎𝑙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17C2D3-67ED-7747-43AC-ED3C6BFCCC54}"/>
                  </a:ext>
                </a:extLst>
              </p:cNvPr>
              <p:cNvSpPr txBox="1"/>
              <p:nvPr/>
            </p:nvSpPr>
            <p:spPr>
              <a:xfrm>
                <a:off x="6703261" y="1722550"/>
                <a:ext cx="4597341" cy="401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Objective function: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TW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𝑊𝐿</m:t>
                            </m:r>
                            <m:d>
                              <m:dPr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sz="1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sPre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17C2D3-67ED-7747-43AC-ED3C6BFC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261" y="1722550"/>
                <a:ext cx="4597341" cy="401520"/>
              </a:xfrm>
              <a:prstGeom prst="rect">
                <a:avLst/>
              </a:prstGeom>
              <a:blipFill>
                <a:blip r:embed="rId6"/>
                <a:stretch>
                  <a:fillRect l="-1058" t="-64179" b="-108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3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B13D-C69E-59A2-05EB-E7F09FD7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F2C2-4FFD-FF70-69A1-A9422A4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200" b="1" dirty="0"/>
                  <a:t>(3)</a:t>
                </a:r>
                <a:r>
                  <a:rPr lang="zh-TW" altLang="en-US" sz="2200" b="1" dirty="0"/>
                  <a:t>  </a:t>
                </a:r>
                <a:r>
                  <a:rPr lang="en-US" altLang="zh-TW" sz="2200" b="1" dirty="0"/>
                  <a:t>Gradient descent of our wirelength model</a:t>
                </a:r>
              </a:p>
              <a:p>
                <a:pPr marL="0" indent="0">
                  <a:buNone/>
                </a:pPr>
                <a:endParaRPr lang="en-US" altLang="zh-TW" sz="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interior pins, the hybrid wirelength model can provide gradients to minimize the length of its corresponding segments.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pin on the net bound, their shrinking gradient is provided by the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000" dirty="0">
                    <a:latin typeface="+mj-lt"/>
                  </a:rPr>
                  <a:t>term.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41" r="-9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869EE-00D9-08A8-0A08-F3D5AF5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B13D-C69E-59A2-05EB-E7F09FD7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F2C2-4FFD-FF70-69A1-A9422A4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869EE-00D9-08A8-0A08-F3D5AF5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E8B1E0-DFD9-FEAA-F9C1-A2F7328B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176547"/>
            <a:ext cx="10911840" cy="3649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638B058-EBF7-C4DC-5173-B3D45A2DCDE3}"/>
                  </a:ext>
                </a:extLst>
              </p:cNvPr>
              <p:cNvSpPr txBox="1"/>
              <p:nvPr/>
            </p:nvSpPr>
            <p:spPr>
              <a:xfrm>
                <a:off x="9471259" y="1468786"/>
                <a:ext cx="1626670" cy="487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𝑆𝑡𝑊𝐿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𝐻𝑃𝑊𝐿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638B058-EBF7-C4DC-5173-B3D45A2DC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259" y="1468786"/>
                <a:ext cx="1626670" cy="487056"/>
              </a:xfrm>
              <a:prstGeom prst="rect">
                <a:avLst/>
              </a:prstGeom>
              <a:blipFill>
                <a:blip r:embed="rId4"/>
                <a:stretch>
                  <a:fillRect l="-2974" b="-48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05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E36EF-7191-7A9B-6E40-070492BC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DF3C1-C18C-9E61-A5B4-A8B2EDD4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6EAB7-BFCA-DAB1-06B0-D3C36F142E4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StWL Optimization in Global Placement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StWL Optimization in Cell Refinement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994B7-A9D0-AEE1-3001-07D1C06A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91BF-29AD-6134-6CC3-AE4DF7B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2600" dirty="0"/>
              <a:t>StWL Optimization in Cell Refinement</a:t>
            </a:r>
            <a:endParaRPr lang="zh-TW" altLang="en-US" sz="2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F4F3A-E123-997F-66CC-EA6E60A5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999"/>
            <a:ext cx="11353800" cy="47363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Analytical placement is “convergence” when cells are scattering with tolerable density violations.</a:t>
            </a:r>
          </a:p>
          <a:p>
            <a:pPr lvl="1">
              <a:lnSpc>
                <a:spcPct val="150000"/>
              </a:lnSpc>
            </a:pPr>
            <a:r>
              <a:rPr lang="en-US" altLang="zh-TW" sz="1700" dirty="0"/>
              <a:t>If convergence, further iterations only perform trivial cell displacement.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Aside from gradient descent, there is still room for RSMT refinement with routing-topology-aware wirelength model.</a:t>
            </a:r>
          </a:p>
          <a:p>
            <a:pPr lvl="1"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They propose a placement violation refinement algorithm with a heuristic RSMT optimization strategy.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Moving cells to their wirelength-optimal region hastily would obviously deteriorate the low overlap distribution given by analytical global placement.</a:t>
            </a:r>
          </a:p>
          <a:p>
            <a:pPr>
              <a:lnSpc>
                <a:spcPct val="150000"/>
              </a:lnSpc>
            </a:pPr>
            <a:endParaRPr lang="en-US" altLang="zh-TW" sz="5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They proposed bin-level density control in cell movement to keep the incremental refinement swift and plausible.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A9438-8BB7-43A8-1081-0693069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6EBB486-4E4F-D5B8-E44E-E60DF8F1A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CCA86-40A9-A7E1-537F-A2306371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580E3-A55A-5B2B-D446-2E661DBF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zh-TW" sz="2200" b="1" dirty="0"/>
              <a:t>Anchor generation for a certain net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88DAD9-2E45-DE4C-BDAA-4ECB9F2D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7FD855-8739-34A9-2089-69B1AC1D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92" y="0"/>
            <a:ext cx="528941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D1D3E6D-0450-ECDB-87D3-94B42E21F0BF}"/>
              </a:ext>
            </a:extLst>
          </p:cNvPr>
          <p:cNvSpPr/>
          <p:nvPr/>
        </p:nvSpPr>
        <p:spPr>
          <a:xfrm>
            <a:off x="3782728" y="1106905"/>
            <a:ext cx="4827872" cy="211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StWL Optimization in Global Placement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StWL Optimization in Cell Refinement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Experimental</a:t>
            </a:r>
            <a:r>
              <a:rPr lang="en-US" altLang="zh-TW" dirty="0"/>
              <a:t> </a:t>
            </a:r>
            <a:r>
              <a:rPr lang="en-US" altLang="zh-TW" sz="2400" dirty="0"/>
              <a:t>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D4BB5-5F9C-165F-6EB2-643B2006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1B5373-563F-7C1E-9902-9F78DEF2F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25000"/>
                  </a:lnSpc>
                  <a:buFont typeface="Wingdings" panose="05000000000000000000" pitchFamily="2" charset="2"/>
                  <a:buAutoNum type="circleNumWdWhitePlain"/>
                </a:pPr>
                <a:r>
                  <a:rPr lang="en-US" altLang="zh-TW" sz="2000" dirty="0"/>
                  <a:t>If segment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is consist of pin + steiner point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 </a:t>
                </a:r>
                <a:r>
                  <a:rPr lang="en-US" altLang="zh-TW" sz="2000" dirty="0"/>
                  <a:t>anchor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is on the steiner point.</a:t>
                </a:r>
              </a:p>
              <a:p>
                <a:pPr marL="514350" indent="-514350">
                  <a:lnSpc>
                    <a:spcPct val="125000"/>
                  </a:lnSpc>
                  <a:buFont typeface="Wingdings" panose="05000000000000000000" pitchFamily="2" charset="2"/>
                  <a:buAutoNum type="circleNumWdWhitePlain"/>
                </a:pPr>
                <a:r>
                  <a:rPr lang="en-US" altLang="zh-TW" sz="2000" dirty="0"/>
                  <a:t>If segment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is consist of pin + pin               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anchor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is on the steiner point.</a:t>
                </a:r>
              </a:p>
              <a:p>
                <a:pPr marL="514350" indent="-514350">
                  <a:lnSpc>
                    <a:spcPct val="125000"/>
                  </a:lnSpc>
                  <a:buFont typeface="Wingdings" panose="05000000000000000000" pitchFamily="2" charset="2"/>
                  <a:buAutoNum type="circleNumWdWhitePlain"/>
                </a:pPr>
                <a:r>
                  <a:rPr lang="en-US" altLang="zh-TW" sz="2000" dirty="0"/>
                  <a:t>If 2 pins is in the same bin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 </a:t>
                </a:r>
                <a:r>
                  <a:rPr lang="en-US" altLang="zh-TW" sz="2000" dirty="0"/>
                  <a:t>need additional one anchor</a:t>
                </a:r>
              </a:p>
              <a:p>
                <a:pPr marL="514350" indent="-514350">
                  <a:buFont typeface="+mj-lt"/>
                  <a:buAutoNum type="circleNumWdWhitePlain"/>
                </a:pP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1B5373-563F-7C1E-9902-9F78DEF2F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646021-F110-6F3D-B611-7CBCB5E1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C2024B-EB45-7BC6-6484-56A71D89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03895"/>
            <a:ext cx="10443411" cy="24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5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102-08B5-40B2-6236-D734B5E94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5DFAD-F3F8-B751-B830-3CEA51FD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688BC-1362-9785-D8CA-F27762C4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  Framework of the refinement algorithm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Utilize</a:t>
            </a:r>
            <a:r>
              <a:rPr lang="zh-TW" altLang="en-US" sz="2000" dirty="0"/>
              <a:t> </a:t>
            </a:r>
            <a:r>
              <a:rPr lang="en-US" altLang="zh-TW" sz="2000" dirty="0"/>
              <a:t>branch and bound method for swift density check.</a:t>
            </a:r>
          </a:p>
          <a:p>
            <a:pPr lvl="1">
              <a:lnSpc>
                <a:spcPct val="150000"/>
              </a:lnSpc>
            </a:pPr>
            <a:endParaRPr lang="en-US" altLang="zh-TW" sz="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The whole die is divided into </a:t>
            </a:r>
            <a:r>
              <a:rPr lang="en-US" altLang="zh-TW" sz="1600" b="1" dirty="0"/>
              <a:t>four</a:t>
            </a:r>
            <a:r>
              <a:rPr lang="en-US" altLang="zh-TW" sz="1600" dirty="0"/>
              <a:t> identical coarse bins.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Use a quadtree to store the available area of the four bins in each node.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Each child node regions will continue to be divided until the finest bin granularity (5-10 times the row height).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zh-TW" sz="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The cells in the same bin are considered to share the same coordinates at each granularity.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8CAA6-DD51-5C50-F31C-FB2D055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B65E1A-A6FB-6D69-3AA4-51CB2AD0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93" y="1400341"/>
            <a:ext cx="4214201" cy="20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7915B-A9DD-A580-C5F3-8EE5E4C4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312E1-D863-9AB2-C930-B4D8309B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EE557-734F-FA16-0174-9BE0CB22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  Framework of the refinement algorithm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For each cell, the algorithm traverses the quadtree to find potential regions with enough area.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/>
              <a:t>If the node bin does not have enough area, it will drop out of the set of candidate region.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/>
              <a:t>At each level, the final optimal region that the traversing algorithm shall step into is determined by a pessimistic cost function based on RSMT topology</a:t>
            </a:r>
          </a:p>
          <a:p>
            <a:pPr lvl="1">
              <a:lnSpc>
                <a:spcPct val="150000"/>
              </a:lnSpc>
            </a:pPr>
            <a:endParaRPr lang="en-US" altLang="zh-TW" sz="6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After the cell is moved into its optimal region, the density of nodes affected throughout the quadtree will update accordingly.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01BE4-BCD6-0DEB-C76E-5A0BD501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7915B-A9DD-A580-C5F3-8EE5E4C4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312E1-D863-9AB2-C930-B4D8309B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AFEE557-734F-FA16-0174-9BE0CB22E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200" b="1" dirty="0"/>
                  <a:t>(2)  Framework of the refinement algorithm</a:t>
                </a:r>
              </a:p>
              <a:p>
                <a:pPr marL="457200" indent="-457200">
                  <a:buAutoNum type="arabicParenBoth"/>
                </a:pPr>
                <a:endParaRPr lang="en-US" altLang="zh-TW" sz="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/>
                  <a:t> To determine the optimal child node in the quadtree.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5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2000" dirty="0"/>
              </a:p>
              <a:p>
                <a:pPr lvl="1">
                  <a:lnSpc>
                    <a:spcPct val="150000"/>
                  </a:lnSpc>
                </a:pPr>
                <a:endParaRPr lang="en-US" altLang="zh-TW" sz="12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the complete set of anchors for cell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1600" dirty="0"/>
                  <a:t>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600" dirty="0"/>
                  <a:t> the weight of the anchor connection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𝑎𝑛𝑐h𝑜𝑟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600" dirty="0"/>
                  <a:t>).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: the spanning lengths of connection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sz="1600" dirty="0"/>
                  <a:t> in x direction.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: the spanning lengths of connection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sz="1600" dirty="0"/>
                  <a:t> in y direction.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AFEE557-734F-FA16-0174-9BE0CB22E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2381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01BE4-BCD6-0DEB-C76E-5A0BD501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D2AC69-E18B-3535-760D-8DC27F202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502" y="3090834"/>
            <a:ext cx="4081112" cy="6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7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F33CB-97FF-7814-4AA3-1A08C6BE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F97B8-AC9C-0FD9-6956-A1052AC2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EFAF5-DA19-922A-ED74-4CB861BD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835DCF3-09CF-3CE1-D66F-87B2ABB10645}"/>
              </a:ext>
            </a:extLst>
          </p:cNvPr>
          <p:cNvGrpSpPr/>
          <p:nvPr/>
        </p:nvGrpSpPr>
        <p:grpSpPr>
          <a:xfrm>
            <a:off x="3132699" y="1578319"/>
            <a:ext cx="5926601" cy="4825933"/>
            <a:chOff x="2446731" y="229381"/>
            <a:chExt cx="7602044" cy="63992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550A429-2FCA-F7E5-E55C-0B8FF06B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6731" y="229381"/>
              <a:ext cx="7298537" cy="6399237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C61EFA-6A10-E726-96B1-1F24100DA7B4}"/>
                </a:ext>
              </a:extLst>
            </p:cNvPr>
            <p:cNvSpPr/>
            <p:nvPr/>
          </p:nvSpPr>
          <p:spPr>
            <a:xfrm>
              <a:off x="3118585" y="2339503"/>
              <a:ext cx="6930190" cy="15977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570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0230E3-82D7-DACA-F00C-DBEA0E92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C0A4A-6FE1-3222-F27E-1154199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B3D10D-473D-A27F-8281-18CF3DC78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arenBoth" startAt="3"/>
                </a:pPr>
                <a:r>
                  <a:rPr lang="en-US" altLang="zh-TW" sz="2200" b="1" dirty="0"/>
                  <a:t>Convergence and complexity analysis</a:t>
                </a:r>
              </a:p>
              <a:p>
                <a:pPr marL="457200" indent="-457200">
                  <a:buAutoNum type="arabicParenBoth" startAt="3"/>
                </a:pPr>
                <a:endParaRPr lang="en-US" altLang="zh-TW" sz="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/>
                  <a:t>This procedure repeats until the reduction of StWL(x, y) in a single iteration falls below a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sz="2000" dirty="0"/>
                  <a:t> (</a:t>
                </a:r>
                <a:r>
                  <a:rPr lang="en-US" altLang="zh-TW" sz="2000" i="0" dirty="0">
                    <a:latin typeface="+mj-lt"/>
                  </a:rPr>
                  <a:t>equals to 10 or more</a:t>
                </a:r>
                <a:r>
                  <a:rPr lang="en-US" altLang="zh-TW" sz="2000" dirty="0"/>
                  <a:t>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StWL is a bounded function, this optimization process should always converge to a local minimum (x∗, y∗).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3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/>
                  <a:t>Suppose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2000" dirty="0"/>
                  <a:t> cells,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TW" sz="2000" dirty="0"/>
                  <a:t> nets,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000" dirty="0"/>
                  <a:t> pin, and the die area is divided into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000" dirty="0"/>
                  <a:t> bins.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Algorithm 1 needs to traverse the quadtree for each cell, the complexity of which is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sz="1600" i="1" dirty="0" err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altLang="zh-TW" sz="1600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Algorithm2 has a complexity of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600" dirty="0"/>
                  <a:t>) in traversing all pins to generate the anchor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16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In total, our algorithm consumes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sz="1600" i="1" dirty="0" err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 + </m:t>
                    </m:r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1600" dirty="0"/>
                  <a:t>runtime to refine the placement in one iteration, which is relatively efficient.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B3D10D-473D-A27F-8281-18CF3DC78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  <a:blipFill>
                <a:blip r:embed="rId3"/>
                <a:stretch>
                  <a:fillRect l="-638" t="-1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36FB6-0F69-E20E-D8DD-04CEA296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BC74B-7316-BDFC-37D7-ED173A6A5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B3E5D-6C0E-3431-D53B-03284277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E2877-F24F-3DAA-F3A4-2586FB404D0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Proposed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StWL Optimization in Global Placement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StWL Optimization in Cell Refinement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Experimental</a:t>
            </a:r>
            <a:r>
              <a:rPr lang="en-US" altLang="zh-TW" dirty="0"/>
              <a:t> </a:t>
            </a:r>
            <a:r>
              <a:rPr lang="en-US" altLang="zh-TW" sz="2400" dirty="0"/>
              <a:t>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FBF0ED-EAC8-E515-A4D8-5B42FD9F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4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A243A-E9E9-E340-CF72-4FF30F1C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2EEE-D2B9-FF71-ED0B-9DDD8024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The framework is i</a:t>
            </a:r>
            <a:r>
              <a:rPr lang="en-US" altLang="zh-TW" sz="2000" b="0" i="0" u="none" strike="noStrike" baseline="0" dirty="0">
                <a:latin typeface="+mj-lt"/>
              </a:rPr>
              <a:t>mplemented in C++.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Benchmarks:</a:t>
            </a:r>
          </a:p>
          <a:p>
            <a:pPr lvl="1">
              <a:lnSpc>
                <a:spcPct val="150000"/>
              </a:lnSpc>
            </a:pPr>
            <a:r>
              <a:rPr lang="en-US" altLang="zh-TW" sz="1800" b="0" i="0" u="none" strike="noStrike" baseline="0" dirty="0">
                <a:latin typeface="+mj-lt"/>
              </a:rPr>
              <a:t>ICCAD2015 incremental timing-driven placement contest benchmarks.</a:t>
            </a:r>
          </a:p>
          <a:p>
            <a:pPr lvl="1">
              <a:lnSpc>
                <a:spcPct val="150000"/>
              </a:lnSpc>
            </a:pPr>
            <a:r>
              <a:rPr lang="en-US" altLang="zh-TW" sz="1800" b="0" i="0" u="none" strike="noStrike" baseline="0" dirty="0">
                <a:latin typeface="+mj-lt"/>
              </a:rPr>
              <a:t>Industrial benchmarks.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64-bit Linux machine with 24-core Intel Xeon processors running at 2.4GHz with </a:t>
            </a:r>
            <a:r>
              <a:rPr lang="en-US" altLang="zh-TW" sz="1800" b="0" i="0" u="none" strike="noStrike" baseline="0" dirty="0">
                <a:latin typeface="+mj-lt"/>
              </a:rPr>
              <a:t>8 threads</a:t>
            </a:r>
            <a:r>
              <a:rPr lang="en-US" altLang="zh-TW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Utilize Innovus refinePlace for </a:t>
            </a:r>
            <a:r>
              <a:rPr lang="en-US" altLang="zh-TW" sz="2000" b="1" dirty="0">
                <a:latin typeface="+mj-lt"/>
              </a:rPr>
              <a:t>layout legalization</a:t>
            </a:r>
            <a:r>
              <a:rPr lang="en-US" altLang="zh-TW" sz="2000" dirty="0">
                <a:latin typeface="+mj-lt"/>
              </a:rPr>
              <a:t> and </a:t>
            </a:r>
            <a:r>
              <a:rPr lang="en-US" altLang="zh-TW" sz="2000" b="1" dirty="0">
                <a:latin typeface="+mj-lt"/>
              </a:rPr>
              <a:t>fine-tuning</a:t>
            </a:r>
            <a:r>
              <a:rPr lang="en-US" altLang="zh-TW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Compared the </a:t>
            </a:r>
            <a:r>
              <a:rPr lang="en-US" altLang="zh-TW" sz="2000" b="1" dirty="0">
                <a:latin typeface="+mj-lt"/>
              </a:rPr>
              <a:t>routed wirelength</a:t>
            </a:r>
            <a:r>
              <a:rPr lang="en-US" altLang="zh-TW" sz="2000" dirty="0">
                <a:latin typeface="+mj-lt"/>
              </a:rPr>
              <a:t>(RWL) by Innovus earlyGlobalRoute.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Compared the </a:t>
            </a:r>
            <a:r>
              <a:rPr lang="en-US" altLang="zh-TW" sz="2000" b="1" dirty="0">
                <a:latin typeface="+mj-lt"/>
              </a:rPr>
              <a:t>timing</a:t>
            </a:r>
            <a:r>
              <a:rPr lang="en-US" altLang="zh-TW" sz="2000" dirty="0">
                <a:latin typeface="+mj-lt"/>
              </a:rPr>
              <a:t> metrics by UItimer2.0.</a:t>
            </a:r>
            <a:endParaRPr lang="zh-TW" altLang="en-US" sz="20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840094-83D1-F689-59BB-F494C42A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61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2E89E-A47B-97A1-AE3B-C04633766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53988-E353-C44D-84CC-B7ABA767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144786-E8A6-DD5F-8C3F-30FADD7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95B919-B093-7D70-3899-38DDD11A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4" y="2484800"/>
            <a:ext cx="11723571" cy="30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7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37D64-C130-3BFA-3A35-DD32C9D65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70F08-4AE3-4841-C091-25A2D736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FEF3DE-1CE8-B6A5-312F-F6F802A8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005EAB-7DDA-DC06-EF0B-CCE4BC25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02" y="1780132"/>
            <a:ext cx="5241395" cy="47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44664-3C84-CEAD-CEA5-8858E42C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6A977-0658-FEF0-87AF-582863F0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BB6CF-7BED-CE28-4C9D-0CE53BD2B4F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Proposed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StWL Optimization in Global Placement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StWL Optimization in Cell Refinement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642D-E139-29DE-0182-DD3BE0B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1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794AF-0DE9-3C15-C100-845D5B26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F00089C-9DEC-05A4-4031-0A67DBE6A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8" y="1974231"/>
            <a:ext cx="12158403" cy="40985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8DF60-8451-5385-E96C-1BC4147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4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2200" dirty="0"/>
                  <a:t>Many placers utilize the HPWL model for rapid wirelength approximation.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For #pins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3, HPWL model will distort the RSMT-based topology in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Shorter routing WL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shorter RC segment, which resulting in a </a:t>
                </a:r>
                <a:r>
                  <a:rPr lang="en-US" altLang="zh-TW" sz="2000" b="1" dirty="0">
                    <a:latin typeface="+mj-lt"/>
                  </a:rPr>
                  <a:t>delay decrease </a:t>
                </a:r>
                <a:r>
                  <a:rPr lang="en-US" altLang="zh-TW" sz="2000" dirty="0">
                    <a:latin typeface="+mj-lt"/>
                  </a:rPr>
                  <a:t>in wire connection.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Less crisscrossing in the routing topology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alleviate the </a:t>
                </a:r>
                <a:r>
                  <a:rPr lang="en-US" altLang="zh-TW" sz="2000" b="1" dirty="0">
                    <a:latin typeface="+mj-lt"/>
                  </a:rPr>
                  <a:t>congestion</a:t>
                </a:r>
                <a:r>
                  <a:rPr lang="en-US" altLang="zh-TW" sz="2000" dirty="0">
                    <a:latin typeface="+mj-lt"/>
                  </a:rPr>
                  <a:t> pressure for the routing.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Some algorithms address high-fanout nets by assigning them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a higher net weight.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Still leaving the internal crisscrossing untouched.</a:t>
                </a:r>
                <a:endParaRPr lang="zh-TW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D1CA-801C-FFAF-6D36-74EA2FD2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5F02CA-A6E8-D925-E2E9-6CD6A86BF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32" y="3305298"/>
            <a:ext cx="5322913" cy="305105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62E4F-5D06-3B9B-8EF1-CF8837D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7BB86F-5132-880F-5458-38D0EC629DC2}"/>
              </a:ext>
            </a:extLst>
          </p:cNvPr>
          <p:cNvSpPr txBox="1">
            <a:spLocks/>
          </p:cNvSpPr>
          <p:nvPr/>
        </p:nvSpPr>
        <p:spPr>
          <a:xfrm>
            <a:off x="838200" y="1620000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 dirty="0"/>
              <a:t>The rectilinear Steiner minimal tree (RSMT) is an optimal topology that can accurately approximate the routing wirelength.</a:t>
            </a:r>
          </a:p>
          <a:p>
            <a:pPr>
              <a:lnSpc>
                <a:spcPct val="150000"/>
              </a:lnSpc>
            </a:pPr>
            <a:endParaRPr lang="en-US" altLang="zh-TW" sz="2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1A5BFA-A41B-2264-3E28-2F0459AAD3A7}"/>
              </a:ext>
            </a:extLst>
          </p:cNvPr>
          <p:cNvSpPr txBox="1"/>
          <p:nvPr/>
        </p:nvSpPr>
        <p:spPr>
          <a:xfrm>
            <a:off x="8073200" y="4661547"/>
            <a:ext cx="23033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StWL</a:t>
            </a:r>
            <a:r>
              <a:rPr lang="en-US" altLang="zh-TW" sz="1600" dirty="0"/>
              <a:t>: RSMT wirelength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70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379A0-C4BC-A34F-EF3E-4D99CBB71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1666D-74B0-949D-F997-9D1929E5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78A96-29E3-4A46-1D83-96DB74BE1F0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Proposed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StWL Optimization in Global Placement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StWL Optimization in Cell Refinement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063DE-7ED3-6876-B747-01BDB5C0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1426F-32F2-89E4-E912-CF56FB53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Preliminaries -</a:t>
            </a:r>
            <a:r>
              <a:rPr lang="en-US" altLang="zh-TW" sz="4000" dirty="0"/>
              <a:t> </a:t>
            </a:r>
            <a:r>
              <a:rPr lang="en-US" altLang="zh-TW" sz="3200" dirty="0"/>
              <a:t>WL-Driven Analytical Placement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036AD7-1245-B639-912F-6B31E2CCA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The placers construct a minimization problem of the total wirelength under the cell density constraints.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Objective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TW" sz="22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TW" sz="12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/>
                  <a:t>Complete set of the net in the design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/>
                  <a:t>the cell location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/>
                  <a:t>density penalty term with density penalty weight </a:t>
                </a:r>
                <a14:m>
                  <m:oMath xmlns:m="http://schemas.openxmlformats.org/officeDocument/2006/math"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036AD7-1245-B639-912F-6B31E2CCA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35133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78955-0B04-2AD2-EA0B-CFA84AF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F5964A-37EC-F048-C2FF-78E410F5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69" y="2813353"/>
            <a:ext cx="3681276" cy="6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11A9-7282-6BDD-0CF4-A575260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 - </a:t>
            </a: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HPWL Wirelength Model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𝐻𝑃𝑊𝐿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But hard to minimize it directly with gradient descent.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Utilize weighted average(WA) function to approximate HPWL: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20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𝑊𝐴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0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  <a:blipFill>
                <a:blip r:embed="rId3"/>
                <a:stretch>
                  <a:fillRect l="-522" t="-5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B8C32F-09F9-85A3-2B16-4DB9B44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2327F0-B14C-5A4A-9D50-E13C907B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258" y="4051348"/>
            <a:ext cx="5296082" cy="1525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/>
              <p:nvPr/>
            </p:nvSpPr>
            <p:spPr>
              <a:xfrm>
                <a:off x="2106840" y="5867823"/>
                <a:ext cx="3070459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𝑚𝑎𝑥𝑡𝑒𝑟𝑚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40" y="5867823"/>
                <a:ext cx="3070459" cy="584775"/>
              </a:xfrm>
              <a:prstGeom prst="rect">
                <a:avLst/>
              </a:prstGeom>
              <a:blipFill>
                <a:blip r:embed="rId5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/>
              <p:nvPr/>
            </p:nvSpPr>
            <p:spPr>
              <a:xfrm>
                <a:off x="5419022" y="5867824"/>
                <a:ext cx="3070459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𝑚𝑖𝑛𝑡𝑒𝑟𝑚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022" y="5867824"/>
                <a:ext cx="3070459" cy="584775"/>
              </a:xfrm>
              <a:prstGeom prst="rect">
                <a:avLst/>
              </a:prstGeom>
              <a:blipFill>
                <a:blip r:embed="rId6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8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31D18-68BA-6CAD-A135-082A8761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Preliminaries - </a:t>
            </a:r>
            <a:r>
              <a:rPr lang="en-US" altLang="zh-TW" sz="3200" dirty="0"/>
              <a:t>Analysis of HPWL &amp; RSMT Topology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6D49B-78C3-75F7-F9AE-BEAE9208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HPWL model ignores the distribution of interior points, thus losing track of the practical gradient guidance.</a:t>
            </a:r>
            <a:endParaRPr lang="en-US" altLang="zh-TW" sz="22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Branches 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Directly connected to the input and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output pins (Physical pins).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Trunks </a:t>
            </a:r>
            <a:r>
              <a:rPr lang="en-US" altLang="zh-TW" sz="2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The remaining part composed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of Steiner points.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7C877-A462-E6C9-6768-ABD5B2CB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583B00F-ADB0-E79E-3CEC-03D11515ED74}"/>
              </a:ext>
            </a:extLst>
          </p:cNvPr>
          <p:cNvGrpSpPr/>
          <p:nvPr/>
        </p:nvGrpSpPr>
        <p:grpSpPr>
          <a:xfrm>
            <a:off x="5308659" y="2945563"/>
            <a:ext cx="6233310" cy="3372480"/>
            <a:chOff x="5308659" y="2945563"/>
            <a:chExt cx="6233310" cy="337248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0B81346-50B0-EEC4-33DE-88425CC1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659" y="2945563"/>
              <a:ext cx="6233310" cy="337248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2175001-EDDA-6079-E69D-17656E90EE9D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D7AA6-E736-FAD2-6BD1-9600EDAEA6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62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12772</TotalTime>
  <Words>2252</Words>
  <Application>Microsoft Office PowerPoint</Application>
  <PresentationFormat>寬螢幕</PresentationFormat>
  <Paragraphs>298</Paragraphs>
  <Slides>31</Slides>
  <Notes>19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CMMI10</vt:lpstr>
      <vt:lpstr>LinLibertineT</vt:lpstr>
      <vt:lpstr>Arial</vt:lpstr>
      <vt:lpstr>Calibri</vt:lpstr>
      <vt:lpstr>Cambria Math</vt:lpstr>
      <vt:lpstr>Times</vt:lpstr>
      <vt:lpstr>Times New Roman</vt:lpstr>
      <vt:lpstr>Wingdings</vt:lpstr>
      <vt:lpstr>Office Theme</vt:lpstr>
      <vt:lpstr>An Analytical Placement Algorithm with Routing topology Optimization</vt:lpstr>
      <vt:lpstr>Outline</vt:lpstr>
      <vt:lpstr>Outline</vt:lpstr>
      <vt:lpstr>Introduction</vt:lpstr>
      <vt:lpstr>Introduction</vt:lpstr>
      <vt:lpstr>Outline</vt:lpstr>
      <vt:lpstr>Preliminaries - WL-Driven Analytical Placement</vt:lpstr>
      <vt:lpstr>Preliminaries - HPWL Wirelength Model</vt:lpstr>
      <vt:lpstr>Preliminaries - Analysis of HPWL &amp; RSMT Topology</vt:lpstr>
      <vt:lpstr>Outline</vt:lpstr>
      <vt:lpstr>Proposed Algorithm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GP</vt:lpstr>
      <vt:lpstr>Outline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Outline</vt:lpstr>
      <vt:lpstr>Experimental Result</vt:lpstr>
      <vt:lpstr>Experimental Result</vt:lpstr>
      <vt:lpstr>Experimental Result</vt:lpstr>
      <vt:lpstr>Experimental Result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1600</cp:revision>
  <dcterms:created xsi:type="dcterms:W3CDTF">2023-08-23T03:29:22Z</dcterms:created>
  <dcterms:modified xsi:type="dcterms:W3CDTF">2024-04-11T06:50:31Z</dcterms:modified>
</cp:coreProperties>
</file>